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57" r:id="rId3"/>
    <p:sldId id="258" r:id="rId4"/>
    <p:sldId id="259" r:id="rId5"/>
    <p:sldId id="276" r:id="rId6"/>
    <p:sldId id="262" r:id="rId7"/>
    <p:sldId id="297" r:id="rId8"/>
    <p:sldId id="298" r:id="rId9"/>
    <p:sldId id="299" r:id="rId10"/>
    <p:sldId id="263" r:id="rId11"/>
    <p:sldId id="264" r:id="rId12"/>
    <p:sldId id="275" r:id="rId13"/>
    <p:sldId id="274" r:id="rId14"/>
    <p:sldId id="277" r:id="rId15"/>
    <p:sldId id="278" r:id="rId16"/>
    <p:sldId id="279" r:id="rId17"/>
    <p:sldId id="281" r:id="rId18"/>
    <p:sldId id="282" r:id="rId19"/>
    <p:sldId id="265" r:id="rId20"/>
    <p:sldId id="271" r:id="rId21"/>
    <p:sldId id="283" r:id="rId22"/>
    <p:sldId id="284" r:id="rId23"/>
    <p:sldId id="285" r:id="rId24"/>
    <p:sldId id="272" r:id="rId25"/>
    <p:sldId id="286" r:id="rId26"/>
    <p:sldId id="287" r:id="rId27"/>
    <p:sldId id="289" r:id="rId28"/>
    <p:sldId id="290" r:id="rId29"/>
    <p:sldId id="266" r:id="rId30"/>
    <p:sldId id="273" r:id="rId31"/>
    <p:sldId id="293" r:id="rId32"/>
    <p:sldId id="294" r:id="rId33"/>
    <p:sldId id="267" r:id="rId34"/>
    <p:sldId id="295"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озділ за замовчуванням" id="{03E371E2-6ADB-4AFB-A0D4-F5D21BE9921B}">
          <p14:sldIdLst>
            <p14:sldId id="256"/>
            <p14:sldId id="257"/>
            <p14:sldId id="258"/>
            <p14:sldId id="259"/>
            <p14:sldId id="276"/>
            <p14:sldId id="262"/>
            <p14:sldId id="297"/>
            <p14:sldId id="298"/>
            <p14:sldId id="299"/>
            <p14:sldId id="263"/>
            <p14:sldId id="264"/>
            <p14:sldId id="275"/>
            <p14:sldId id="274"/>
            <p14:sldId id="277"/>
            <p14:sldId id="278"/>
            <p14:sldId id="279"/>
            <p14:sldId id="281"/>
            <p14:sldId id="282"/>
            <p14:sldId id="265"/>
            <p14:sldId id="271"/>
            <p14:sldId id="283"/>
            <p14:sldId id="284"/>
            <p14:sldId id="285"/>
            <p14:sldId id="272"/>
            <p14:sldId id="286"/>
            <p14:sldId id="287"/>
            <p14:sldId id="289"/>
            <p14:sldId id="290"/>
            <p14:sldId id="266"/>
            <p14:sldId id="273"/>
            <p14:sldId id="293"/>
            <p14:sldId id="294"/>
            <p14:sldId id="267"/>
            <p14:sldId id="29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3" d="100"/>
          <a:sy n="83" d="100"/>
        </p:scale>
        <p:origin x="6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5C4516-7B5F-4E5E-88E3-8BDE48EB930E}" type="datetimeFigureOut">
              <a:rPr lang="ru-RU" smtClean="0"/>
              <a:t>04.02.2026</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16DC40-3332-41DC-AD44-4B826A2AF856}" type="slidenum">
              <a:rPr lang="ru-RU" smtClean="0"/>
              <a:t>‹#›</a:t>
            </a:fld>
            <a:endParaRPr lang="ru-RU"/>
          </a:p>
        </p:txBody>
      </p:sp>
    </p:spTree>
    <p:extLst>
      <p:ext uri="{BB962C8B-B14F-4D97-AF65-F5344CB8AC3E}">
        <p14:creationId xmlns:p14="http://schemas.microsoft.com/office/powerpoint/2010/main" val="3254637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smtClean="0"/>
          </a:p>
          <a:p>
            <a:endParaRPr lang="ru-RU" dirty="0"/>
          </a:p>
        </p:txBody>
      </p:sp>
      <p:sp>
        <p:nvSpPr>
          <p:cNvPr id="4" name="Номер слайда 3"/>
          <p:cNvSpPr>
            <a:spLocks noGrp="1"/>
          </p:cNvSpPr>
          <p:nvPr>
            <p:ph type="sldNum" sz="quarter" idx="10"/>
          </p:nvPr>
        </p:nvSpPr>
        <p:spPr/>
        <p:txBody>
          <a:bodyPr/>
          <a:lstStyle/>
          <a:p>
            <a:fld id="{6F16DC40-3332-41DC-AD44-4B826A2AF856}" type="slidenum">
              <a:rPr lang="ru-RU" smtClean="0"/>
              <a:t>14</a:t>
            </a:fld>
            <a:endParaRPr lang="ru-RU"/>
          </a:p>
        </p:txBody>
      </p:sp>
    </p:spTree>
    <p:extLst>
      <p:ext uri="{BB962C8B-B14F-4D97-AF65-F5344CB8AC3E}">
        <p14:creationId xmlns:p14="http://schemas.microsoft.com/office/powerpoint/2010/main" val="4214144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DC4697D4-B235-4EC4-83B5-9D983827B8E6}" type="datetimeFigureOut">
              <a:rPr lang="uk-UA" smtClean="0"/>
              <a:t>03.02.2026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A288BE4-FD8D-4B56-9101-289D108DA6A6}" type="slidenum">
              <a:rPr lang="uk-UA" smtClean="0"/>
              <a:t>‹#›</a:t>
            </a:fld>
            <a:endParaRPr lang="uk-UA"/>
          </a:p>
        </p:txBody>
      </p:sp>
    </p:spTree>
    <p:extLst>
      <p:ext uri="{BB962C8B-B14F-4D97-AF65-F5344CB8AC3E}">
        <p14:creationId xmlns:p14="http://schemas.microsoft.com/office/powerpoint/2010/main" val="2503096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DC4697D4-B235-4EC4-83B5-9D983827B8E6}" type="datetimeFigureOut">
              <a:rPr lang="uk-UA" smtClean="0"/>
              <a:t>03.02.2026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A288BE4-FD8D-4B56-9101-289D108DA6A6}" type="slidenum">
              <a:rPr lang="uk-UA" smtClean="0"/>
              <a:t>‹#›</a:t>
            </a:fld>
            <a:endParaRPr lang="uk-UA"/>
          </a:p>
        </p:txBody>
      </p:sp>
    </p:spTree>
    <p:extLst>
      <p:ext uri="{BB962C8B-B14F-4D97-AF65-F5344CB8AC3E}">
        <p14:creationId xmlns:p14="http://schemas.microsoft.com/office/powerpoint/2010/main" val="4192065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DC4697D4-B235-4EC4-83B5-9D983827B8E6}" type="datetimeFigureOut">
              <a:rPr lang="uk-UA" smtClean="0"/>
              <a:t>03.02.2026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A288BE4-FD8D-4B56-9101-289D108DA6A6}" type="slidenum">
              <a:rPr lang="uk-UA" smtClean="0"/>
              <a:t>‹#›</a:t>
            </a:fld>
            <a:endParaRPr lang="uk-U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914820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DC4697D4-B235-4EC4-83B5-9D983827B8E6}" type="datetimeFigureOut">
              <a:rPr lang="uk-UA" smtClean="0"/>
              <a:t>03.02.2026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A288BE4-FD8D-4B56-9101-289D108DA6A6}" type="slidenum">
              <a:rPr lang="uk-UA" smtClean="0"/>
              <a:t>‹#›</a:t>
            </a:fld>
            <a:endParaRPr lang="uk-UA"/>
          </a:p>
        </p:txBody>
      </p:sp>
    </p:spTree>
    <p:extLst>
      <p:ext uri="{BB962C8B-B14F-4D97-AF65-F5344CB8AC3E}">
        <p14:creationId xmlns:p14="http://schemas.microsoft.com/office/powerpoint/2010/main" val="2153468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DC4697D4-B235-4EC4-83B5-9D983827B8E6}" type="datetimeFigureOut">
              <a:rPr lang="uk-UA" smtClean="0"/>
              <a:t>03.02.2026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A288BE4-FD8D-4B56-9101-289D108DA6A6}" type="slidenum">
              <a:rPr lang="uk-UA" smtClean="0"/>
              <a:t>‹#›</a:t>
            </a:fld>
            <a:endParaRPr lang="uk-U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67551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DC4697D4-B235-4EC4-83B5-9D983827B8E6}" type="datetimeFigureOut">
              <a:rPr lang="uk-UA" smtClean="0"/>
              <a:t>03.02.2026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A288BE4-FD8D-4B56-9101-289D108DA6A6}" type="slidenum">
              <a:rPr lang="uk-UA" smtClean="0"/>
              <a:t>‹#›</a:t>
            </a:fld>
            <a:endParaRPr lang="uk-UA"/>
          </a:p>
        </p:txBody>
      </p:sp>
    </p:spTree>
    <p:extLst>
      <p:ext uri="{BB962C8B-B14F-4D97-AF65-F5344CB8AC3E}">
        <p14:creationId xmlns:p14="http://schemas.microsoft.com/office/powerpoint/2010/main" val="4056926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DC4697D4-B235-4EC4-83B5-9D983827B8E6}" type="datetimeFigureOut">
              <a:rPr lang="uk-UA" smtClean="0"/>
              <a:t>03.02.2026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A288BE4-FD8D-4B56-9101-289D108DA6A6}" type="slidenum">
              <a:rPr lang="uk-UA" smtClean="0"/>
              <a:t>‹#›</a:t>
            </a:fld>
            <a:endParaRPr lang="uk-UA"/>
          </a:p>
        </p:txBody>
      </p:sp>
    </p:spTree>
    <p:extLst>
      <p:ext uri="{BB962C8B-B14F-4D97-AF65-F5344CB8AC3E}">
        <p14:creationId xmlns:p14="http://schemas.microsoft.com/office/powerpoint/2010/main" val="1159985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DC4697D4-B235-4EC4-83B5-9D983827B8E6}" type="datetimeFigureOut">
              <a:rPr lang="uk-UA" smtClean="0"/>
              <a:t>03.02.2026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A288BE4-FD8D-4B56-9101-289D108DA6A6}" type="slidenum">
              <a:rPr lang="uk-UA" smtClean="0"/>
              <a:t>‹#›</a:t>
            </a:fld>
            <a:endParaRPr lang="uk-UA"/>
          </a:p>
        </p:txBody>
      </p:sp>
    </p:spTree>
    <p:extLst>
      <p:ext uri="{BB962C8B-B14F-4D97-AF65-F5344CB8AC3E}">
        <p14:creationId xmlns:p14="http://schemas.microsoft.com/office/powerpoint/2010/main" val="3970870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DC4697D4-B235-4EC4-83B5-9D983827B8E6}" type="datetimeFigureOut">
              <a:rPr lang="uk-UA" smtClean="0"/>
              <a:t>03.02.2026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A288BE4-FD8D-4B56-9101-289D108DA6A6}" type="slidenum">
              <a:rPr lang="uk-UA" smtClean="0"/>
              <a:t>‹#›</a:t>
            </a:fld>
            <a:endParaRPr lang="uk-UA"/>
          </a:p>
        </p:txBody>
      </p:sp>
    </p:spTree>
    <p:extLst>
      <p:ext uri="{BB962C8B-B14F-4D97-AF65-F5344CB8AC3E}">
        <p14:creationId xmlns:p14="http://schemas.microsoft.com/office/powerpoint/2010/main" val="523926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DC4697D4-B235-4EC4-83B5-9D983827B8E6}" type="datetimeFigureOut">
              <a:rPr lang="uk-UA" smtClean="0"/>
              <a:t>03.02.2026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A288BE4-FD8D-4B56-9101-289D108DA6A6}" type="slidenum">
              <a:rPr lang="uk-UA" smtClean="0"/>
              <a:t>‹#›</a:t>
            </a:fld>
            <a:endParaRPr lang="uk-UA"/>
          </a:p>
        </p:txBody>
      </p:sp>
    </p:spTree>
    <p:extLst>
      <p:ext uri="{BB962C8B-B14F-4D97-AF65-F5344CB8AC3E}">
        <p14:creationId xmlns:p14="http://schemas.microsoft.com/office/powerpoint/2010/main" val="2553060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DC4697D4-B235-4EC4-83B5-9D983827B8E6}" type="datetimeFigureOut">
              <a:rPr lang="uk-UA" smtClean="0"/>
              <a:t>03.02.2026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BA288BE4-FD8D-4B56-9101-289D108DA6A6}" type="slidenum">
              <a:rPr lang="uk-UA" smtClean="0"/>
              <a:t>‹#›</a:t>
            </a:fld>
            <a:endParaRPr lang="uk-UA"/>
          </a:p>
        </p:txBody>
      </p:sp>
    </p:spTree>
    <p:extLst>
      <p:ext uri="{BB962C8B-B14F-4D97-AF65-F5344CB8AC3E}">
        <p14:creationId xmlns:p14="http://schemas.microsoft.com/office/powerpoint/2010/main" val="3089829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DC4697D4-B235-4EC4-83B5-9D983827B8E6}" type="datetimeFigureOut">
              <a:rPr lang="uk-UA" smtClean="0"/>
              <a:t>03.02.2026</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BA288BE4-FD8D-4B56-9101-289D108DA6A6}" type="slidenum">
              <a:rPr lang="uk-UA" smtClean="0"/>
              <a:t>‹#›</a:t>
            </a:fld>
            <a:endParaRPr lang="uk-UA"/>
          </a:p>
        </p:txBody>
      </p:sp>
    </p:spTree>
    <p:extLst>
      <p:ext uri="{BB962C8B-B14F-4D97-AF65-F5344CB8AC3E}">
        <p14:creationId xmlns:p14="http://schemas.microsoft.com/office/powerpoint/2010/main" val="2686489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DC4697D4-B235-4EC4-83B5-9D983827B8E6}" type="datetimeFigureOut">
              <a:rPr lang="uk-UA" smtClean="0"/>
              <a:t>03.02.2026</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BA288BE4-FD8D-4B56-9101-289D108DA6A6}" type="slidenum">
              <a:rPr lang="uk-UA" smtClean="0"/>
              <a:t>‹#›</a:t>
            </a:fld>
            <a:endParaRPr lang="uk-UA"/>
          </a:p>
        </p:txBody>
      </p:sp>
    </p:spTree>
    <p:extLst>
      <p:ext uri="{BB962C8B-B14F-4D97-AF65-F5344CB8AC3E}">
        <p14:creationId xmlns:p14="http://schemas.microsoft.com/office/powerpoint/2010/main" val="926033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4697D4-B235-4EC4-83B5-9D983827B8E6}" type="datetimeFigureOut">
              <a:rPr lang="uk-UA" smtClean="0"/>
              <a:t>03.02.2026</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BA288BE4-FD8D-4B56-9101-289D108DA6A6}" type="slidenum">
              <a:rPr lang="uk-UA" smtClean="0"/>
              <a:t>‹#›</a:t>
            </a:fld>
            <a:endParaRPr lang="uk-UA"/>
          </a:p>
        </p:txBody>
      </p:sp>
    </p:spTree>
    <p:extLst>
      <p:ext uri="{BB962C8B-B14F-4D97-AF65-F5344CB8AC3E}">
        <p14:creationId xmlns:p14="http://schemas.microsoft.com/office/powerpoint/2010/main" val="1128557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DC4697D4-B235-4EC4-83B5-9D983827B8E6}" type="datetimeFigureOut">
              <a:rPr lang="uk-UA" smtClean="0"/>
              <a:t>03.02.2026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BA288BE4-FD8D-4B56-9101-289D108DA6A6}" type="slidenum">
              <a:rPr lang="uk-UA" smtClean="0"/>
              <a:t>‹#›</a:t>
            </a:fld>
            <a:endParaRPr lang="uk-UA"/>
          </a:p>
        </p:txBody>
      </p:sp>
    </p:spTree>
    <p:extLst>
      <p:ext uri="{BB962C8B-B14F-4D97-AF65-F5344CB8AC3E}">
        <p14:creationId xmlns:p14="http://schemas.microsoft.com/office/powerpoint/2010/main" val="414057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DC4697D4-B235-4EC4-83B5-9D983827B8E6}" type="datetimeFigureOut">
              <a:rPr lang="uk-UA" smtClean="0"/>
              <a:t>03.02.2026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BA288BE4-FD8D-4B56-9101-289D108DA6A6}" type="slidenum">
              <a:rPr lang="uk-UA" smtClean="0"/>
              <a:t>‹#›</a:t>
            </a:fld>
            <a:endParaRPr lang="uk-UA"/>
          </a:p>
        </p:txBody>
      </p:sp>
    </p:spTree>
    <p:extLst>
      <p:ext uri="{BB962C8B-B14F-4D97-AF65-F5344CB8AC3E}">
        <p14:creationId xmlns:p14="http://schemas.microsoft.com/office/powerpoint/2010/main" val="1603155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C4697D4-B235-4EC4-83B5-9D983827B8E6}" type="datetimeFigureOut">
              <a:rPr lang="uk-UA" smtClean="0"/>
              <a:t>03.02.2026</a:t>
            </a:fld>
            <a:endParaRPr lang="uk-U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A288BE4-FD8D-4B56-9101-289D108DA6A6}" type="slidenum">
              <a:rPr lang="uk-UA" smtClean="0"/>
              <a:t>‹#›</a:t>
            </a:fld>
            <a:endParaRPr lang="uk-UA"/>
          </a:p>
        </p:txBody>
      </p:sp>
    </p:spTree>
    <p:extLst>
      <p:ext uri="{BB962C8B-B14F-4D97-AF65-F5344CB8AC3E}">
        <p14:creationId xmlns:p14="http://schemas.microsoft.com/office/powerpoint/2010/main" val="20283854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332873C-50F3-4F14-B71A-CAD78E3BC1DB}"/>
              </a:ext>
            </a:extLst>
          </p:cNvPr>
          <p:cNvSpPr>
            <a:spLocks noGrp="1"/>
          </p:cNvSpPr>
          <p:nvPr>
            <p:ph type="ctrTitle"/>
          </p:nvPr>
        </p:nvSpPr>
        <p:spPr/>
        <p:txBody>
          <a:bodyPr/>
          <a:lstStyle/>
          <a:p>
            <a:r>
              <a:rPr lang="uk-UA" sz="4400" dirty="0"/>
              <a:t>Управління трудовими ресурсами </a:t>
            </a:r>
            <a:r>
              <a:rPr lang="uk-UA" sz="4400"/>
              <a:t>(персоналом) </a:t>
            </a:r>
            <a:r>
              <a:rPr lang="uk-UA" sz="4400" dirty="0"/>
              <a:t>торговельного підприємства</a:t>
            </a:r>
          </a:p>
        </p:txBody>
      </p:sp>
      <p:sp>
        <p:nvSpPr>
          <p:cNvPr id="3" name="Підзаголовок 2">
            <a:extLst>
              <a:ext uri="{FF2B5EF4-FFF2-40B4-BE49-F238E27FC236}">
                <a16:creationId xmlns:a16="http://schemas.microsoft.com/office/drawing/2014/main" xmlns="" id="{D87CEE3D-86F0-4E77-9C20-542EE1127DA6}"/>
              </a:ext>
            </a:extLst>
          </p:cNvPr>
          <p:cNvSpPr>
            <a:spLocks noGrp="1"/>
          </p:cNvSpPr>
          <p:nvPr>
            <p:ph type="subTitle" idx="1"/>
          </p:nvPr>
        </p:nvSpPr>
        <p:spPr/>
        <p:txBody>
          <a:bodyPr>
            <a:normAutofit/>
          </a:bodyPr>
          <a:lstStyle/>
          <a:p>
            <a:r>
              <a:rPr lang="uk-UA" sz="2400" dirty="0"/>
              <a:t>Лекція з навчальної дисципліни </a:t>
            </a:r>
          </a:p>
          <a:p>
            <a:r>
              <a:rPr lang="uk-UA" sz="2400" dirty="0"/>
              <a:t>«Економіка та управління у сфері торгівлі»</a:t>
            </a:r>
          </a:p>
        </p:txBody>
      </p:sp>
    </p:spTree>
    <p:extLst>
      <p:ext uri="{BB962C8B-B14F-4D97-AF65-F5344CB8AC3E}">
        <p14:creationId xmlns:p14="http://schemas.microsoft.com/office/powerpoint/2010/main" val="2120498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3A43464B-6741-4356-BAC0-B4DE6A71C5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607" y="725208"/>
            <a:ext cx="8224081" cy="4491613"/>
          </a:xfrm>
          <a:prstGeom prst="rect">
            <a:avLst/>
          </a:prstGeom>
        </p:spPr>
      </p:pic>
      <p:sp>
        <p:nvSpPr>
          <p:cNvPr id="3" name="Прямоугольник 2"/>
          <p:cNvSpPr/>
          <p:nvPr/>
        </p:nvSpPr>
        <p:spPr>
          <a:xfrm>
            <a:off x="998480" y="5421746"/>
            <a:ext cx="8588865" cy="798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Конкретний рівень кваліфікації працівників підприємства визначається за  допомогою тарифно-кваліфікаційних довідників </a:t>
            </a:r>
            <a:r>
              <a:rPr lang="ru-RU" dirty="0" smtClean="0"/>
              <a:t>(</a:t>
            </a:r>
            <a:r>
              <a:rPr lang="ru-RU" dirty="0"/>
              <a:t>характеристик).</a:t>
            </a:r>
          </a:p>
        </p:txBody>
      </p:sp>
    </p:spTree>
    <p:extLst>
      <p:ext uri="{BB962C8B-B14F-4D97-AF65-F5344CB8AC3E}">
        <p14:creationId xmlns:p14="http://schemas.microsoft.com/office/powerpoint/2010/main" val="3898737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0FDE7D80-2AF4-4976-A0B4-082C27CC456A}"/>
              </a:ext>
            </a:extLst>
          </p:cNvPr>
          <p:cNvSpPr/>
          <p:nvPr/>
        </p:nvSpPr>
        <p:spPr>
          <a:xfrm>
            <a:off x="345097" y="465878"/>
            <a:ext cx="9140648" cy="5262979"/>
          </a:xfrm>
          <a:prstGeom prst="rect">
            <a:avLst/>
          </a:prstGeom>
        </p:spPr>
        <p:txBody>
          <a:bodyPr wrap="square">
            <a:spAutoFit/>
          </a:bodyPr>
          <a:lstStyle/>
          <a:p>
            <a:pPr algn="just"/>
            <a:r>
              <a:rPr lang="uk-UA" sz="2400" b="1" dirty="0" smtClean="0">
                <a:latin typeface="Times New Roman" panose="02020603050405020304" pitchFamily="18" charset="0"/>
                <a:cs typeface="Times New Roman" panose="02020603050405020304" pitchFamily="18" charset="0"/>
              </a:rPr>
              <a:t>2. Вихідні передумови та завдання управління трудовими ресурсами (персоналом) торговельного підприємства</a:t>
            </a:r>
          </a:p>
          <a:p>
            <a:pPr algn="just"/>
            <a:endParaRPr lang="uk-UA" dirty="0" smtClean="0">
              <a:latin typeface="Times New Roman" panose="02020603050405020304" pitchFamily="18" charset="0"/>
              <a:cs typeface="Times New Roman" panose="02020603050405020304" pitchFamily="18" charset="0"/>
            </a:endParaRPr>
          </a:p>
          <a:p>
            <a:pPr algn="just"/>
            <a:r>
              <a:rPr lang="uk-UA" dirty="0" smtClean="0">
                <a:latin typeface="Times New Roman" panose="02020603050405020304" pitchFamily="18" charset="0"/>
                <a:cs typeface="Times New Roman" panose="02020603050405020304" pitchFamily="18" charset="0"/>
              </a:rPr>
              <a:t>Перехід до ринкової економіки суттєво підвищує роль та місце "людського капіталу", оскільки саме робітники підприємства, їх творчий підхід до праці, високий професіоналізм та майстерність забезпечують необхідне зростання продуктивності праці, якості послуг та продукції підприємства, а відповідно і досягнення цільових, господарських та фінансових показників діяльності. </a:t>
            </a:r>
          </a:p>
          <a:p>
            <a:pPr algn="just"/>
            <a:r>
              <a:rPr lang="uk-UA" dirty="0" smtClean="0">
                <a:latin typeface="Times New Roman" panose="02020603050405020304" pitchFamily="18" charset="0"/>
                <a:cs typeface="Times New Roman" panose="02020603050405020304" pitchFamily="18" charset="0"/>
              </a:rPr>
              <a:t>Тому управління персоналом підприємства є необхідною функціональною стратегією, успіх якої є запорукою високих результатів підприємницької діяльності, конкурентоздатності та динамічного розвитку підприємства</a:t>
            </a:r>
            <a:r>
              <a:rPr lang="ru-RU" dirty="0" smtClean="0"/>
              <a:t>.</a:t>
            </a: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В </a:t>
            </a:r>
            <a:r>
              <a:rPr lang="uk-UA" dirty="0" smtClean="0">
                <a:latin typeface="Times New Roman" panose="02020603050405020304" pitchFamily="18" charset="0"/>
                <a:cs typeface="Times New Roman" panose="02020603050405020304" pitchFamily="18" charset="0"/>
              </a:rPr>
              <a:t>умовах ринкової економіки формування трудових ресурсів підприємства відбувається на </a:t>
            </a:r>
            <a:r>
              <a:rPr lang="uk-UA" i="1" dirty="0" smtClean="0">
                <a:latin typeface="Times New Roman" panose="02020603050405020304" pitchFamily="18" charset="0"/>
                <a:cs typeface="Times New Roman" panose="02020603050405020304" pitchFamily="18" charset="0"/>
              </a:rPr>
              <a:t>ринку праці, </a:t>
            </a:r>
            <a:r>
              <a:rPr lang="uk-UA" dirty="0" smtClean="0">
                <a:latin typeface="Times New Roman" panose="02020603050405020304" pitchFamily="18" charset="0"/>
                <a:cs typeface="Times New Roman" panose="02020603050405020304" pitchFamily="18" charset="0"/>
              </a:rPr>
              <a:t>який являє собою сукупність ринкових відносин, що складаються з приводу попиту та пропозиції на </a:t>
            </a:r>
            <a:r>
              <a:rPr lang="uk-UA" dirty="0">
                <a:latin typeface="Times New Roman" panose="02020603050405020304" pitchFamily="18" charset="0"/>
                <a:cs typeface="Times New Roman" panose="02020603050405020304" pitchFamily="18" charset="0"/>
              </a:rPr>
              <a:t>працю</a:t>
            </a:r>
            <a:r>
              <a:rPr lang="uk-UA" dirty="0" smtClean="0">
                <a:latin typeface="Times New Roman" panose="02020603050405020304" pitchFamily="18" charset="0"/>
                <a:cs typeface="Times New Roman" panose="02020603050405020304" pitchFamily="18" charset="0"/>
              </a:rPr>
              <a:t>.</a:t>
            </a:r>
            <a:endParaRPr lang="uk-UA" b="1" dirty="0">
              <a:latin typeface="Times New Roman" panose="02020603050405020304" pitchFamily="18" charset="0"/>
              <a:cs typeface="Times New Roman" panose="02020603050405020304" pitchFamily="18" charset="0"/>
            </a:endParaRPr>
          </a:p>
          <a:p>
            <a:pPr algn="just"/>
            <a:r>
              <a:rPr lang="uk-UA" dirty="0" smtClean="0">
                <a:latin typeface="Times New Roman" panose="02020603050405020304" pitchFamily="18" charset="0"/>
                <a:cs typeface="Times New Roman" panose="02020603050405020304" pitchFamily="18" charset="0"/>
              </a:rPr>
              <a:t>Попит на працю на макрорівні є функцією від розвитку виробничих сил, галузей та підприємств народного господарства. Зростання обсягів діяльності призводить до зростання попиту на працю, розвитку науково-технічного прогресу - зменшення потреби в найманих працівниках, "витискаючи" їх машинами та обладнанням. </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404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38E94486-3C6D-4715-BABC-D5071DCC3ACA}"/>
              </a:ext>
            </a:extLst>
          </p:cNvPr>
          <p:cNvSpPr/>
          <p:nvPr/>
        </p:nvSpPr>
        <p:spPr>
          <a:xfrm>
            <a:off x="157525" y="1027929"/>
            <a:ext cx="9073661" cy="3693319"/>
          </a:xfrm>
          <a:prstGeom prst="rect">
            <a:avLst/>
          </a:prstGeom>
        </p:spPr>
        <p:txBody>
          <a:bodyPr wrap="square">
            <a:spAutoFit/>
          </a:bodyPr>
          <a:lstStyle/>
          <a:p>
            <a:pPr algn="just"/>
            <a:r>
              <a:rPr lang="uk-UA" dirty="0">
                <a:latin typeface="Times New Roman" panose="02020603050405020304" pitchFamily="18" charset="0"/>
                <a:cs typeface="Times New Roman" panose="02020603050405020304" pitchFamily="18" charset="0"/>
              </a:rPr>
              <a:t>Зростання уваги до якості продукції (робіт, послуг), ускладнення виробничих та фінансових відносин, засобів та предметів праці обумовлюють зростання попиту на кваліфікований персонал, призводять до певних структурних змін на ринку праці.</a:t>
            </a:r>
            <a:endParaRPr lang="uk-UA" b="1" dirty="0">
              <a:latin typeface="Times New Roman" panose="02020603050405020304" pitchFamily="18" charset="0"/>
              <a:cs typeface="Times New Roman" panose="02020603050405020304" pitchFamily="18" charset="0"/>
            </a:endParaRPr>
          </a:p>
          <a:p>
            <a:pPr algn="just"/>
            <a:r>
              <a:rPr lang="uk-UA" dirty="0">
                <a:latin typeface="Times New Roman" panose="02020603050405020304" pitchFamily="18" charset="0"/>
                <a:cs typeface="Times New Roman" panose="02020603050405020304" pitchFamily="18" charset="0"/>
              </a:rPr>
              <a:t>Обсяги залучення праці та вимоги до якості персоналу формуються на рівні підприємства, виходячи з його інтересів та виробничих потреб</a:t>
            </a:r>
            <a:r>
              <a:rPr lang="uk-UA" dirty="0" smtClean="0">
                <a:latin typeface="Times New Roman" panose="02020603050405020304" pitchFamily="18" charset="0"/>
                <a:cs typeface="Times New Roman" panose="02020603050405020304" pitchFamily="18" charset="0"/>
              </a:rPr>
              <a:t>.</a:t>
            </a:r>
            <a:endParaRPr lang="ru-RU" dirty="0" smtClean="0">
              <a:latin typeface="Times New Roman" panose="02020603050405020304" pitchFamily="18" charset="0"/>
              <a:cs typeface="Times New Roman" panose="02020603050405020304" pitchFamily="18" charset="0"/>
            </a:endParaRPr>
          </a:p>
          <a:p>
            <a:pPr algn="just"/>
            <a:r>
              <a:rPr lang="uk-UA" dirty="0" smtClean="0">
                <a:latin typeface="Times New Roman" panose="02020603050405020304" pitchFamily="18" charset="0"/>
                <a:cs typeface="Times New Roman" panose="02020603050405020304" pitchFamily="18" charset="0"/>
              </a:rPr>
              <a:t>Пропозиція праці формується під впливом демографічних та соціально-політичних факторів. </a:t>
            </a:r>
          </a:p>
          <a:p>
            <a:pPr algn="just"/>
            <a:r>
              <a:rPr lang="uk-UA" b="1" dirty="0" smtClean="0">
                <a:latin typeface="Times New Roman" panose="02020603050405020304" pitchFamily="18" charset="0"/>
                <a:cs typeface="Times New Roman" panose="02020603050405020304" pitchFamily="18" charset="0"/>
              </a:rPr>
              <a:t>Основними принципами формування пропозиції праці в умовах ринку є:</a:t>
            </a:r>
          </a:p>
          <a:p>
            <a:pPr algn="just"/>
            <a:r>
              <a:rPr lang="uk-UA" dirty="0" smtClean="0">
                <a:latin typeface="Times New Roman" panose="02020603050405020304" pitchFamily="18" charset="0"/>
                <a:cs typeface="Times New Roman" panose="02020603050405020304" pitchFamily="18" charset="0"/>
              </a:rPr>
              <a:t>- свобода вибору професії та спеціальності</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algn="just"/>
            <a:r>
              <a:rPr lang="uk-UA" dirty="0">
                <a:latin typeface="Times New Roman" panose="02020603050405020304" pitchFamily="18" charset="0"/>
                <a:cs typeface="Times New Roman" panose="02020603050405020304" pitchFamily="18" charset="0"/>
              </a:rPr>
              <a:t>- добровільність праці;</a:t>
            </a:r>
          </a:p>
          <a:p>
            <a:pPr algn="just"/>
            <a:r>
              <a:rPr lang="ru-RU" dirty="0">
                <a:latin typeface="Times New Roman" panose="02020603050405020304" pitchFamily="18" charset="0"/>
                <a:cs typeface="Times New Roman" panose="02020603050405020304" pitchFamily="18" charset="0"/>
              </a:rPr>
              <a:t>- </a:t>
            </a:r>
            <a:r>
              <a:rPr lang="uk-UA" dirty="0" smtClean="0">
                <a:latin typeface="Times New Roman" panose="02020603050405020304" pitchFamily="18" charset="0"/>
                <a:cs typeface="Times New Roman" panose="02020603050405020304" pitchFamily="18" charset="0"/>
              </a:rPr>
              <a:t>добровільність вступу </a:t>
            </a:r>
            <a:r>
              <a:rPr lang="ru-RU" dirty="0" smtClean="0">
                <a:latin typeface="Times New Roman" panose="02020603050405020304" pitchFamily="18" charset="0"/>
                <a:cs typeface="Times New Roman" panose="02020603050405020304" pitchFamily="18" charset="0"/>
              </a:rPr>
              <a:t>до </a:t>
            </a:r>
            <a:r>
              <a:rPr lang="uk-UA" dirty="0" smtClean="0">
                <a:latin typeface="Times New Roman" panose="02020603050405020304" pitchFamily="18" charset="0"/>
                <a:cs typeface="Times New Roman" panose="02020603050405020304" pitchFamily="18" charset="0"/>
              </a:rPr>
              <a:t>трудових відносин </a:t>
            </a:r>
            <a:r>
              <a:rPr lang="ru-RU" dirty="0" smtClean="0">
                <a:latin typeface="Times New Roman" panose="02020603050405020304" pitchFamily="18" charset="0"/>
                <a:cs typeface="Times New Roman" panose="02020603050405020304" pitchFamily="18" charset="0"/>
              </a:rPr>
              <a:t>з </a:t>
            </a:r>
            <a:r>
              <a:rPr lang="uk-UA" dirty="0" smtClean="0">
                <a:latin typeface="Times New Roman" panose="02020603050405020304" pitchFamily="18" charset="0"/>
                <a:cs typeface="Times New Roman" panose="02020603050405020304" pitchFamily="18" charset="0"/>
              </a:rPr>
              <a:t>конкретним</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під</a:t>
            </a:r>
            <a:r>
              <a:rPr lang="uk-UA" dirty="0" err="1">
                <a:latin typeface="Times New Roman" panose="02020603050405020304" pitchFamily="18" charset="0"/>
                <a:cs typeface="Times New Roman" panose="02020603050405020304" pitchFamily="18" charset="0"/>
              </a:rPr>
              <a:t>приємством</a:t>
            </a:r>
            <a:r>
              <a:rPr lang="uk-UA" dirty="0">
                <a:latin typeface="Times New Roman" panose="02020603050405020304" pitchFamily="18" charset="0"/>
                <a:cs typeface="Times New Roman" panose="02020603050405020304" pitchFamily="18" charset="0"/>
              </a:rPr>
              <a:t>;</a:t>
            </a:r>
          </a:p>
          <a:p>
            <a:pPr algn="just"/>
            <a:r>
              <a:rPr lang="ru-RU" dirty="0">
                <a:latin typeface="Times New Roman" panose="02020603050405020304" pitchFamily="18" charset="0"/>
                <a:cs typeface="Times New Roman" panose="02020603050405020304" pitchFamily="18" charset="0"/>
              </a:rPr>
              <a:t>- </a:t>
            </a:r>
            <a:r>
              <a:rPr lang="uk-UA" dirty="0" smtClean="0">
                <a:latin typeface="Times New Roman" panose="02020603050405020304" pitchFamily="18" charset="0"/>
                <a:cs typeface="Times New Roman" panose="02020603050405020304" pitchFamily="18" charset="0"/>
              </a:rPr>
              <a:t>встановлення певних вимог до санітарних та психофізіологічних умов праці, її змісту та привабливості.</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76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83BA8460-AE6A-4FF3-B464-6DC949B5207E}"/>
              </a:ext>
            </a:extLst>
          </p:cNvPr>
          <p:cNvSpPr/>
          <p:nvPr/>
        </p:nvSpPr>
        <p:spPr>
          <a:xfrm>
            <a:off x="333624" y="1154020"/>
            <a:ext cx="8699540" cy="4524315"/>
          </a:xfrm>
          <a:prstGeom prst="rect">
            <a:avLst/>
          </a:prstGeom>
        </p:spPr>
        <p:txBody>
          <a:bodyPr wrap="square">
            <a:spAutoFit/>
          </a:bodyPr>
          <a:lstStyle/>
          <a:p>
            <a:pPr algn="just"/>
            <a:r>
              <a:rPr lang="uk-UA" b="1" dirty="0" smtClean="0">
                <a:latin typeface="Century Schoolbook" panose="02040604050505020304" pitchFamily="18" charset="0"/>
              </a:rPr>
              <a:t>Основними інструментами</a:t>
            </a:r>
            <a:r>
              <a:rPr lang="ru-RU" b="1" dirty="0" smtClean="0">
                <a:latin typeface="Century Schoolbook" panose="02040604050505020304" pitchFamily="18" charset="0"/>
              </a:rPr>
              <a:t> державного </a:t>
            </a:r>
            <a:r>
              <a:rPr lang="uk-UA" b="1" dirty="0" smtClean="0">
                <a:latin typeface="Century Schoolbook" panose="02040604050505020304" pitchFamily="18" charset="0"/>
              </a:rPr>
              <a:t>регулювання праці </a:t>
            </a:r>
            <a:r>
              <a:rPr lang="ru-RU" b="1" dirty="0" smtClean="0">
                <a:latin typeface="Century Schoolbook" panose="02040604050505020304" pitchFamily="18" charset="0"/>
              </a:rPr>
              <a:t>та тру</a:t>
            </a:r>
            <a:r>
              <a:rPr lang="uk-UA" b="1" dirty="0" err="1" smtClean="0">
                <a:latin typeface="Century Schoolbook" panose="02040604050505020304" pitchFamily="18" charset="0"/>
              </a:rPr>
              <a:t>дових</a:t>
            </a:r>
            <a:r>
              <a:rPr lang="uk-UA" b="1" dirty="0" smtClean="0">
                <a:latin typeface="Century Schoolbook" panose="02040604050505020304" pitchFamily="18" charset="0"/>
              </a:rPr>
              <a:t> відносин є:</a:t>
            </a:r>
          </a:p>
          <a:p>
            <a:pPr algn="just"/>
            <a:r>
              <a:rPr lang="ru-RU" dirty="0" smtClean="0">
                <a:latin typeface="Century Schoolbook" panose="02040604050505020304" pitchFamily="18" charset="0"/>
              </a:rPr>
              <a:t>- </a:t>
            </a:r>
            <a:r>
              <a:rPr lang="uk-UA" dirty="0" smtClean="0">
                <a:latin typeface="Century Schoolbook" panose="02040604050505020304" pitchFamily="18" charset="0"/>
              </a:rPr>
              <a:t>встановлене Конституцією України </a:t>
            </a:r>
            <a:r>
              <a:rPr lang="ru-RU" dirty="0" smtClean="0">
                <a:latin typeface="Century Schoolbook" panose="02040604050505020304" pitchFamily="18" charset="0"/>
              </a:rPr>
              <a:t>право </a:t>
            </a:r>
            <a:r>
              <a:rPr lang="ru-RU" dirty="0">
                <a:latin typeface="Century Schoolbook" panose="02040604050505020304" pitchFamily="18" charset="0"/>
              </a:rPr>
              <a:t>на </a:t>
            </a:r>
            <a:r>
              <a:rPr lang="uk-UA" dirty="0" smtClean="0">
                <a:latin typeface="Century Schoolbook" panose="02040604050505020304" pitchFamily="18" charset="0"/>
              </a:rPr>
              <a:t>працю та освіту</a:t>
            </a:r>
            <a:r>
              <a:rPr lang="ru-RU" dirty="0" smtClean="0">
                <a:latin typeface="Century Schoolbook" panose="02040604050505020304" pitchFamily="18" charset="0"/>
              </a:rPr>
              <a:t>;</a:t>
            </a:r>
            <a:endParaRPr lang="ru-RU" dirty="0">
              <a:latin typeface="Century Schoolbook" panose="02040604050505020304" pitchFamily="18" charset="0"/>
            </a:endParaRPr>
          </a:p>
          <a:p>
            <a:pPr algn="just"/>
            <a:r>
              <a:rPr lang="uk-UA" dirty="0">
                <a:latin typeface="Century Schoolbook" panose="02040604050505020304" pitchFamily="18" charset="0"/>
              </a:rPr>
              <a:t>- рівень мінімальної заробітної плати;</a:t>
            </a:r>
          </a:p>
          <a:p>
            <a:pPr algn="just"/>
            <a:r>
              <a:rPr lang="ru-RU" dirty="0">
                <a:latin typeface="Century Schoolbook" panose="02040604050505020304" pitchFamily="18" charset="0"/>
              </a:rPr>
              <a:t>- </a:t>
            </a:r>
            <a:r>
              <a:rPr lang="uk-UA" dirty="0" smtClean="0">
                <a:latin typeface="Century Schoolbook" panose="02040604050505020304" pitchFamily="18" charset="0"/>
              </a:rPr>
              <a:t>законодавчо регламентована тривалість праці та відпочинку, в тому числі відпустки, що оплачуються</a:t>
            </a:r>
            <a:r>
              <a:rPr lang="ru-RU" dirty="0" smtClean="0">
                <a:latin typeface="Century Schoolbook" panose="02040604050505020304" pitchFamily="18" charset="0"/>
              </a:rPr>
              <a:t>;</a:t>
            </a:r>
            <a:endParaRPr lang="ru-RU" dirty="0">
              <a:latin typeface="Century Schoolbook" panose="02040604050505020304" pitchFamily="18" charset="0"/>
            </a:endParaRPr>
          </a:p>
          <a:p>
            <a:pPr algn="just"/>
            <a:r>
              <a:rPr lang="ru-RU" dirty="0">
                <a:latin typeface="Century Schoolbook" panose="02040604050505020304" pitchFamily="18" charset="0"/>
              </a:rPr>
              <a:t>- </a:t>
            </a:r>
            <a:r>
              <a:rPr lang="uk-UA" dirty="0" smtClean="0">
                <a:latin typeface="Century Schoolbook" panose="02040604050505020304" pitchFamily="18" charset="0"/>
              </a:rPr>
              <a:t>соціальні гарантії соціально незахищеним верствам населення (</a:t>
            </a:r>
            <a:r>
              <a:rPr lang="uk-UA" dirty="0">
                <a:latin typeface="Century Schoolbook" panose="02040604050505020304" pitchFamily="18" charset="0"/>
              </a:rPr>
              <a:t>молоді, пенсіонерам, </a:t>
            </a:r>
            <a:r>
              <a:rPr lang="uk-UA" dirty="0" smtClean="0">
                <a:latin typeface="Century Schoolbook" panose="02040604050505020304" pitchFamily="18" charset="0"/>
              </a:rPr>
              <a:t>інвалідам</a:t>
            </a:r>
            <a:r>
              <a:rPr lang="uk-UA" dirty="0">
                <a:latin typeface="Century Schoolbook" panose="02040604050505020304" pitchFamily="18" charset="0"/>
              </a:rPr>
              <a:t>), жінкам що мають дітей;</a:t>
            </a:r>
          </a:p>
          <a:p>
            <a:pPr algn="just"/>
            <a:r>
              <a:rPr lang="ru-RU" dirty="0">
                <a:latin typeface="Century Schoolbook" panose="02040604050505020304" pitchFamily="18" charset="0"/>
              </a:rPr>
              <a:t>- </a:t>
            </a:r>
            <a:r>
              <a:rPr lang="uk-UA" dirty="0" smtClean="0">
                <a:latin typeface="Century Schoolbook" panose="02040604050505020304" pitchFamily="18" charset="0"/>
              </a:rPr>
              <a:t>державна пенсійна політика (розмір пенсії, пенсійний </a:t>
            </a:r>
            <a:r>
              <a:rPr lang="ru-RU" dirty="0" smtClean="0">
                <a:latin typeface="Century Schoolbook" panose="02040604050505020304" pitchFamily="18" charset="0"/>
              </a:rPr>
              <a:t>фонд</a:t>
            </a:r>
            <a:r>
              <a:rPr lang="ru-RU" dirty="0" smtClean="0">
                <a:latin typeface="Century Schoolbook" panose="02040604050505020304" pitchFamily="18" charset="0"/>
              </a:rPr>
              <a:t>);</a:t>
            </a:r>
            <a:endParaRPr lang="ru-RU" dirty="0">
              <a:latin typeface="Century Schoolbook" panose="02040604050505020304" pitchFamily="18" charset="0"/>
            </a:endParaRPr>
          </a:p>
          <a:p>
            <a:pPr algn="just"/>
            <a:r>
              <a:rPr lang="ru-RU" dirty="0">
                <a:latin typeface="Century Schoolbook" panose="02040604050505020304" pitchFamily="18" charset="0"/>
              </a:rPr>
              <a:t>- </a:t>
            </a:r>
            <a:r>
              <a:rPr lang="uk-UA" dirty="0" smtClean="0">
                <a:latin typeface="Century Schoolbook" panose="02040604050505020304" pitchFamily="18" charset="0"/>
              </a:rPr>
              <a:t>державна політика з питання зайнятості (розмір допомоги по безробіттю, умови та тривалість її виплати</a:t>
            </a:r>
            <a:r>
              <a:rPr lang="ru-RU" dirty="0" smtClean="0">
                <a:latin typeface="Century Schoolbook" panose="02040604050505020304" pitchFamily="18" charset="0"/>
              </a:rPr>
              <a:t>);</a:t>
            </a:r>
            <a:endParaRPr lang="ru-RU" dirty="0">
              <a:latin typeface="Century Schoolbook" panose="02040604050505020304" pitchFamily="18" charset="0"/>
            </a:endParaRPr>
          </a:p>
          <a:p>
            <a:pPr marL="285750" indent="-285750" algn="just">
              <a:buFontTx/>
              <a:buChar char="-"/>
            </a:pPr>
            <a:r>
              <a:rPr lang="uk-UA" dirty="0" smtClean="0">
                <a:latin typeface="Century Schoolbook" panose="02040604050505020304" pitchFamily="18" charset="0"/>
              </a:rPr>
              <a:t>соціальні </a:t>
            </a:r>
            <a:r>
              <a:rPr lang="uk-UA" dirty="0">
                <a:latin typeface="Century Schoolbook" panose="02040604050505020304" pitchFamily="18" charset="0"/>
              </a:rPr>
              <a:t>гарантії при звільненні з ініціативи підприємства</a:t>
            </a:r>
            <a:r>
              <a:rPr lang="uk-UA" dirty="0" smtClean="0">
                <a:latin typeface="Century Schoolbook" panose="02040604050505020304" pitchFamily="18" charset="0"/>
              </a:rPr>
              <a:t>.</a:t>
            </a:r>
          </a:p>
          <a:p>
            <a:pPr algn="just"/>
            <a:r>
              <a:rPr lang="uk-UA" dirty="0" smtClean="0"/>
              <a:t>Перелічені інструменти державного регулювання суттєво впливають на попит та пропозицію праці. Співвідношення попиту та пропозиції обумовлює можливість та ціну формування (поповнення) трудових ресурсів (персоналу) підприємства в певний проміжок часу. </a:t>
            </a:r>
            <a:endParaRPr lang="uk-UA" dirty="0"/>
          </a:p>
        </p:txBody>
      </p:sp>
    </p:spTree>
    <p:extLst>
      <p:ext uri="{BB962C8B-B14F-4D97-AF65-F5344CB8AC3E}">
        <p14:creationId xmlns:p14="http://schemas.microsoft.com/office/powerpoint/2010/main" val="708950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E76C34DF-F955-43AE-B604-F4ABAFAE94AC}"/>
              </a:ext>
            </a:extLst>
          </p:cNvPr>
          <p:cNvSpPr/>
          <p:nvPr/>
        </p:nvSpPr>
        <p:spPr>
          <a:xfrm>
            <a:off x="378690" y="1314439"/>
            <a:ext cx="9116291" cy="4801314"/>
          </a:xfrm>
          <a:prstGeom prst="rect">
            <a:avLst/>
          </a:prstGeom>
        </p:spPr>
        <p:txBody>
          <a:bodyPr wrap="square">
            <a:spAutoFit/>
          </a:bodyPr>
          <a:lstStyle/>
          <a:p>
            <a:pPr algn="just"/>
            <a:r>
              <a:rPr lang="ru-RU" b="1" i="1" dirty="0" smtClean="0">
                <a:latin typeface="Century Schoolbook" panose="02040604050505020304" pitchFamily="18" charset="0"/>
              </a:rPr>
              <a:t>Основною метою </a:t>
            </a:r>
            <a:r>
              <a:rPr lang="uk-UA" b="1" i="1" dirty="0" smtClean="0">
                <a:latin typeface="Century Schoolbook" panose="02040604050505020304" pitchFamily="18" charset="0"/>
              </a:rPr>
              <a:t>управління трудовими ресурсами </a:t>
            </a:r>
            <a:r>
              <a:rPr lang="uk-UA" dirty="0" smtClean="0">
                <a:latin typeface="Century Schoolbook" panose="02040604050505020304" pitchFamily="18" charset="0"/>
              </a:rPr>
              <a:t>є забезпечення мінімізації витрат підприємства на формування та утримання трудових ресурсів та максимізація результатів від їх використання</a:t>
            </a:r>
            <a:r>
              <a:rPr lang="ru-RU" dirty="0" smtClean="0">
                <a:latin typeface="Century Schoolbook" panose="02040604050505020304" pitchFamily="18" charset="0"/>
              </a:rPr>
              <a:t>.</a:t>
            </a:r>
          </a:p>
          <a:p>
            <a:pPr algn="just"/>
            <a:endParaRPr lang="ru-RU" dirty="0" smtClean="0">
              <a:latin typeface="Century Schoolbook" panose="02040604050505020304" pitchFamily="18" charset="0"/>
            </a:endParaRPr>
          </a:p>
          <a:p>
            <a:pPr algn="just"/>
            <a:r>
              <a:rPr lang="uk-UA" b="1" dirty="0" smtClean="0">
                <a:latin typeface="Century Schoolbook" panose="02040604050505020304" pitchFamily="18" charset="0"/>
              </a:rPr>
              <a:t>Досягнення основної мети управління потребує розв'язання </a:t>
            </a:r>
            <a:r>
              <a:rPr lang="ru-RU" b="1" dirty="0" smtClean="0">
                <a:latin typeface="Century Schoolbook" panose="02040604050505020304" pitchFamily="18" charset="0"/>
              </a:rPr>
              <a:t>таких </a:t>
            </a:r>
            <a:r>
              <a:rPr lang="uk-UA" b="1" dirty="0" smtClean="0">
                <a:latin typeface="Century Schoolbook" panose="02040604050505020304" pitchFamily="18" charset="0"/>
              </a:rPr>
              <a:t>завдань:</a:t>
            </a:r>
          </a:p>
          <a:p>
            <a:pPr algn="just"/>
            <a:r>
              <a:rPr lang="ru-RU" dirty="0" smtClean="0">
                <a:latin typeface="Century Schoolbook" panose="02040604050505020304" pitchFamily="18" charset="0"/>
              </a:rPr>
              <a:t>1. </a:t>
            </a:r>
            <a:r>
              <a:rPr lang="uk-UA" dirty="0" smtClean="0">
                <a:latin typeface="Century Schoolbook" panose="02040604050505020304" pitchFamily="18" charset="0"/>
              </a:rPr>
              <a:t>Формування чисельності та складу працівників підприємства</a:t>
            </a:r>
            <a:r>
              <a:rPr lang="ru-RU" dirty="0" smtClean="0">
                <a:latin typeface="Century Schoolbook" panose="02040604050505020304" pitchFamily="18" charset="0"/>
              </a:rPr>
              <a:t>, </a:t>
            </a:r>
            <a:r>
              <a:rPr lang="uk-UA" dirty="0" smtClean="0">
                <a:latin typeface="Century Schoolbook" panose="02040604050505020304" pitchFamily="18" charset="0"/>
              </a:rPr>
              <a:t>які відповідають специфіці його діяльності та здатні забезпечити реалізацію завдань його розвитку.</a:t>
            </a:r>
          </a:p>
          <a:p>
            <a:pPr algn="just"/>
            <a:r>
              <a:rPr lang="ru-RU" dirty="0" smtClean="0">
                <a:latin typeface="Century Schoolbook" panose="02040604050505020304" pitchFamily="18" charset="0"/>
              </a:rPr>
              <a:t>2. </a:t>
            </a:r>
            <a:r>
              <a:rPr lang="uk-UA" dirty="0" smtClean="0">
                <a:latin typeface="Century Schoolbook" panose="02040604050505020304" pitchFamily="18" charset="0"/>
              </a:rPr>
              <a:t>Вибір найбільш ефективних</a:t>
            </a:r>
            <a:r>
              <a:rPr lang="ru-RU" dirty="0" smtClean="0">
                <a:latin typeface="Century Schoolbook" panose="02040604050505020304" pitchFamily="18" charset="0"/>
              </a:rPr>
              <a:t> форм </a:t>
            </a:r>
            <a:r>
              <a:rPr lang="uk-UA" dirty="0" smtClean="0">
                <a:latin typeface="Century Schoolbook" panose="02040604050505020304" pitchFamily="18" charset="0"/>
              </a:rPr>
              <a:t>залучення трудових ресурсів підприємством.</a:t>
            </a:r>
          </a:p>
          <a:p>
            <a:pPr algn="just"/>
            <a:r>
              <a:rPr lang="ru-RU" dirty="0" smtClean="0">
                <a:latin typeface="Century Schoolbook" panose="02040604050505020304" pitchFamily="18" charset="0"/>
              </a:rPr>
              <a:t>3. </a:t>
            </a:r>
            <a:r>
              <a:rPr lang="uk-UA" dirty="0" smtClean="0">
                <a:latin typeface="Century Schoolbook" panose="02040604050505020304" pitchFamily="18" charset="0"/>
              </a:rPr>
              <a:t>Створення необхідних організаційних </a:t>
            </a:r>
            <a:r>
              <a:rPr lang="ru-RU" dirty="0" smtClean="0">
                <a:latin typeface="Century Schoolbook" panose="02040604050505020304" pitchFamily="18" charset="0"/>
              </a:rPr>
              <a:t>та </a:t>
            </a:r>
            <a:r>
              <a:rPr lang="uk-UA" dirty="0" smtClean="0">
                <a:latin typeface="Century Schoolbook" panose="02040604050505020304" pitchFamily="18" charset="0"/>
              </a:rPr>
              <a:t>економічних</a:t>
            </a:r>
            <a:r>
              <a:rPr lang="ru-RU" dirty="0" smtClean="0">
                <a:latin typeface="Century Schoolbook" panose="02040604050505020304" pitchFamily="18" charset="0"/>
              </a:rPr>
              <a:t> умов для </a:t>
            </a:r>
            <a:r>
              <a:rPr lang="uk-UA" dirty="0" smtClean="0">
                <a:latin typeface="Century Schoolbook" panose="02040604050505020304" pitchFamily="18" charset="0"/>
              </a:rPr>
              <a:t>поєднання економічних інтересів працівників з інтересами підприємства та його власників.</a:t>
            </a:r>
          </a:p>
          <a:p>
            <a:pPr algn="just"/>
            <a:r>
              <a:rPr lang="ru-RU" dirty="0" smtClean="0">
                <a:latin typeface="Century Schoolbook" panose="02040604050505020304" pitchFamily="18" charset="0"/>
              </a:rPr>
              <a:t>4. </a:t>
            </a:r>
            <a:r>
              <a:rPr lang="uk-UA" dirty="0" smtClean="0">
                <a:latin typeface="Century Schoolbook" panose="02040604050505020304" pitchFamily="18" charset="0"/>
              </a:rPr>
              <a:t>Забезпечення високих </a:t>
            </a:r>
            <a:r>
              <a:rPr lang="ru-RU" dirty="0" smtClean="0">
                <a:latin typeface="Century Schoolbook" panose="02040604050505020304" pitchFamily="18" charset="0"/>
              </a:rPr>
              <a:t>та </a:t>
            </a:r>
            <a:r>
              <a:rPr lang="uk-UA" dirty="0" smtClean="0">
                <a:latin typeface="Century Schoolbook" panose="02040604050505020304" pitchFamily="18" charset="0"/>
              </a:rPr>
              <a:t>сталих темпів зростання </a:t>
            </a:r>
            <a:r>
              <a:rPr lang="ru-RU" dirty="0" smtClean="0">
                <a:latin typeface="Century Schoolbook" panose="02040604050505020304" pitchFamily="18" charset="0"/>
              </a:rPr>
              <a:t>продуктивно</a:t>
            </a:r>
            <a:r>
              <a:rPr lang="uk-UA" dirty="0" err="1" smtClean="0">
                <a:latin typeface="Century Schoolbook" panose="02040604050505020304" pitchFamily="18" charset="0"/>
              </a:rPr>
              <a:t>сті</a:t>
            </a:r>
            <a:r>
              <a:rPr lang="uk-UA" dirty="0" smtClean="0">
                <a:latin typeface="Century Schoolbook" panose="02040604050505020304" pitchFamily="18" charset="0"/>
              </a:rPr>
              <a:t> та ефективності праці.</a:t>
            </a:r>
          </a:p>
          <a:p>
            <a:pPr algn="just"/>
            <a:r>
              <a:rPr lang="ru-RU" dirty="0" smtClean="0">
                <a:latin typeface="Century Schoolbook" panose="02040604050505020304" pitchFamily="18" charset="0"/>
              </a:rPr>
              <a:t>5. </a:t>
            </a:r>
            <a:r>
              <a:rPr lang="uk-UA" dirty="0" smtClean="0">
                <a:latin typeface="Century Schoolbook" panose="02040604050505020304" pitchFamily="18" charset="0"/>
              </a:rPr>
              <a:t>Пошук та застосування ефективних </a:t>
            </a:r>
            <a:r>
              <a:rPr lang="ru-RU" dirty="0" smtClean="0">
                <a:latin typeface="Century Schoolbook" panose="02040604050505020304" pitchFamily="18" charset="0"/>
              </a:rPr>
              <a:t>форм </a:t>
            </a:r>
            <a:r>
              <a:rPr lang="uk-UA" dirty="0" smtClean="0">
                <a:latin typeface="Century Schoolbook" panose="02040604050505020304" pitchFamily="18" charset="0"/>
              </a:rPr>
              <a:t>мотивації</a:t>
            </a:r>
            <a:r>
              <a:rPr lang="ru-RU" dirty="0" smtClean="0">
                <a:latin typeface="Century Schoolbook" panose="02040604050505020304" pitchFamily="18" charset="0"/>
              </a:rPr>
              <a:t> та </a:t>
            </a:r>
            <a:r>
              <a:rPr lang="ru-RU" dirty="0" err="1" smtClean="0">
                <a:latin typeface="Century Schoolbook" panose="02040604050505020304" pitchFamily="18" charset="0"/>
              </a:rPr>
              <a:t>матері</a:t>
            </a:r>
            <a:r>
              <a:rPr lang="uk-UA" dirty="0" err="1" smtClean="0">
                <a:latin typeface="Century Schoolbook" panose="02040604050505020304" pitchFamily="18" charset="0"/>
              </a:rPr>
              <a:t>ального</a:t>
            </a:r>
            <a:r>
              <a:rPr lang="uk-UA" dirty="0" smtClean="0">
                <a:latin typeface="Century Schoolbook" panose="02040604050505020304" pitchFamily="18" charset="0"/>
              </a:rPr>
              <a:t> стимулювання праці персоналу.</a:t>
            </a:r>
            <a:endParaRPr lang="uk-UA" dirty="0"/>
          </a:p>
        </p:txBody>
      </p:sp>
    </p:spTree>
    <p:extLst>
      <p:ext uri="{BB962C8B-B14F-4D97-AF65-F5344CB8AC3E}">
        <p14:creationId xmlns:p14="http://schemas.microsoft.com/office/powerpoint/2010/main" val="147127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C83BF825-F092-459E-892B-A010173600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868" y="904352"/>
            <a:ext cx="8422611" cy="5302731"/>
          </a:xfrm>
          <a:prstGeom prst="rect">
            <a:avLst/>
          </a:prstGeom>
        </p:spPr>
      </p:pic>
      <p:sp>
        <p:nvSpPr>
          <p:cNvPr id="2" name="Прямоугольник 1"/>
          <p:cNvSpPr/>
          <p:nvPr/>
        </p:nvSpPr>
        <p:spPr>
          <a:xfrm>
            <a:off x="951345" y="0"/>
            <a:ext cx="8617354" cy="581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Завдання, вихідні передумови та зміст управління трудовими ресурсами підприємства </a:t>
            </a:r>
            <a:endParaRPr lang="uk-UA" dirty="0"/>
          </a:p>
        </p:txBody>
      </p:sp>
    </p:spTree>
    <p:extLst>
      <p:ext uri="{BB962C8B-B14F-4D97-AF65-F5344CB8AC3E}">
        <p14:creationId xmlns:p14="http://schemas.microsoft.com/office/powerpoint/2010/main" val="4165537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0F827A0D-0920-42FD-8248-47F42DD01DA3}"/>
              </a:ext>
            </a:extLst>
          </p:cNvPr>
          <p:cNvSpPr/>
          <p:nvPr/>
        </p:nvSpPr>
        <p:spPr>
          <a:xfrm>
            <a:off x="528249" y="685417"/>
            <a:ext cx="8486442" cy="5909310"/>
          </a:xfrm>
          <a:prstGeom prst="rect">
            <a:avLst/>
          </a:prstGeom>
        </p:spPr>
        <p:txBody>
          <a:bodyPr wrap="square">
            <a:spAutoFit/>
          </a:bodyPr>
          <a:lstStyle/>
          <a:p>
            <a:pPr algn="just"/>
            <a:r>
              <a:rPr lang="uk-UA" b="1" dirty="0" smtClean="0">
                <a:latin typeface="Century Schoolbook" panose="02040604050505020304" pitchFamily="18" charset="0"/>
              </a:rPr>
              <a:t>Управління чисельністю </a:t>
            </a:r>
            <a:r>
              <a:rPr lang="ru-RU" b="1" i="1" dirty="0" smtClean="0">
                <a:latin typeface="Century Schoolbook" panose="02040604050505020304" pitchFamily="18" charset="0"/>
              </a:rPr>
              <a:t>та </a:t>
            </a:r>
            <a:r>
              <a:rPr lang="ru-RU" b="1" i="1" dirty="0">
                <a:latin typeface="Century Schoolbook" panose="02040604050505020304" pitchFamily="18" charset="0"/>
              </a:rPr>
              <a:t>складом персоналу </a:t>
            </a:r>
            <a:r>
              <a:rPr lang="uk-UA" b="1" dirty="0" smtClean="0">
                <a:latin typeface="Century Schoolbook" panose="02040604050505020304" pitchFamily="18" charset="0"/>
              </a:rPr>
              <a:t>торговельного </a:t>
            </a:r>
            <a:r>
              <a:rPr lang="ru-RU" b="1" dirty="0" err="1" smtClean="0">
                <a:latin typeface="Century Schoolbook" panose="02040604050505020304" pitchFamily="18" charset="0"/>
              </a:rPr>
              <a:t>під</a:t>
            </a:r>
            <a:r>
              <a:rPr lang="uk-UA" b="1" dirty="0" err="1">
                <a:latin typeface="Century Schoolbook" panose="02040604050505020304" pitchFamily="18" charset="0"/>
              </a:rPr>
              <a:t>приємства</a:t>
            </a:r>
            <a:r>
              <a:rPr lang="uk-UA" b="1" dirty="0">
                <a:latin typeface="Century Schoolbook" panose="02040604050505020304" pitchFamily="18" charset="0"/>
              </a:rPr>
              <a:t> спрямоване на</a:t>
            </a:r>
            <a:r>
              <a:rPr lang="uk-UA" b="1" dirty="0" smtClean="0">
                <a:latin typeface="Century Schoolbook" panose="02040604050505020304" pitchFamily="18" charset="0"/>
              </a:rPr>
              <a:t>:</a:t>
            </a:r>
          </a:p>
          <a:p>
            <a:pPr algn="just"/>
            <a:endParaRPr lang="uk-UA" b="1" dirty="0">
              <a:latin typeface="Century Schoolbook" panose="02040604050505020304" pitchFamily="18" charset="0"/>
            </a:endParaRPr>
          </a:p>
          <a:p>
            <a:pPr marL="285750" indent="-285750" algn="just">
              <a:buFont typeface="Arial" panose="020B0604020202020204" pitchFamily="34" charset="0"/>
              <a:buChar char="•"/>
            </a:pPr>
            <a:r>
              <a:rPr lang="uk-UA" dirty="0" smtClean="0">
                <a:latin typeface="Century Schoolbook" panose="02040604050505020304" pitchFamily="18" charset="0"/>
              </a:rPr>
              <a:t>узгодження наявної чисельності </a:t>
            </a:r>
            <a:r>
              <a:rPr lang="ru-RU" dirty="0" smtClean="0">
                <a:latin typeface="Century Schoolbook" panose="02040604050505020304" pitchFamily="18" charset="0"/>
              </a:rPr>
              <a:t>та </a:t>
            </a:r>
            <a:r>
              <a:rPr lang="ru-RU" dirty="0">
                <a:latin typeface="Century Schoolbook" panose="02040604050505020304" pitchFamily="18" charset="0"/>
              </a:rPr>
              <a:t>складу персоналу, потреби в </a:t>
            </a:r>
            <a:r>
              <a:rPr lang="uk-UA" dirty="0" smtClean="0">
                <a:latin typeface="Century Schoolbook" panose="02040604050505020304" pitchFamily="18" charset="0"/>
              </a:rPr>
              <a:t>ньому;</a:t>
            </a:r>
          </a:p>
          <a:p>
            <a:pPr marL="285750" indent="-285750" algn="just">
              <a:buFont typeface="Arial" panose="020B0604020202020204" pitchFamily="34" charset="0"/>
              <a:buChar char="•"/>
            </a:pPr>
            <a:r>
              <a:rPr lang="uk-UA" dirty="0" smtClean="0">
                <a:latin typeface="Century Schoolbook" panose="02040604050505020304" pitchFamily="18" charset="0"/>
              </a:rPr>
              <a:t>розробку ефективних інструментів відбору </a:t>
            </a:r>
            <a:r>
              <a:rPr lang="ru-RU" dirty="0" smtClean="0">
                <a:latin typeface="Century Schoolbook" panose="02040604050505020304" pitchFamily="18" charset="0"/>
              </a:rPr>
              <a:t>персоналу </a:t>
            </a:r>
            <a:r>
              <a:rPr lang="ru-RU" dirty="0">
                <a:latin typeface="Century Schoolbook" panose="02040604050505020304" pitchFamily="18" charset="0"/>
              </a:rPr>
              <a:t>та </a:t>
            </a:r>
            <a:r>
              <a:rPr lang="ru-RU" dirty="0" err="1">
                <a:latin typeface="Century Schoolbook" panose="02040604050505020304" pitchFamily="18" charset="0"/>
              </a:rPr>
              <a:t>органі</a:t>
            </a:r>
            <a:r>
              <a:rPr lang="uk-UA" dirty="0" err="1">
                <a:latin typeface="Century Schoolbook" panose="02040604050505020304" pitchFamily="18" charset="0"/>
              </a:rPr>
              <a:t>зації</a:t>
            </a:r>
            <a:r>
              <a:rPr lang="uk-UA" dirty="0">
                <a:latin typeface="Century Schoolbook" panose="02040604050505020304" pitchFamily="18" charset="0"/>
              </a:rPr>
              <a:t> трудових відносин</a:t>
            </a:r>
            <a:r>
              <a:rPr lang="uk-UA" dirty="0" smtClean="0">
                <a:latin typeface="Century Schoolbook" panose="02040604050505020304" pitchFamily="18" charset="0"/>
              </a:rPr>
              <a:t>;</a:t>
            </a:r>
            <a:r>
              <a:rPr lang="ru-RU" dirty="0">
                <a:latin typeface="Century Schoolbook" panose="02040604050505020304" pitchFamily="18" charset="0"/>
              </a:rPr>
              <a:t> </a:t>
            </a:r>
            <a:endParaRPr lang="ru-RU" dirty="0" smtClean="0">
              <a:latin typeface="Century Schoolbook" panose="02040604050505020304" pitchFamily="18" charset="0"/>
            </a:endParaRPr>
          </a:p>
          <a:p>
            <a:pPr marL="285750" indent="-285750" algn="just">
              <a:buFont typeface="Arial" panose="020B0604020202020204" pitchFamily="34" charset="0"/>
              <a:buChar char="•"/>
            </a:pPr>
            <a:r>
              <a:rPr lang="uk-UA" dirty="0" smtClean="0">
                <a:latin typeface="Century Schoolbook" panose="02040604050505020304" pitchFamily="18" charset="0"/>
              </a:rPr>
              <a:t>мінімізацію витрат</a:t>
            </a:r>
            <a:r>
              <a:rPr lang="ru-RU" dirty="0" smtClean="0">
                <a:latin typeface="Century Schoolbook" panose="02040604050505020304" pitchFamily="18" charset="0"/>
              </a:rPr>
              <a:t> </a:t>
            </a:r>
            <a:r>
              <a:rPr lang="ru-RU" dirty="0">
                <a:latin typeface="Century Schoolbook" panose="02040604050505020304" pitchFamily="18" charset="0"/>
              </a:rPr>
              <a:t>на </a:t>
            </a:r>
            <a:r>
              <a:rPr lang="uk-UA" dirty="0" smtClean="0">
                <a:latin typeface="Century Schoolbook" panose="02040604050505020304" pitchFamily="18" charset="0"/>
              </a:rPr>
              <a:t>залучення</a:t>
            </a:r>
            <a:r>
              <a:rPr lang="ru-RU" dirty="0" smtClean="0">
                <a:latin typeface="Century Schoolbook" panose="02040604050505020304" pitchFamily="18" charset="0"/>
              </a:rPr>
              <a:t> </a:t>
            </a:r>
            <a:r>
              <a:rPr lang="ru-RU" dirty="0">
                <a:latin typeface="Century Schoolbook" panose="02040604050505020304" pitchFamily="18" charset="0"/>
              </a:rPr>
              <a:t>персоналу;</a:t>
            </a:r>
          </a:p>
          <a:p>
            <a:pPr marL="285750" indent="-285750" algn="just">
              <a:buFont typeface="Arial" panose="020B0604020202020204" pitchFamily="34" charset="0"/>
              <a:buChar char="•"/>
            </a:pPr>
            <a:r>
              <a:rPr lang="uk-UA" dirty="0" smtClean="0">
                <a:latin typeface="Century Schoolbook" panose="02040604050505020304" pitchFamily="18" charset="0"/>
              </a:rPr>
              <a:t>створення умов для стабілізації трудового колективу, зниження плинності кадрів, покращення морального клімату та сумісності;</a:t>
            </a:r>
          </a:p>
          <a:p>
            <a:pPr marL="285750" indent="-285750" algn="just">
              <a:buFont typeface="Arial" panose="020B0604020202020204" pitchFamily="34" charset="0"/>
              <a:buChar char="•"/>
            </a:pPr>
            <a:r>
              <a:rPr lang="uk-UA" dirty="0" smtClean="0">
                <a:latin typeface="Century Schoolbook" panose="02040604050505020304" pitchFamily="18" charset="0"/>
              </a:rPr>
              <a:t>розвиток кадрів та підвищення кваліфікації персоналу;</a:t>
            </a:r>
          </a:p>
          <a:p>
            <a:pPr marL="285750" indent="-285750" algn="just">
              <a:buFont typeface="Arial" panose="020B0604020202020204" pitchFamily="34" charset="0"/>
              <a:buChar char="•"/>
            </a:pPr>
            <a:r>
              <a:rPr lang="uk-UA" dirty="0" smtClean="0">
                <a:latin typeface="Century Schoolbook" panose="02040604050505020304" pitchFamily="18" charset="0"/>
              </a:rPr>
              <a:t>розробку процедур переміщення та звільнення працівників</a:t>
            </a:r>
            <a:r>
              <a:rPr lang="ru-RU" dirty="0" smtClean="0">
                <a:latin typeface="Century Schoolbook" panose="02040604050505020304" pitchFamily="18" charset="0"/>
              </a:rPr>
              <a:t>.</a:t>
            </a:r>
          </a:p>
          <a:p>
            <a:pPr marL="285750" indent="-285750" algn="just">
              <a:buFont typeface="Arial" panose="020B0604020202020204" pitchFamily="34" charset="0"/>
              <a:buChar char="•"/>
            </a:pPr>
            <a:endParaRPr lang="ru-RU" dirty="0" smtClean="0">
              <a:latin typeface="Century Schoolbook" panose="02040604050505020304" pitchFamily="18" charset="0"/>
            </a:endParaRPr>
          </a:p>
          <a:p>
            <a:pPr algn="just"/>
            <a:r>
              <a:rPr lang="uk-UA" b="1" dirty="0">
                <a:latin typeface="Century Schoolbook" panose="02040604050505020304" pitchFamily="18" charset="0"/>
              </a:rPr>
              <a:t>Управління </a:t>
            </a:r>
            <a:r>
              <a:rPr lang="uk-UA" b="1" i="1" dirty="0">
                <a:latin typeface="Century Schoolbook" panose="02040604050505020304" pitchFamily="18" charset="0"/>
              </a:rPr>
              <a:t>використанням персоналу </a:t>
            </a:r>
            <a:r>
              <a:rPr lang="uk-UA" b="1" dirty="0">
                <a:latin typeface="Century Schoolbook" panose="02040604050505020304" pitchFamily="18" charset="0"/>
              </a:rPr>
              <a:t>передбачає</a:t>
            </a:r>
            <a:r>
              <a:rPr lang="uk-UA" b="1" dirty="0" smtClean="0">
                <a:latin typeface="Century Schoolbook" panose="02040604050505020304" pitchFamily="18" charset="0"/>
              </a:rPr>
              <a:t>:</a:t>
            </a:r>
          </a:p>
          <a:p>
            <a:pPr algn="just"/>
            <a:endParaRPr lang="uk-UA" b="1" dirty="0">
              <a:latin typeface="Century Schoolbook" panose="02040604050505020304" pitchFamily="18" charset="0"/>
            </a:endParaRPr>
          </a:p>
          <a:p>
            <a:pPr algn="just"/>
            <a:r>
              <a:rPr lang="ru-RU" dirty="0">
                <a:latin typeface="Century Schoolbook" panose="02040604050505020304" pitchFamily="18" charset="0"/>
              </a:rPr>
              <a:t>- </a:t>
            </a:r>
            <a:r>
              <a:rPr lang="uk-UA" dirty="0" smtClean="0">
                <a:latin typeface="Century Schoolbook" panose="02040604050505020304" pitchFamily="18" charset="0"/>
              </a:rPr>
              <a:t>створення необхідних </a:t>
            </a:r>
            <a:r>
              <a:rPr lang="ru-RU" dirty="0" smtClean="0">
                <a:latin typeface="Century Schoolbook" panose="02040604050505020304" pitchFamily="18" charset="0"/>
              </a:rPr>
              <a:t>умов </a:t>
            </a:r>
            <a:r>
              <a:rPr lang="ru-RU" dirty="0">
                <a:latin typeface="Century Schoolbook" panose="02040604050505020304" pitchFamily="18" charset="0"/>
              </a:rPr>
              <a:t>для </a:t>
            </a:r>
            <a:r>
              <a:rPr lang="uk-UA" dirty="0" smtClean="0">
                <a:latin typeface="Century Schoolbook" panose="02040604050505020304" pitchFamily="18" charset="0"/>
              </a:rPr>
              <a:t>ефективної праці</a:t>
            </a:r>
            <a:r>
              <a:rPr lang="ru-RU" dirty="0" smtClean="0">
                <a:latin typeface="Century Schoolbook" panose="02040604050505020304" pitchFamily="18" charset="0"/>
              </a:rPr>
              <a:t>;</a:t>
            </a:r>
            <a:endParaRPr lang="ru-RU" dirty="0">
              <a:latin typeface="Century Schoolbook" panose="02040604050505020304" pitchFamily="18" charset="0"/>
            </a:endParaRPr>
          </a:p>
          <a:p>
            <a:pPr algn="just"/>
            <a:r>
              <a:rPr lang="ru-RU" dirty="0">
                <a:latin typeface="Century Schoolbook" panose="02040604050505020304" pitchFamily="18" charset="0"/>
              </a:rPr>
              <a:t>- </a:t>
            </a:r>
            <a:r>
              <a:rPr lang="uk-UA" dirty="0" smtClean="0">
                <a:latin typeface="Century Schoolbook" panose="02040604050505020304" pitchFamily="18" charset="0"/>
              </a:rPr>
              <a:t>визначення ефективної форми організації праці</a:t>
            </a:r>
            <a:r>
              <a:rPr lang="ru-RU" dirty="0" smtClean="0">
                <a:latin typeface="Century Schoolbook" panose="02040604050505020304" pitchFamily="18" charset="0"/>
              </a:rPr>
              <a:t>;</a:t>
            </a:r>
            <a:endParaRPr lang="ru-RU" dirty="0">
              <a:latin typeface="Century Schoolbook" panose="02040604050505020304" pitchFamily="18" charset="0"/>
            </a:endParaRPr>
          </a:p>
          <a:p>
            <a:pPr algn="just"/>
            <a:r>
              <a:rPr lang="ru-RU" dirty="0">
                <a:latin typeface="Century Schoolbook" panose="02040604050505020304" pitchFamily="18" charset="0"/>
              </a:rPr>
              <a:t>- </a:t>
            </a:r>
            <a:r>
              <a:rPr lang="uk-UA" dirty="0" smtClean="0">
                <a:latin typeface="Century Schoolbook" panose="02040604050505020304" pitchFamily="18" charset="0"/>
              </a:rPr>
              <a:t>формування системи </a:t>
            </a:r>
            <a:r>
              <a:rPr lang="ru-RU" dirty="0" smtClean="0">
                <a:latin typeface="Century Schoolbook" panose="02040604050505020304" pitchFamily="18" charset="0"/>
              </a:rPr>
              <a:t>контролю</a:t>
            </a:r>
            <a:r>
              <a:rPr lang="ru-RU" dirty="0">
                <a:latin typeface="Century Schoolbook" panose="02040604050505020304" pitchFamily="18" charset="0"/>
              </a:rPr>
              <a:t>, </a:t>
            </a:r>
            <a:r>
              <a:rPr lang="uk-UA" dirty="0" smtClean="0">
                <a:latin typeface="Century Schoolbook" panose="02040604050505020304" pitchFamily="18" charset="0"/>
              </a:rPr>
              <a:t>оцінки кількості </a:t>
            </a:r>
            <a:r>
              <a:rPr lang="ru-RU" dirty="0" smtClean="0">
                <a:latin typeface="Century Schoolbook" panose="02040604050505020304" pitchFamily="18" charset="0"/>
              </a:rPr>
              <a:t>та </a:t>
            </a:r>
            <a:r>
              <a:rPr lang="uk-UA" dirty="0" smtClean="0">
                <a:latin typeface="Century Schoolbook" panose="02040604050505020304" pitchFamily="18" charset="0"/>
              </a:rPr>
              <a:t>якості</a:t>
            </a:r>
            <a:r>
              <a:rPr lang="ru-RU" dirty="0" smtClean="0">
                <a:latin typeface="Century Schoolbook" panose="02040604050505020304" pitchFamily="18" charset="0"/>
              </a:rPr>
              <a:t> </a:t>
            </a:r>
            <a:r>
              <a:rPr lang="uk-UA" dirty="0">
                <a:latin typeface="Century Schoolbook" panose="02040604050505020304" pitchFamily="18" charset="0"/>
              </a:rPr>
              <a:t>праці;</a:t>
            </a:r>
          </a:p>
          <a:p>
            <a:pPr algn="just"/>
            <a:r>
              <a:rPr lang="ru-RU" dirty="0">
                <a:latin typeface="Century Schoolbook" panose="02040604050505020304" pitchFamily="18" charset="0"/>
              </a:rPr>
              <a:t>- </a:t>
            </a:r>
            <a:r>
              <a:rPr lang="uk-UA" dirty="0" smtClean="0">
                <a:latin typeface="Century Schoolbook" panose="02040604050505020304" pitchFamily="18" charset="0"/>
              </a:rPr>
              <a:t>створення</a:t>
            </a:r>
            <a:r>
              <a:rPr lang="ru-RU" dirty="0" smtClean="0">
                <a:latin typeface="Century Schoolbook" panose="02040604050505020304" pitchFamily="18" charset="0"/>
              </a:rPr>
              <a:t> </a:t>
            </a:r>
            <a:r>
              <a:rPr lang="ru-RU" dirty="0">
                <a:latin typeface="Century Schoolbook" panose="02040604050505020304" pitchFamily="18" charset="0"/>
              </a:rPr>
              <a:t>умов для </a:t>
            </a:r>
            <a:r>
              <a:rPr lang="uk-UA" dirty="0" smtClean="0">
                <a:latin typeface="Century Schoolbook" panose="02040604050505020304" pitchFamily="18" charset="0"/>
              </a:rPr>
              <a:t>мобілізації наявних резервів </a:t>
            </a:r>
            <a:r>
              <a:rPr lang="ru-RU" dirty="0" smtClean="0">
                <a:latin typeface="Century Schoolbook" panose="02040604050505020304" pitchFamily="18" charset="0"/>
              </a:rPr>
              <a:t>та </a:t>
            </a:r>
            <a:r>
              <a:rPr lang="uk-UA" dirty="0" smtClean="0">
                <a:latin typeface="Century Schoolbook" panose="02040604050505020304" pitchFamily="18" charset="0"/>
              </a:rPr>
              <a:t>зростання</a:t>
            </a:r>
          </a:p>
          <a:p>
            <a:pPr algn="just"/>
            <a:r>
              <a:rPr lang="uk-UA" dirty="0" smtClean="0">
                <a:latin typeface="Century Schoolbook" panose="02040604050505020304" pitchFamily="18" charset="0"/>
              </a:rPr>
              <a:t>продуктивності </a:t>
            </a:r>
            <a:r>
              <a:rPr lang="uk-UA" dirty="0">
                <a:latin typeface="Century Schoolbook" panose="02040604050505020304" pitchFamily="18" charset="0"/>
              </a:rPr>
              <a:t>праці.</a:t>
            </a:r>
            <a:endParaRPr lang="uk-UA" dirty="0"/>
          </a:p>
          <a:p>
            <a:pPr marL="285750" indent="-285750" algn="just">
              <a:buFont typeface="Arial" panose="020B0604020202020204" pitchFamily="34" charset="0"/>
              <a:buChar char="•"/>
            </a:pPr>
            <a:endParaRPr lang="uk-UA" dirty="0"/>
          </a:p>
          <a:p>
            <a:pPr algn="just"/>
            <a:endParaRPr lang="uk-UA" dirty="0"/>
          </a:p>
        </p:txBody>
      </p:sp>
    </p:spTree>
    <p:extLst>
      <p:ext uri="{BB962C8B-B14F-4D97-AF65-F5344CB8AC3E}">
        <p14:creationId xmlns:p14="http://schemas.microsoft.com/office/powerpoint/2010/main" val="4137404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B2D49560-F322-4B87-80FB-B39FC677F599}"/>
              </a:ext>
            </a:extLst>
          </p:cNvPr>
          <p:cNvSpPr/>
          <p:nvPr/>
        </p:nvSpPr>
        <p:spPr>
          <a:xfrm>
            <a:off x="591127" y="1443841"/>
            <a:ext cx="8663710" cy="3139321"/>
          </a:xfrm>
          <a:prstGeom prst="rect">
            <a:avLst/>
          </a:prstGeom>
        </p:spPr>
        <p:txBody>
          <a:bodyPr wrap="square">
            <a:spAutoFit/>
          </a:bodyPr>
          <a:lstStyle/>
          <a:p>
            <a:r>
              <a:rPr lang="ru-RU" b="1" dirty="0">
                <a:latin typeface="Century Schoolbook" panose="02040604050505020304" pitchFamily="18" charset="0"/>
              </a:rPr>
              <a:t>В </a:t>
            </a:r>
            <a:r>
              <a:rPr lang="uk-UA" b="1" dirty="0" smtClean="0">
                <a:latin typeface="Century Schoolbook" panose="02040604050505020304" pitchFamily="18" charset="0"/>
              </a:rPr>
              <a:t>процесі управління стимулюванням </a:t>
            </a:r>
            <a:r>
              <a:rPr lang="ru-RU" b="1" dirty="0" smtClean="0">
                <a:latin typeface="Century Schoolbook" panose="02040604050505020304" pitchFamily="18" charset="0"/>
              </a:rPr>
              <a:t>персоналу </a:t>
            </a:r>
            <a:r>
              <a:rPr lang="uk-UA" b="1" dirty="0" smtClean="0">
                <a:latin typeface="Century Schoolbook" panose="02040604050505020304" pitchFamily="18" charset="0"/>
              </a:rPr>
              <a:t>необхідно</a:t>
            </a:r>
            <a:r>
              <a:rPr lang="ru-RU" b="1" dirty="0" smtClean="0">
                <a:latin typeface="Century Schoolbook" panose="02040604050505020304" pitchFamily="18" charset="0"/>
              </a:rPr>
              <a:t>:</a:t>
            </a:r>
            <a:endParaRPr lang="ru-RU" b="1" dirty="0">
              <a:latin typeface="Century Schoolbook" panose="02040604050505020304" pitchFamily="18" charset="0"/>
            </a:endParaRPr>
          </a:p>
          <a:p>
            <a:pPr algn="just"/>
            <a:r>
              <a:rPr lang="ru-RU" dirty="0">
                <a:latin typeface="Century Schoolbook" panose="02040604050505020304" pitchFamily="18" charset="0"/>
              </a:rPr>
              <a:t>- </a:t>
            </a:r>
            <a:r>
              <a:rPr lang="uk-UA" dirty="0" smtClean="0">
                <a:latin typeface="Century Schoolbook" panose="02040604050505020304" pitchFamily="18" charset="0"/>
              </a:rPr>
              <a:t>визначити найбільш ефективні форми та системи оплати праці;</a:t>
            </a:r>
          </a:p>
          <a:p>
            <a:pPr algn="just"/>
            <a:r>
              <a:rPr lang="uk-UA" dirty="0" smtClean="0">
                <a:latin typeface="Century Schoolbook" panose="02040604050505020304" pitchFamily="18" charset="0"/>
              </a:rPr>
              <a:t>- забезпечити економічну зацікавленість кожного працівника в зростанні індивідуальних результатів праці </a:t>
            </a:r>
            <a:r>
              <a:rPr lang="ru-RU" dirty="0" smtClean="0">
                <a:latin typeface="Century Schoolbook" panose="02040604050505020304" pitchFamily="18" charset="0"/>
              </a:rPr>
              <a:t>та </a:t>
            </a:r>
            <a:r>
              <a:rPr lang="uk-UA" dirty="0" smtClean="0">
                <a:latin typeface="Century Schoolbook" panose="02040604050505020304" pitchFamily="18" charset="0"/>
              </a:rPr>
              <a:t>ефективності діяльності </a:t>
            </a:r>
            <a:r>
              <a:rPr lang="uk-UA" dirty="0">
                <a:latin typeface="Century Schoolbook" panose="02040604050505020304" pitchFamily="18" charset="0"/>
              </a:rPr>
              <a:t>підприємства в цілому;</a:t>
            </a:r>
          </a:p>
          <a:p>
            <a:pPr algn="just"/>
            <a:r>
              <a:rPr lang="ru-RU" dirty="0">
                <a:latin typeface="Century Schoolbook" panose="02040604050505020304" pitchFamily="18" charset="0"/>
              </a:rPr>
              <a:t>- </a:t>
            </a:r>
            <a:r>
              <a:rPr lang="uk-UA" dirty="0" smtClean="0">
                <a:latin typeface="Century Schoolbook" panose="02040604050505020304" pitchFamily="18" charset="0"/>
              </a:rPr>
              <a:t>обґрунтувати розмір посадових окладів та відрядних розцінок, враховуючи кон'юнктуру ринку праці та фінансові можливості </a:t>
            </a:r>
            <a:r>
              <a:rPr lang="ru-RU" dirty="0" err="1" smtClean="0">
                <a:latin typeface="Century Schoolbook" panose="02040604050505020304" pitchFamily="18" charset="0"/>
              </a:rPr>
              <a:t>під</a:t>
            </a:r>
            <a:r>
              <a:rPr lang="uk-UA" dirty="0" err="1">
                <a:latin typeface="Century Schoolbook" panose="02040604050505020304" pitchFamily="18" charset="0"/>
              </a:rPr>
              <a:t>приємства</a:t>
            </a:r>
            <a:r>
              <a:rPr lang="uk-UA" dirty="0">
                <a:latin typeface="Century Schoolbook" panose="02040604050505020304" pitchFamily="18" charset="0"/>
              </a:rPr>
              <a:t>;</a:t>
            </a:r>
          </a:p>
          <a:p>
            <a:pPr algn="just"/>
            <a:r>
              <a:rPr lang="ru-RU" dirty="0">
                <a:latin typeface="Century Schoolbook" panose="02040604050505020304" pitchFamily="18" charset="0"/>
              </a:rPr>
              <a:t>- </a:t>
            </a:r>
            <a:r>
              <a:rPr lang="uk-UA" dirty="0" smtClean="0">
                <a:latin typeface="Century Schoolbook" panose="02040604050505020304" pitchFamily="18" charset="0"/>
              </a:rPr>
              <a:t>забезпечити формування фондів грошових коштів </a:t>
            </a:r>
            <a:r>
              <a:rPr lang="ru-RU" dirty="0" smtClean="0">
                <a:latin typeface="Century Schoolbook" panose="02040604050505020304" pitchFamily="18" charset="0"/>
              </a:rPr>
              <a:t>для </a:t>
            </a:r>
            <a:r>
              <a:rPr lang="ru-RU" dirty="0">
                <a:latin typeface="Century Schoolbook" panose="02040604050505020304" pitchFamily="18" charset="0"/>
              </a:rPr>
              <a:t>система</a:t>
            </a:r>
            <a:r>
              <a:rPr lang="uk-UA" dirty="0" err="1">
                <a:latin typeface="Century Schoolbook" panose="02040604050505020304" pitchFamily="18" charset="0"/>
              </a:rPr>
              <a:t>тичної</a:t>
            </a:r>
            <a:r>
              <a:rPr lang="uk-UA" dirty="0">
                <a:latin typeface="Century Schoolbook" panose="02040604050505020304" pitchFamily="18" charset="0"/>
              </a:rPr>
              <a:t> та ритмічної сплати заробітної платні, інших стимулюючих виплат;</a:t>
            </a:r>
          </a:p>
          <a:p>
            <a:pPr algn="just"/>
            <a:r>
              <a:rPr lang="ru-RU" dirty="0">
                <a:latin typeface="Century Schoolbook" panose="02040604050505020304" pitchFamily="18" charset="0"/>
              </a:rPr>
              <a:t>- </a:t>
            </a:r>
            <a:r>
              <a:rPr lang="uk-UA" dirty="0" smtClean="0">
                <a:latin typeface="Century Schoolbook" panose="02040604050505020304" pitchFamily="18" charset="0"/>
              </a:rPr>
              <a:t>обґрунтувати доцільність та забезпечити реалізацію інших (негрошових</a:t>
            </a:r>
            <a:r>
              <a:rPr lang="ru-RU" dirty="0" smtClean="0">
                <a:latin typeface="Century Schoolbook" panose="02040604050505020304" pitchFamily="18" charset="0"/>
              </a:rPr>
              <a:t>) </a:t>
            </a:r>
            <a:r>
              <a:rPr lang="ru-RU" dirty="0">
                <a:latin typeface="Century Schoolbook" panose="02040604050505020304" pitchFamily="18" charset="0"/>
              </a:rPr>
              <a:t>форм </a:t>
            </a:r>
            <a:r>
              <a:rPr lang="uk-UA" dirty="0" smtClean="0">
                <a:latin typeface="Century Schoolbook" panose="02040604050505020304" pitchFamily="18" charset="0"/>
              </a:rPr>
              <a:t>додаткового стимулювання </a:t>
            </a:r>
            <a:r>
              <a:rPr lang="ru-RU" dirty="0" smtClean="0">
                <a:latin typeface="Century Schoolbook" panose="02040604050505020304" pitchFamily="18" charset="0"/>
              </a:rPr>
              <a:t>персоналу</a:t>
            </a:r>
            <a:r>
              <a:rPr lang="ru-RU" dirty="0">
                <a:latin typeface="Century Schoolbook" panose="02040604050505020304" pitchFamily="18" charset="0"/>
              </a:rPr>
              <a:t>.</a:t>
            </a:r>
            <a:endParaRPr lang="uk-UA" dirty="0"/>
          </a:p>
        </p:txBody>
      </p:sp>
    </p:spTree>
    <p:extLst>
      <p:ext uri="{BB962C8B-B14F-4D97-AF65-F5344CB8AC3E}">
        <p14:creationId xmlns:p14="http://schemas.microsoft.com/office/powerpoint/2010/main" val="3623240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004CFF3A-6DD3-4506-B926-14A86BCAC7E5}"/>
              </a:ext>
            </a:extLst>
          </p:cNvPr>
          <p:cNvSpPr/>
          <p:nvPr/>
        </p:nvSpPr>
        <p:spPr>
          <a:xfrm>
            <a:off x="773725" y="1351508"/>
            <a:ext cx="8684312" cy="4431983"/>
          </a:xfrm>
          <a:prstGeom prst="rect">
            <a:avLst/>
          </a:prstGeom>
        </p:spPr>
        <p:txBody>
          <a:bodyPr wrap="square">
            <a:spAutoFit/>
          </a:bodyPr>
          <a:lstStyle/>
          <a:p>
            <a:pPr algn="just"/>
            <a:r>
              <a:rPr lang="uk-UA" sz="2800" b="1" dirty="0" smtClean="0">
                <a:latin typeface="Times New Roman" panose="02020603050405020304" pitchFamily="18" charset="0"/>
                <a:cs typeface="Times New Roman" panose="02020603050405020304" pitchFamily="18" charset="0"/>
              </a:rPr>
              <a:t>3. Продуктивність праці робітників торговельного</a:t>
            </a:r>
          </a:p>
          <a:p>
            <a:pPr algn="just"/>
            <a:r>
              <a:rPr lang="uk-UA" sz="2800" b="1" dirty="0" smtClean="0">
                <a:latin typeface="Times New Roman" panose="02020603050405020304" pitchFamily="18" charset="0"/>
                <a:cs typeface="Times New Roman" panose="02020603050405020304" pitchFamily="18" charset="0"/>
              </a:rPr>
              <a:t>підприємства: методи оцінки та резерви зростання</a:t>
            </a:r>
          </a:p>
          <a:p>
            <a:pPr algn="just"/>
            <a:endParaRPr lang="uk-UA" sz="2800" dirty="0" smtClean="0">
              <a:latin typeface="Century Schoolbook" panose="02040604050505020304" pitchFamily="18" charset="0"/>
            </a:endParaRPr>
          </a:p>
          <a:p>
            <a:pPr algn="just"/>
            <a:r>
              <a:rPr lang="uk-UA" dirty="0" smtClean="0">
                <a:latin typeface="Century Schoolbook" panose="02040604050505020304" pitchFamily="18" charset="0"/>
              </a:rPr>
              <a:t>Найбільш загальним та універсальним показником, який відображає ефективність використання трудових ресурсів (персоналу) підприємства є </a:t>
            </a:r>
            <a:r>
              <a:rPr lang="uk-UA" b="1" i="1" dirty="0" smtClean="0">
                <a:latin typeface="Century Schoolbook" panose="02040604050505020304" pitchFamily="18" charset="0"/>
              </a:rPr>
              <a:t>продуктивність праці робітників.</a:t>
            </a:r>
          </a:p>
          <a:p>
            <a:pPr algn="just"/>
            <a:r>
              <a:rPr lang="uk-UA" dirty="0" smtClean="0">
                <a:latin typeface="Century Schoolbook" panose="02040604050505020304" pitchFamily="18" charset="0"/>
              </a:rPr>
              <a:t>В загальному розумінні продуктивність праці характеризує її результативність, тобто оцінює результат праці, отриманий на одиницю витрат, пов'язаних з використанням трудових ресурсів підприємства. </a:t>
            </a:r>
          </a:p>
          <a:p>
            <a:pPr algn="just"/>
            <a:r>
              <a:rPr lang="uk-UA" dirty="0" smtClean="0">
                <a:latin typeface="Century Schoolbook" panose="02040604050505020304" pitchFamily="18" charset="0"/>
              </a:rPr>
              <a:t>У вузькому розумінні рівень продуктивності праці визначається кількістю продукції (обсягом робіт чи послуг), що виробляються одним працівником за одиницю робочого часу (годину, зміну, добу, місяць, квартал, рік) або кількістю робочого часу, що витрачається на виробництво одиниці продукції (виконання робіт чи</a:t>
            </a:r>
            <a:r>
              <a:rPr lang="ru-RU" dirty="0" smtClean="0">
                <a:latin typeface="Century Schoolbook" panose="02040604050505020304" pitchFamily="18" charset="0"/>
              </a:rPr>
              <a:t> </a:t>
            </a:r>
            <a:r>
              <a:rPr lang="uk-UA" dirty="0">
                <a:latin typeface="Century Schoolbook" panose="02040604050505020304" pitchFamily="18" charset="0"/>
              </a:rPr>
              <a:t>послуг).</a:t>
            </a:r>
            <a:endParaRPr lang="uk-UA" dirty="0"/>
          </a:p>
        </p:txBody>
      </p:sp>
    </p:spTree>
    <p:extLst>
      <p:ext uri="{BB962C8B-B14F-4D97-AF65-F5344CB8AC3E}">
        <p14:creationId xmlns:p14="http://schemas.microsoft.com/office/powerpoint/2010/main" val="835319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A9A42E3C-0462-4BBA-9053-A2AA551F5B2F}"/>
              </a:ext>
            </a:extLst>
          </p:cNvPr>
          <p:cNvSpPr/>
          <p:nvPr/>
        </p:nvSpPr>
        <p:spPr>
          <a:xfrm>
            <a:off x="559662" y="214467"/>
            <a:ext cx="8566573" cy="923330"/>
          </a:xfrm>
          <a:prstGeom prst="rect">
            <a:avLst/>
          </a:prstGeom>
        </p:spPr>
        <p:txBody>
          <a:bodyPr wrap="square">
            <a:spAutoFit/>
          </a:bodyPr>
          <a:lstStyle/>
          <a:p>
            <a:r>
              <a:rPr lang="uk-UA" dirty="0" smtClean="0">
                <a:latin typeface="Century Schoolbook" panose="02040604050505020304" pitchFamily="18" charset="0"/>
              </a:rPr>
              <a:t>Різноманітність підходів до визначення результату праці в торгівлі та оцінки розмірів використаних трудових ресурсів обумовила формування </a:t>
            </a:r>
            <a:r>
              <a:rPr lang="uk-UA" i="1" dirty="0" smtClean="0">
                <a:latin typeface="Century Schoolbook" panose="02040604050505020304" pitchFamily="18" charset="0"/>
              </a:rPr>
              <a:t>системи показників продуктивності праці</a:t>
            </a:r>
            <a:r>
              <a:rPr lang="uk-UA" dirty="0" smtClean="0">
                <a:latin typeface="Century Schoolbook" panose="02040604050505020304" pitchFamily="18" charset="0"/>
              </a:rPr>
              <a:t>.</a:t>
            </a:r>
            <a:endParaRPr lang="uk-UA" dirty="0"/>
          </a:p>
        </p:txBody>
      </p:sp>
      <p:pic>
        <p:nvPicPr>
          <p:cNvPr id="5" name="Рисунок 4">
            <a:extLst>
              <a:ext uri="{FF2B5EF4-FFF2-40B4-BE49-F238E27FC236}">
                <a16:creationId xmlns:a16="http://schemas.microsoft.com/office/drawing/2014/main" xmlns="" id="{6F1921B5-0CB4-41A0-A1FE-6FDE2AF406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6971" y="1301020"/>
            <a:ext cx="5793228" cy="5556980"/>
          </a:xfrm>
          <a:prstGeom prst="rect">
            <a:avLst/>
          </a:prstGeom>
        </p:spPr>
      </p:pic>
    </p:spTree>
    <p:extLst>
      <p:ext uri="{BB962C8B-B14F-4D97-AF65-F5344CB8AC3E}">
        <p14:creationId xmlns:p14="http://schemas.microsoft.com/office/powerpoint/2010/main" val="3109754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468224F5-9046-4EE8-9409-74A52EAAC690}"/>
              </a:ext>
            </a:extLst>
          </p:cNvPr>
          <p:cNvSpPr txBox="1"/>
          <p:nvPr/>
        </p:nvSpPr>
        <p:spPr>
          <a:xfrm>
            <a:off x="828662" y="1529065"/>
            <a:ext cx="8620138" cy="3139321"/>
          </a:xfrm>
          <a:prstGeom prst="rect">
            <a:avLst/>
          </a:prstGeom>
          <a:noFill/>
        </p:spPr>
        <p:txBody>
          <a:bodyPr wrap="square">
            <a:spAutoFit/>
          </a:bodyPr>
          <a:lstStyle/>
          <a:p>
            <a:pPr algn="ctr"/>
            <a:r>
              <a:rPr lang="ru-RU" b="1" dirty="0">
                <a:latin typeface="Times New Roman" panose="02020603050405020304" pitchFamily="18" charset="0"/>
                <a:cs typeface="Times New Roman" panose="02020603050405020304" pitchFamily="18" charset="0"/>
              </a:rPr>
              <a:t>ПЛАН</a:t>
            </a:r>
          </a:p>
          <a:p>
            <a:endParaRPr lang="ru-RU" dirty="0">
              <a:latin typeface="Times New Roman" panose="02020603050405020304" pitchFamily="18" charset="0"/>
              <a:cs typeface="Times New Roman" panose="02020603050405020304" pitchFamily="18" charset="0"/>
            </a:endParaRPr>
          </a:p>
          <a:p>
            <a:pPr marL="342900" indent="-342900" algn="just">
              <a:buAutoNum type="arabicPeriod"/>
            </a:pPr>
            <a:r>
              <a:rPr lang="uk-UA" b="1" dirty="0" smtClean="0">
                <a:latin typeface="Times New Roman" panose="02020603050405020304" pitchFamily="18" charset="0"/>
                <a:cs typeface="Times New Roman" panose="02020603050405020304" pitchFamily="18" charset="0"/>
              </a:rPr>
              <a:t>Характеристика трудових ресурсів (персоналу) торговельного підприємства</a:t>
            </a:r>
          </a:p>
          <a:p>
            <a:pPr marL="342900" indent="-342900" algn="just">
              <a:buAutoNum type="arabicPeriod"/>
            </a:pPr>
            <a:r>
              <a:rPr lang="uk-UA" b="1" dirty="0" smtClean="0">
                <a:latin typeface="Times New Roman" panose="02020603050405020304" pitchFamily="18" charset="0"/>
                <a:cs typeface="Times New Roman" panose="02020603050405020304" pitchFamily="18" charset="0"/>
              </a:rPr>
              <a:t>Вихідні передумови та завдання управління трудовими ресурсами (персоналом) торговельного підприємства</a:t>
            </a:r>
          </a:p>
          <a:p>
            <a:pPr marL="342900" indent="-342900" algn="just">
              <a:buAutoNum type="arabicPeriod"/>
            </a:pPr>
            <a:r>
              <a:rPr lang="uk-UA" b="1" dirty="0" smtClean="0">
                <a:latin typeface="Times New Roman" panose="02020603050405020304" pitchFamily="18" charset="0"/>
                <a:cs typeface="Times New Roman" panose="02020603050405020304" pitchFamily="18" charset="0"/>
              </a:rPr>
              <a:t>Продуктивність праці робітників торговельного підприємства: методи оцінки та резерви зростання</a:t>
            </a:r>
          </a:p>
          <a:p>
            <a:pPr marL="342900" indent="-342900" algn="just">
              <a:buAutoNum type="arabicPeriod"/>
            </a:pPr>
            <a:r>
              <a:rPr lang="uk-UA" dirty="0" smtClean="0">
                <a:latin typeface="Times New Roman" panose="02020603050405020304" pitchFamily="18" charset="0"/>
                <a:cs typeface="Times New Roman" panose="02020603050405020304" pitchFamily="18" charset="0"/>
              </a:rPr>
              <a:t>Організація матеріального стимулювання праці робітників торговельного підприємства</a:t>
            </a:r>
          </a:p>
          <a:p>
            <a:pPr marL="342900" indent="-342900" algn="just">
              <a:buAutoNum type="arabicPeriod"/>
            </a:pPr>
            <a:r>
              <a:rPr lang="uk-UA" dirty="0" smtClean="0">
                <a:latin typeface="Times New Roman" panose="02020603050405020304" pitchFamily="18" charset="0"/>
                <a:cs typeface="Times New Roman" panose="02020603050405020304" pitchFamily="18" charset="0"/>
              </a:rPr>
              <a:t>Аналіз формування та використання персоналу торговельного підприємства</a:t>
            </a:r>
          </a:p>
          <a:p>
            <a:pPr marL="342900" indent="-342900" algn="just">
              <a:buAutoNum type="arabicPeriod"/>
            </a:pPr>
            <a:r>
              <a:rPr lang="uk-UA" dirty="0" smtClean="0">
                <a:latin typeface="Times New Roman" panose="02020603050405020304" pitchFamily="18" charset="0"/>
                <a:cs typeface="Times New Roman" panose="02020603050405020304" pitchFamily="18" charset="0"/>
              </a:rPr>
              <a:t>План з праці торговельного підприємства та методика його розробки</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3196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B50BBE4-6FF7-4096-BC39-53F92D6F69CF}"/>
              </a:ext>
            </a:extLst>
          </p:cNvPr>
          <p:cNvSpPr txBox="1"/>
          <p:nvPr/>
        </p:nvSpPr>
        <p:spPr>
          <a:xfrm>
            <a:off x="1244560" y="806218"/>
            <a:ext cx="8229599" cy="1477328"/>
          </a:xfrm>
          <a:prstGeom prst="rect">
            <a:avLst/>
          </a:prstGeom>
          <a:noFill/>
        </p:spPr>
        <p:txBody>
          <a:bodyPr wrap="square">
            <a:spAutoFit/>
          </a:bodyPr>
          <a:lstStyle/>
          <a:p>
            <a:r>
              <a:rPr lang="uk-UA" dirty="0" smtClean="0">
                <a:latin typeface="Times New Roman" panose="02020603050405020304" pitchFamily="18" charset="0"/>
                <a:cs typeface="Times New Roman" panose="02020603050405020304" pitchFamily="18" charset="0"/>
              </a:rPr>
              <a:t>Найбільш розповсюдженим показником продуктивності праці працівників торгового підприємства </a:t>
            </a:r>
            <a:r>
              <a:rPr lang="uk-UA" b="1" dirty="0" smtClean="0">
                <a:latin typeface="Times New Roman" panose="02020603050405020304" pitchFamily="18" charset="0"/>
                <a:cs typeface="Times New Roman" panose="02020603050405020304" pitchFamily="18" charset="0"/>
              </a:rPr>
              <a:t>є виробіток</a:t>
            </a:r>
            <a:r>
              <a:rPr lang="uk-UA" dirty="0" smtClean="0">
                <a:latin typeface="Times New Roman" panose="02020603050405020304" pitchFamily="18" charset="0"/>
                <a:cs typeface="Times New Roman" panose="02020603050405020304" pitchFamily="18" charset="0"/>
              </a:rPr>
              <a:t>, який визначається середнім розміром товарообороту на одного працівника:</a:t>
            </a:r>
          </a:p>
          <a:p>
            <a:endParaRPr lang="uk-UA" dirty="0" smtClean="0">
              <a:latin typeface="Times New Roman" panose="02020603050405020304" pitchFamily="18" charset="0"/>
              <a:cs typeface="Times New Roman" panose="02020603050405020304" pitchFamily="18" charset="0"/>
            </a:endParaRPr>
          </a:p>
          <a:p>
            <a:pPr algn="ctr"/>
            <a:r>
              <a:rPr lang="ru-RU" b="1" dirty="0" smtClean="0">
                <a:latin typeface="Times New Roman" panose="02020603050405020304" pitchFamily="18" charset="0"/>
                <a:cs typeface="Times New Roman" panose="02020603050405020304" pitchFamily="18" charset="0"/>
              </a:rPr>
              <a:t>П </a:t>
            </a:r>
            <a:r>
              <a:rPr lang="ru-RU" b="1" dirty="0">
                <a:latin typeface="Times New Roman" panose="02020603050405020304" pitchFamily="18" charset="0"/>
                <a:cs typeface="Times New Roman" panose="02020603050405020304" pitchFamily="18" charset="0"/>
              </a:rPr>
              <a:t>= товарооборот / </a:t>
            </a:r>
            <a:r>
              <a:rPr lang="uk-UA" b="1" dirty="0" smtClean="0">
                <a:latin typeface="Times New Roman" panose="02020603050405020304" pitchFamily="18" charset="0"/>
                <a:cs typeface="Times New Roman" panose="02020603050405020304" pitchFamily="18" charset="0"/>
              </a:rPr>
              <a:t>середньооблікова чисельність</a:t>
            </a:r>
            <a:r>
              <a:rPr lang="ru-RU" b="1" dirty="0" smtClean="0">
                <a:latin typeface="Times New Roman" panose="02020603050405020304" pitchFamily="18" charset="0"/>
                <a:cs typeface="Times New Roman" panose="02020603050405020304" pitchFamily="18" charset="0"/>
              </a:rPr>
              <a:t>.</a:t>
            </a:r>
            <a:endParaRPr lang="ru-RU" b="1" dirty="0"/>
          </a:p>
        </p:txBody>
      </p:sp>
      <p:sp>
        <p:nvSpPr>
          <p:cNvPr id="2" name="Прямоугольник 1">
            <a:extLst>
              <a:ext uri="{FF2B5EF4-FFF2-40B4-BE49-F238E27FC236}">
                <a16:creationId xmlns:a16="http://schemas.microsoft.com/office/drawing/2014/main" xmlns="" id="{CE31784D-03E7-44EC-9199-53FFFB9E2399}"/>
              </a:ext>
            </a:extLst>
          </p:cNvPr>
          <p:cNvSpPr/>
          <p:nvPr/>
        </p:nvSpPr>
        <p:spPr>
          <a:xfrm>
            <a:off x="1244560" y="2402731"/>
            <a:ext cx="7839150" cy="3139321"/>
          </a:xfrm>
          <a:prstGeom prst="rect">
            <a:avLst/>
          </a:prstGeom>
        </p:spPr>
        <p:txBody>
          <a:bodyPr wrap="square">
            <a:spAutoFit/>
          </a:bodyPr>
          <a:lstStyle/>
          <a:p>
            <a:pPr algn="just"/>
            <a:r>
              <a:rPr lang="uk-UA" dirty="0" smtClean="0">
                <a:latin typeface="Century Schoolbook" panose="02040604050505020304" pitchFamily="18" charset="0"/>
              </a:rPr>
              <a:t>Цей показник характеризує обсяг товарообігу, реалізованого одним робітником підприємства торгівлі за певний проміжок часу.</a:t>
            </a:r>
          </a:p>
          <a:p>
            <a:pPr algn="just"/>
            <a:r>
              <a:rPr lang="uk-UA" dirty="0" smtClean="0">
                <a:latin typeface="Century Schoolbook" panose="02040604050505020304" pitchFamily="18" charset="0"/>
              </a:rPr>
              <a:t>Незважаючи на широке використання та простоту розрахунку, рівень та динаміка цього показника не дозволяє повною мірою відтворити рівень продуктивності праці та його зміну, провести порівняльний </a:t>
            </a:r>
            <a:r>
              <a:rPr lang="uk-UA" dirty="0">
                <a:latin typeface="Century Schoolbook" panose="02040604050505020304" pitchFamily="18" charset="0"/>
              </a:rPr>
              <a:t>аналіз.</a:t>
            </a:r>
          </a:p>
          <a:p>
            <a:pPr algn="just"/>
            <a:r>
              <a:rPr lang="uk-UA" dirty="0" smtClean="0">
                <a:latin typeface="Century Schoolbook" panose="02040604050505020304" pitchFamily="18" charset="0"/>
              </a:rPr>
              <a:t>Він не враховує трудомісткості реалізації окремих товарних груп, зрушень в структурі товарообігу та змін в трудомісткості продажу товарів. Крім того, в умовах інфляції зростання обсягу товарообігу відбувається не в результаті зростання фізичної маси товарів, що реалізуються, а в зв'язку зі зміною рівня цін на товари</a:t>
            </a:r>
            <a:r>
              <a:rPr lang="ru-RU" dirty="0" smtClean="0">
                <a:latin typeface="Century Schoolbook" panose="02040604050505020304" pitchFamily="18" charset="0"/>
              </a:rPr>
              <a:t>.</a:t>
            </a:r>
            <a:endParaRPr lang="uk-UA" dirty="0"/>
          </a:p>
        </p:txBody>
      </p:sp>
    </p:spTree>
    <p:extLst>
      <p:ext uri="{BB962C8B-B14F-4D97-AF65-F5344CB8AC3E}">
        <p14:creationId xmlns:p14="http://schemas.microsoft.com/office/powerpoint/2010/main" val="531915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Прямоугольник 1">
                <a:extLst>
                  <a:ext uri="{FF2B5EF4-FFF2-40B4-BE49-F238E27FC236}">
                    <a16:creationId xmlns:a16="http://schemas.microsoft.com/office/drawing/2014/main" xmlns="" id="{EF401462-9C38-42E6-BA24-D81E2F6653E9}"/>
                  </a:ext>
                </a:extLst>
              </p:cNvPr>
              <p:cNvSpPr/>
              <p:nvPr/>
            </p:nvSpPr>
            <p:spPr>
              <a:xfrm>
                <a:off x="1326382" y="1909513"/>
                <a:ext cx="7958295" cy="3190232"/>
              </a:xfrm>
              <a:prstGeom prst="rect">
                <a:avLst/>
              </a:prstGeom>
            </p:spPr>
            <p:txBody>
              <a:bodyPr wrap="square">
                <a:spAutoFit/>
              </a:bodyPr>
              <a:lstStyle/>
              <a:p>
                <a:pPr algn="just"/>
                <a:r>
                  <a:rPr lang="ru-RU" dirty="0">
                    <a:latin typeface="Times New Roman" panose="02020603050405020304" pitchFamily="18" charset="0"/>
                    <a:cs typeface="Times New Roman" panose="02020603050405020304" pitchFamily="18" charset="0"/>
                  </a:rPr>
                  <a:t>З метою </a:t>
                </a:r>
                <a:r>
                  <a:rPr lang="uk-UA" dirty="0" smtClean="0">
                    <a:latin typeface="Times New Roman" panose="02020603050405020304" pitchFamily="18" charset="0"/>
                    <a:cs typeface="Times New Roman" panose="02020603050405020304" pitchFamily="18" charset="0"/>
                  </a:rPr>
                  <a:t>нейтралізації означених недоліків для дослідження динаміки продуктивності праці доцільно додатково використовувати </a:t>
                </a:r>
                <a:r>
                  <a:rPr lang="ru-RU" dirty="0" smtClean="0">
                    <a:latin typeface="Times New Roman" panose="02020603050405020304" pitchFamily="18" charset="0"/>
                    <a:cs typeface="Times New Roman" panose="02020603050405020304" pitchFamily="18" charset="0"/>
                  </a:rPr>
                  <a:t>на</a:t>
                </a:r>
                <a:r>
                  <a:rPr lang="uk-UA" dirty="0">
                    <a:latin typeface="Times New Roman" panose="02020603050405020304" pitchFamily="18" charset="0"/>
                    <a:cs typeface="Times New Roman" panose="02020603050405020304" pitchFamily="18" charset="0"/>
                  </a:rPr>
                  <a:t>ступні показники:</a:t>
                </a:r>
                <a:endParaRPr lang="ru-RU" dirty="0">
                  <a:solidFill>
                    <a:prstClr val="black"/>
                  </a:solidFill>
                  <a:latin typeface="Times New Roman" panose="02020603050405020304" pitchFamily="18" charset="0"/>
                  <a:cs typeface="Times New Roman" panose="02020603050405020304" pitchFamily="18" charset="0"/>
                </a:endParaRPr>
              </a:p>
              <a:p>
                <a:pPr lvl="0"/>
                <a:r>
                  <a:rPr lang="ru-RU" b="1" dirty="0">
                    <a:solidFill>
                      <a:prstClr val="black"/>
                    </a:solidFill>
                    <a:latin typeface="Times New Roman" panose="02020603050405020304" pitchFamily="18" charset="0"/>
                    <a:cs typeface="Times New Roman" panose="02020603050405020304" pitchFamily="18" charset="0"/>
                  </a:rPr>
                  <a:t>1. </a:t>
                </a:r>
                <a:r>
                  <a:rPr lang="uk-UA" b="1" dirty="0" smtClean="0">
                    <a:solidFill>
                      <a:prstClr val="black"/>
                    </a:solidFill>
                    <a:latin typeface="Times New Roman" panose="02020603050405020304" pitchFamily="18" charset="0"/>
                    <a:cs typeface="Times New Roman" panose="02020603050405020304" pitchFamily="18" charset="0"/>
                  </a:rPr>
                  <a:t>Продуктивність праці в порівняльних цінах:</a:t>
                </a:r>
              </a:p>
              <a:p>
                <a:pPr lvl="0" algn="ctr"/>
                <a14:m>
                  <m:oMath xmlns:m="http://schemas.openxmlformats.org/officeDocument/2006/math">
                    <m:r>
                      <a:rPr lang="uk-UA" sz="2400" i="1">
                        <a:solidFill>
                          <a:prstClr val="black"/>
                        </a:solidFill>
                        <a:latin typeface="Cambria Math" panose="02040503050406030204" pitchFamily="18" charset="0"/>
                      </a:rPr>
                      <m:t>П=</m:t>
                    </m:r>
                    <m:f>
                      <m:fPr>
                        <m:ctrlPr>
                          <a:rPr lang="uk-UA" sz="2400" i="1">
                            <a:solidFill>
                              <a:prstClr val="black"/>
                            </a:solidFill>
                            <a:latin typeface="Cambria Math" panose="02040503050406030204" pitchFamily="18" charset="0"/>
                          </a:rPr>
                        </m:ctrlPr>
                      </m:fPr>
                      <m:num>
                        <m:r>
                          <a:rPr lang="uk-UA" sz="2400" i="1">
                            <a:solidFill>
                              <a:prstClr val="black"/>
                            </a:solidFill>
                            <a:latin typeface="Cambria Math" panose="02040503050406030204" pitchFamily="18" charset="0"/>
                          </a:rPr>
                          <m:t>Т</m:t>
                        </m:r>
                      </m:num>
                      <m:den>
                        <m:sSub>
                          <m:sSubPr>
                            <m:ctrlPr>
                              <a:rPr lang="uk-UA" sz="2400" i="1">
                                <a:solidFill>
                                  <a:prstClr val="black"/>
                                </a:solidFill>
                                <a:latin typeface="Cambria Math" panose="02040503050406030204" pitchFamily="18" charset="0"/>
                              </a:rPr>
                            </m:ctrlPr>
                          </m:sSubPr>
                          <m:e>
                            <m:r>
                              <a:rPr lang="uk-UA" sz="2400" i="1">
                                <a:solidFill>
                                  <a:prstClr val="black"/>
                                </a:solidFill>
                                <a:latin typeface="Cambria Math" panose="02040503050406030204" pitchFamily="18" charset="0"/>
                              </a:rPr>
                              <m:t>І</m:t>
                            </m:r>
                          </m:e>
                          <m:sub>
                            <m:r>
                              <a:rPr lang="uk-UA" sz="2400" i="1">
                                <a:solidFill>
                                  <a:prstClr val="black"/>
                                </a:solidFill>
                                <a:latin typeface="Cambria Math" panose="02040503050406030204" pitchFamily="18" charset="0"/>
                              </a:rPr>
                              <m:t>ц</m:t>
                            </m:r>
                          </m:sub>
                        </m:sSub>
                        <m:r>
                          <a:rPr lang="uk-UA" sz="2400" i="1">
                            <a:solidFill>
                              <a:prstClr val="black"/>
                            </a:solidFill>
                            <a:latin typeface="Cambria Math" panose="02040503050406030204" pitchFamily="18" charset="0"/>
                            <a:ea typeface="Cambria Math" panose="02040503050406030204" pitchFamily="18" charset="0"/>
                          </a:rPr>
                          <m:t>×СЧ</m:t>
                        </m:r>
                      </m:den>
                    </m:f>
                  </m:oMath>
                </a14:m>
                <a:r>
                  <a:rPr lang="ru-RU" dirty="0">
                    <a:solidFill>
                      <a:prstClr val="black"/>
                    </a:solidFill>
                    <a:latin typeface="Times New Roman" panose="02020603050405020304" pitchFamily="18" charset="0"/>
                    <a:cs typeface="Times New Roman" panose="02020603050405020304" pitchFamily="18" charset="0"/>
                  </a:rPr>
                  <a:t> ,</a:t>
                </a:r>
              </a:p>
              <a:p>
                <a:pPr lvl="0" algn="just"/>
                <a:r>
                  <a:rPr lang="ru-RU" dirty="0">
                    <a:solidFill>
                      <a:prstClr val="black"/>
                    </a:solidFill>
                    <a:latin typeface="Times New Roman" panose="02020603050405020304" pitchFamily="18" charset="0"/>
                    <a:cs typeface="Times New Roman" panose="02020603050405020304" pitchFamily="18" charset="0"/>
                  </a:rPr>
                  <a:t>Т – товарооборот в </a:t>
                </a:r>
                <a:r>
                  <a:rPr lang="uk-UA" dirty="0" smtClean="0">
                    <a:solidFill>
                      <a:prstClr val="black"/>
                    </a:solidFill>
                    <a:latin typeface="Times New Roman" panose="02020603050405020304" pitchFamily="18" charset="0"/>
                    <a:cs typeface="Times New Roman" panose="02020603050405020304" pitchFamily="18" charset="0"/>
                  </a:rPr>
                  <a:t>фактичних цінах</a:t>
                </a:r>
                <a:r>
                  <a:rPr lang="ru-RU" dirty="0" smtClean="0">
                    <a:solidFill>
                      <a:prstClr val="black"/>
                    </a:solidFill>
                    <a:latin typeface="Times New Roman" panose="02020603050405020304" pitchFamily="18" charset="0"/>
                    <a:cs typeface="Times New Roman" panose="02020603050405020304" pitchFamily="18" charset="0"/>
                  </a:rPr>
                  <a:t>;</a:t>
                </a:r>
                <a:endParaRPr lang="ru-RU" dirty="0">
                  <a:solidFill>
                    <a:prstClr val="black"/>
                  </a:solidFill>
                  <a:latin typeface="Times New Roman" panose="02020603050405020304" pitchFamily="18" charset="0"/>
                  <a:cs typeface="Times New Roman" panose="02020603050405020304" pitchFamily="18" charset="0"/>
                </a:endParaRPr>
              </a:p>
              <a:p>
                <a:pPr lvl="0" algn="just"/>
                <a:r>
                  <a:rPr lang="ru-RU" dirty="0" err="1">
                    <a:solidFill>
                      <a:prstClr val="black"/>
                    </a:solidFill>
                    <a:latin typeface="Times New Roman" panose="02020603050405020304" pitchFamily="18" charset="0"/>
                    <a:cs typeface="Times New Roman" panose="02020603050405020304" pitchFamily="18" charset="0"/>
                  </a:rPr>
                  <a:t>Іц</a:t>
                </a:r>
                <a:r>
                  <a:rPr lang="ru-RU" dirty="0">
                    <a:solidFill>
                      <a:prstClr val="black"/>
                    </a:solidFill>
                    <a:latin typeface="Times New Roman" panose="02020603050405020304" pitchFamily="18" charset="0"/>
                    <a:cs typeface="Times New Roman" panose="02020603050405020304" pitchFamily="18" charset="0"/>
                  </a:rPr>
                  <a:t> – </a:t>
                </a:r>
                <a:r>
                  <a:rPr lang="uk-UA" dirty="0" smtClean="0">
                    <a:solidFill>
                      <a:prstClr val="black"/>
                    </a:solidFill>
                    <a:latin typeface="Times New Roman" panose="02020603050405020304" pitchFamily="18" charset="0"/>
                    <a:cs typeface="Times New Roman" panose="02020603050405020304" pitchFamily="18" charset="0"/>
                  </a:rPr>
                  <a:t>індекс зміни цін даного періоду порівняно з базовим;</a:t>
                </a:r>
              </a:p>
              <a:p>
                <a:pPr lvl="0" algn="just"/>
                <a:r>
                  <a:rPr lang="uk-UA" dirty="0" smtClean="0">
                    <a:solidFill>
                      <a:prstClr val="black"/>
                    </a:solidFill>
                    <a:latin typeface="Times New Roman" panose="02020603050405020304" pitchFamily="18" charset="0"/>
                    <a:cs typeface="Times New Roman" panose="02020603050405020304" pitchFamily="18" charset="0"/>
                  </a:rPr>
                  <a:t>СЧ – середньооблікова чисельність працівників підприємства, осіб.</a:t>
                </a:r>
              </a:p>
              <a:p>
                <a:r>
                  <a:rPr lang="uk-UA" dirty="0" smtClean="0">
                    <a:latin typeface="Times New Roman" panose="02020603050405020304" pitchFamily="18" charset="0"/>
                    <a:cs typeface="Times New Roman" panose="02020603050405020304" pitchFamily="18" charset="0"/>
                  </a:rPr>
                  <a:t>Розрахунок цього показника дозволяє нейтралізувати вплив фактору зміни цін на значення показника продуктивності праці</a:t>
                </a:r>
                <a:r>
                  <a:rPr lang="ru-RU" dirty="0" smtClean="0">
                    <a:latin typeface="Times New Roman" panose="02020603050405020304" pitchFamily="18" charset="0"/>
                    <a:cs typeface="Times New Roman" panose="02020603050405020304" pitchFamily="18" charset="0"/>
                  </a:rPr>
                  <a:t>.</a:t>
                </a:r>
                <a:endParaRPr lang="ru-RU" dirty="0">
                  <a:solidFill>
                    <a:prstClr val="black"/>
                  </a:solidFill>
                  <a:latin typeface="Times New Roman" panose="02020603050405020304" pitchFamily="18" charset="0"/>
                  <a:cs typeface="Times New Roman" panose="02020603050405020304" pitchFamily="18" charset="0"/>
                </a:endParaRPr>
              </a:p>
            </p:txBody>
          </p:sp>
        </mc:Choice>
        <mc:Fallback>
          <p:sp>
            <p:nvSpPr>
              <p:cNvPr id="2" name="Прямоугольник 1">
                <a:extLst>
                  <a:ext uri="{FF2B5EF4-FFF2-40B4-BE49-F238E27FC236}">
                    <a16:creationId xmlns:a16="http://schemas.microsoft.com/office/drawing/2014/main" xmlns:a14="http://schemas.microsoft.com/office/drawing/2010/main" xmlns="" id="{EF401462-9C38-42E6-BA24-D81E2F6653E9}"/>
                  </a:ext>
                </a:extLst>
              </p:cNvPr>
              <p:cNvSpPr>
                <a:spLocks noRot="1" noChangeAspect="1" noMove="1" noResize="1" noEditPoints="1" noAdjustHandles="1" noChangeArrowheads="1" noChangeShapeType="1" noTextEdit="1"/>
              </p:cNvSpPr>
              <p:nvPr/>
            </p:nvSpPr>
            <p:spPr>
              <a:xfrm>
                <a:off x="1326382" y="1909513"/>
                <a:ext cx="7958295" cy="3190232"/>
              </a:xfrm>
              <a:prstGeom prst="rect">
                <a:avLst/>
              </a:prstGeom>
              <a:blipFill rotWithShape="0">
                <a:blip r:embed="rId2"/>
                <a:stretch>
                  <a:fillRect l="-690" t="-954" r="-613" b="-1908"/>
                </a:stretch>
              </a:blipFill>
            </p:spPr>
            <p:txBody>
              <a:bodyPr/>
              <a:lstStyle/>
              <a:p>
                <a:r>
                  <a:rPr lang="ru-RU">
                    <a:noFill/>
                  </a:rPr>
                  <a:t> </a:t>
                </a:r>
              </a:p>
            </p:txBody>
          </p:sp>
        </mc:Fallback>
      </mc:AlternateContent>
    </p:spTree>
    <p:extLst>
      <p:ext uri="{BB962C8B-B14F-4D97-AF65-F5344CB8AC3E}">
        <p14:creationId xmlns:p14="http://schemas.microsoft.com/office/powerpoint/2010/main" val="1989299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Прямоугольник 1">
                <a:extLst>
                  <a:ext uri="{FF2B5EF4-FFF2-40B4-BE49-F238E27FC236}">
                    <a16:creationId xmlns:a16="http://schemas.microsoft.com/office/drawing/2014/main" xmlns="" id="{BB8DA6F2-E0D2-4EEC-9174-BBA8305F8C04}"/>
                  </a:ext>
                </a:extLst>
              </p:cNvPr>
              <p:cNvSpPr/>
              <p:nvPr/>
            </p:nvSpPr>
            <p:spPr>
              <a:xfrm>
                <a:off x="1260337" y="706115"/>
                <a:ext cx="7576457" cy="1251240"/>
              </a:xfrm>
              <a:prstGeom prst="rect">
                <a:avLst/>
              </a:prstGeom>
            </p:spPr>
            <p:txBody>
              <a:bodyPr wrap="square">
                <a:spAutoFit/>
              </a:bodyPr>
              <a:lstStyle/>
              <a:p>
                <a:pPr lvl="0" algn="just"/>
                <a:r>
                  <a:rPr lang="uk-UA" b="1" dirty="0" smtClean="0">
                    <a:solidFill>
                      <a:prstClr val="black"/>
                    </a:solidFill>
                    <a:latin typeface="Times New Roman" panose="02020603050405020304" pitchFamily="18" charset="0"/>
                    <a:cs typeface="Times New Roman" panose="02020603050405020304" pitchFamily="18" charset="0"/>
                  </a:rPr>
                  <a:t>2. Продуктивність праці в порівняльних цінах на один людино-день:</a:t>
                </a:r>
              </a:p>
              <a:p>
                <a:pPr lvl="0" algn="ctr"/>
                <a14:m>
                  <m:oMath xmlns:m="http://schemas.openxmlformats.org/officeDocument/2006/math">
                    <m:r>
                      <a:rPr lang="uk-UA" sz="2400" i="1">
                        <a:solidFill>
                          <a:prstClr val="black"/>
                        </a:solidFill>
                        <a:latin typeface="Cambria Math" panose="02040503050406030204" pitchFamily="18" charset="0"/>
                      </a:rPr>
                      <m:t>П=</m:t>
                    </m:r>
                    <m:f>
                      <m:fPr>
                        <m:ctrlPr>
                          <a:rPr lang="uk-UA" sz="2400" i="1">
                            <a:solidFill>
                              <a:prstClr val="black"/>
                            </a:solidFill>
                            <a:latin typeface="Cambria Math" panose="02040503050406030204" pitchFamily="18" charset="0"/>
                          </a:rPr>
                        </m:ctrlPr>
                      </m:fPr>
                      <m:num>
                        <m:r>
                          <a:rPr lang="uk-UA" sz="2400" i="1">
                            <a:solidFill>
                              <a:prstClr val="black"/>
                            </a:solidFill>
                            <a:latin typeface="Cambria Math" panose="02040503050406030204" pitchFamily="18" charset="0"/>
                          </a:rPr>
                          <m:t>Т</m:t>
                        </m:r>
                      </m:num>
                      <m:den>
                        <m:sSub>
                          <m:sSubPr>
                            <m:ctrlPr>
                              <a:rPr lang="uk-UA" sz="2400" i="1">
                                <a:solidFill>
                                  <a:prstClr val="black"/>
                                </a:solidFill>
                                <a:latin typeface="Cambria Math" panose="02040503050406030204" pitchFamily="18" charset="0"/>
                              </a:rPr>
                            </m:ctrlPr>
                          </m:sSubPr>
                          <m:e>
                            <m:r>
                              <a:rPr lang="uk-UA" sz="2400" i="1">
                                <a:solidFill>
                                  <a:prstClr val="black"/>
                                </a:solidFill>
                                <a:latin typeface="Cambria Math" panose="02040503050406030204" pitchFamily="18" charset="0"/>
                              </a:rPr>
                              <m:t>І</m:t>
                            </m:r>
                          </m:e>
                          <m:sub>
                            <m:r>
                              <a:rPr lang="uk-UA" sz="2400" i="1">
                                <a:solidFill>
                                  <a:prstClr val="black"/>
                                </a:solidFill>
                                <a:latin typeface="Cambria Math" panose="02040503050406030204" pitchFamily="18" charset="0"/>
                              </a:rPr>
                              <m:t>ц</m:t>
                            </m:r>
                          </m:sub>
                        </m:sSub>
                        <m:r>
                          <a:rPr lang="uk-UA" sz="2400" i="1">
                            <a:solidFill>
                              <a:prstClr val="black"/>
                            </a:solidFill>
                            <a:latin typeface="Cambria Math" panose="02040503050406030204" pitchFamily="18" charset="0"/>
                            <a:ea typeface="Cambria Math" panose="02040503050406030204" pitchFamily="18" charset="0"/>
                          </a:rPr>
                          <m:t>×(СЧ×</m:t>
                        </m:r>
                        <m:r>
                          <a:rPr lang="en-US" sz="2400" i="1">
                            <a:solidFill>
                              <a:prstClr val="black"/>
                            </a:solidFill>
                            <a:latin typeface="Cambria Math" panose="02040503050406030204" pitchFamily="18" charset="0"/>
                            <a:ea typeface="Cambria Math" panose="02040503050406030204" pitchFamily="18" charset="0"/>
                          </a:rPr>
                          <m:t>𝑡</m:t>
                        </m:r>
                        <m:r>
                          <a:rPr lang="en-US" sz="2400" i="1">
                            <a:solidFill>
                              <a:prstClr val="black"/>
                            </a:solidFill>
                            <a:latin typeface="Cambria Math" panose="02040503050406030204" pitchFamily="18" charset="0"/>
                            <a:ea typeface="Cambria Math" panose="02040503050406030204" pitchFamily="18" charset="0"/>
                          </a:rPr>
                          <m:t>)</m:t>
                        </m:r>
                      </m:den>
                    </m:f>
                  </m:oMath>
                </a14:m>
                <a:r>
                  <a:rPr lang="ru-RU" sz="2400" dirty="0">
                    <a:solidFill>
                      <a:prstClr val="black"/>
                    </a:solidFill>
                    <a:latin typeface="Times New Roman" panose="02020603050405020304" pitchFamily="18" charset="0"/>
                    <a:cs typeface="Times New Roman" panose="02020603050405020304" pitchFamily="18" charset="0"/>
                  </a:rPr>
                  <a:t> ,</a:t>
                </a:r>
              </a:p>
              <a:p>
                <a:pPr lvl="0" algn="just"/>
                <a:r>
                  <a:rPr lang="en-US" i="1" dirty="0">
                    <a:solidFill>
                      <a:prstClr val="black"/>
                    </a:solidFill>
                    <a:latin typeface="Times New Roman" panose="02020603050405020304" pitchFamily="18" charset="0"/>
                    <a:cs typeface="Times New Roman" panose="02020603050405020304" pitchFamily="18" charset="0"/>
                  </a:rPr>
                  <a:t>t</a:t>
                </a:r>
                <a:r>
                  <a:rPr lang="uk-UA" i="1" dirty="0">
                    <a:solidFill>
                      <a:prstClr val="black"/>
                    </a:solidFill>
                    <a:latin typeface="Times New Roman" panose="02020603050405020304" pitchFamily="18" charset="0"/>
                    <a:cs typeface="Times New Roman" panose="02020603050405020304" pitchFamily="18" charset="0"/>
                  </a:rPr>
                  <a:t> – </a:t>
                </a:r>
                <a:r>
                  <a:rPr lang="uk-UA" dirty="0">
                    <a:solidFill>
                      <a:prstClr val="black"/>
                    </a:solidFill>
                    <a:latin typeface="Times New Roman" panose="02020603050405020304" pitchFamily="18" charset="0"/>
                    <a:cs typeface="Times New Roman" panose="02020603050405020304" pitchFamily="18" charset="0"/>
                  </a:rPr>
                  <a:t>фонд відпрацьованого часу одним працівником, днів.</a:t>
                </a:r>
              </a:p>
            </p:txBody>
          </p:sp>
        </mc:Choice>
        <mc:Fallback>
          <p:sp>
            <p:nvSpPr>
              <p:cNvPr id="2" name="Прямоугольник 1">
                <a:extLst>
                  <a:ext uri="{FF2B5EF4-FFF2-40B4-BE49-F238E27FC236}">
                    <a16:creationId xmlns:a16="http://schemas.microsoft.com/office/drawing/2014/main" xmlns:a14="http://schemas.microsoft.com/office/drawing/2010/main" xmlns="" id="{BB8DA6F2-E0D2-4EEC-9174-BBA8305F8C04}"/>
                  </a:ext>
                </a:extLst>
              </p:cNvPr>
              <p:cNvSpPr>
                <a:spLocks noRot="1" noChangeAspect="1" noMove="1" noResize="1" noEditPoints="1" noAdjustHandles="1" noChangeArrowheads="1" noChangeShapeType="1" noTextEdit="1"/>
              </p:cNvSpPr>
              <p:nvPr/>
            </p:nvSpPr>
            <p:spPr>
              <a:xfrm>
                <a:off x="1260337" y="706115"/>
                <a:ext cx="7576457" cy="1251240"/>
              </a:xfrm>
              <a:prstGeom prst="rect">
                <a:avLst/>
              </a:prstGeom>
              <a:blipFill rotWithShape="0">
                <a:blip r:embed="rId2"/>
                <a:stretch>
                  <a:fillRect l="-724" t="-2927" b="-6829"/>
                </a:stretch>
              </a:blipFill>
            </p:spPr>
            <p:txBody>
              <a:bodyPr/>
              <a:lstStyle/>
              <a:p>
                <a:r>
                  <a:rPr lang="ru-RU">
                    <a:noFill/>
                  </a:rPr>
                  <a:t> </a:t>
                </a:r>
              </a:p>
            </p:txBody>
          </p:sp>
        </mc:Fallback>
      </mc:AlternateContent>
      <p:sp>
        <p:nvSpPr>
          <p:cNvPr id="3" name="Прямоугольник 2">
            <a:extLst>
              <a:ext uri="{FF2B5EF4-FFF2-40B4-BE49-F238E27FC236}">
                <a16:creationId xmlns:a16="http://schemas.microsoft.com/office/drawing/2014/main" xmlns="" id="{485B76E8-3E63-408B-991F-38E16C518B66}"/>
              </a:ext>
            </a:extLst>
          </p:cNvPr>
          <p:cNvSpPr/>
          <p:nvPr/>
        </p:nvSpPr>
        <p:spPr>
          <a:xfrm>
            <a:off x="704693" y="2342312"/>
            <a:ext cx="8825803" cy="2862322"/>
          </a:xfrm>
          <a:prstGeom prst="rect">
            <a:avLst/>
          </a:prstGeom>
        </p:spPr>
        <p:txBody>
          <a:bodyPr wrap="square">
            <a:spAutoFit/>
          </a:bodyPr>
          <a:lstStyle/>
          <a:p>
            <a:pPr algn="just"/>
            <a:r>
              <a:rPr lang="uk-UA" dirty="0" smtClean="0">
                <a:latin typeface="Century Schoolbook" panose="02040604050505020304" pitchFamily="18" charset="0"/>
              </a:rPr>
              <a:t>Цей показник дозволяє отримати розмір обсягу товарообороту, що виробив у середньому один працівник торговельного підприємства за один день. Продуктивність праці на один відпрацьований людино-день, як і попередній показник, враховує дію цінового фактору впродовж періоду, а також вплив зміни режиму роботи торговельного підприємства (кількості робочих днів у періоді).</a:t>
            </a:r>
          </a:p>
          <a:p>
            <a:pPr algn="just"/>
            <a:r>
              <a:rPr lang="uk-UA" dirty="0" smtClean="0">
                <a:latin typeface="Century Schoolbook" panose="02040604050505020304" pitchFamily="18" charset="0"/>
              </a:rPr>
              <a:t>Значення цього показника зростає при необхідності порівняння рівня продуктивності праці за періоди, протягом яких торговельне підприємство працювало різну кількість робочих днів та годин (в зв'язку з ремонтом, вимушеним закриттям, реорганізацією тощо</a:t>
            </a:r>
            <a:r>
              <a:rPr lang="ru-RU" dirty="0" smtClean="0">
                <a:latin typeface="Century Schoolbook" panose="02040604050505020304" pitchFamily="18" charset="0"/>
              </a:rPr>
              <a:t>).</a:t>
            </a:r>
            <a:endParaRPr lang="uk-UA" dirty="0"/>
          </a:p>
        </p:txBody>
      </p:sp>
    </p:spTree>
    <p:extLst>
      <p:ext uri="{BB962C8B-B14F-4D97-AF65-F5344CB8AC3E}">
        <p14:creationId xmlns:p14="http://schemas.microsoft.com/office/powerpoint/2010/main" val="2344224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Прямоугольник 1">
                <a:extLst>
                  <a:ext uri="{FF2B5EF4-FFF2-40B4-BE49-F238E27FC236}">
                    <a16:creationId xmlns:a16="http://schemas.microsoft.com/office/drawing/2014/main" xmlns="" id="{A29EC82A-248E-4C1C-A651-B77DCB44FB47}"/>
                  </a:ext>
                </a:extLst>
              </p:cNvPr>
              <p:cNvSpPr/>
              <p:nvPr/>
            </p:nvSpPr>
            <p:spPr>
              <a:xfrm>
                <a:off x="994786" y="804376"/>
                <a:ext cx="8551147" cy="1633781"/>
              </a:xfrm>
              <a:prstGeom prst="rect">
                <a:avLst/>
              </a:prstGeom>
            </p:spPr>
            <p:txBody>
              <a:bodyPr wrap="square">
                <a:spAutoFit/>
              </a:bodyPr>
              <a:lstStyle/>
              <a:p>
                <a:pPr lvl="0" algn="just"/>
                <a:r>
                  <a:rPr lang="uk-UA" b="1" dirty="0">
                    <a:solidFill>
                      <a:prstClr val="black"/>
                    </a:solidFill>
                    <a:latin typeface="Times New Roman" panose="02020603050405020304" pitchFamily="18" charset="0"/>
                    <a:cs typeface="Times New Roman" panose="02020603050405020304" pitchFamily="18" charset="0"/>
                  </a:rPr>
                  <a:t>3. </a:t>
                </a:r>
                <a:r>
                  <a:rPr lang="uk-UA" b="1" dirty="0" smtClean="0">
                    <a:solidFill>
                      <a:prstClr val="black"/>
                    </a:solidFill>
                    <a:latin typeface="Times New Roman" panose="02020603050405020304" pitchFamily="18" charset="0"/>
                    <a:cs typeface="Times New Roman" panose="02020603050405020304" pitchFamily="18" charset="0"/>
                  </a:rPr>
                  <a:t>Продуктивність праці у порівняльних цінах та структурі </a:t>
                </a:r>
                <a:r>
                  <a:rPr lang="ru-RU" b="1" dirty="0" smtClean="0">
                    <a:solidFill>
                      <a:prstClr val="black"/>
                    </a:solidFill>
                    <a:latin typeface="Times New Roman" panose="02020603050405020304" pitchFamily="18" charset="0"/>
                    <a:cs typeface="Times New Roman" panose="02020603050405020304" pitchFamily="18" charset="0"/>
                  </a:rPr>
                  <a:t>товарообороту</a:t>
                </a:r>
                <a:r>
                  <a:rPr lang="ru-RU" b="1" dirty="0">
                    <a:solidFill>
                      <a:prstClr val="black"/>
                    </a:solidFill>
                    <a:latin typeface="Times New Roman" panose="02020603050405020304" pitchFamily="18" charset="0"/>
                    <a:cs typeface="Times New Roman" panose="02020603050405020304" pitchFamily="18" charset="0"/>
                  </a:rPr>
                  <a:t>:</a:t>
                </a:r>
              </a:p>
              <a:p>
                <a:pPr lvl="0" algn="ctr"/>
                <a14:m>
                  <m:oMathPara xmlns:m="http://schemas.openxmlformats.org/officeDocument/2006/math">
                    <m:oMathParaPr>
                      <m:jc m:val="centerGroup"/>
                    </m:oMathParaPr>
                    <m:oMath xmlns:m="http://schemas.openxmlformats.org/officeDocument/2006/math">
                      <m:sSub>
                        <m:sSubPr>
                          <m:ctrlPr>
                            <a:rPr lang="uk-UA" sz="2000" i="1">
                              <a:solidFill>
                                <a:prstClr val="black"/>
                              </a:solidFill>
                              <a:latin typeface="Cambria Math" panose="02040503050406030204" pitchFamily="18" charset="0"/>
                            </a:rPr>
                          </m:ctrlPr>
                        </m:sSubPr>
                        <m:e>
                          <m:r>
                            <a:rPr lang="uk-UA" sz="2000" i="1">
                              <a:solidFill>
                                <a:prstClr val="black"/>
                              </a:solidFill>
                              <a:latin typeface="Cambria Math" panose="02040503050406030204" pitchFamily="18" charset="0"/>
                            </a:rPr>
                            <m:t>П</m:t>
                          </m:r>
                        </m:e>
                        <m:sub>
                          <m:r>
                            <a:rPr lang="uk-UA" sz="2000" i="1">
                              <a:solidFill>
                                <a:prstClr val="black"/>
                              </a:solidFill>
                              <a:latin typeface="Cambria Math" panose="02040503050406030204" pitchFamily="18" charset="0"/>
                            </a:rPr>
                            <m:t>тр</m:t>
                          </m:r>
                        </m:sub>
                      </m:sSub>
                      <m:r>
                        <a:rPr lang="uk-UA" sz="2000" i="1">
                          <a:solidFill>
                            <a:prstClr val="black"/>
                          </a:solidFill>
                          <a:latin typeface="Cambria Math" panose="02040503050406030204" pitchFamily="18" charset="0"/>
                        </a:rPr>
                        <m:t>=</m:t>
                      </m:r>
                      <m:f>
                        <m:fPr>
                          <m:ctrlPr>
                            <a:rPr lang="uk-UA" sz="2000" i="1">
                              <a:solidFill>
                                <a:prstClr val="black"/>
                              </a:solidFill>
                              <a:latin typeface="Cambria Math" panose="02040503050406030204" pitchFamily="18" charset="0"/>
                            </a:rPr>
                          </m:ctrlPr>
                        </m:fPr>
                        <m:num>
                          <m:nary>
                            <m:naryPr>
                              <m:chr m:val="∑"/>
                              <m:ctrlPr>
                                <a:rPr lang="uk-UA" sz="2000" i="1">
                                  <a:solidFill>
                                    <a:prstClr val="black"/>
                                  </a:solidFill>
                                  <a:latin typeface="Cambria Math" panose="02040503050406030204" pitchFamily="18" charset="0"/>
                                </a:rPr>
                              </m:ctrlPr>
                            </m:naryPr>
                            <m:sub>
                              <m:r>
                                <m:rPr>
                                  <m:brk m:alnAt="23"/>
                                </m:rPr>
                                <a:rPr lang="uk-UA" sz="2000" i="1">
                                  <a:solidFill>
                                    <a:prstClr val="black"/>
                                  </a:solidFill>
                                  <a:latin typeface="Cambria Math" panose="02040503050406030204" pitchFamily="18" charset="0"/>
                                </a:rPr>
                                <m:t>і</m:t>
                              </m:r>
                              <m:r>
                                <a:rPr lang="uk-UA" sz="2000" i="1">
                                  <a:solidFill>
                                    <a:prstClr val="black"/>
                                  </a:solidFill>
                                  <a:latin typeface="Cambria Math" panose="02040503050406030204" pitchFamily="18" charset="0"/>
                                </a:rPr>
                                <m:t>=1</m:t>
                              </m:r>
                            </m:sub>
                            <m:sup>
                              <m:r>
                                <m:rPr>
                                  <m:sty m:val="p"/>
                                </m:rPr>
                                <a:rPr lang="en-US" sz="2000">
                                  <a:solidFill>
                                    <a:prstClr val="black"/>
                                  </a:solidFill>
                                  <a:latin typeface="Cambria Math" panose="02040503050406030204" pitchFamily="18" charset="0"/>
                                </a:rPr>
                                <m:t>n</m:t>
                              </m:r>
                            </m:sup>
                            <m:e>
                              <m:d>
                                <m:dPr>
                                  <m:ctrlPr>
                                    <a:rPr lang="uk-UA" sz="2000" i="1">
                                      <a:solidFill>
                                        <a:prstClr val="black"/>
                                      </a:solidFill>
                                      <a:latin typeface="Cambria Math" panose="02040503050406030204" pitchFamily="18" charset="0"/>
                                    </a:rPr>
                                  </m:ctrlPr>
                                </m:dPr>
                                <m:e>
                                  <m:sSub>
                                    <m:sSubPr>
                                      <m:ctrlPr>
                                        <a:rPr lang="uk-UA" sz="2000" i="1">
                                          <a:solidFill>
                                            <a:prstClr val="black"/>
                                          </a:solidFill>
                                          <a:latin typeface="Cambria Math" panose="02040503050406030204" pitchFamily="18" charset="0"/>
                                        </a:rPr>
                                      </m:ctrlPr>
                                    </m:sSubPr>
                                    <m:e>
                                      <m:r>
                                        <a:rPr lang="uk-UA" sz="2000" i="1">
                                          <a:solidFill>
                                            <a:prstClr val="black"/>
                                          </a:solidFill>
                                          <a:latin typeface="Cambria Math" panose="02040503050406030204" pitchFamily="18" charset="0"/>
                                        </a:rPr>
                                        <m:t>Т</m:t>
                                      </m:r>
                                    </m:e>
                                    <m:sub>
                                      <m:r>
                                        <a:rPr lang="uk-UA" sz="2000" i="1">
                                          <a:solidFill>
                                            <a:prstClr val="black"/>
                                          </a:solidFill>
                                          <a:latin typeface="Cambria Math" panose="02040503050406030204" pitchFamily="18" charset="0"/>
                                        </a:rPr>
                                        <m:t>і</m:t>
                                      </m:r>
                                    </m:sub>
                                  </m:sSub>
                                  <m:r>
                                    <a:rPr lang="uk-UA" sz="2000" i="1">
                                      <a:solidFill>
                                        <a:prstClr val="black"/>
                                      </a:solidFill>
                                      <a:latin typeface="Cambria Math" panose="02040503050406030204" pitchFamily="18" charset="0"/>
                                      <a:ea typeface="Cambria Math" panose="02040503050406030204" pitchFamily="18" charset="0"/>
                                    </a:rPr>
                                    <m:t>×</m:t>
                                  </m:r>
                                  <m:sSub>
                                    <m:sSubPr>
                                      <m:ctrlPr>
                                        <a:rPr lang="uk-UA" sz="2000" i="1">
                                          <a:solidFill>
                                            <a:prstClr val="black"/>
                                          </a:solidFill>
                                          <a:latin typeface="Cambria Math" panose="02040503050406030204" pitchFamily="18" charset="0"/>
                                          <a:ea typeface="Cambria Math" panose="02040503050406030204" pitchFamily="18" charset="0"/>
                                        </a:rPr>
                                      </m:ctrlPr>
                                    </m:sSubPr>
                                    <m:e>
                                      <m:r>
                                        <a:rPr lang="en-US" sz="2000" i="1">
                                          <a:solidFill>
                                            <a:prstClr val="black"/>
                                          </a:solidFill>
                                          <a:latin typeface="Cambria Math" panose="02040503050406030204" pitchFamily="18" charset="0"/>
                                          <a:ea typeface="Cambria Math" panose="02040503050406030204" pitchFamily="18" charset="0"/>
                                        </a:rPr>
                                        <m:t>𝐾</m:t>
                                      </m:r>
                                    </m:e>
                                    <m:sub>
                                      <m:r>
                                        <a:rPr lang="en-US" sz="2000" i="1">
                                          <a:solidFill>
                                            <a:prstClr val="black"/>
                                          </a:solidFill>
                                          <a:latin typeface="Cambria Math" panose="02040503050406030204" pitchFamily="18" charset="0"/>
                                          <a:ea typeface="Cambria Math" panose="02040503050406030204" pitchFamily="18" charset="0"/>
                                        </a:rPr>
                                        <m:t>𝑇𝑖</m:t>
                                      </m:r>
                                    </m:sub>
                                  </m:sSub>
                                </m:e>
                              </m:d>
                            </m:e>
                          </m:nary>
                        </m:num>
                        <m:den>
                          <m:sSub>
                            <m:sSubPr>
                              <m:ctrlPr>
                                <a:rPr lang="uk-UA" sz="2000" i="1">
                                  <a:solidFill>
                                    <a:prstClr val="black"/>
                                  </a:solidFill>
                                  <a:latin typeface="Cambria Math" panose="02040503050406030204" pitchFamily="18" charset="0"/>
                                </a:rPr>
                              </m:ctrlPr>
                            </m:sSubPr>
                            <m:e>
                              <m:r>
                                <a:rPr lang="uk-UA" sz="2000" i="1">
                                  <a:solidFill>
                                    <a:prstClr val="black"/>
                                  </a:solidFill>
                                  <a:latin typeface="Cambria Math" panose="02040503050406030204" pitchFamily="18" charset="0"/>
                                </a:rPr>
                                <m:t>І</m:t>
                              </m:r>
                            </m:e>
                            <m:sub>
                              <m:r>
                                <a:rPr lang="uk-UA" sz="2000" i="1">
                                  <a:solidFill>
                                    <a:prstClr val="black"/>
                                  </a:solidFill>
                                  <a:latin typeface="Cambria Math" panose="02040503050406030204" pitchFamily="18" charset="0"/>
                                </a:rPr>
                                <m:t>ц</m:t>
                              </m:r>
                            </m:sub>
                          </m:sSub>
                          <m:r>
                            <a:rPr lang="uk-UA" sz="2000" i="1">
                              <a:solidFill>
                                <a:prstClr val="black"/>
                              </a:solidFill>
                              <a:latin typeface="Cambria Math" panose="02040503050406030204" pitchFamily="18" charset="0"/>
                              <a:ea typeface="Cambria Math" panose="02040503050406030204" pitchFamily="18" charset="0"/>
                            </a:rPr>
                            <m:t>×СЧ</m:t>
                          </m:r>
                        </m:den>
                      </m:f>
                    </m:oMath>
                  </m:oMathPara>
                </a14:m>
                <a:endParaRPr lang="uk-UA" sz="2000" dirty="0" smtClean="0">
                  <a:solidFill>
                    <a:prstClr val="black"/>
                  </a:solidFill>
                  <a:latin typeface="Times New Roman" panose="02020603050405020304" pitchFamily="18" charset="0"/>
                  <a:cs typeface="Times New Roman" panose="02020603050405020304" pitchFamily="18" charset="0"/>
                </a:endParaRPr>
              </a:p>
              <a:p>
                <a:pPr lvl="0" algn="ctr"/>
                <a:endParaRPr lang="uk-UA" sz="2000" dirty="0">
                  <a:solidFill>
                    <a:prstClr val="black"/>
                  </a:solidFill>
                  <a:latin typeface="Times New Roman" panose="02020603050405020304" pitchFamily="18" charset="0"/>
                  <a:cs typeface="Times New Roman" panose="02020603050405020304" pitchFamily="18" charset="0"/>
                </a:endParaRPr>
              </a:p>
              <a:p>
                <a:pPr lvl="0" algn="just"/>
                <a14:m>
                  <m:oMath xmlns:m="http://schemas.openxmlformats.org/officeDocument/2006/math">
                    <m:sSub>
                      <m:sSubPr>
                        <m:ctrlPr>
                          <a:rPr lang="uk-UA" i="1">
                            <a:solidFill>
                              <a:prstClr val="black"/>
                            </a:solidFill>
                            <a:latin typeface="Cambria Math" panose="02040503050406030204" pitchFamily="18" charset="0"/>
                            <a:ea typeface="Cambria Math" panose="02040503050406030204" pitchFamily="18" charset="0"/>
                          </a:rPr>
                        </m:ctrlPr>
                      </m:sSubPr>
                      <m:e>
                        <m:r>
                          <a:rPr lang="en-US" i="1">
                            <a:solidFill>
                              <a:prstClr val="black"/>
                            </a:solidFill>
                            <a:latin typeface="Cambria Math" panose="02040503050406030204" pitchFamily="18" charset="0"/>
                            <a:ea typeface="Cambria Math" panose="02040503050406030204" pitchFamily="18" charset="0"/>
                          </a:rPr>
                          <m:t>𝐾</m:t>
                        </m:r>
                      </m:e>
                      <m:sub>
                        <m:r>
                          <a:rPr lang="en-US" i="1">
                            <a:solidFill>
                              <a:prstClr val="black"/>
                            </a:solidFill>
                            <a:latin typeface="Cambria Math" panose="02040503050406030204" pitchFamily="18" charset="0"/>
                            <a:ea typeface="Cambria Math" panose="02040503050406030204" pitchFamily="18" charset="0"/>
                          </a:rPr>
                          <m:t>𝑇𝑖</m:t>
                        </m:r>
                      </m:sub>
                    </m:sSub>
                  </m:oMath>
                </a14:m>
                <a:r>
                  <a:rPr lang="uk-UA" dirty="0">
                    <a:solidFill>
                      <a:prstClr val="black"/>
                    </a:solidFill>
                    <a:latin typeface="Times New Roman" panose="02020603050405020304" pitchFamily="18" charset="0"/>
                    <a:cs typeface="Times New Roman" panose="02020603050405020304" pitchFamily="18" charset="0"/>
                  </a:rPr>
                  <a:t>- коефіцієнт трудомісткості реалізації і-го виду товару або і-м відділом магазину.</a:t>
                </a:r>
              </a:p>
            </p:txBody>
          </p:sp>
        </mc:Choice>
        <mc:Fallback>
          <p:sp>
            <p:nvSpPr>
              <p:cNvPr id="2" name="Прямоугольник 1">
                <a:extLst>
                  <a:ext uri="{FF2B5EF4-FFF2-40B4-BE49-F238E27FC236}">
                    <a16:creationId xmlns:a16="http://schemas.microsoft.com/office/drawing/2014/main" xmlns:a14="http://schemas.microsoft.com/office/drawing/2010/main" xmlns="" id="{A29EC82A-248E-4C1C-A651-B77DCB44FB47}"/>
                  </a:ext>
                </a:extLst>
              </p:cNvPr>
              <p:cNvSpPr>
                <a:spLocks noRot="1" noChangeAspect="1" noMove="1" noResize="1" noEditPoints="1" noAdjustHandles="1" noChangeArrowheads="1" noChangeShapeType="1" noTextEdit="1"/>
              </p:cNvSpPr>
              <p:nvPr/>
            </p:nvSpPr>
            <p:spPr>
              <a:xfrm>
                <a:off x="994786" y="804376"/>
                <a:ext cx="8551147" cy="1633781"/>
              </a:xfrm>
              <a:prstGeom prst="rect">
                <a:avLst/>
              </a:prstGeom>
              <a:blipFill rotWithShape="0">
                <a:blip r:embed="rId2"/>
                <a:stretch>
                  <a:fillRect l="-570" t="-2239" b="-5224"/>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3" name="Прямоугольник 2">
                <a:extLst>
                  <a:ext uri="{FF2B5EF4-FFF2-40B4-BE49-F238E27FC236}">
                    <a16:creationId xmlns:a16="http://schemas.microsoft.com/office/drawing/2014/main" xmlns="" id="{E8D592B3-2ACD-47CA-AA74-BA7C9636ED7F}"/>
                  </a:ext>
                </a:extLst>
              </p:cNvPr>
              <p:cNvSpPr/>
              <p:nvPr/>
            </p:nvSpPr>
            <p:spPr>
              <a:xfrm>
                <a:off x="1069185" y="2485131"/>
                <a:ext cx="8551147" cy="1166088"/>
              </a:xfrm>
              <a:prstGeom prst="rect">
                <a:avLst/>
              </a:prstGeom>
            </p:spPr>
            <p:txBody>
              <a:bodyPr wrap="square">
                <a:spAutoFit/>
              </a:bodyPr>
              <a:lstStyle/>
              <a:p>
                <a:pPr algn="ctr"/>
                <a14:m>
                  <m:oMath xmlns:m="http://schemas.openxmlformats.org/officeDocument/2006/math">
                    <m:sSub>
                      <m:sSubPr>
                        <m:ctrlPr>
                          <a:rPr lang="uk-UA"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𝐾</m:t>
                        </m:r>
                      </m:e>
                      <m:sub>
                        <m:r>
                          <a:rPr lang="en-US" sz="2400" i="1">
                            <a:latin typeface="Cambria Math" panose="02040503050406030204" pitchFamily="18" charset="0"/>
                            <a:ea typeface="Cambria Math" panose="02040503050406030204" pitchFamily="18" charset="0"/>
                          </a:rPr>
                          <m:t>𝑇𝑖</m:t>
                        </m:r>
                      </m:sub>
                    </m:sSub>
                    <m:r>
                      <a:rPr lang="uk-UA" sz="2400" i="1">
                        <a:latin typeface="Cambria Math" panose="02040503050406030204" pitchFamily="18" charset="0"/>
                        <a:ea typeface="Cambria Math" panose="02040503050406030204" pitchFamily="18" charset="0"/>
                      </a:rPr>
                      <m:t>=</m:t>
                    </m:r>
                    <m:f>
                      <m:fPr>
                        <m:ctrlPr>
                          <a:rPr lang="uk-UA" sz="2400" i="1">
                            <a:latin typeface="Cambria Math" panose="02040503050406030204" pitchFamily="18" charset="0"/>
                            <a:ea typeface="Cambria Math" panose="02040503050406030204" pitchFamily="18" charset="0"/>
                          </a:rPr>
                        </m:ctrlPr>
                      </m:fPr>
                      <m:num>
                        <m:sSub>
                          <m:sSubPr>
                            <m:ctrlPr>
                              <a:rPr lang="uk-UA"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𝑡</m:t>
                            </m:r>
                          </m:e>
                          <m:sub>
                            <m:r>
                              <a:rPr lang="en-US" sz="2400" i="1">
                                <a:latin typeface="Cambria Math" panose="02040503050406030204" pitchFamily="18" charset="0"/>
                                <a:ea typeface="Cambria Math" panose="02040503050406030204" pitchFamily="18" charset="0"/>
                              </a:rPr>
                              <m:t>𝑖</m:t>
                            </m:r>
                          </m:sub>
                        </m:sSub>
                      </m:num>
                      <m:den>
                        <m:acc>
                          <m:accPr>
                            <m:chr m:val="̅"/>
                            <m:ctrlPr>
                              <a:rPr lang="uk-UA" sz="2400" i="1">
                                <a:latin typeface="Cambria Math" panose="02040503050406030204" pitchFamily="18" charset="0"/>
                                <a:ea typeface="Cambria Math" panose="02040503050406030204" pitchFamily="18" charset="0"/>
                              </a:rPr>
                            </m:ctrlPr>
                          </m:accPr>
                          <m:e>
                            <m:r>
                              <a:rPr lang="en-US" sz="2400" i="1">
                                <a:latin typeface="Cambria Math" panose="02040503050406030204" pitchFamily="18" charset="0"/>
                                <a:ea typeface="Cambria Math" panose="02040503050406030204" pitchFamily="18" charset="0"/>
                              </a:rPr>
                              <m:t>𝑡</m:t>
                            </m:r>
                          </m:e>
                        </m:acc>
                      </m:den>
                    </m:f>
                  </m:oMath>
                </a14:m>
                <a:r>
                  <a:rPr lang="uk-UA" sz="2400" dirty="0">
                    <a:latin typeface="Times New Roman" panose="02020603050405020304" pitchFamily="18" charset="0"/>
                    <a:cs typeface="Times New Roman" panose="02020603050405020304" pitchFamily="18" charset="0"/>
                  </a:rPr>
                  <a:t> ,</a:t>
                </a:r>
              </a:p>
              <a:p>
                <a:pPr algn="just"/>
                <a14:m>
                  <m:oMath xmlns:m="http://schemas.openxmlformats.org/officeDocument/2006/math">
                    <m:sSub>
                      <m:sSubPr>
                        <m:ctrlPr>
                          <a:rPr lang="uk-UA"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𝑡</m:t>
                        </m:r>
                      </m:e>
                      <m:sub>
                        <m:r>
                          <a:rPr lang="en-US" i="1">
                            <a:latin typeface="Cambria Math" panose="02040503050406030204" pitchFamily="18" charset="0"/>
                            <a:ea typeface="Cambria Math" panose="02040503050406030204" pitchFamily="18" charset="0"/>
                          </a:rPr>
                          <m:t>𝑖</m:t>
                        </m:r>
                      </m:sub>
                    </m:sSub>
                  </m:oMath>
                </a14:m>
                <a:r>
                  <a:rPr lang="uk-UA" dirty="0">
                    <a:latin typeface="Times New Roman" panose="02020603050405020304" pitchFamily="18" charset="0"/>
                    <a:cs typeface="Times New Roman" panose="02020603050405020304" pitchFamily="18" charset="0"/>
                  </a:rPr>
                  <a:t> - час на реалізацію і-го виду товару на суму 1 грн. або і-м відділом магазину;</a:t>
                </a:r>
              </a:p>
              <a:p>
                <a:pPr algn="just"/>
                <a14:m>
                  <m:oMath xmlns:m="http://schemas.openxmlformats.org/officeDocument/2006/math">
                    <m:acc>
                      <m:accPr>
                        <m:chr m:val="̅"/>
                        <m:ctrlPr>
                          <a:rPr lang="uk-UA"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𝑡</m:t>
                        </m:r>
                      </m:e>
                    </m:acc>
                  </m:oMath>
                </a14:m>
                <a:r>
                  <a:rPr lang="uk-UA" dirty="0">
                    <a:latin typeface="Times New Roman" panose="02020603050405020304" pitchFamily="18" charset="0"/>
                    <a:cs typeface="Times New Roman" panose="02020603050405020304" pitchFamily="18" charset="0"/>
                  </a:rPr>
                  <a:t> - середній розмір часу на реалізацію магазином продукції на 1 грн., </a:t>
                </a:r>
                <a:r>
                  <a:rPr lang="uk-UA" dirty="0" err="1">
                    <a:latin typeface="Times New Roman" panose="02020603050405020304" pitchFamily="18" charset="0"/>
                    <a:cs typeface="Times New Roman" panose="02020603050405020304" pitchFamily="18" charset="0"/>
                  </a:rPr>
                  <a:t>сек</a:t>
                </a:r>
                <a:r>
                  <a:rPr lang="uk-UA" dirty="0">
                    <a:latin typeface="Times New Roman" panose="02020603050405020304" pitchFamily="18" charset="0"/>
                    <a:cs typeface="Times New Roman" panose="02020603050405020304" pitchFamily="18" charset="0"/>
                  </a:rPr>
                  <a:t>.</a:t>
                </a:r>
              </a:p>
            </p:txBody>
          </p:sp>
        </mc:Choice>
        <mc:Fallback>
          <p:sp>
            <p:nvSpPr>
              <p:cNvPr id="3" name="Прямоугольник 2">
                <a:extLst>
                  <a:ext uri="{FF2B5EF4-FFF2-40B4-BE49-F238E27FC236}">
                    <a16:creationId xmlns:a16="http://schemas.microsoft.com/office/drawing/2014/main" xmlns:a14="http://schemas.microsoft.com/office/drawing/2010/main" xmlns="" id="{E8D592B3-2ACD-47CA-AA74-BA7C9636ED7F}"/>
                  </a:ext>
                </a:extLst>
              </p:cNvPr>
              <p:cNvSpPr>
                <a:spLocks noRot="1" noChangeAspect="1" noMove="1" noResize="1" noEditPoints="1" noAdjustHandles="1" noChangeArrowheads="1" noChangeShapeType="1" noTextEdit="1"/>
              </p:cNvSpPr>
              <p:nvPr/>
            </p:nvSpPr>
            <p:spPr>
              <a:xfrm>
                <a:off x="1069185" y="2485131"/>
                <a:ext cx="8551147" cy="1166088"/>
              </a:xfrm>
              <a:prstGeom prst="rect">
                <a:avLst/>
              </a:prstGeom>
              <a:blipFill rotWithShape="0">
                <a:blip r:embed="rId3"/>
                <a:stretch>
                  <a:fillRect b="-7853"/>
                </a:stretch>
              </a:blipFill>
            </p:spPr>
            <p:txBody>
              <a:bodyPr/>
              <a:lstStyle/>
              <a:p>
                <a:r>
                  <a:rPr lang="ru-RU">
                    <a:noFill/>
                  </a:rPr>
                  <a:t> </a:t>
                </a:r>
              </a:p>
            </p:txBody>
          </p:sp>
        </mc:Fallback>
      </mc:AlternateContent>
      <p:sp>
        <p:nvSpPr>
          <p:cNvPr id="4" name="Прямоугольник 3">
            <a:extLst>
              <a:ext uri="{FF2B5EF4-FFF2-40B4-BE49-F238E27FC236}">
                <a16:creationId xmlns:a16="http://schemas.microsoft.com/office/drawing/2014/main" xmlns="" id="{602ABF77-CCF6-401F-8BCC-C667B220698A}"/>
              </a:ext>
            </a:extLst>
          </p:cNvPr>
          <p:cNvSpPr/>
          <p:nvPr/>
        </p:nvSpPr>
        <p:spPr>
          <a:xfrm>
            <a:off x="1069184" y="3836590"/>
            <a:ext cx="8185143" cy="2031325"/>
          </a:xfrm>
          <a:prstGeom prst="rect">
            <a:avLst/>
          </a:prstGeom>
        </p:spPr>
        <p:txBody>
          <a:bodyPr wrap="square">
            <a:spAutoFit/>
          </a:bodyPr>
          <a:lstStyle/>
          <a:p>
            <a:pPr algn="just"/>
            <a:r>
              <a:rPr lang="uk-UA" dirty="0" smtClean="0">
                <a:latin typeface="Century Schoolbook" panose="02040604050505020304" pitchFamily="18" charset="0"/>
              </a:rPr>
              <a:t>Розрахунок продуктивності праці на базі оцінки трудомісткості реалізації окремих товарних груп дозволяє порівнювати рівень продуктивності праці при зміні в структурі товарообігу, по товарних відділах одного підприємства та кількох підприємств аналогічного профілю. Незважаючи на певну неточність розрахунку трудомісткості, практичне використання даного показника дозволяє отримати певне уявлення про вилив структурного </a:t>
            </a:r>
            <a:r>
              <a:rPr lang="uk-UA" dirty="0" err="1" smtClean="0">
                <a:latin typeface="Century Schoolbook" panose="02040604050505020304" pitchFamily="18" charset="0"/>
              </a:rPr>
              <a:t>фактора</a:t>
            </a:r>
            <a:r>
              <a:rPr lang="uk-UA" dirty="0" smtClean="0">
                <a:latin typeface="Century Schoolbook" panose="02040604050505020304" pitchFamily="18" charset="0"/>
              </a:rPr>
              <a:t> та його значення</a:t>
            </a:r>
            <a:r>
              <a:rPr lang="ru-RU" dirty="0" smtClean="0">
                <a:latin typeface="Century Schoolbook" panose="02040604050505020304" pitchFamily="18" charset="0"/>
              </a:rPr>
              <a:t>.</a:t>
            </a:r>
            <a:endParaRPr lang="uk-UA" dirty="0"/>
          </a:p>
        </p:txBody>
      </p:sp>
    </p:spTree>
    <p:extLst>
      <p:ext uri="{BB962C8B-B14F-4D97-AF65-F5344CB8AC3E}">
        <p14:creationId xmlns:p14="http://schemas.microsoft.com/office/powerpoint/2010/main" val="558943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xmlns="" id="{7C325834-6011-4CF5-BA7D-C12184260F18}"/>
                  </a:ext>
                </a:extLst>
              </p:cNvPr>
              <p:cNvSpPr txBox="1"/>
              <p:nvPr/>
            </p:nvSpPr>
            <p:spPr>
              <a:xfrm>
                <a:off x="803565" y="491828"/>
                <a:ext cx="8470846" cy="2336152"/>
              </a:xfrm>
              <a:prstGeom prst="rect">
                <a:avLst/>
              </a:prstGeom>
              <a:noFill/>
            </p:spPr>
            <p:txBody>
              <a:bodyPr wrap="square">
                <a:spAutoFit/>
              </a:bodyPr>
              <a:lstStyle/>
              <a:p>
                <a:pPr algn="just"/>
                <a:r>
                  <a:rPr lang="uk-UA" b="1" dirty="0">
                    <a:latin typeface="Times New Roman" panose="02020603050405020304" pitchFamily="18" charset="0"/>
                    <a:cs typeface="Times New Roman" panose="02020603050405020304" pitchFamily="18" charset="0"/>
                  </a:rPr>
                  <a:t>4. </a:t>
                </a:r>
                <a:r>
                  <a:rPr lang="uk-UA" b="1" dirty="0" smtClean="0">
                    <a:latin typeface="Times New Roman" panose="02020603050405020304" pitchFamily="18" charset="0"/>
                    <a:cs typeface="Times New Roman" panose="02020603050405020304" pitchFamily="18" charset="0"/>
                  </a:rPr>
                  <a:t>Продуктивність праці з реалізації одиниці </a:t>
                </a:r>
                <a:r>
                  <a:rPr lang="ru-RU" b="1" dirty="0" smtClean="0">
                    <a:latin typeface="Times New Roman" panose="02020603050405020304" pitchFamily="18" charset="0"/>
                    <a:cs typeface="Times New Roman" panose="02020603050405020304" pitchFamily="18" charset="0"/>
                  </a:rPr>
                  <a:t>товару</a:t>
                </a:r>
                <a:r>
                  <a:rPr lang="ru-RU" b="1" dirty="0">
                    <a:latin typeface="Times New Roman" panose="02020603050405020304" pitchFamily="18" charset="0"/>
                    <a:cs typeface="Times New Roman" panose="02020603050405020304" pitchFamily="18" charset="0"/>
                  </a:rPr>
                  <a:t>:</a:t>
                </a:r>
              </a:p>
              <a:p>
                <a:pPr algn="just"/>
                <a:endParaRPr lang="ru-RU" dirty="0">
                  <a:latin typeface="Times New Roman" panose="02020603050405020304" pitchFamily="18" charset="0"/>
                  <a:cs typeface="Times New Roman" panose="02020603050405020304" pitchFamily="18" charset="0"/>
                </a:endParaRPr>
              </a:p>
              <a:p>
                <a:pPr algn="ctr"/>
                <a14:m>
                  <m:oMath xmlns:m="http://schemas.openxmlformats.org/officeDocument/2006/math">
                    <m:sSub>
                      <m:sSubPr>
                        <m:ctrlPr>
                          <a:rPr lang="ru-RU" sz="2400" i="1" smtClean="0">
                            <a:latin typeface="Cambria Math" panose="02040503050406030204" pitchFamily="18" charset="0"/>
                            <a:cs typeface="Times New Roman" panose="02020603050405020304" pitchFamily="18" charset="0"/>
                          </a:rPr>
                        </m:ctrlPr>
                      </m:sSubPr>
                      <m:e>
                        <m:r>
                          <a:rPr lang="uk-UA" sz="2400" b="0" i="1" smtClean="0">
                            <a:latin typeface="Cambria Math" panose="02040503050406030204" pitchFamily="18" charset="0"/>
                            <a:cs typeface="Times New Roman" panose="02020603050405020304" pitchFamily="18" charset="0"/>
                          </a:rPr>
                          <m:t>П</m:t>
                        </m:r>
                      </m:e>
                      <m:sub>
                        <m:r>
                          <a:rPr lang="en-US" sz="2400" b="0" i="1" smtClean="0">
                            <a:latin typeface="Cambria Math" panose="02040503050406030204" pitchFamily="18" charset="0"/>
                            <a:cs typeface="Times New Roman" panose="02020603050405020304" pitchFamily="18" charset="0"/>
                          </a:rPr>
                          <m:t>𝑛𝑖</m:t>
                        </m:r>
                      </m:sub>
                    </m:sSub>
                    <m:r>
                      <a:rPr lang="en-US" sz="2400" b="0" i="1" smtClean="0">
                        <a:latin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cs typeface="Times New Roman" panose="02020603050405020304" pitchFamily="18" charset="0"/>
                          </a:rPr>
                        </m:ctrlPr>
                      </m:fPr>
                      <m:num>
                        <m:sSub>
                          <m:sSubPr>
                            <m:ctrlPr>
                              <a:rPr lang="en-US" sz="2400" b="0" i="1" smtClean="0">
                                <a:latin typeface="Cambria Math" panose="02040503050406030204" pitchFamily="18" charset="0"/>
                                <a:cs typeface="Times New Roman" panose="02020603050405020304" pitchFamily="18" charset="0"/>
                              </a:rPr>
                            </m:ctrlPr>
                          </m:sSubPr>
                          <m:e>
                            <m:r>
                              <a:rPr lang="uk-UA" sz="2400" b="0" i="1" smtClean="0">
                                <a:latin typeface="Cambria Math" panose="02040503050406030204" pitchFamily="18" charset="0"/>
                                <a:cs typeface="Times New Roman" panose="02020603050405020304" pitchFamily="18" charset="0"/>
                              </a:rPr>
                              <m:t>К</m:t>
                            </m:r>
                          </m:e>
                          <m:sub>
                            <m:r>
                              <a:rPr lang="uk-UA" sz="2400" b="0" i="1" smtClean="0">
                                <a:latin typeface="Cambria Math" panose="02040503050406030204" pitchFamily="18" charset="0"/>
                                <a:cs typeface="Times New Roman" panose="02020603050405020304" pitchFamily="18" charset="0"/>
                              </a:rPr>
                              <m:t>і</m:t>
                            </m:r>
                          </m:sub>
                        </m:sSub>
                      </m:num>
                      <m:den>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𝑛</m:t>
                            </m:r>
                          </m:e>
                          <m:sub>
                            <m:r>
                              <a:rPr lang="en-US" sz="2400" b="0" i="1" smtClean="0">
                                <a:latin typeface="Cambria Math" panose="02040503050406030204" pitchFamily="18" charset="0"/>
                                <a:cs typeface="Times New Roman" panose="02020603050405020304" pitchFamily="18" charset="0"/>
                              </a:rPr>
                              <m:t>𝑖</m:t>
                            </m:r>
                          </m:sub>
                        </m:sSub>
                      </m:den>
                    </m:f>
                  </m:oMath>
                </a14:m>
                <a:r>
                  <a:rPr lang="en-US" sz="2400" dirty="0">
                    <a:latin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cs typeface="Times New Roman" panose="02020603050405020304" pitchFamily="18" charset="0"/>
                  </a:rPr>
                  <a:t>або </a:t>
                </a:r>
                <a14:m>
                  <m:oMath xmlns:m="http://schemas.openxmlformats.org/officeDocument/2006/math">
                    <m:sSub>
                      <m:sSubPr>
                        <m:ctrlPr>
                          <a:rPr lang="ru-RU" sz="2400" i="1">
                            <a:latin typeface="Cambria Math" panose="02040503050406030204" pitchFamily="18" charset="0"/>
                            <a:cs typeface="Times New Roman" panose="02020603050405020304" pitchFamily="18" charset="0"/>
                          </a:rPr>
                        </m:ctrlPr>
                      </m:sSubPr>
                      <m:e>
                        <m:r>
                          <a:rPr lang="uk-UA" sz="2400" i="1">
                            <a:latin typeface="Cambria Math" panose="02040503050406030204" pitchFamily="18" charset="0"/>
                            <a:cs typeface="Times New Roman" panose="02020603050405020304" pitchFamily="18" charset="0"/>
                          </a:rPr>
                          <m:t>П</m:t>
                        </m:r>
                      </m:e>
                      <m:sub>
                        <m:r>
                          <a:rPr lang="en-US" sz="2400" i="1">
                            <a:latin typeface="Cambria Math" panose="02040503050406030204" pitchFamily="18" charset="0"/>
                            <a:cs typeface="Times New Roman" panose="02020603050405020304" pitchFamily="18" charset="0"/>
                          </a:rPr>
                          <m:t>𝑛𝑖</m:t>
                        </m:r>
                      </m:sub>
                    </m:sSub>
                    <m:r>
                      <a:rPr lang="en-US" sz="2400" i="1">
                        <a:latin typeface="Cambria Math" panose="02040503050406030204" pitchFamily="18" charset="0"/>
                        <a:cs typeface="Times New Roman" panose="02020603050405020304" pitchFamily="18" charset="0"/>
                      </a:rPr>
                      <m:t>=</m:t>
                    </m:r>
                    <m:f>
                      <m:fPr>
                        <m:ctrlPr>
                          <a:rPr lang="en-US" sz="2400" i="1">
                            <a:latin typeface="Cambria Math" panose="02040503050406030204" pitchFamily="18" charset="0"/>
                            <a:cs typeface="Times New Roman" panose="02020603050405020304" pitchFamily="18" charset="0"/>
                          </a:rPr>
                        </m:ctrlPr>
                      </m:fPr>
                      <m:num>
                        <m:sSub>
                          <m:sSubPr>
                            <m:ctrlPr>
                              <a:rPr lang="en-US" sz="2400" i="1">
                                <a:latin typeface="Cambria Math" panose="02040503050406030204" pitchFamily="18" charset="0"/>
                                <a:cs typeface="Times New Roman" panose="02020603050405020304" pitchFamily="18" charset="0"/>
                              </a:rPr>
                            </m:ctrlPr>
                          </m:sSubPr>
                          <m:e>
                            <m:r>
                              <a:rPr lang="uk-UA" sz="2400" i="1">
                                <a:latin typeface="Cambria Math" panose="02040503050406030204" pitchFamily="18" charset="0"/>
                                <a:cs typeface="Times New Roman" panose="02020603050405020304" pitchFamily="18" charset="0"/>
                              </a:rPr>
                              <m:t>К</m:t>
                            </m:r>
                          </m:e>
                          <m:sub>
                            <m:r>
                              <a:rPr lang="uk-UA" sz="2400" i="1">
                                <a:latin typeface="Cambria Math" panose="02040503050406030204" pitchFamily="18" charset="0"/>
                                <a:cs typeface="Times New Roman" panose="02020603050405020304" pitchFamily="18" charset="0"/>
                              </a:rPr>
                              <m:t>і</m:t>
                            </m:r>
                          </m:sub>
                        </m:sSub>
                      </m:num>
                      <m:den>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𝑛</m:t>
                            </m:r>
                          </m:e>
                          <m:sub>
                            <m:r>
                              <a:rPr lang="en-US" sz="2400" i="1">
                                <a:latin typeface="Cambria Math" panose="02040503050406030204" pitchFamily="18" charset="0"/>
                                <a:cs typeface="Times New Roman" panose="02020603050405020304" pitchFamily="18" charset="0"/>
                              </a:rPr>
                              <m:t>𝑖</m:t>
                            </m:r>
                          </m:sub>
                        </m:sSub>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𝑡</m:t>
                        </m:r>
                      </m:den>
                    </m:f>
                  </m:oMath>
                </a14:m>
                <a:r>
                  <a:rPr lang="en-US" sz="2400" dirty="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a:p>
                <a:pPr algn="just"/>
                <a:r>
                  <a:rPr lang="uk-UA" dirty="0" err="1" smtClean="0">
                    <a:latin typeface="Times New Roman" panose="02020603050405020304" pitchFamily="18" charset="0"/>
                    <a:cs typeface="Times New Roman" panose="02020603050405020304" pitchFamily="18" charset="0"/>
                  </a:rPr>
                  <a:t>Кі</a:t>
                </a:r>
                <a:r>
                  <a:rPr lang="uk-UA" dirty="0" smtClean="0">
                    <a:latin typeface="Times New Roman" panose="02020603050405020304" pitchFamily="18" charset="0"/>
                    <a:cs typeface="Times New Roman" panose="02020603050405020304" pitchFamily="18" charset="0"/>
                  </a:rPr>
                  <a:t> – кількість реалізованого</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товару в </a:t>
                </a:r>
                <a:r>
                  <a:rPr lang="uk-UA" dirty="0" smtClean="0">
                    <a:latin typeface="Times New Roman" panose="02020603050405020304" pitchFamily="18" charset="0"/>
                    <a:cs typeface="Times New Roman" panose="02020603050405020304" pitchFamily="18" charset="0"/>
                  </a:rPr>
                  <a:t>натуральних одиницях</a:t>
                </a:r>
                <a:r>
                  <a:rPr lang="ru-RU" dirty="0" smtClean="0">
                    <a:latin typeface="Times New Roman" panose="02020603050405020304" pitchFamily="18" charset="0"/>
                    <a:cs typeface="Times New Roman" panose="02020603050405020304" pitchFamily="18" charset="0"/>
                  </a:rPr>
                  <a:t>.</a:t>
                </a:r>
              </a:p>
              <a:p>
                <a:pPr algn="just"/>
                <a:r>
                  <a:rPr lang="ru-RU" dirty="0" err="1">
                    <a:latin typeface="Times New Roman" panose="02020603050405020304" pitchFamily="18" charset="0"/>
                    <a:cs typeface="Times New Roman" panose="02020603050405020304" pitchFamily="18" charset="0"/>
                  </a:rPr>
                  <a:t>п</a:t>
                </a:r>
                <a:r>
                  <a:rPr lang="ru-RU" dirty="0" err="1" smtClean="0">
                    <a:latin typeface="Times New Roman" panose="02020603050405020304" pitchFamily="18" charset="0"/>
                    <a:cs typeface="Times New Roman" panose="02020603050405020304" pitchFamily="18" charset="0"/>
                  </a:rPr>
                  <a:t>і</a:t>
                </a:r>
                <a:r>
                  <a:rPr lang="ru-RU" dirty="0" smtClean="0">
                    <a:latin typeface="Times New Roman" panose="02020603050405020304" pitchFamily="18" charset="0"/>
                    <a:cs typeface="Times New Roman" panose="02020603050405020304" pitchFamily="18" charset="0"/>
                  </a:rPr>
                  <a:t> -</a:t>
                </a:r>
                <a:r>
                  <a:rPr lang="uk-UA" dirty="0" smtClean="0">
                    <a:latin typeface="Times New Roman" panose="02020603050405020304" pitchFamily="18" charset="0"/>
                    <a:cs typeface="Times New Roman" panose="02020603050405020304" pitchFamily="18" charset="0"/>
                  </a:rPr>
                  <a:t> чисельність робітників підприємства, зайнятих реалізацією і-го </a:t>
                </a:r>
                <a:r>
                  <a:rPr lang="ru-RU" dirty="0" smtClean="0">
                    <a:latin typeface="Times New Roman" panose="02020603050405020304" pitchFamily="18" charset="0"/>
                    <a:cs typeface="Times New Roman" panose="02020603050405020304" pitchFamily="18" charset="0"/>
                  </a:rPr>
                  <a:t>товару</a:t>
                </a:r>
                <a:r>
                  <a:rPr lang="ru-RU" dirty="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t </a:t>
                </a:r>
                <a:r>
                  <a:rPr lang="en-US"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фонд </a:t>
                </a:r>
                <a:r>
                  <a:rPr lang="uk-UA" dirty="0" smtClean="0">
                    <a:latin typeface="Times New Roman" panose="02020603050405020304" pitchFamily="18" charset="0"/>
                    <a:cs typeface="Times New Roman" panose="02020603050405020304" pitchFamily="18" charset="0"/>
                  </a:rPr>
                  <a:t>відпрацьованого</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часу одним </a:t>
                </a:r>
                <a:r>
                  <a:rPr lang="uk-UA" dirty="0" smtClean="0">
                    <a:latin typeface="Times New Roman" panose="02020603050405020304" pitchFamily="18" charset="0"/>
                    <a:cs typeface="Times New Roman" panose="02020603050405020304" pitchFamily="18" charset="0"/>
                  </a:rPr>
                  <a:t>робітником (днів або </a:t>
                </a:r>
                <a:r>
                  <a:rPr lang="ru-RU" dirty="0" smtClean="0">
                    <a:latin typeface="Times New Roman" panose="02020603050405020304" pitchFamily="18" charset="0"/>
                    <a:cs typeface="Times New Roman" panose="02020603050405020304" pitchFamily="18" charset="0"/>
                  </a:rPr>
                  <a:t>годин);</a:t>
                </a:r>
                <a:r>
                  <a:rPr lang="ru-RU" dirty="0">
                    <a:latin typeface="Times New Roman" panose="02020603050405020304" pitchFamily="18" charset="0"/>
                    <a:cs typeface="Times New Roman" panose="02020603050405020304" pitchFamily="18" charset="0"/>
                  </a:rPr>
                  <a:t> </a:t>
                </a:r>
                <a:endParaRPr lang="uk-UA" dirty="0">
                  <a:latin typeface="Times New Roman" panose="02020603050405020304" pitchFamily="18" charset="0"/>
                  <a:cs typeface="Times New Roman" panose="02020603050405020304" pitchFamily="18" charset="0"/>
                </a:endParaRPr>
              </a:p>
            </p:txBody>
          </p:sp>
        </mc:Choice>
        <mc:Fallback>
          <p:sp>
            <p:nvSpPr>
              <p:cNvPr id="3" name="TextBox 2">
                <a:extLst>
                  <a:ext uri="{FF2B5EF4-FFF2-40B4-BE49-F238E27FC236}">
                    <a16:creationId xmlns:a16="http://schemas.microsoft.com/office/drawing/2014/main" xmlns:a14="http://schemas.microsoft.com/office/drawing/2010/main" xmlns="" id="{7C325834-6011-4CF5-BA7D-C12184260F18}"/>
                  </a:ext>
                </a:extLst>
              </p:cNvPr>
              <p:cNvSpPr txBox="1">
                <a:spLocks noRot="1" noChangeAspect="1" noMove="1" noResize="1" noEditPoints="1" noAdjustHandles="1" noChangeArrowheads="1" noChangeShapeType="1" noTextEdit="1"/>
              </p:cNvSpPr>
              <p:nvPr/>
            </p:nvSpPr>
            <p:spPr>
              <a:xfrm>
                <a:off x="803565" y="491828"/>
                <a:ext cx="8470846" cy="2336152"/>
              </a:xfrm>
              <a:prstGeom prst="rect">
                <a:avLst/>
              </a:prstGeom>
              <a:blipFill rotWithShape="0">
                <a:blip r:embed="rId2"/>
                <a:stretch>
                  <a:fillRect l="-648" t="-1567" b="-3394"/>
                </a:stretch>
              </a:blipFill>
            </p:spPr>
            <p:txBody>
              <a:bodyPr/>
              <a:lstStyle/>
              <a:p>
                <a:r>
                  <a:rPr lang="ru-RU">
                    <a:noFill/>
                  </a:rPr>
                  <a:t> </a:t>
                </a:r>
              </a:p>
            </p:txBody>
          </p:sp>
        </mc:Fallback>
      </mc:AlternateContent>
      <p:sp>
        <p:nvSpPr>
          <p:cNvPr id="2" name="Прямоугольник 1">
            <a:extLst>
              <a:ext uri="{FF2B5EF4-FFF2-40B4-BE49-F238E27FC236}">
                <a16:creationId xmlns:a16="http://schemas.microsoft.com/office/drawing/2014/main" xmlns="" id="{1178D6DB-323E-4659-B14B-2E65D0113B08}"/>
              </a:ext>
            </a:extLst>
          </p:cNvPr>
          <p:cNvSpPr/>
          <p:nvPr/>
        </p:nvSpPr>
        <p:spPr>
          <a:xfrm>
            <a:off x="684363" y="3264695"/>
            <a:ext cx="8756063" cy="2031325"/>
          </a:xfrm>
          <a:prstGeom prst="rect">
            <a:avLst/>
          </a:prstGeom>
        </p:spPr>
        <p:txBody>
          <a:bodyPr wrap="square">
            <a:spAutoFit/>
          </a:bodyPr>
          <a:lstStyle/>
          <a:p>
            <a:pPr algn="just"/>
            <a:r>
              <a:rPr lang="uk-UA" dirty="0" smtClean="0">
                <a:latin typeface="Century Schoolbook" panose="02040604050505020304" pitchFamily="18" charset="0"/>
              </a:rPr>
              <a:t>Цей показник продуктивності є натуральним, оцінює продуктивність не в грошовому вимірі, а як кількість одиниць товару, яку реалізує один працівник за період оцінки.</a:t>
            </a:r>
          </a:p>
          <a:p>
            <a:pPr algn="just"/>
            <a:r>
              <a:rPr lang="ru-RU" dirty="0" smtClean="0">
                <a:latin typeface="Century Schoolbook" panose="02040604050505020304" pitchFamily="18" charset="0"/>
              </a:rPr>
              <a:t>У </a:t>
            </a:r>
            <a:r>
              <a:rPr lang="uk-UA" dirty="0" smtClean="0">
                <a:latin typeface="Century Schoolbook" panose="02040604050505020304" pitchFamily="18" charset="0"/>
              </a:rPr>
              <a:t>торгівлі використання цього показника продуктивності доцільне в підприємствах та товарних відділах, що реалізують складні </a:t>
            </a:r>
            <a:r>
              <a:rPr lang="ru-RU" dirty="0" smtClean="0">
                <a:latin typeface="Century Schoolbook" panose="02040604050505020304" pitchFamily="18" charset="0"/>
              </a:rPr>
              <a:t>по</a:t>
            </a:r>
            <a:r>
              <a:rPr lang="uk-UA" dirty="0">
                <a:latin typeface="Century Schoolbook" panose="02040604050505020304" pitchFamily="18" charset="0"/>
              </a:rPr>
              <a:t>бутові, мірні або штучні товари (тканини, бакалія, хліб та інше) при</a:t>
            </a:r>
            <a:r>
              <a:rPr lang="en-US" dirty="0">
                <a:latin typeface="Century Schoolbook" panose="02040604050505020304" pitchFamily="18" charset="0"/>
              </a:rPr>
              <a:t> </a:t>
            </a:r>
            <a:r>
              <a:rPr lang="uk-UA" dirty="0">
                <a:latin typeface="Century Schoolbook" panose="02040604050505020304" pitchFamily="18" charset="0"/>
              </a:rPr>
              <a:t>наявності відповідного інформаційного забезпечення.</a:t>
            </a:r>
            <a:endParaRPr lang="uk-UA" dirty="0"/>
          </a:p>
        </p:txBody>
      </p:sp>
    </p:spTree>
    <p:extLst>
      <p:ext uri="{BB962C8B-B14F-4D97-AF65-F5344CB8AC3E}">
        <p14:creationId xmlns:p14="http://schemas.microsoft.com/office/powerpoint/2010/main" val="1900162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Прямоугольник 1">
                <a:extLst>
                  <a:ext uri="{FF2B5EF4-FFF2-40B4-BE49-F238E27FC236}">
                    <a16:creationId xmlns:a16="http://schemas.microsoft.com/office/drawing/2014/main" xmlns="" id="{09940168-20E9-44DE-8837-5B4611FA13AC}"/>
                  </a:ext>
                </a:extLst>
              </p:cNvPr>
              <p:cNvSpPr/>
              <p:nvPr/>
            </p:nvSpPr>
            <p:spPr>
              <a:xfrm>
                <a:off x="1034981" y="1557495"/>
                <a:ext cx="8441528" cy="3649589"/>
              </a:xfrm>
              <a:prstGeom prst="rect">
                <a:avLst/>
              </a:prstGeom>
            </p:spPr>
            <p:txBody>
              <a:bodyPr wrap="square">
                <a:spAutoFit/>
              </a:bodyPr>
              <a:lstStyle/>
              <a:p>
                <a:r>
                  <a:rPr lang="ru-RU" b="1" dirty="0">
                    <a:latin typeface="Century Schoolbook" panose="02040604050505020304" pitchFamily="18" charset="0"/>
                  </a:rPr>
                  <a:t>5. </a:t>
                </a:r>
                <a:r>
                  <a:rPr lang="uk-UA" b="1" dirty="0" smtClean="0">
                    <a:latin typeface="Century Schoolbook" panose="02040604050505020304" pitchFamily="18" charset="0"/>
                  </a:rPr>
                  <a:t>Продуктивність праці в порівняльних цінах на одиницю торгово-оперативного </a:t>
                </a:r>
                <a:r>
                  <a:rPr lang="uk-UA" b="1" dirty="0">
                    <a:latin typeface="Century Schoolbook" panose="02040604050505020304" pitchFamily="18" charset="0"/>
                  </a:rPr>
                  <a:t>персоналу:</a:t>
                </a:r>
                <a:endParaRPr lang="en-US" b="1" dirty="0">
                  <a:latin typeface="Century Schoolbook" panose="02040604050505020304" pitchFamily="18" charset="0"/>
                </a:endParaRPr>
              </a:p>
              <a:p>
                <a:pPr algn="ct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uk-UA" sz="2400" b="0" i="1" smtClean="0">
                              <a:latin typeface="Cambria Math" panose="02040503050406030204" pitchFamily="18" charset="0"/>
                            </a:rPr>
                            <m:t>П</m:t>
                          </m:r>
                        </m:e>
                        <m:sub>
                          <m:r>
                            <a:rPr lang="uk-UA" sz="2400" b="0" i="1" smtClean="0">
                              <a:latin typeface="Cambria Math" panose="02040503050406030204" pitchFamily="18" charset="0"/>
                            </a:rPr>
                            <m:t>оп</m:t>
                          </m:r>
                        </m:sub>
                      </m:sSub>
                      <m:r>
                        <a:rPr lang="uk-UA" sz="2400" b="0" i="1" smtClean="0">
                          <a:latin typeface="Cambria Math" panose="02040503050406030204" pitchFamily="18" charset="0"/>
                        </a:rPr>
                        <m:t>=</m:t>
                      </m:r>
                      <m:f>
                        <m:fPr>
                          <m:ctrlPr>
                            <a:rPr lang="uk-UA" sz="2400" b="0" i="1" smtClean="0">
                              <a:latin typeface="Cambria Math" panose="02040503050406030204" pitchFamily="18" charset="0"/>
                            </a:rPr>
                          </m:ctrlPr>
                        </m:fPr>
                        <m:num>
                          <m:r>
                            <a:rPr lang="uk-UA" sz="2400" b="0" i="1" smtClean="0">
                              <a:latin typeface="Cambria Math" panose="02040503050406030204" pitchFamily="18" charset="0"/>
                            </a:rPr>
                            <m:t>Т</m:t>
                          </m:r>
                        </m:num>
                        <m:den>
                          <m:sSub>
                            <m:sSubPr>
                              <m:ctrlPr>
                                <a:rPr lang="uk-UA"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uk-UA" sz="2400" b="0" i="1" smtClean="0">
                                  <a:latin typeface="Cambria Math" panose="02040503050406030204" pitchFamily="18" charset="0"/>
                                </a:rPr>
                                <m:t>оп</m:t>
                              </m:r>
                            </m:sub>
                          </m:sSub>
                          <m:r>
                            <a:rPr lang="uk-UA" sz="2400" b="0" i="1" smtClean="0">
                              <a:latin typeface="Cambria Math" panose="02040503050406030204" pitchFamily="18" charset="0"/>
                              <a:ea typeface="Cambria Math" panose="02040503050406030204" pitchFamily="18" charset="0"/>
                            </a:rPr>
                            <m:t>×</m:t>
                          </m:r>
                          <m:sSub>
                            <m:sSubPr>
                              <m:ctrlPr>
                                <a:rPr lang="uk-UA" sz="2400" b="0" i="1" smtClean="0">
                                  <a:latin typeface="Cambria Math" panose="02040503050406030204" pitchFamily="18" charset="0"/>
                                  <a:ea typeface="Cambria Math" panose="02040503050406030204" pitchFamily="18" charset="0"/>
                                </a:rPr>
                              </m:ctrlPr>
                            </m:sSubPr>
                            <m:e>
                              <m:r>
                                <a:rPr lang="uk-UA" sz="2400" b="0" i="1" smtClean="0">
                                  <a:latin typeface="Cambria Math" panose="02040503050406030204" pitchFamily="18" charset="0"/>
                                  <a:ea typeface="Cambria Math" panose="02040503050406030204" pitchFamily="18" charset="0"/>
                                </a:rPr>
                                <m:t>І</m:t>
                              </m:r>
                            </m:e>
                            <m:sub>
                              <m:r>
                                <a:rPr lang="uk-UA" sz="2400" b="0" i="1" smtClean="0">
                                  <a:latin typeface="Cambria Math" panose="02040503050406030204" pitchFamily="18" charset="0"/>
                                  <a:ea typeface="Cambria Math" panose="02040503050406030204" pitchFamily="18" charset="0"/>
                                </a:rPr>
                                <m:t>ц</m:t>
                              </m:r>
                            </m:sub>
                          </m:sSub>
                        </m:den>
                      </m:f>
                    </m:oMath>
                  </m:oMathPara>
                </a14:m>
                <a:endParaRPr lang="en-US" sz="2400" dirty="0">
                  <a:latin typeface="Century Schoolbook" panose="02040604050505020304" pitchFamily="18" charset="0"/>
                </a:endParaRPr>
              </a:p>
              <a:p>
                <a:endParaRPr lang="uk-UA" dirty="0">
                  <a:latin typeface="Century Schoolbook" panose="02040604050505020304" pitchFamily="18" charset="0"/>
                </a:endParaRPr>
              </a:p>
              <a:p>
                <a:r>
                  <a:rPr lang="ru-RU" dirty="0">
                    <a:latin typeface="Century Schoolbook" panose="02040604050505020304" pitchFamily="18" charset="0"/>
                  </a:rPr>
                  <a:t>де </a:t>
                </a:r>
                <a14:m>
                  <m:oMath xmlns:m="http://schemas.openxmlformats.org/officeDocument/2006/math">
                    <m:sSub>
                      <m:sSubPr>
                        <m:ctrlPr>
                          <a:rPr lang="uk-UA" i="1">
                            <a:latin typeface="Cambria Math" panose="02040503050406030204" pitchFamily="18" charset="0"/>
                          </a:rPr>
                        </m:ctrlPr>
                      </m:sSubPr>
                      <m:e>
                        <m:r>
                          <a:rPr lang="en-US" i="1">
                            <a:latin typeface="Cambria Math" panose="02040503050406030204" pitchFamily="18" charset="0"/>
                          </a:rPr>
                          <m:t>𝑛</m:t>
                        </m:r>
                      </m:e>
                      <m:sub>
                        <m:r>
                          <a:rPr lang="uk-UA" i="1">
                            <a:latin typeface="Cambria Math" panose="02040503050406030204" pitchFamily="18" charset="0"/>
                          </a:rPr>
                          <m:t>оп</m:t>
                        </m:r>
                      </m:sub>
                    </m:sSub>
                    <m:r>
                      <a:rPr lang="uk-UA" i="1">
                        <a:latin typeface="Cambria Math" panose="02040503050406030204" pitchFamily="18" charset="0"/>
                      </a:rPr>
                      <m:t> </m:t>
                    </m:r>
                  </m:oMath>
                </a14:m>
                <a:r>
                  <a:rPr lang="ru-RU" dirty="0">
                    <a:latin typeface="Century Schoolbook" panose="02040604050505020304" pitchFamily="18" charset="0"/>
                  </a:rPr>
                  <a:t>- </a:t>
                </a:r>
                <a:r>
                  <a:rPr lang="uk-UA" dirty="0" smtClean="0">
                    <a:latin typeface="Century Schoolbook" panose="02040604050505020304" pitchFamily="18" charset="0"/>
                  </a:rPr>
                  <a:t>чисельність</a:t>
                </a:r>
                <a:r>
                  <a:rPr lang="ru-RU" dirty="0" smtClean="0">
                    <a:latin typeface="Century Schoolbook" panose="02040604050505020304" pitchFamily="18" charset="0"/>
                  </a:rPr>
                  <a:t> </a:t>
                </a:r>
                <a:r>
                  <a:rPr lang="ru-RU" dirty="0">
                    <a:latin typeface="Century Schoolbook" panose="02040604050505020304" pitchFamily="18" charset="0"/>
                  </a:rPr>
                  <a:t>торгово-оперативного персоналу;</a:t>
                </a:r>
              </a:p>
              <a:p>
                <a:pPr algn="just"/>
                <a:r>
                  <a:rPr lang="uk-UA" dirty="0" smtClean="0">
                    <a:latin typeface="Century Schoolbook" panose="02040604050505020304" pitchFamily="18" charset="0"/>
                  </a:rPr>
                  <a:t>Застосування цього показника дозволяє врахувати вплив </a:t>
                </a:r>
                <a:r>
                  <a:rPr lang="ru-RU" dirty="0" smtClean="0">
                    <a:latin typeface="Century Schoolbook" panose="02040604050505020304" pitchFamily="18" charset="0"/>
                  </a:rPr>
                  <a:t>на </a:t>
                </a:r>
                <a:r>
                  <a:rPr lang="uk-UA" dirty="0" smtClean="0">
                    <a:latin typeface="Century Schoolbook" panose="02040604050505020304" pitchFamily="18" charset="0"/>
                  </a:rPr>
                  <a:t>рівень</a:t>
                </a:r>
                <a:r>
                  <a:rPr lang="en-US" dirty="0" smtClean="0">
                    <a:latin typeface="Century Schoolbook" panose="02040604050505020304" pitchFamily="18" charset="0"/>
                  </a:rPr>
                  <a:t> </a:t>
                </a:r>
                <a:r>
                  <a:rPr lang="uk-UA" dirty="0" smtClean="0">
                    <a:latin typeface="Century Schoolbook" panose="02040604050505020304" pitchFamily="18" charset="0"/>
                  </a:rPr>
                  <a:t>продуктивності праці змін в складі </a:t>
                </a:r>
                <a:r>
                  <a:rPr lang="ru-RU" dirty="0" smtClean="0">
                    <a:latin typeface="Century Schoolbook" panose="02040604050505020304" pitchFamily="18" charset="0"/>
                  </a:rPr>
                  <a:t>персоналу </a:t>
                </a:r>
                <a:r>
                  <a:rPr lang="uk-UA" dirty="0" smtClean="0">
                    <a:latin typeface="Century Schoolbook" panose="02040604050505020304" pitchFamily="18" charset="0"/>
                  </a:rPr>
                  <a:t>підприємства</a:t>
                </a:r>
                <a:r>
                  <a:rPr lang="ru-RU" dirty="0" smtClean="0">
                    <a:latin typeface="Century Schoolbook" panose="02040604050505020304" pitchFamily="18" charset="0"/>
                  </a:rPr>
                  <a:t>.</a:t>
                </a:r>
                <a:endParaRPr lang="ru-RU" dirty="0">
                  <a:latin typeface="Century Schoolbook" panose="02040604050505020304" pitchFamily="18" charset="0"/>
                </a:endParaRPr>
              </a:p>
              <a:p>
                <a:pPr algn="just"/>
                <a:r>
                  <a:rPr lang="uk-UA" dirty="0" smtClean="0">
                    <a:latin typeface="Century Schoolbook" panose="02040604050505020304" pitchFamily="18" charset="0"/>
                  </a:rPr>
                  <a:t>Усі розглянуті вище показники продуктивності праці в якості результату праці використовують обсяг реалізації товарів</a:t>
                </a:r>
                <a:r>
                  <a:rPr lang="ru-RU" dirty="0" smtClean="0">
                    <a:latin typeface="Century Schoolbook" panose="02040604050505020304" pitchFamily="18" charset="0"/>
                  </a:rPr>
                  <a:t> </a:t>
                </a:r>
                <a:r>
                  <a:rPr lang="ru-RU" dirty="0">
                    <a:latin typeface="Century Schoolbook" panose="02040604050505020304" pitchFamily="18" charset="0"/>
                  </a:rPr>
                  <a:t>у </a:t>
                </a:r>
                <a:r>
                  <a:rPr lang="uk-UA" dirty="0" smtClean="0">
                    <a:latin typeface="Century Schoolbook" panose="02040604050505020304" pitchFamily="18" charset="0"/>
                  </a:rPr>
                  <a:t>вартісному</a:t>
                </a:r>
                <a:r>
                  <a:rPr lang="en-US" dirty="0" smtClean="0">
                    <a:latin typeface="Century Schoolbook" panose="02040604050505020304" pitchFamily="18" charset="0"/>
                  </a:rPr>
                  <a:t> </a:t>
                </a:r>
                <a:r>
                  <a:rPr lang="ru-RU" dirty="0" err="1">
                    <a:latin typeface="Century Schoolbook" panose="02040604050505020304" pitchFamily="18" charset="0"/>
                  </a:rPr>
                  <a:t>або</a:t>
                </a:r>
                <a:r>
                  <a:rPr lang="ru-RU" dirty="0">
                    <a:latin typeface="Century Schoolbook" panose="02040604050505020304" pitchFamily="18" charset="0"/>
                  </a:rPr>
                  <a:t> натуральному </a:t>
                </a:r>
                <a:r>
                  <a:rPr lang="uk-UA" dirty="0" smtClean="0">
                    <a:latin typeface="Century Schoolbook" panose="02040604050505020304" pitchFamily="18" charset="0"/>
                  </a:rPr>
                  <a:t>вимірі. Витрати праці оцінюються кількістю робітників чи обсягом відпрацьованих людино</a:t>
                </a:r>
                <a:r>
                  <a:rPr lang="ru-RU" dirty="0" smtClean="0">
                    <a:latin typeface="Century Schoolbook" panose="02040604050505020304" pitchFamily="18" charset="0"/>
                  </a:rPr>
                  <a:t>-годин</a:t>
                </a:r>
                <a:r>
                  <a:rPr lang="ru-RU" dirty="0">
                    <a:latin typeface="Century Schoolbook" panose="02040604050505020304" pitchFamily="18" charset="0"/>
                  </a:rPr>
                  <a:t>.</a:t>
                </a:r>
                <a:endParaRPr lang="uk-UA" dirty="0"/>
              </a:p>
            </p:txBody>
          </p:sp>
        </mc:Choice>
        <mc:Fallback>
          <p:sp>
            <p:nvSpPr>
              <p:cNvPr id="2" name="Прямоугольник 1">
                <a:extLst>
                  <a:ext uri="{FF2B5EF4-FFF2-40B4-BE49-F238E27FC236}">
                    <a16:creationId xmlns:a16="http://schemas.microsoft.com/office/drawing/2014/main" xmlns:a14="http://schemas.microsoft.com/office/drawing/2010/main" xmlns="" id="{09940168-20E9-44DE-8837-5B4611FA13AC}"/>
                  </a:ext>
                </a:extLst>
              </p:cNvPr>
              <p:cNvSpPr>
                <a:spLocks noRot="1" noChangeAspect="1" noMove="1" noResize="1" noEditPoints="1" noAdjustHandles="1" noChangeArrowheads="1" noChangeShapeType="1" noTextEdit="1"/>
              </p:cNvSpPr>
              <p:nvPr/>
            </p:nvSpPr>
            <p:spPr>
              <a:xfrm>
                <a:off x="1034981" y="1557495"/>
                <a:ext cx="8441528" cy="3649589"/>
              </a:xfrm>
              <a:prstGeom prst="rect">
                <a:avLst/>
              </a:prstGeom>
              <a:blipFill rotWithShape="0">
                <a:blip r:embed="rId2"/>
                <a:stretch>
                  <a:fillRect l="-650" t="-835" r="-578" b="-1503"/>
                </a:stretch>
              </a:blipFill>
            </p:spPr>
            <p:txBody>
              <a:bodyPr/>
              <a:lstStyle/>
              <a:p>
                <a:r>
                  <a:rPr lang="ru-RU">
                    <a:noFill/>
                  </a:rPr>
                  <a:t> </a:t>
                </a:r>
              </a:p>
            </p:txBody>
          </p:sp>
        </mc:Fallback>
      </mc:AlternateContent>
    </p:spTree>
    <p:extLst>
      <p:ext uri="{BB962C8B-B14F-4D97-AF65-F5344CB8AC3E}">
        <p14:creationId xmlns:p14="http://schemas.microsoft.com/office/powerpoint/2010/main" val="1444428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BBB2F43B-9B8C-4799-870E-0C8EC781B8C2}"/>
              </a:ext>
            </a:extLst>
          </p:cNvPr>
          <p:cNvSpPr/>
          <p:nvPr/>
        </p:nvSpPr>
        <p:spPr>
          <a:xfrm>
            <a:off x="508202" y="917295"/>
            <a:ext cx="8543434" cy="5632311"/>
          </a:xfrm>
          <a:prstGeom prst="rect">
            <a:avLst/>
          </a:prstGeom>
        </p:spPr>
        <p:txBody>
          <a:bodyPr wrap="square">
            <a:spAutoFit/>
          </a:bodyPr>
          <a:lstStyle/>
          <a:p>
            <a:pPr algn="just"/>
            <a:r>
              <a:rPr lang="uk-UA" b="1" dirty="0" err="1" smtClean="0">
                <a:latin typeface="Century Schoolbook" panose="02040604050505020304" pitchFamily="18" charset="0"/>
              </a:rPr>
              <a:t>ІІри</a:t>
            </a:r>
            <a:r>
              <a:rPr lang="uk-UA" b="1" dirty="0" smtClean="0">
                <a:latin typeface="Century Schoolbook" panose="02040604050505020304" pitchFamily="18" charset="0"/>
              </a:rPr>
              <a:t> оцінці результатів та затрат праці можуть використовуватися</a:t>
            </a:r>
          </a:p>
          <a:p>
            <a:pPr algn="just"/>
            <a:r>
              <a:rPr lang="uk-UA" b="1" dirty="0" smtClean="0">
                <a:latin typeface="Century Schoolbook" panose="02040604050505020304" pitchFamily="18" charset="0"/>
              </a:rPr>
              <a:t>й </a:t>
            </a:r>
            <a:r>
              <a:rPr lang="uk-UA" b="1" dirty="0">
                <a:latin typeface="Century Schoolbook" panose="02040604050505020304" pitchFamily="18" charset="0"/>
              </a:rPr>
              <a:t>інші показники.</a:t>
            </a:r>
          </a:p>
          <a:p>
            <a:pPr algn="just"/>
            <a:r>
              <a:rPr lang="ru-RU" dirty="0">
                <a:latin typeface="Century Schoolbook" panose="02040604050505020304" pitchFamily="18" charset="0"/>
              </a:rPr>
              <a:t>Для </a:t>
            </a:r>
            <a:r>
              <a:rPr lang="uk-UA" dirty="0" smtClean="0">
                <a:latin typeface="Century Schoolbook" panose="02040604050505020304" pitchFamily="18" charset="0"/>
              </a:rPr>
              <a:t>визначення рівня продуктивності праці окремих категорій працівників можуть використовуватися також: </a:t>
            </a:r>
          </a:p>
          <a:p>
            <a:pPr marL="285750" indent="-285750" algn="just">
              <a:buFont typeface="Arial" panose="020B0604020202020204" pitchFamily="34" charset="0"/>
              <a:buChar char="•"/>
            </a:pPr>
            <a:r>
              <a:rPr lang="uk-UA" dirty="0" smtClean="0">
                <a:latin typeface="Century Schoolbook" panose="02040604050505020304" pitchFamily="18" charset="0"/>
              </a:rPr>
              <a:t>кількість покупців,</a:t>
            </a:r>
          </a:p>
          <a:p>
            <a:pPr marL="285750" indent="-285750" algn="just">
              <a:buFont typeface="Arial" panose="020B0604020202020204" pitchFamily="34" charset="0"/>
              <a:buChar char="•"/>
            </a:pPr>
            <a:r>
              <a:rPr lang="uk-UA" dirty="0" smtClean="0">
                <a:latin typeface="Century Schoolbook" panose="02040604050505020304" pitchFamily="18" charset="0"/>
              </a:rPr>
              <a:t>тонно-кілометраж перевезень, </a:t>
            </a:r>
          </a:p>
          <a:p>
            <a:pPr marL="285750" indent="-285750" algn="just">
              <a:buFont typeface="Arial" panose="020B0604020202020204" pitchFamily="34" charset="0"/>
              <a:buChar char="•"/>
            </a:pPr>
            <a:r>
              <a:rPr lang="uk-UA" dirty="0" smtClean="0">
                <a:latin typeface="Century Schoolbook" panose="02040604050505020304" pitchFamily="18" charset="0"/>
              </a:rPr>
              <a:t>обсяг фасування, </a:t>
            </a:r>
          </a:p>
          <a:p>
            <a:pPr marL="285750" indent="-285750" algn="just">
              <a:buFont typeface="Arial" panose="020B0604020202020204" pitchFamily="34" charset="0"/>
              <a:buChar char="•"/>
            </a:pPr>
            <a:r>
              <a:rPr lang="uk-UA" dirty="0" smtClean="0">
                <a:latin typeface="Century Schoolbook" panose="02040604050505020304" pitchFamily="18" charset="0"/>
              </a:rPr>
              <a:t>кількість оброблених або перевірених документів, </a:t>
            </a:r>
          </a:p>
          <a:p>
            <a:pPr marL="285750" indent="-285750" algn="just">
              <a:buFont typeface="Arial" panose="020B0604020202020204" pitchFamily="34" charset="0"/>
              <a:buChar char="•"/>
            </a:pPr>
            <a:r>
              <a:rPr lang="uk-UA" dirty="0" smtClean="0">
                <a:latin typeface="Century Schoolbook" panose="02040604050505020304" pitchFamily="18" charset="0"/>
              </a:rPr>
              <a:t>об'єм вивезення сміття тощо</a:t>
            </a:r>
            <a:r>
              <a:rPr lang="ru-RU" dirty="0" smtClean="0">
                <a:latin typeface="Century Schoolbook" panose="02040604050505020304" pitchFamily="18" charset="0"/>
              </a:rPr>
              <a:t>.</a:t>
            </a:r>
            <a:endParaRPr lang="ru-RU" dirty="0">
              <a:latin typeface="Century Schoolbook" panose="02040604050505020304" pitchFamily="18" charset="0"/>
            </a:endParaRPr>
          </a:p>
          <a:p>
            <a:pPr algn="just"/>
            <a:r>
              <a:rPr lang="uk-UA" b="1" i="1" dirty="0" smtClean="0">
                <a:latin typeface="Century Schoolbook" panose="02040604050505020304" pitchFamily="18" charset="0"/>
              </a:rPr>
              <a:t>Затрати праці на реалізацію продукції можуть характеризуватися не лише кількістю робітників та числом відпрацьованого часу, а й:</a:t>
            </a:r>
          </a:p>
          <a:p>
            <a:pPr marL="285750" indent="-285750" algn="just">
              <a:buFontTx/>
              <a:buChar char="-"/>
            </a:pPr>
            <a:r>
              <a:rPr lang="uk-UA" dirty="0" smtClean="0">
                <a:latin typeface="Century Schoolbook" panose="02040604050505020304" pitchFamily="18" charset="0"/>
              </a:rPr>
              <a:t>обсягом коштів на оплату праці та стимулювання персоналу;</a:t>
            </a:r>
          </a:p>
          <a:p>
            <a:pPr marL="285750" indent="-285750" algn="just">
              <a:buFontTx/>
              <a:buChar char="-"/>
            </a:pPr>
            <a:r>
              <a:rPr lang="uk-UA" dirty="0" smtClean="0">
                <a:latin typeface="Century Schoolbook" panose="02040604050505020304" pitchFamily="18" charset="0"/>
              </a:rPr>
              <a:t>обсягом загальних витрат на утримання трудових ресурсів</a:t>
            </a:r>
            <a:r>
              <a:rPr lang="ru-RU" dirty="0" smtClean="0">
                <a:latin typeface="Century Schoolbook" panose="02040604050505020304" pitchFamily="18" charset="0"/>
              </a:rPr>
              <a:t>.</a:t>
            </a:r>
          </a:p>
          <a:p>
            <a:pPr algn="just"/>
            <a:r>
              <a:rPr lang="uk-UA" dirty="0">
                <a:latin typeface="Century Schoolbook" panose="02040604050505020304" pitchFamily="18" charset="0"/>
              </a:rPr>
              <a:t>В плануванні та аналізі продуктивності праці </a:t>
            </a:r>
            <a:r>
              <a:rPr lang="uk-UA" dirty="0" smtClean="0">
                <a:latin typeface="Century Schoolbook" panose="02040604050505020304" pitchFamily="18" charset="0"/>
              </a:rPr>
              <a:t>використовуються також </a:t>
            </a:r>
            <a:r>
              <a:rPr lang="uk-UA" b="1" dirty="0">
                <a:latin typeface="Century Schoolbook" panose="02040604050505020304" pitchFamily="18" charset="0"/>
              </a:rPr>
              <a:t>обернені показники продуктивності праці</a:t>
            </a:r>
            <a:r>
              <a:rPr lang="uk-UA" dirty="0">
                <a:latin typeface="Century Schoolbook" panose="02040604050505020304" pitchFamily="18" charset="0"/>
              </a:rPr>
              <a:t>, які </a:t>
            </a:r>
            <a:r>
              <a:rPr lang="uk-UA" dirty="0" smtClean="0">
                <a:latin typeface="Century Schoolbook" panose="02040604050505020304" pitchFamily="18" charset="0"/>
              </a:rPr>
              <a:t>характеризують </a:t>
            </a:r>
            <a:r>
              <a:rPr lang="uk-UA" b="1" dirty="0" smtClean="0">
                <a:latin typeface="Century Schoolbook" panose="02040604050505020304" pitchFamily="18" charset="0"/>
              </a:rPr>
              <a:t>трудомісткість </a:t>
            </a:r>
            <a:r>
              <a:rPr lang="uk-UA" b="1" dirty="0">
                <a:latin typeface="Century Schoolbook" panose="02040604050505020304" pitchFamily="18" charset="0"/>
              </a:rPr>
              <a:t>діяльності </a:t>
            </a:r>
            <a:r>
              <a:rPr lang="uk-UA" dirty="0">
                <a:latin typeface="Century Schoolbook" panose="02040604050505020304" pitchFamily="18" charset="0"/>
              </a:rPr>
              <a:t>- трудовитрати на досягнення одиниці результату (товарообігу). Вони можуть обчислюватися як обернена величина в усіх формулах, що були розглянуті.</a:t>
            </a:r>
            <a:endParaRPr lang="uk-UA" dirty="0"/>
          </a:p>
          <a:p>
            <a:pPr algn="just"/>
            <a:endParaRPr lang="uk-UA" dirty="0"/>
          </a:p>
        </p:txBody>
      </p:sp>
    </p:spTree>
    <p:extLst>
      <p:ext uri="{BB962C8B-B14F-4D97-AF65-F5344CB8AC3E}">
        <p14:creationId xmlns:p14="http://schemas.microsoft.com/office/powerpoint/2010/main" val="3121584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3E0FF80E-3F78-459D-A52E-222DE89D524E}"/>
              </a:ext>
            </a:extLst>
          </p:cNvPr>
          <p:cNvSpPr/>
          <p:nvPr/>
        </p:nvSpPr>
        <p:spPr>
          <a:xfrm>
            <a:off x="624823" y="501870"/>
            <a:ext cx="8528413" cy="5078313"/>
          </a:xfrm>
          <a:prstGeom prst="rect">
            <a:avLst/>
          </a:prstGeom>
        </p:spPr>
        <p:txBody>
          <a:bodyPr wrap="square">
            <a:spAutoFit/>
          </a:bodyPr>
          <a:lstStyle/>
          <a:p>
            <a:pPr algn="just"/>
            <a:r>
              <a:rPr lang="uk-UA" b="1" dirty="0" smtClean="0">
                <a:latin typeface="Century Schoolbook" panose="02040604050505020304" pitchFamily="18" charset="0"/>
              </a:rPr>
              <a:t>В процесі оцінки показників продуктивності праці працівників торговельних </a:t>
            </a:r>
            <a:r>
              <a:rPr lang="uk-UA" b="1" dirty="0">
                <a:latin typeface="Century Schoolbook" panose="02040604050505020304" pitchFamily="18" charset="0"/>
              </a:rPr>
              <a:t>підприємств необхідно враховувати:</a:t>
            </a:r>
          </a:p>
          <a:p>
            <a:pPr algn="just"/>
            <a:r>
              <a:rPr lang="ru-RU" dirty="0">
                <a:latin typeface="Century Schoolbook" panose="02040604050505020304" pitchFamily="18" charset="0"/>
              </a:rPr>
              <a:t>1. </a:t>
            </a:r>
            <a:r>
              <a:rPr lang="uk-UA" dirty="0" smtClean="0">
                <a:latin typeface="Century Schoolbook" panose="02040604050505020304" pitchFamily="18" charset="0"/>
              </a:rPr>
              <a:t>Поняття "продуктивність праці" застосовується до всіх категорій та професій працівників торговельного підприємства. Але враховуючи відмінності, які існують між виміром результатів праці окремих категорій працівників, доцільно використовувати узагальнюючі показники продуктивності праці для оцінки ефективності праці усього персоналу та допоміжні спеціальні показники продуктивності для оцінки рівня продуктивності праці окремих категорій </a:t>
            </a:r>
            <a:r>
              <a:rPr lang="ru-RU" dirty="0" smtClean="0">
                <a:latin typeface="Century Schoolbook" panose="02040604050505020304" pitchFamily="18" charset="0"/>
              </a:rPr>
              <a:t>персоналу</a:t>
            </a:r>
            <a:r>
              <a:rPr lang="ru-RU" dirty="0">
                <a:latin typeface="Century Schoolbook" panose="02040604050505020304" pitchFamily="18" charset="0"/>
              </a:rPr>
              <a:t>.</a:t>
            </a:r>
          </a:p>
          <a:p>
            <a:pPr algn="just"/>
            <a:r>
              <a:rPr lang="ru-RU" dirty="0">
                <a:latin typeface="Century Schoolbook" panose="02040604050505020304" pitchFamily="18" charset="0"/>
              </a:rPr>
              <a:t>2. </a:t>
            </a:r>
            <a:r>
              <a:rPr lang="uk-UA" dirty="0" smtClean="0">
                <a:latin typeface="Century Schoolbook" panose="02040604050505020304" pitchFamily="18" charset="0"/>
              </a:rPr>
              <a:t>Продуктивність праці на торговельному підприємстві характеризує затрати тільки живої праці працівників</a:t>
            </a:r>
            <a:r>
              <a:rPr lang="ru-RU" dirty="0" smtClean="0">
                <a:latin typeface="Century Schoolbook" panose="02040604050505020304" pitchFamily="18" charset="0"/>
              </a:rPr>
              <a:t>.</a:t>
            </a:r>
            <a:endParaRPr lang="ru-RU" dirty="0">
              <a:latin typeface="Century Schoolbook" panose="02040604050505020304" pitchFamily="18" charset="0"/>
            </a:endParaRPr>
          </a:p>
          <a:p>
            <a:pPr algn="just"/>
            <a:r>
              <a:rPr lang="ru-RU" dirty="0">
                <a:latin typeface="Century Schoolbook" panose="02040604050505020304" pitchFamily="18" charset="0"/>
              </a:rPr>
              <a:t>3. В </a:t>
            </a:r>
            <a:r>
              <a:rPr lang="uk-UA" dirty="0" smtClean="0">
                <a:latin typeface="Century Schoolbook" panose="02040604050505020304" pitchFamily="18" charset="0"/>
              </a:rPr>
              <a:t>системі показників оцінки ефективності господарсько-фінансової діяльності торговельного підприємства продуктивність праці відіграє допоміжну роль, оскільки характеризує лише один аспект діяльності - рівень використання </a:t>
            </a:r>
            <a:r>
              <a:rPr lang="ru-RU" dirty="0" smtClean="0">
                <a:latin typeface="Century Schoolbook" panose="02040604050505020304" pitchFamily="18" charset="0"/>
              </a:rPr>
              <a:t>персоналу</a:t>
            </a:r>
            <a:r>
              <a:rPr lang="ru-RU" dirty="0">
                <a:latin typeface="Century Schoolbook" panose="02040604050505020304" pitchFamily="18" charset="0"/>
              </a:rPr>
              <a:t>.</a:t>
            </a:r>
          </a:p>
          <a:p>
            <a:pPr algn="just"/>
            <a:r>
              <a:rPr lang="uk-UA" b="1" i="1" dirty="0" smtClean="0">
                <a:latin typeface="Century Schoolbook" panose="02040604050505020304" pitchFamily="18" charset="0"/>
              </a:rPr>
              <a:t>Зростання продуктивності праці в торгівлі є одним з факторів зростання обсягів товарообігу та прибутків торговельного підприємства</a:t>
            </a:r>
            <a:r>
              <a:rPr lang="ru-RU" dirty="0" smtClean="0">
                <a:latin typeface="Century Schoolbook" panose="02040604050505020304" pitchFamily="18" charset="0"/>
              </a:rPr>
              <a:t>.</a:t>
            </a:r>
            <a:endParaRPr lang="uk-UA" dirty="0"/>
          </a:p>
        </p:txBody>
      </p:sp>
    </p:spTree>
    <p:extLst>
      <p:ext uri="{BB962C8B-B14F-4D97-AF65-F5344CB8AC3E}">
        <p14:creationId xmlns:p14="http://schemas.microsoft.com/office/powerpoint/2010/main" val="245439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BA87807E-231E-4BF0-BD4A-CE8C6C461449}"/>
              </a:ext>
            </a:extLst>
          </p:cNvPr>
          <p:cNvSpPr/>
          <p:nvPr/>
        </p:nvSpPr>
        <p:spPr>
          <a:xfrm>
            <a:off x="525762" y="813450"/>
            <a:ext cx="8802967" cy="5078313"/>
          </a:xfrm>
          <a:prstGeom prst="rect">
            <a:avLst/>
          </a:prstGeom>
        </p:spPr>
        <p:txBody>
          <a:bodyPr wrap="square">
            <a:spAutoFit/>
          </a:bodyPr>
          <a:lstStyle/>
          <a:p>
            <a:pPr algn="just"/>
            <a:r>
              <a:rPr lang="uk-UA" dirty="0" smtClean="0">
                <a:latin typeface="Century Schoolbook" panose="02040604050505020304" pitchFamily="18" charset="0"/>
              </a:rPr>
              <a:t>Поряд з показником "продуктивність праці" для характеристики праці робітників використовується такий термін, як </a:t>
            </a:r>
            <a:r>
              <a:rPr lang="uk-UA" b="1" i="1" dirty="0" smtClean="0">
                <a:latin typeface="Century Schoolbook" panose="02040604050505020304" pitchFamily="18" charset="0"/>
              </a:rPr>
              <a:t>"ефективність праці</a:t>
            </a:r>
            <a:r>
              <a:rPr lang="uk-UA" b="1" i="1" dirty="0">
                <a:latin typeface="Century Schoolbook" panose="02040604050505020304" pitchFamily="18" charset="0"/>
              </a:rPr>
              <a:t>".</a:t>
            </a:r>
          </a:p>
          <a:p>
            <a:pPr algn="just"/>
            <a:r>
              <a:rPr lang="uk-UA" b="1" i="1" dirty="0" smtClean="0">
                <a:latin typeface="Century Schoolbook" panose="02040604050505020304" pitchFamily="18" charset="0"/>
              </a:rPr>
              <a:t>Ефективність праці </a:t>
            </a:r>
            <a:r>
              <a:rPr lang="uk-UA" dirty="0" smtClean="0">
                <a:latin typeface="Century Schoolbook" panose="02040604050505020304" pitchFamily="18" charset="0"/>
              </a:rPr>
              <a:t>є більш широким поняттям, яке враховує не лише кількісні результати діяльності торговельного підприємства (</a:t>
            </a:r>
            <a:r>
              <a:rPr lang="uk-UA" dirty="0">
                <a:latin typeface="Century Schoolbook" panose="02040604050505020304" pitchFamily="18" charset="0"/>
              </a:rPr>
              <a:t>обсяг товарообігу, кількість покупців), а й якісні досягнення: якість </a:t>
            </a:r>
            <a:r>
              <a:rPr lang="ru-RU" dirty="0">
                <a:latin typeface="Century Schoolbook" panose="02040604050505020304" pitchFamily="18" charset="0"/>
              </a:rPr>
              <a:t>торговельних </a:t>
            </a:r>
            <a:r>
              <a:rPr lang="uk-UA" dirty="0" smtClean="0">
                <a:latin typeface="Century Schoolbook" panose="02040604050505020304" pitchFamily="18" charset="0"/>
              </a:rPr>
              <a:t>послуг, ступінь задоволення споживчого попиту, витрати часу та коштів населення на придбання товарів, імідж підприємства</a:t>
            </a:r>
            <a:r>
              <a:rPr lang="uk-UA" dirty="0">
                <a:latin typeface="Century Schoolbook" panose="02040604050505020304" pitchFamily="18" charset="0"/>
              </a:rPr>
              <a:t>.</a:t>
            </a:r>
          </a:p>
          <a:p>
            <a:pPr algn="just"/>
            <a:r>
              <a:rPr lang="uk-UA" dirty="0" smtClean="0">
                <a:latin typeface="Century Schoolbook" panose="02040604050505020304" pitchFamily="18" charset="0"/>
              </a:rPr>
              <a:t>Хоча ці показники важко оцінити кількісно, їх врахування є необхідною умовою об'єктивної оцінки кінцевого </a:t>
            </a:r>
            <a:r>
              <a:rPr lang="ru-RU" dirty="0" smtClean="0">
                <a:latin typeface="Century Schoolbook" panose="02040604050505020304" pitchFamily="18" charset="0"/>
              </a:rPr>
              <a:t>результату </a:t>
            </a:r>
            <a:r>
              <a:rPr lang="uk-UA" dirty="0" smtClean="0">
                <a:latin typeface="Century Schoolbook" panose="02040604050505020304" pitchFamily="18" charset="0"/>
              </a:rPr>
              <a:t>праці р</a:t>
            </a:r>
            <a:r>
              <a:rPr lang="ru-RU" dirty="0" err="1" smtClean="0">
                <a:latin typeface="Century Schoolbook" panose="02040604050505020304" pitchFamily="18" charset="0"/>
              </a:rPr>
              <a:t>обі</a:t>
            </a:r>
            <a:r>
              <a:rPr lang="uk-UA" dirty="0" err="1">
                <a:latin typeface="Century Schoolbook" panose="02040604050505020304" pitchFamily="18" charset="0"/>
              </a:rPr>
              <a:t>тників</a:t>
            </a:r>
            <a:r>
              <a:rPr lang="uk-UA" dirty="0">
                <a:latin typeface="Century Schoolbook" panose="02040604050505020304" pitchFamily="18" charset="0"/>
              </a:rPr>
              <a:t> підприємств торгівлі</a:t>
            </a:r>
            <a:r>
              <a:rPr lang="uk-UA" dirty="0" smtClean="0">
                <a:latin typeface="Century Schoolbook" panose="02040604050505020304" pitchFamily="18" charset="0"/>
              </a:rPr>
              <a:t>.</a:t>
            </a:r>
          </a:p>
          <a:p>
            <a:pPr algn="just"/>
            <a:r>
              <a:rPr lang="uk-UA" dirty="0">
                <a:latin typeface="Century Schoolbook" panose="02040604050505020304" pitchFamily="18" charset="0"/>
              </a:rPr>
              <a:t>Будь-яке торговельне підприємство зацікавлене в зростанні продуктивності та ефективності праці робітників, оскільки це </a:t>
            </a:r>
            <a:r>
              <a:rPr lang="uk-UA" dirty="0" smtClean="0">
                <a:latin typeface="Century Schoolbook" panose="02040604050505020304" pitchFamily="18" charset="0"/>
              </a:rPr>
              <a:t>дозволяє скорочувати </a:t>
            </a:r>
            <a:r>
              <a:rPr lang="uk-UA" dirty="0">
                <a:latin typeface="Century Schoolbook" panose="02040604050505020304" pitchFamily="18" charset="0"/>
              </a:rPr>
              <a:t>витрати живої праці (робочого часу) на одиницю продукції (робіт, послуг) підприємства, нарощувати обсяги товарообігу без зміни чисельності працюючих. Вплив продуктивності праці не обмежується лише обсягом товарообігу, а має більш широку сферу впливу. Типові наслідки зміни рівня продуктивності праці відображене</a:t>
            </a:r>
            <a:r>
              <a:rPr lang="ru-RU" dirty="0">
                <a:latin typeface="Century Schoolbook" panose="02040604050505020304" pitchFamily="18" charset="0"/>
              </a:rPr>
              <a:t> у </a:t>
            </a:r>
            <a:r>
              <a:rPr lang="uk-UA" dirty="0">
                <a:latin typeface="Century Schoolbook" panose="02040604050505020304" pitchFamily="18" charset="0"/>
              </a:rPr>
              <a:t>таблиці.</a:t>
            </a:r>
            <a:endParaRPr lang="uk-UA" dirty="0"/>
          </a:p>
          <a:p>
            <a:pPr algn="just"/>
            <a:endParaRPr lang="uk-UA" dirty="0"/>
          </a:p>
        </p:txBody>
      </p:sp>
    </p:spTree>
    <p:extLst>
      <p:ext uri="{BB962C8B-B14F-4D97-AF65-F5344CB8AC3E}">
        <p14:creationId xmlns:p14="http://schemas.microsoft.com/office/powerpoint/2010/main" val="35987224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1F7A2CB7-D3D5-4B7C-8738-9651CCB98B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692" y="643094"/>
            <a:ext cx="8972061" cy="5345345"/>
          </a:xfrm>
          <a:prstGeom prst="rect">
            <a:avLst/>
          </a:prstGeom>
        </p:spPr>
      </p:pic>
    </p:spTree>
    <p:extLst>
      <p:ext uri="{BB962C8B-B14F-4D97-AF65-F5344CB8AC3E}">
        <p14:creationId xmlns:p14="http://schemas.microsoft.com/office/powerpoint/2010/main" val="2413639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FE4F760-6B2D-4527-A68D-F2929238A976}"/>
              </a:ext>
            </a:extLst>
          </p:cNvPr>
          <p:cNvSpPr txBox="1"/>
          <p:nvPr/>
        </p:nvSpPr>
        <p:spPr>
          <a:xfrm>
            <a:off x="258936" y="935857"/>
            <a:ext cx="8999913" cy="3724096"/>
          </a:xfrm>
          <a:prstGeom prst="rect">
            <a:avLst/>
          </a:prstGeom>
          <a:noFill/>
        </p:spPr>
        <p:txBody>
          <a:bodyPr wrap="square">
            <a:spAutoFit/>
          </a:bodyPr>
          <a:lstStyle/>
          <a:p>
            <a:r>
              <a:rPr lang="ru-RU" sz="2800" b="1" dirty="0">
                <a:latin typeface="Times New Roman" panose="02020603050405020304" pitchFamily="18" charset="0"/>
                <a:cs typeface="Times New Roman" panose="02020603050405020304" pitchFamily="18" charset="0"/>
              </a:rPr>
              <a:t>1. Характеристика </a:t>
            </a:r>
            <a:r>
              <a:rPr lang="uk-UA" sz="2800" b="1" dirty="0" smtClean="0">
                <a:latin typeface="Times New Roman" panose="02020603050405020304" pitchFamily="18" charset="0"/>
                <a:cs typeface="Times New Roman" panose="02020603050405020304" pitchFamily="18" charset="0"/>
              </a:rPr>
              <a:t>трудових ресурсів </a:t>
            </a:r>
            <a:r>
              <a:rPr lang="ru-RU" sz="2800" b="1" dirty="0" smtClean="0">
                <a:latin typeface="Times New Roman" panose="02020603050405020304" pitchFamily="18" charset="0"/>
                <a:cs typeface="Times New Roman" panose="02020603050405020304" pitchFamily="18" charset="0"/>
              </a:rPr>
              <a:t>(персоналу)торгового </a:t>
            </a:r>
            <a:r>
              <a:rPr lang="uk-UA" sz="2800" b="1" dirty="0" smtClean="0">
                <a:latin typeface="Times New Roman" panose="02020603050405020304" pitchFamily="18" charset="0"/>
                <a:cs typeface="Times New Roman" panose="02020603050405020304" pitchFamily="18" charset="0"/>
              </a:rPr>
              <a:t>підприємства.</a:t>
            </a:r>
          </a:p>
          <a:p>
            <a:endParaRPr lang="uk-UA" dirty="0">
              <a:latin typeface="Times New Roman" panose="02020603050405020304" pitchFamily="18" charset="0"/>
              <a:cs typeface="Times New Roman" panose="02020603050405020304" pitchFamily="18" charset="0"/>
            </a:endParaRPr>
          </a:p>
          <a:p>
            <a:pPr algn="just"/>
            <a:r>
              <a:rPr lang="uk-UA" dirty="0">
                <a:latin typeface="Times New Roman" panose="02020603050405020304" pitchFamily="18" charset="0"/>
                <a:cs typeface="Times New Roman" panose="02020603050405020304" pitchFamily="18" charset="0"/>
              </a:rPr>
              <a:t>Під </a:t>
            </a:r>
            <a:r>
              <a:rPr lang="uk-UA" b="1" dirty="0">
                <a:latin typeface="Times New Roman" panose="02020603050405020304" pitchFamily="18" charset="0"/>
                <a:cs typeface="Times New Roman" panose="02020603050405020304" pitchFamily="18" charset="0"/>
              </a:rPr>
              <a:t>персоналом підприємства </a:t>
            </a:r>
            <a:r>
              <a:rPr lang="uk-UA" dirty="0">
                <a:latin typeface="Times New Roman" panose="02020603050405020304" pitchFamily="18" charset="0"/>
                <a:cs typeface="Times New Roman" panose="02020603050405020304" pitchFamily="18" charset="0"/>
              </a:rPr>
              <a:t>розуміють сукупність осіб, що працюють на певному підприємстві та вкладають свою працю, фізичні та розумові здібності, знання та навички в проведення господарсько-фінансової діяльності підприємства, реалізацію його статутних завдань (закупівлю та реалізацію товару, виробництво продукції, надання послуг та інше).</a:t>
            </a:r>
          </a:p>
          <a:p>
            <a:pPr algn="just"/>
            <a:r>
              <a:rPr lang="uk-UA" dirty="0" smtClean="0">
                <a:latin typeface="Times New Roman" panose="02020603050405020304" pitchFamily="18" charset="0"/>
                <a:cs typeface="Times New Roman" panose="02020603050405020304" pitchFamily="18" charset="0"/>
              </a:rPr>
              <a:t>Якість персоналу підприємства є одним з головних факторів, який обумовлює темпи розвитку підприємства, зростання його конкурентних переваг, якість обслуговування покупців та задоволення їх попиту, зростання ефективності діяльності підприємства в цілому.</a:t>
            </a:r>
            <a:r>
              <a:rPr lang="ru-RU" dirty="0" smtClean="0">
                <a:latin typeface="Times New Roman" panose="02020603050405020304" pitchFamily="18" charset="0"/>
                <a:cs typeface="Times New Roman" panose="02020603050405020304" pitchFamily="18" charset="0"/>
              </a:rPr>
              <a:t> </a:t>
            </a:r>
            <a:endParaRPr lang="uk-UA"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1143FFDB-8B6C-4A42-8D09-BAB613169CB2}"/>
              </a:ext>
            </a:extLst>
          </p:cNvPr>
          <p:cNvSpPr txBox="1"/>
          <p:nvPr/>
        </p:nvSpPr>
        <p:spPr>
          <a:xfrm>
            <a:off x="472581" y="4909335"/>
            <a:ext cx="8786268" cy="923330"/>
          </a:xfrm>
          <a:prstGeom prst="rect">
            <a:avLst/>
          </a:prstGeom>
          <a:noFill/>
        </p:spPr>
        <p:txBody>
          <a:bodyPr wrap="square">
            <a:spAutoFit/>
          </a:bodyPr>
          <a:lstStyle/>
          <a:p>
            <a:pPr algn="just"/>
            <a:r>
              <a:rPr lang="uk-UA" dirty="0" smtClean="0">
                <a:latin typeface="Times New Roman" panose="02020603050405020304" pitchFamily="18" charset="0"/>
                <a:cs typeface="Times New Roman" panose="02020603050405020304" pitchFamily="18" charset="0"/>
              </a:rPr>
              <a:t>Для характеристики сукупності працівників підприємства в сучасній економічній літературі та нормативних актах використовують різні терміни: </a:t>
            </a:r>
            <a:r>
              <a:rPr lang="uk-UA" b="1" i="1" dirty="0" smtClean="0">
                <a:latin typeface="Times New Roman" panose="02020603050405020304" pitchFamily="18" charset="0"/>
                <a:cs typeface="Times New Roman" panose="02020603050405020304" pitchFamily="18" charset="0"/>
              </a:rPr>
              <a:t>трудові ресурси</a:t>
            </a:r>
            <a:r>
              <a:rPr lang="uk-UA" b="1" dirty="0" smtClean="0">
                <a:latin typeface="Times New Roman" panose="02020603050405020304" pitchFamily="18" charset="0"/>
                <a:cs typeface="Times New Roman" panose="02020603050405020304" pitchFamily="18" charset="0"/>
              </a:rPr>
              <a:t>, </a:t>
            </a:r>
            <a:r>
              <a:rPr lang="uk-UA" b="1" i="1" dirty="0" smtClean="0">
                <a:latin typeface="Times New Roman" panose="02020603050405020304" pitchFamily="18" charset="0"/>
                <a:cs typeface="Times New Roman" panose="02020603050405020304" pitchFamily="18" charset="0"/>
              </a:rPr>
              <a:t>персонал, кадри, трудовий колектив, трудовий потенціал. </a:t>
            </a:r>
            <a:endParaRPr lang="uk-UA"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15009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7279AE1-A43B-4C24-8D11-9905662BAC88}"/>
              </a:ext>
            </a:extLst>
          </p:cNvPr>
          <p:cNvSpPr txBox="1"/>
          <p:nvPr/>
        </p:nvSpPr>
        <p:spPr>
          <a:xfrm>
            <a:off x="1075377" y="718696"/>
            <a:ext cx="7847044" cy="3970318"/>
          </a:xfrm>
          <a:prstGeom prst="rect">
            <a:avLst/>
          </a:prstGeom>
          <a:noFill/>
        </p:spPr>
        <p:txBody>
          <a:bodyPr wrap="square">
            <a:spAutoFit/>
          </a:bodyPr>
          <a:lstStyle/>
          <a:p>
            <a:r>
              <a:rPr lang="uk-UA" b="1" dirty="0">
                <a:latin typeface="Times New Roman" panose="02020603050405020304" pitchFamily="18" charset="0"/>
                <a:cs typeface="Times New Roman" panose="02020603050405020304" pitchFamily="18" charset="0"/>
              </a:rPr>
              <a:t>Зростання продуктивності праці може бути забезпечене при виконанні таких умов:</a:t>
            </a:r>
          </a:p>
          <a:p>
            <a:r>
              <a:rPr lang="uk-UA" dirty="0">
                <a:latin typeface="Times New Roman" panose="02020603050405020304" pitchFamily="18" charset="0"/>
                <a:cs typeface="Times New Roman" panose="02020603050405020304" pitchFamily="18" charset="0"/>
              </a:rPr>
              <a:t>1. Зростанні результатів праці при зменшенні витрат праці.</a:t>
            </a:r>
          </a:p>
          <a:p>
            <a:r>
              <a:rPr lang="uk-UA" dirty="0">
                <a:latin typeface="Times New Roman" panose="02020603050405020304" pitchFamily="18" charset="0"/>
                <a:cs typeface="Times New Roman" panose="02020603050405020304" pitchFamily="18" charset="0"/>
              </a:rPr>
              <a:t>2. Зростанні результатів праці при стабільних витратах праці.</a:t>
            </a:r>
          </a:p>
          <a:p>
            <a:r>
              <a:rPr lang="uk-UA" dirty="0">
                <a:latin typeface="Times New Roman" panose="02020603050405020304" pitchFamily="18" charset="0"/>
                <a:cs typeface="Times New Roman" panose="02020603050405020304" pitchFamily="18" charset="0"/>
              </a:rPr>
              <a:t>3. Стабільності результатів при зниженні витрат праці.</a:t>
            </a:r>
          </a:p>
          <a:p>
            <a:r>
              <a:rPr lang="uk-UA" dirty="0">
                <a:latin typeface="Times New Roman" panose="02020603050405020304" pitchFamily="18" charset="0"/>
                <a:cs typeface="Times New Roman" panose="02020603050405020304" pitchFamily="18" charset="0"/>
              </a:rPr>
              <a:t>4. Темпи зростання результатів випереджують темп зростання витрат праці.</a:t>
            </a:r>
          </a:p>
          <a:p>
            <a:r>
              <a:rPr lang="uk-UA" dirty="0">
                <a:latin typeface="Times New Roman" panose="02020603050405020304" pitchFamily="18" charset="0"/>
                <a:cs typeface="Times New Roman" panose="02020603050405020304" pitchFamily="18" charset="0"/>
              </a:rPr>
              <a:t>5. Темпи зниження результатів нижчі за темпи зниження витрат</a:t>
            </a:r>
            <a:r>
              <a:rPr lang="uk-UA" dirty="0" smtClean="0">
                <a:latin typeface="Times New Roman" panose="02020603050405020304" pitchFamily="18" charset="0"/>
                <a:cs typeface="Times New Roman" panose="02020603050405020304" pitchFamily="18" charset="0"/>
              </a:rPr>
              <a:t>.</a:t>
            </a:r>
          </a:p>
          <a:p>
            <a:endParaRPr lang="uk-UA" dirty="0" smtClean="0">
              <a:latin typeface="Times New Roman" panose="02020603050405020304" pitchFamily="18" charset="0"/>
              <a:cs typeface="Times New Roman" panose="02020603050405020304" pitchFamily="18" charset="0"/>
            </a:endParaRPr>
          </a:p>
          <a:p>
            <a:pPr algn="just"/>
            <a:r>
              <a:rPr lang="uk-UA" dirty="0" smtClean="0">
                <a:latin typeface="Times New Roman" panose="02020603050405020304" pitchFamily="18" charset="0"/>
                <a:cs typeface="Times New Roman" panose="02020603050405020304" pitchFamily="18" charset="0"/>
              </a:rPr>
              <a:t>Пошук та мобілізація </a:t>
            </a:r>
            <a:r>
              <a:rPr lang="uk-UA" b="1" i="1" dirty="0" smtClean="0">
                <a:latin typeface="Times New Roman" panose="02020603050405020304" pitchFamily="18" charset="0"/>
                <a:cs typeface="Times New Roman" panose="02020603050405020304" pitchFamily="18" charset="0"/>
              </a:rPr>
              <a:t>резервів зростання </a:t>
            </a:r>
            <a:r>
              <a:rPr lang="uk-UA" dirty="0" smtClean="0">
                <a:latin typeface="Times New Roman" panose="02020603050405020304" pitchFamily="18" charset="0"/>
                <a:cs typeface="Times New Roman" panose="02020603050405020304" pitchFamily="18" charset="0"/>
              </a:rPr>
              <a:t>продуктивності праці потребує </a:t>
            </a:r>
            <a:r>
              <a:rPr lang="uk-UA" dirty="0">
                <a:latin typeface="Times New Roman" panose="02020603050405020304" pitchFamily="18" charset="0"/>
                <a:cs typeface="Times New Roman" panose="02020603050405020304" pitchFamily="18" charset="0"/>
              </a:rPr>
              <a:t>чіткої класифікації факторів, що визначають її рівень.</a:t>
            </a:r>
          </a:p>
          <a:p>
            <a:pPr algn="just"/>
            <a:r>
              <a:rPr lang="uk-UA" dirty="0" smtClean="0">
                <a:latin typeface="Times New Roman" panose="02020603050405020304" pitchFamily="18" charset="0"/>
                <a:cs typeface="Times New Roman" panose="02020603050405020304" pitchFamily="18" charset="0"/>
              </a:rPr>
              <a:t>Залежно від можливостей впливу підприємства та врахування в практичній діяльності факторів зростання продуктивності праці, їх поділяють</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на 2 </a:t>
            </a:r>
            <a:r>
              <a:rPr lang="uk-UA" dirty="0" smtClean="0">
                <a:latin typeface="Times New Roman" panose="02020603050405020304" pitchFamily="18" charset="0"/>
                <a:cs typeface="Times New Roman" panose="02020603050405020304" pitchFamily="18" charset="0"/>
              </a:rPr>
              <a:t>групи - </a:t>
            </a:r>
            <a:r>
              <a:rPr lang="uk-UA" b="1" i="1" dirty="0" smtClean="0">
                <a:latin typeface="Times New Roman" panose="02020603050405020304" pitchFamily="18" charset="0"/>
                <a:cs typeface="Times New Roman" panose="02020603050405020304" pitchFamily="18" charset="0"/>
              </a:rPr>
              <a:t>зовнішні та внутрішні.</a:t>
            </a:r>
          </a:p>
          <a:p>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366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22F11770-810C-444B-9C49-BF6A4D63ADB8}"/>
              </a:ext>
            </a:extLst>
          </p:cNvPr>
          <p:cNvSpPr/>
          <p:nvPr/>
        </p:nvSpPr>
        <p:spPr>
          <a:xfrm>
            <a:off x="1165609" y="1054473"/>
            <a:ext cx="8279842" cy="4524315"/>
          </a:xfrm>
          <a:prstGeom prst="rect">
            <a:avLst/>
          </a:prstGeom>
        </p:spPr>
        <p:txBody>
          <a:bodyPr wrap="square">
            <a:spAutoFit/>
          </a:bodyPr>
          <a:lstStyle/>
          <a:p>
            <a:pPr algn="just"/>
            <a:r>
              <a:rPr lang="ru-RU" b="1" dirty="0">
                <a:latin typeface="Century Schoolbook" panose="02040604050505020304" pitchFamily="18" charset="0"/>
              </a:rPr>
              <a:t>До складу </a:t>
            </a:r>
            <a:r>
              <a:rPr lang="uk-UA" b="1" i="1" dirty="0" smtClean="0">
                <a:latin typeface="Century Schoolbook" panose="02040604050505020304" pitchFamily="18" charset="0"/>
              </a:rPr>
              <a:t>зовнішніх </a:t>
            </a:r>
            <a:r>
              <a:rPr lang="uk-UA" b="1" dirty="0" smtClean="0">
                <a:latin typeface="Century Schoolbook" panose="02040604050505020304" pitchFamily="18" charset="0"/>
              </a:rPr>
              <a:t>факторів входять</a:t>
            </a:r>
            <a:r>
              <a:rPr lang="uk-UA" dirty="0" smtClean="0">
                <a:latin typeface="Century Schoolbook" panose="02040604050505020304" pitchFamily="18" charset="0"/>
              </a:rPr>
              <a:t>:</a:t>
            </a:r>
          </a:p>
          <a:p>
            <a:pPr algn="just"/>
            <a:r>
              <a:rPr lang="uk-UA" dirty="0" smtClean="0">
                <a:latin typeface="Century Schoolbook" panose="02040604050505020304" pitchFamily="18" charset="0"/>
              </a:rPr>
              <a:t>1. </a:t>
            </a:r>
            <a:r>
              <a:rPr lang="uk-UA" b="1" i="1" dirty="0" smtClean="0">
                <a:latin typeface="Century Schoolbook" panose="02040604050505020304" pitchFamily="18" charset="0"/>
              </a:rPr>
              <a:t>Загальноекономічні фактори</a:t>
            </a:r>
            <a:r>
              <a:rPr lang="uk-UA" i="1" dirty="0" smtClean="0">
                <a:latin typeface="Century Schoolbook" panose="02040604050505020304" pitchFamily="18" charset="0"/>
              </a:rPr>
              <a:t>, </a:t>
            </a:r>
            <a:r>
              <a:rPr lang="uk-UA" dirty="0" smtClean="0">
                <a:latin typeface="Century Schoolbook" panose="02040604050505020304" pitchFamily="18" charset="0"/>
              </a:rPr>
              <a:t>які визначають загальні умови</a:t>
            </a:r>
          </a:p>
          <a:p>
            <a:pPr algn="just"/>
            <a:r>
              <a:rPr lang="uk-UA" dirty="0" smtClean="0">
                <a:latin typeface="Century Schoolbook" panose="02040604050505020304" pitchFamily="18" charset="0"/>
              </a:rPr>
              <a:t>зростання продуктивності праці всіх підприємств: політичний устрій,</a:t>
            </a:r>
          </a:p>
          <a:p>
            <a:pPr algn="just"/>
            <a:r>
              <a:rPr lang="uk-UA" dirty="0" err="1" smtClean="0">
                <a:latin typeface="Century Schoolbook" panose="02040604050505020304" pitchFamily="18" charset="0"/>
              </a:rPr>
              <a:t>макроструктурні</a:t>
            </a:r>
            <a:r>
              <a:rPr lang="uk-UA" dirty="0" smtClean="0">
                <a:latin typeface="Century Schoolbook" panose="02040604050505020304" pitchFamily="18" charset="0"/>
              </a:rPr>
              <a:t> зрушення в суспільстві, стадія життєвого циклу</a:t>
            </a:r>
          </a:p>
          <a:p>
            <a:pPr algn="just"/>
            <a:r>
              <a:rPr lang="uk-UA" dirty="0" smtClean="0">
                <a:latin typeface="Century Schoolbook" panose="02040604050505020304" pitchFamily="18" charset="0"/>
              </a:rPr>
              <a:t>країни, розвиток науково-технічного прогресу та використання його</a:t>
            </a:r>
          </a:p>
          <a:p>
            <a:pPr algn="just"/>
            <a:r>
              <a:rPr lang="uk-UA" dirty="0" smtClean="0">
                <a:latin typeface="Century Schoolbook" panose="02040604050505020304" pitchFamily="18" charset="0"/>
              </a:rPr>
              <a:t>досягнень, освітянський та кваліфікаційний рівень населення, рівень</a:t>
            </a:r>
          </a:p>
          <a:p>
            <a:pPr algn="just"/>
            <a:r>
              <a:rPr lang="uk-UA" dirty="0" smtClean="0">
                <a:latin typeface="Century Schoolbook" panose="02040604050505020304" pitchFamily="18" charset="0"/>
              </a:rPr>
              <a:t>інфляції, рівень матеріального добробуту населення тощо.</a:t>
            </a:r>
          </a:p>
          <a:p>
            <a:pPr algn="just"/>
            <a:r>
              <a:rPr lang="uk-UA" dirty="0" smtClean="0">
                <a:latin typeface="Century Schoolbook" panose="02040604050505020304" pitchFamily="18" charset="0"/>
              </a:rPr>
              <a:t>2. </a:t>
            </a:r>
            <a:r>
              <a:rPr lang="uk-UA" b="1" i="1" dirty="0" smtClean="0">
                <a:latin typeface="Century Schoolbook" panose="02040604050505020304" pitchFamily="18" charset="0"/>
              </a:rPr>
              <a:t>Галузеві фактори</a:t>
            </a:r>
            <a:r>
              <a:rPr lang="uk-UA" i="1" dirty="0" smtClean="0">
                <a:latin typeface="Century Schoolbook" panose="02040604050505020304" pitchFamily="18" charset="0"/>
              </a:rPr>
              <a:t>, </a:t>
            </a:r>
            <a:r>
              <a:rPr lang="uk-UA" dirty="0" smtClean="0">
                <a:latin typeface="Century Schoolbook" panose="02040604050505020304" pitchFamily="18" charset="0"/>
              </a:rPr>
              <a:t>що обумовлюють рівень продуктивності</a:t>
            </a:r>
          </a:p>
          <a:p>
            <a:r>
              <a:rPr lang="uk-UA" dirty="0" smtClean="0">
                <a:latin typeface="Century Schoolbook" panose="02040604050505020304" pitchFamily="18" charset="0"/>
              </a:rPr>
              <a:t>праці </a:t>
            </a:r>
            <a:r>
              <a:rPr lang="uk-UA" dirty="0">
                <a:latin typeface="Century Schoolbook" panose="02040604050505020304" pitchFamily="18" charset="0"/>
              </a:rPr>
              <a:t>в окремій галузі порівняно з іншими: спеціалізація галузі, ста</a:t>
            </a:r>
            <a:r>
              <a:rPr lang="ru-RU" dirty="0" err="1">
                <a:latin typeface="Century Schoolbook" panose="02040604050505020304" pitchFamily="18" charset="0"/>
              </a:rPr>
              <a:t>дія</a:t>
            </a:r>
            <a:r>
              <a:rPr lang="ru-RU" dirty="0">
                <a:latin typeface="Century Schoolbook" panose="02040604050505020304" pitchFamily="18" charset="0"/>
              </a:rPr>
              <a:t> </a:t>
            </a:r>
            <a:r>
              <a:rPr lang="uk-UA" dirty="0" smtClean="0">
                <a:latin typeface="Century Schoolbook" panose="02040604050505020304" pitchFamily="18" charset="0"/>
              </a:rPr>
              <a:t>життєвого циклу, сталість попиту на продукцію (послуги) галузі,</a:t>
            </a:r>
          </a:p>
          <a:p>
            <a:r>
              <a:rPr lang="uk-UA" dirty="0" smtClean="0">
                <a:latin typeface="Century Schoolbook" panose="02040604050505020304" pitchFamily="18" charset="0"/>
              </a:rPr>
              <a:t>рівень розвитку виробництва товарів, кон'юнктура споживчого ринку,</a:t>
            </a:r>
          </a:p>
          <a:p>
            <a:r>
              <a:rPr lang="uk-UA" dirty="0" smtClean="0">
                <a:latin typeface="Century Schoolbook" panose="02040604050505020304" pitchFamily="18" charset="0"/>
              </a:rPr>
              <a:t>динаміка грошових доходів населення, ступінь впровадження в галузь</a:t>
            </a:r>
          </a:p>
          <a:p>
            <a:r>
              <a:rPr lang="uk-UA" dirty="0" smtClean="0">
                <a:latin typeface="Century Schoolbook" panose="02040604050505020304" pitchFamily="18" charset="0"/>
              </a:rPr>
              <a:t>досягнень </a:t>
            </a:r>
            <a:r>
              <a:rPr lang="uk-UA" dirty="0">
                <a:latin typeface="Century Schoolbook" panose="02040604050505020304" pitchFamily="18" charset="0"/>
              </a:rPr>
              <a:t>науково-технічного прогресу тощо.</a:t>
            </a:r>
          </a:p>
          <a:p>
            <a:r>
              <a:rPr lang="uk-UA" dirty="0" smtClean="0">
                <a:latin typeface="Century Schoolbook" panose="02040604050505020304" pitchFamily="18" charset="0"/>
              </a:rPr>
              <a:t>Хоча торговельне підприємство не може активно впливати на перелічені фактори, воно має враховувати їх в своїй діяльності, перш за все - при розробці перспективних програм розвитку</a:t>
            </a:r>
            <a:r>
              <a:rPr lang="ru-RU" dirty="0" smtClean="0">
                <a:latin typeface="Century Schoolbook" panose="02040604050505020304" pitchFamily="18" charset="0"/>
              </a:rPr>
              <a:t>.</a:t>
            </a:r>
            <a:endParaRPr lang="uk-UA" dirty="0"/>
          </a:p>
        </p:txBody>
      </p:sp>
    </p:spTree>
    <p:extLst>
      <p:ext uri="{BB962C8B-B14F-4D97-AF65-F5344CB8AC3E}">
        <p14:creationId xmlns:p14="http://schemas.microsoft.com/office/powerpoint/2010/main" val="22345354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01DF8AF2-FCC6-4C6A-AC11-55CACDFA2EAB}"/>
              </a:ext>
            </a:extLst>
          </p:cNvPr>
          <p:cNvSpPr/>
          <p:nvPr/>
        </p:nvSpPr>
        <p:spPr>
          <a:xfrm>
            <a:off x="369455" y="409368"/>
            <a:ext cx="9042400" cy="6463308"/>
          </a:xfrm>
          <a:prstGeom prst="rect">
            <a:avLst/>
          </a:prstGeom>
        </p:spPr>
        <p:txBody>
          <a:bodyPr wrap="square">
            <a:spAutoFit/>
          </a:bodyPr>
          <a:lstStyle/>
          <a:p>
            <a:pPr algn="just"/>
            <a:r>
              <a:rPr lang="uk-UA" dirty="0" smtClean="0">
                <a:latin typeface="Century Schoolbook" panose="02040604050505020304" pitchFamily="18" charset="0"/>
              </a:rPr>
              <a:t>Більш практичне значення з точки зору мобілізації наявних резервів мають </a:t>
            </a:r>
            <a:r>
              <a:rPr lang="uk-UA" b="1" i="1" dirty="0" smtClean="0">
                <a:latin typeface="Century Schoolbook" panose="02040604050505020304" pitchFamily="18" charset="0"/>
              </a:rPr>
              <a:t>внутрішні </a:t>
            </a:r>
            <a:r>
              <a:rPr lang="uk-UA" b="1" dirty="0" smtClean="0">
                <a:latin typeface="Century Schoolbook" panose="02040604050505020304" pitchFamily="18" charset="0"/>
              </a:rPr>
              <a:t>фактори зростання продуктивності праці.</a:t>
            </a:r>
          </a:p>
          <a:p>
            <a:pPr algn="just"/>
            <a:r>
              <a:rPr lang="uk-UA" b="1" dirty="0" smtClean="0">
                <a:latin typeface="Century Schoolbook" panose="02040604050505020304" pitchFamily="18" charset="0"/>
              </a:rPr>
              <a:t>Залежно від характеру впливу в їх складі виділяють наступні групи факторів:</a:t>
            </a:r>
            <a:endParaRPr lang="uk-UA" dirty="0">
              <a:latin typeface="Century Schoolbook" panose="02040604050505020304" pitchFamily="18" charset="0"/>
            </a:endParaRPr>
          </a:p>
          <a:p>
            <a:pPr marL="285750" indent="-285750" algn="just">
              <a:buFont typeface="Arial" panose="020B0604020202020204" pitchFamily="34" charset="0"/>
              <a:buChar char="•"/>
            </a:pPr>
            <a:r>
              <a:rPr lang="uk-UA" dirty="0">
                <a:latin typeface="Century Schoolbook" panose="02040604050505020304" pitchFamily="18" charset="0"/>
              </a:rPr>
              <a:t>організаційні фактори;</a:t>
            </a:r>
          </a:p>
          <a:p>
            <a:pPr marL="285750" indent="-285750" algn="just">
              <a:buFont typeface="Arial" panose="020B0604020202020204" pitchFamily="34" charset="0"/>
              <a:buChar char="•"/>
            </a:pPr>
            <a:r>
              <a:rPr lang="uk-UA" dirty="0" smtClean="0">
                <a:latin typeface="Century Schoolbook" panose="02040604050505020304" pitchFamily="18" charset="0"/>
              </a:rPr>
              <a:t>технічні </a:t>
            </a:r>
            <a:r>
              <a:rPr lang="uk-UA" dirty="0">
                <a:latin typeface="Century Schoolbook" panose="02040604050505020304" pitchFamily="18" charset="0"/>
              </a:rPr>
              <a:t>фактори;</a:t>
            </a:r>
          </a:p>
          <a:p>
            <a:pPr marL="285750" indent="-285750" algn="just">
              <a:buFont typeface="Arial" panose="020B0604020202020204" pitchFamily="34" charset="0"/>
              <a:buChar char="•"/>
            </a:pPr>
            <a:r>
              <a:rPr lang="uk-UA" dirty="0" smtClean="0">
                <a:latin typeface="Century Schoolbook" panose="02040604050505020304" pitchFamily="18" charset="0"/>
              </a:rPr>
              <a:t>технологічні </a:t>
            </a:r>
            <a:r>
              <a:rPr lang="uk-UA" dirty="0">
                <a:latin typeface="Century Schoolbook" panose="02040604050505020304" pitchFamily="18" charset="0"/>
              </a:rPr>
              <a:t>фактори;</a:t>
            </a:r>
          </a:p>
          <a:p>
            <a:pPr marL="285750" indent="-285750" algn="just">
              <a:buFont typeface="Arial" panose="020B0604020202020204" pitchFamily="34" charset="0"/>
              <a:buChar char="•"/>
            </a:pPr>
            <a:r>
              <a:rPr lang="uk-UA" dirty="0" smtClean="0">
                <a:latin typeface="Century Schoolbook" panose="02040604050505020304" pitchFamily="18" charset="0"/>
              </a:rPr>
              <a:t>економічні </a:t>
            </a:r>
            <a:r>
              <a:rPr lang="uk-UA" dirty="0">
                <a:latin typeface="Century Schoolbook" panose="02040604050505020304" pitchFamily="18" charset="0"/>
              </a:rPr>
              <a:t>фактори;</a:t>
            </a:r>
          </a:p>
          <a:p>
            <a:pPr marL="285750" indent="-285750" algn="just">
              <a:buFont typeface="Arial" panose="020B0604020202020204" pitchFamily="34" charset="0"/>
              <a:buChar char="•"/>
            </a:pPr>
            <a:r>
              <a:rPr lang="uk-UA" dirty="0" smtClean="0">
                <a:latin typeface="Century Schoolbook" panose="02040604050505020304" pitchFamily="18" charset="0"/>
              </a:rPr>
              <a:t>соціальні </a:t>
            </a:r>
            <a:r>
              <a:rPr lang="uk-UA" dirty="0">
                <a:latin typeface="Century Schoolbook" panose="02040604050505020304" pitchFamily="18" charset="0"/>
              </a:rPr>
              <a:t>фактори.</a:t>
            </a:r>
          </a:p>
          <a:p>
            <a:pPr algn="just"/>
            <a:r>
              <a:rPr lang="uk-UA" dirty="0" smtClean="0">
                <a:latin typeface="Times New Roman" panose="02020603050405020304" pitchFamily="18" charset="0"/>
                <a:cs typeface="Times New Roman" panose="02020603050405020304" pitchFamily="18" charset="0"/>
              </a:rPr>
              <a:t>Змінення внутрішніх факторів та характеру їх впливу на рівень продуктивності праці дозволяє знайти й оцінити наявні резерви зростання продуктивності праці та організувати роботу щодо їх мобілізації. </a:t>
            </a:r>
          </a:p>
          <a:p>
            <a:pPr algn="just"/>
            <a:r>
              <a:rPr lang="uk-UA" dirty="0" smtClean="0">
                <a:latin typeface="Times New Roman" panose="02020603050405020304" pitchFamily="18" charset="0"/>
                <a:cs typeface="Times New Roman" panose="02020603050405020304" pitchFamily="18" charset="0"/>
              </a:rPr>
              <a:t>Забезпечення зростання продуктивності праці пов'язане, як правило, з необхідністю понесення певних витрат - на купівлю нового обладнання, підвищення рівня оплати праці, проведення ремонту та обладнання об'єктів соціальної сфери, оплату розробки нових технологій, навчання персоналу, збільшення частки прибутку, що споживається, тощо. </a:t>
            </a:r>
          </a:p>
          <a:p>
            <a:pPr algn="just"/>
            <a:r>
              <a:rPr lang="uk-UA" dirty="0" smtClean="0">
                <a:latin typeface="Times New Roman" panose="02020603050405020304" pitchFamily="18" charset="0"/>
                <a:cs typeface="Times New Roman" panose="02020603050405020304" pitchFamily="18" charset="0"/>
              </a:rPr>
              <a:t>Доцільність їх проведення визначається шляхом розрахунку чистого прибутку, отриманому завдяки цим заходам. При цьому слід враховувати всі можливі наслідки впливу - зміни товарообороту, обсягу та рівня доходу, поточних витрат (збільшення та зменшення </a:t>
            </a:r>
            <a:r>
              <a:rPr lang="ru-RU" dirty="0" smtClean="0">
                <a:latin typeface="Times New Roman" panose="02020603050405020304" pitchFamily="18" charset="0"/>
                <a:cs typeface="Times New Roman" panose="02020603050405020304" pitchFamily="18" charset="0"/>
              </a:rPr>
              <a:t>по </a:t>
            </a:r>
            <a:r>
              <a:rPr lang="uk-UA" dirty="0">
                <a:latin typeface="Times New Roman" panose="02020603050405020304" pitchFamily="18" charset="0"/>
                <a:cs typeface="Times New Roman" panose="02020603050405020304" pitchFamily="18" charset="0"/>
              </a:rPr>
              <a:t>окремих групах</a:t>
            </a:r>
            <a:r>
              <a:rPr lang="uk-UA" dirty="0" smtClean="0">
                <a:latin typeface="Times New Roman" panose="02020603050405020304" pitchFamily="18" charset="0"/>
                <a:cs typeface="Times New Roman" panose="02020603050405020304" pitchFamily="18" charset="0"/>
              </a:rPr>
              <a:t>).</a:t>
            </a:r>
          </a:p>
          <a:p>
            <a:pPr algn="just"/>
            <a:endParaRPr lang="uk-UA" dirty="0">
              <a:latin typeface="Times New Roman" panose="02020603050405020304" pitchFamily="18" charset="0"/>
              <a:cs typeface="Times New Roman" panose="02020603050405020304" pitchFamily="18" charset="0"/>
            </a:endParaRPr>
          </a:p>
          <a:p>
            <a:pPr algn="just"/>
            <a:r>
              <a:rPr lang="uk-UA" dirty="0">
                <a:latin typeface="Century Schoolbook" panose="02040604050505020304" pitchFamily="18" charset="0"/>
              </a:rPr>
              <a:t>Перелік та вплив факторів кожної групи наведено у таблиці.</a:t>
            </a:r>
          </a:p>
          <a:p>
            <a:pPr algn="just"/>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00680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8119B77E-6BD1-49B0-B2BB-C591ADAE81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254" y="221064"/>
            <a:ext cx="8579438" cy="6385905"/>
          </a:xfrm>
          <a:prstGeom prst="rect">
            <a:avLst/>
          </a:prstGeom>
        </p:spPr>
      </p:pic>
    </p:spTree>
    <p:extLst>
      <p:ext uri="{BB962C8B-B14F-4D97-AF65-F5344CB8AC3E}">
        <p14:creationId xmlns:p14="http://schemas.microsoft.com/office/powerpoint/2010/main" val="3365653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35618BFB-5ED2-4450-82F0-4D97DE2090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5849" y="1273836"/>
            <a:ext cx="7908051" cy="4241819"/>
          </a:xfrm>
          <a:prstGeom prst="rect">
            <a:avLst/>
          </a:prstGeom>
        </p:spPr>
      </p:pic>
      <p:pic>
        <p:nvPicPr>
          <p:cNvPr id="5" name="Рисунок 4">
            <a:extLst>
              <a:ext uri="{FF2B5EF4-FFF2-40B4-BE49-F238E27FC236}">
                <a16:creationId xmlns:a16="http://schemas.microsoft.com/office/drawing/2014/main" xmlns="" id="{57F87A08-AFA1-44D6-B33F-049777267A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5850" y="724145"/>
            <a:ext cx="7908051" cy="549691"/>
          </a:xfrm>
          <a:prstGeom prst="rect">
            <a:avLst/>
          </a:prstGeom>
        </p:spPr>
      </p:pic>
    </p:spTree>
    <p:extLst>
      <p:ext uri="{BB962C8B-B14F-4D97-AF65-F5344CB8AC3E}">
        <p14:creationId xmlns:p14="http://schemas.microsoft.com/office/powerpoint/2010/main" val="3497897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D7B6A611-B934-470B-B482-A864486FD8B6}"/>
              </a:ext>
            </a:extLst>
          </p:cNvPr>
          <p:cNvSpPr/>
          <p:nvPr/>
        </p:nvSpPr>
        <p:spPr>
          <a:xfrm>
            <a:off x="329567" y="1388285"/>
            <a:ext cx="8749778" cy="3416320"/>
          </a:xfrm>
          <a:prstGeom prst="rect">
            <a:avLst/>
          </a:prstGeom>
        </p:spPr>
        <p:txBody>
          <a:bodyPr wrap="square">
            <a:spAutoFit/>
          </a:bodyPr>
          <a:lstStyle/>
          <a:p>
            <a:pPr algn="just"/>
            <a:r>
              <a:rPr lang="uk-UA" dirty="0" smtClean="0">
                <a:latin typeface="Century Schoolbook" panose="02040604050505020304" pitchFamily="18" charset="0"/>
              </a:rPr>
              <a:t>Хоча всі терміни можуть використовуватися, кожен з них характеризує працівників підприємства під певним кутом зору.</a:t>
            </a:r>
          </a:p>
          <a:p>
            <a:pPr algn="just"/>
            <a:endParaRPr lang="uk-UA" dirty="0" smtClean="0">
              <a:latin typeface="Century Schoolbook" panose="02040604050505020304" pitchFamily="18" charset="0"/>
            </a:endParaRPr>
          </a:p>
          <a:p>
            <a:pPr algn="just"/>
            <a:r>
              <a:rPr lang="uk-UA" dirty="0" smtClean="0">
                <a:latin typeface="Century Schoolbook" panose="02040604050505020304" pitchFamily="18" charset="0"/>
              </a:rPr>
              <a:t>Так, термін </a:t>
            </a:r>
            <a:r>
              <a:rPr lang="uk-UA" b="1" i="1" dirty="0" smtClean="0">
                <a:latin typeface="Century Schoolbook" panose="02040604050505020304" pitchFamily="18" charset="0"/>
              </a:rPr>
              <a:t>"трудові ресурси" </a:t>
            </a:r>
            <a:r>
              <a:rPr lang="uk-UA" dirty="0" smtClean="0">
                <a:latin typeface="Century Schoolbook" panose="02040604050505020304" pitchFamily="18" charset="0"/>
              </a:rPr>
              <a:t>використовується з метою характеристики працівників підприємства як одного з елементів його ресурсного потенціалу. Як елемент загального ресурсного потенціалу трудові ресурси вступають у взаємодію з іншими видами ресурсів (матеріальними, фінансовими); мають певну ціну формування, яку підприємство має за мету мінімізувати; виконують певні функції, які вимірюються певною системою показників кількісного та якісного виміру. Як і відносно будь-якого іншого виду ресурсів, підприємство зацікавлене в максимізації результату при мінімізації витрат, пов'язаних з формуванням та використанням трудових ресурсів.</a:t>
            </a:r>
            <a:endParaRPr lang="uk-UA" dirty="0"/>
          </a:p>
        </p:txBody>
      </p:sp>
    </p:spTree>
    <p:extLst>
      <p:ext uri="{BB962C8B-B14F-4D97-AF65-F5344CB8AC3E}">
        <p14:creationId xmlns:p14="http://schemas.microsoft.com/office/powerpoint/2010/main" val="2539758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783FEDA4-979C-48ED-A99A-0FD1FDA28596}"/>
              </a:ext>
            </a:extLst>
          </p:cNvPr>
          <p:cNvSpPr/>
          <p:nvPr/>
        </p:nvSpPr>
        <p:spPr>
          <a:xfrm>
            <a:off x="837362" y="1798654"/>
            <a:ext cx="8639147" cy="2862322"/>
          </a:xfrm>
          <a:prstGeom prst="rect">
            <a:avLst/>
          </a:prstGeom>
        </p:spPr>
        <p:txBody>
          <a:bodyPr wrap="square">
            <a:spAutoFit/>
          </a:bodyPr>
          <a:lstStyle/>
          <a:p>
            <a:pPr algn="just"/>
            <a:r>
              <a:rPr lang="uk-UA" dirty="0" smtClean="0">
                <a:latin typeface="Century Schoolbook" panose="02040604050505020304" pitchFamily="18" charset="0"/>
              </a:rPr>
              <a:t>Термін </a:t>
            </a:r>
            <a:r>
              <a:rPr lang="uk-UA" b="1" i="1" dirty="0" smtClean="0">
                <a:latin typeface="Century Schoolbook" panose="02040604050505020304" pitchFamily="18" charset="0"/>
              </a:rPr>
              <a:t>"трудовий колектив" </a:t>
            </a:r>
            <a:r>
              <a:rPr lang="uk-UA" dirty="0" smtClean="0">
                <a:latin typeface="Century Schoolbook" panose="02040604050505020304" pitchFamily="18" charset="0"/>
              </a:rPr>
              <a:t>має соціально-політичний відтінок.</a:t>
            </a:r>
          </a:p>
          <a:p>
            <a:pPr algn="just"/>
            <a:r>
              <a:rPr lang="uk-UA" dirty="0" smtClean="0">
                <a:latin typeface="Century Schoolbook" panose="02040604050505020304" pitchFamily="18" charset="0"/>
              </a:rPr>
              <a:t>Він використовується при характеристиці соціальних та моральних потреб </a:t>
            </a:r>
            <a:r>
              <a:rPr lang="uk-UA" dirty="0">
                <a:latin typeface="Century Schoolbook" panose="02040604050505020304" pitchFamily="18" charset="0"/>
              </a:rPr>
              <a:t>працівників підприємства, їх особливих цілей та економічних інтересів.</a:t>
            </a:r>
          </a:p>
          <a:p>
            <a:pPr algn="just"/>
            <a:endParaRPr lang="ru-RU" dirty="0">
              <a:latin typeface="Century Schoolbook" panose="02040604050505020304" pitchFamily="18" charset="0"/>
            </a:endParaRPr>
          </a:p>
          <a:p>
            <a:pPr algn="just"/>
            <a:r>
              <a:rPr lang="ru-RU" dirty="0">
                <a:latin typeface="Century Schoolbook" panose="02040604050505020304" pitchFamily="18" charset="0"/>
              </a:rPr>
              <a:t>При </a:t>
            </a:r>
            <a:r>
              <a:rPr lang="uk-UA" dirty="0" smtClean="0">
                <a:latin typeface="Century Schoolbook" panose="02040604050505020304" pitchFamily="18" charset="0"/>
              </a:rPr>
              <a:t>використанні терміну </a:t>
            </a:r>
            <a:r>
              <a:rPr lang="uk-UA" b="1" i="1" dirty="0" smtClean="0">
                <a:latin typeface="Century Schoolbook" panose="02040604050505020304" pitchFamily="18" charset="0"/>
              </a:rPr>
              <a:t>"кадри" </a:t>
            </a:r>
            <a:r>
              <a:rPr lang="uk-UA" dirty="0" smtClean="0">
                <a:latin typeface="Century Schoolbook" panose="02040604050505020304" pitchFamily="18" charset="0"/>
              </a:rPr>
              <a:t>найчастіше мають на увазі частину працюючих - спеціалістів та висококваліфікованих працівників підприємства, які постійно працюють на певному </a:t>
            </a:r>
            <a:r>
              <a:rPr lang="ru-RU" dirty="0" err="1" smtClean="0">
                <a:latin typeface="Century Schoolbook" panose="02040604050505020304" pitchFamily="18" charset="0"/>
              </a:rPr>
              <a:t>підпри</a:t>
            </a:r>
            <a:r>
              <a:rPr lang="uk-UA" dirty="0" err="1">
                <a:latin typeface="Century Schoolbook" panose="02040604050505020304" pitchFamily="18" charset="0"/>
              </a:rPr>
              <a:t>ємстві</a:t>
            </a:r>
            <a:r>
              <a:rPr lang="uk-UA" dirty="0">
                <a:latin typeface="Century Schoolbook" panose="02040604050505020304" pitchFamily="18" charset="0"/>
              </a:rPr>
              <a:t>.</a:t>
            </a:r>
          </a:p>
          <a:p>
            <a:pPr algn="just"/>
            <a:endParaRPr lang="ru-RU" dirty="0">
              <a:latin typeface="Century Schoolbook" panose="02040604050505020304" pitchFamily="18" charset="0"/>
            </a:endParaRPr>
          </a:p>
          <a:p>
            <a:pPr algn="just"/>
            <a:r>
              <a:rPr lang="uk-UA" dirty="0" smtClean="0">
                <a:latin typeface="Century Schoolbook" panose="02040604050505020304" pitchFamily="18" charset="0"/>
              </a:rPr>
              <a:t>Найбільш універсальним та узагальнюючим є термін </a:t>
            </a:r>
            <a:r>
              <a:rPr lang="uk-UA" b="1" i="1" dirty="0" smtClean="0">
                <a:latin typeface="Century Schoolbook" panose="02040604050505020304" pitchFamily="18" charset="0"/>
              </a:rPr>
              <a:t>«</a:t>
            </a:r>
            <a:r>
              <a:rPr lang="uk-UA" b="1" i="1" dirty="0" smtClean="0">
                <a:latin typeface="Century Schoolbook" panose="02040604050505020304" pitchFamily="18" charset="0"/>
              </a:rPr>
              <a:t>персонал» </a:t>
            </a:r>
            <a:r>
              <a:rPr lang="uk-UA" dirty="0" smtClean="0">
                <a:latin typeface="Century Schoolbook" panose="02040604050505020304" pitchFamily="18" charset="0"/>
              </a:rPr>
              <a:t>підприємства, який тут буде і надалі вживатися</a:t>
            </a:r>
            <a:r>
              <a:rPr lang="ru-RU" dirty="0" smtClean="0">
                <a:latin typeface="Century Schoolbook" panose="02040604050505020304" pitchFamily="18" charset="0"/>
              </a:rPr>
              <a:t>.</a:t>
            </a:r>
            <a:endParaRPr lang="uk-UA" dirty="0"/>
          </a:p>
        </p:txBody>
      </p:sp>
    </p:spTree>
    <p:extLst>
      <p:ext uri="{BB962C8B-B14F-4D97-AF65-F5344CB8AC3E}">
        <p14:creationId xmlns:p14="http://schemas.microsoft.com/office/powerpoint/2010/main" val="2615598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xmlns="" id="{E468FCFB-EF34-4530-9D32-E5F00B84B2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6091" y="612949"/>
            <a:ext cx="7927725" cy="5893962"/>
          </a:xfrm>
          <a:prstGeom prst="rect">
            <a:avLst/>
          </a:prstGeom>
        </p:spPr>
      </p:pic>
      <p:sp>
        <p:nvSpPr>
          <p:cNvPr id="2" name="Прямоугольник 1"/>
          <p:cNvSpPr/>
          <p:nvPr/>
        </p:nvSpPr>
        <p:spPr>
          <a:xfrm>
            <a:off x="2650836" y="0"/>
            <a:ext cx="6853382" cy="5205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Класифікація персоналу торговельного підприємства</a:t>
            </a:r>
            <a:endParaRPr lang="ru-RU" dirty="0"/>
          </a:p>
        </p:txBody>
      </p:sp>
    </p:spTree>
    <p:extLst>
      <p:ext uri="{BB962C8B-B14F-4D97-AF65-F5344CB8AC3E}">
        <p14:creationId xmlns:p14="http://schemas.microsoft.com/office/powerpoint/2010/main" val="2551009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6400" y="1139776"/>
            <a:ext cx="8756073" cy="5078313"/>
          </a:xfrm>
          <a:prstGeom prst="rect">
            <a:avLst/>
          </a:prstGeom>
        </p:spPr>
        <p:txBody>
          <a:bodyPr wrap="square">
            <a:spAutoFit/>
          </a:bodyPr>
          <a:lstStyle/>
          <a:p>
            <a:pPr algn="just"/>
            <a:r>
              <a:rPr lang="uk-UA" dirty="0" smtClean="0"/>
              <a:t>Характеристика персоналу підприємства здійснюється за наступними ознаками класифікації як зображено на рисунку: </a:t>
            </a:r>
          </a:p>
          <a:p>
            <a:pPr marL="342900" indent="-342900" algn="just">
              <a:buAutoNum type="arabicPeriod"/>
            </a:pPr>
            <a:r>
              <a:rPr lang="uk-UA" dirty="0" smtClean="0"/>
              <a:t>За характером участі в господарській діяльності підприємства всі його робітники поділяються на 2 групи - </a:t>
            </a:r>
            <a:r>
              <a:rPr lang="uk-UA" b="1" i="1" dirty="0" smtClean="0"/>
              <a:t>персонал основного виду діяльності (або виробничий персонал),</a:t>
            </a:r>
            <a:r>
              <a:rPr lang="uk-UA" dirty="0" smtClean="0"/>
              <a:t> та </a:t>
            </a:r>
            <a:r>
              <a:rPr lang="uk-UA" b="1" dirty="0" smtClean="0"/>
              <a:t>персонал неосновного виду діяльності (невиробничий персонал). </a:t>
            </a:r>
          </a:p>
          <a:p>
            <a:pPr algn="just"/>
            <a:r>
              <a:rPr lang="uk-UA" dirty="0" smtClean="0"/>
              <a:t>В торгівлі до складу першої групи відносяться всі робітники, зайняті закупівлею, транспортуванням, зберіганням, підготовкою та реалізацією товарів, виконанням інших господарських функцій, по в'язаних з торгово-технологічною діяльністю підприємства та його функціонуванням в якості самостійного суб'єкта ринку. </a:t>
            </a:r>
          </a:p>
          <a:p>
            <a:pPr algn="just"/>
            <a:r>
              <a:rPr lang="uk-UA" dirty="0" smtClean="0"/>
              <a:t>Невиробничий персонал не пов'язаний з основною діяльністю підприємства, хоча входить до штату підприємства та фінансується за його рахунок. До складу цієї групи входять робітники, які працюють на об'єктах соціальної інфраструктури підприємства - в лікувально профілактичних та рекреаційних закладах, об'єктах житлово комунального господарства, учбових закладах, дитячих комбінатах та інше. </a:t>
            </a:r>
          </a:p>
          <a:p>
            <a:pPr algn="just"/>
            <a:endParaRPr lang="uk-UA" dirty="0"/>
          </a:p>
        </p:txBody>
      </p:sp>
    </p:spTree>
    <p:extLst>
      <p:ext uri="{BB962C8B-B14F-4D97-AF65-F5344CB8AC3E}">
        <p14:creationId xmlns:p14="http://schemas.microsoft.com/office/powerpoint/2010/main" val="1966245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4035" y="981656"/>
            <a:ext cx="9217891" cy="4801314"/>
          </a:xfrm>
          <a:prstGeom prst="rect">
            <a:avLst/>
          </a:prstGeom>
        </p:spPr>
        <p:txBody>
          <a:bodyPr wrap="square">
            <a:spAutoFit/>
          </a:bodyPr>
          <a:lstStyle/>
          <a:p>
            <a:pPr algn="just"/>
            <a:r>
              <a:rPr lang="uk-UA" dirty="0"/>
              <a:t>2. Залежно від функцій у складі виробничого персоналу підприємств торгівлі виділяють 4 категорії працівників: </a:t>
            </a:r>
            <a:r>
              <a:rPr lang="uk-UA" b="1" i="1" dirty="0"/>
              <a:t>керівники, спеціалісти, службовці, робітники. </a:t>
            </a:r>
            <a:endParaRPr lang="uk-UA" b="1" i="1" dirty="0" smtClean="0"/>
          </a:p>
          <a:p>
            <a:pPr algn="just"/>
            <a:r>
              <a:rPr lang="uk-UA" dirty="0" smtClean="0"/>
              <a:t>До </a:t>
            </a:r>
            <a:r>
              <a:rPr lang="uk-UA" dirty="0"/>
              <a:t>категорії </a:t>
            </a:r>
            <a:r>
              <a:rPr lang="uk-UA" b="1" dirty="0"/>
              <a:t>"керівники" </a:t>
            </a:r>
            <a:r>
              <a:rPr lang="uk-UA" dirty="0"/>
              <a:t>входять працівники, що займають </a:t>
            </a:r>
            <a:r>
              <a:rPr lang="uk-UA" dirty="0" smtClean="0"/>
              <a:t>посади </a:t>
            </a:r>
            <a:r>
              <a:rPr lang="uk-UA" dirty="0"/>
              <a:t>керівників підприємства та його структурних </a:t>
            </a:r>
            <a:r>
              <a:rPr lang="uk-UA" dirty="0" smtClean="0"/>
              <a:t>підрозділів.</a:t>
            </a:r>
            <a:r>
              <a:rPr lang="ru-RU" dirty="0" smtClean="0"/>
              <a:t> </a:t>
            </a:r>
            <a:r>
              <a:rPr lang="uk-UA" dirty="0" smtClean="0"/>
              <a:t>До них відносяться директор (завідувач) та його заступники, начальники підрозділів апарату управління (бухгалтерії, планово економічного, фінансового, комерційного відділів, відділів кадрів, маркетингу, технічної служби тощо), завідувачі оперативними підрозділами (секціями, філіями, складами). </a:t>
            </a:r>
          </a:p>
          <a:p>
            <a:pPr algn="just"/>
            <a:r>
              <a:rPr lang="uk-UA" b="1" dirty="0" smtClean="0"/>
              <a:t>"Спеціалістами"</a:t>
            </a:r>
            <a:r>
              <a:rPr lang="uk-UA" dirty="0" smtClean="0"/>
              <a:t> вважаються працівники, які мають необхідну спеціальну підготовку та займаються інженерно-технічними, економічними, комерційними та іншими спеціальними роботами - економісти, фінансисти, інженери, юристи, маркетологи тощо. </a:t>
            </a:r>
          </a:p>
          <a:p>
            <a:pPr algn="just"/>
            <a:r>
              <a:rPr lang="uk-UA" dirty="0" smtClean="0"/>
              <a:t>До </a:t>
            </a:r>
            <a:r>
              <a:rPr lang="uk-UA" b="1" dirty="0" smtClean="0"/>
              <a:t>"службовців" </a:t>
            </a:r>
            <a:r>
              <a:rPr lang="uk-UA" dirty="0" smtClean="0"/>
              <a:t>належать працівники, які виконують суто технічні функції з оформлення документації, обліку та контролю, з господарського обслуговування. Керівники, спеціалісти та службовці складають групу персоналу управління торговельного підприємства</a:t>
            </a:r>
            <a:r>
              <a:rPr lang="ru-RU" dirty="0" smtClean="0"/>
              <a:t>. </a:t>
            </a:r>
            <a:endParaRPr lang="ru-RU" dirty="0"/>
          </a:p>
        </p:txBody>
      </p:sp>
    </p:spTree>
    <p:extLst>
      <p:ext uri="{BB962C8B-B14F-4D97-AF65-F5344CB8AC3E}">
        <p14:creationId xmlns:p14="http://schemas.microsoft.com/office/powerpoint/2010/main" val="1620241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1055" y="474345"/>
            <a:ext cx="8672945" cy="5539978"/>
          </a:xfrm>
          <a:prstGeom prst="rect">
            <a:avLst/>
          </a:prstGeom>
        </p:spPr>
        <p:txBody>
          <a:bodyPr wrap="square">
            <a:spAutoFit/>
          </a:bodyPr>
          <a:lstStyle/>
          <a:p>
            <a:pPr algn="just"/>
            <a:r>
              <a:rPr lang="uk-UA" sz="1600" dirty="0" smtClean="0"/>
              <a:t>3. Залежно від напрямку спеціальної підготовки здійснюється розподіл персоналу підприємства за </a:t>
            </a:r>
            <a:r>
              <a:rPr lang="uk-UA" sz="1600" b="1" dirty="0" smtClean="0"/>
              <a:t>професіями та спеціальностями</a:t>
            </a:r>
            <a:r>
              <a:rPr lang="uk-UA" sz="1600" dirty="0" smtClean="0"/>
              <a:t>. </a:t>
            </a:r>
          </a:p>
          <a:p>
            <a:pPr algn="just"/>
            <a:r>
              <a:rPr lang="uk-UA" sz="1600" i="1" dirty="0" smtClean="0"/>
              <a:t>Професія це </a:t>
            </a:r>
            <a:r>
              <a:rPr lang="uk-UA" sz="1600" dirty="0" smtClean="0"/>
              <a:t>— вид трудової діяльності, здійснення якої потребує відповідного комплексу спеціальних знань та практичних навичок. </a:t>
            </a:r>
          </a:p>
          <a:p>
            <a:pPr algn="just"/>
            <a:r>
              <a:rPr lang="uk-UA" sz="1600" i="1" dirty="0" smtClean="0"/>
              <a:t>Спеціальність або спеціалізація </a:t>
            </a:r>
            <a:r>
              <a:rPr lang="uk-UA" sz="1600" dirty="0" smtClean="0"/>
              <a:t>— це більш вузький різновид трудової діяльності в межах певної професії. Професійний склад персоналу підприємства залежить від специфіки галузі, товарної спеціалізації підприємства (відділу, секції), ступеня самостійності підприємства, складності його організаційної структури тощо. Керівники та спеціалісти торговельного підприємства, як правило, мають вищу освіту за такими професіями, як: економіст, економіст-організатор, маркетолог, бухгалтер, фінансист, товарознавець, юрист тощо. Працівники торгово-оперативного персоналу мають спеціальну підготовку за професіями: продавець, касир, </a:t>
            </a:r>
            <a:r>
              <a:rPr lang="uk-UA" sz="1600" dirty="0"/>
              <a:t>п</a:t>
            </a:r>
            <a:r>
              <a:rPr lang="uk-UA" sz="1600" dirty="0" smtClean="0"/>
              <a:t>родавець-касир, контролер-касир, консультант продовольчих або непродовольчих товарів.</a:t>
            </a:r>
          </a:p>
          <a:p>
            <a:pPr algn="just"/>
            <a:r>
              <a:rPr lang="ru-RU" sz="1600" dirty="0"/>
              <a:t>4. </a:t>
            </a:r>
            <a:r>
              <a:rPr lang="uk-UA" sz="1600" dirty="0" smtClean="0"/>
              <a:t>Залежно від кваліфікаційного рівня персонал підприємства поділяють на групи: </a:t>
            </a:r>
            <a:r>
              <a:rPr lang="uk-UA" sz="1600" b="1" dirty="0" smtClean="0"/>
              <a:t>спеціалістів вищої та середньої кваліфікації, спеціалістів-практиків, висококваліфікованих, кваліфікованих, малокваліфікованих та некваліфікованих робітників. </a:t>
            </a:r>
            <a:r>
              <a:rPr lang="uk-UA" sz="1600" dirty="0" smtClean="0"/>
              <a:t>Під кваліфікацією працівника розуміють сукупність спеціальних знань та практичних навичок, що визначають ступінь його підготовленості до виконання професійних функцій певної складності. Рівень кваліфікації працівника характеризується рівнем освіти та досвідом практичної роботи на певній посаді, складністю робіт, що можуть ним виконуватися</a:t>
            </a:r>
            <a:r>
              <a:rPr lang="ru-RU" sz="1600" dirty="0" smtClean="0"/>
              <a:t>.</a:t>
            </a:r>
            <a:endParaRPr lang="uk-UA" sz="1600" dirty="0" smtClean="0"/>
          </a:p>
          <a:p>
            <a:pPr algn="just"/>
            <a:endParaRPr lang="uk-UA" dirty="0"/>
          </a:p>
        </p:txBody>
      </p:sp>
    </p:spTree>
    <p:extLst>
      <p:ext uri="{BB962C8B-B14F-4D97-AF65-F5344CB8AC3E}">
        <p14:creationId xmlns:p14="http://schemas.microsoft.com/office/powerpoint/2010/main" val="1663184956"/>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451</TotalTime>
  <Words>3010</Words>
  <Application>Microsoft Office PowerPoint</Application>
  <PresentationFormat>Широкоэкранный</PresentationFormat>
  <Paragraphs>197</Paragraphs>
  <Slides>34</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34</vt:i4>
      </vt:variant>
    </vt:vector>
  </HeadingPairs>
  <TitlesOfParts>
    <vt:vector size="42" baseType="lpstr">
      <vt:lpstr>Arial</vt:lpstr>
      <vt:lpstr>Calibri</vt:lpstr>
      <vt:lpstr>Cambria Math</vt:lpstr>
      <vt:lpstr>Century Schoolbook</vt:lpstr>
      <vt:lpstr>Times New Roman</vt:lpstr>
      <vt:lpstr>Trebuchet MS</vt:lpstr>
      <vt:lpstr>Wingdings 3</vt:lpstr>
      <vt:lpstr>Грань</vt:lpstr>
      <vt:lpstr>Управління трудовими ресурсами (персоналом) торговельного підприємства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Трудові ресурси (персонал) торговельного підприємства</dc:title>
  <dc:creator>Катерина Бужимська</dc:creator>
  <cp:lastModifiedBy>Asus</cp:lastModifiedBy>
  <cp:revision>52</cp:revision>
  <dcterms:created xsi:type="dcterms:W3CDTF">2020-11-03T02:48:06Z</dcterms:created>
  <dcterms:modified xsi:type="dcterms:W3CDTF">2026-02-04T00:28:14Z</dcterms:modified>
</cp:coreProperties>
</file>