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77" r:id="rId10"/>
    <p:sldId id="263" r:id="rId11"/>
    <p:sldId id="265" r:id="rId12"/>
    <p:sldId id="266" r:id="rId13"/>
    <p:sldId id="267" r:id="rId14"/>
    <p:sldId id="278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68" r:id="rId25"/>
    <p:sldId id="272" r:id="rId26"/>
    <p:sldId id="273" r:id="rId27"/>
    <p:sldId id="290" r:id="rId28"/>
    <p:sldId id="291" r:id="rId29"/>
    <p:sldId id="269" r:id="rId30"/>
    <p:sldId id="292" r:id="rId31"/>
    <p:sldId id="293" r:id="rId32"/>
    <p:sldId id="295" r:id="rId33"/>
    <p:sldId id="296" r:id="rId34"/>
    <p:sldId id="297" r:id="rId35"/>
    <p:sldId id="294" r:id="rId36"/>
    <p:sldId id="299" r:id="rId37"/>
    <p:sldId id="300" r:id="rId38"/>
    <p:sldId id="301" r:id="rId39"/>
    <p:sldId id="298" r:id="rId40"/>
    <p:sldId id="302" r:id="rId41"/>
    <p:sldId id="304" r:id="rId42"/>
    <p:sldId id="305" r:id="rId43"/>
    <p:sldId id="306" r:id="rId44"/>
    <p:sldId id="307" r:id="rId45"/>
    <p:sldId id="309" r:id="rId46"/>
    <p:sldId id="308" r:id="rId47"/>
    <p:sldId id="310" r:id="rId48"/>
    <p:sldId id="303" r:id="rId49"/>
    <p:sldId id="311" r:id="rId50"/>
    <p:sldId id="312" r:id="rId5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7%D0%B0%D0%BA%D0%BE%D0%BD" TargetMode="External"/><Relationship Id="rId2" Type="http://schemas.openxmlformats.org/officeDocument/2006/relationships/hyperlink" Target="https://uk.wikipedia.org/wiki/%D0%9F%D0%BB%D0%B0%D1%82%D0%BD%D0%B8%D0%BA_%D0%BF%D0%BE%D0%B4%D0%B0%D1%82%D0%BA%D1%96%D0%B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7%D0%B1%D1%96%D1%80" TargetMode="External"/><Relationship Id="rId5" Type="http://schemas.openxmlformats.org/officeDocument/2006/relationships/hyperlink" Target="https://uk.wikipedia.org/wiki/%D0%9F%D0%BE%D0%B4%D0%B0%D1%82%D0%BE%D0%BA" TargetMode="External"/><Relationship Id="rId4" Type="http://schemas.openxmlformats.org/officeDocument/2006/relationships/hyperlink" Target="https://uk.wikipedia.org/wiki/%D0%9D%D0%BE%D1%80%D0%BC%D0%B0%D1%82%D0%B8%D0%B2%D0%BD%D0%BE-%D0%BF%D1%80%D0%B0%D0%B2%D0%BE%D0%B2%D0%B8%D0%B9_%D0%B0%D0%BA%D1%82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9F%D1%80%D0%B0%D0%B2%D0%BE%D0%B2%D0%B8%D0%B9_%D0%B0%D0%BA%D1%82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9D%D0%BE%D1%80%D0%BC%D0%B0_%D0%BF%D0%BE%D0%B4%D0%B0%D1%82%D0%BA%D0%BE%D0%B2%D0%BE%D0%B3%D0%BE_%D0%BF%D1%80%D0%B0%D0%B2%D0%B0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C%D0%B8%D1%82%D0%BD%D0%B8%D1%86%D1%8F_%D0%B2_%D0%A3%D0%BA%D1%80%D0%B0%D1%97%D0%BD%D1%96" TargetMode="External"/><Relationship Id="rId2" Type="http://schemas.openxmlformats.org/officeDocument/2006/relationships/hyperlink" Target="https://uk.wikipedia.org/wiki/%D0%94%D0%B5%D1%80%D0%B6%D0%B0%D0%B2%D0%BD%D0%B0_%D0%BF%D0%BE%D0%B4%D0%B0%D1%82%D0%BA%D0%BE%D0%B2%D0%B0_%D1%81%D0%BB%D1%83%D0%B6%D0%B1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F%D0%BE%D0%B4%D0%B0%D1%82%D0%BE%D0%BA_%D0%BD%D0%B0_%D0%B4%D0%BE%D0%B4%D0%B0%D0%BD%D1%83_%D0%B2%D0%B0%D1%80%D1%82%D1%96%D1%81%D1%82%D1%8C" TargetMode="External"/><Relationship Id="rId5" Type="http://schemas.openxmlformats.org/officeDocument/2006/relationships/hyperlink" Target="https://uk.wikipedia.org/wiki/%D0%90%D0%BA%D1%86%D0%B8%D0%B7%D0%BD%D0%B8%D0%B9_%D0%BF%D0%BE%D0%B4%D0%B0%D1%82%D0%BE%D0%BA" TargetMode="External"/><Relationship Id="rId4" Type="http://schemas.openxmlformats.org/officeDocument/2006/relationships/hyperlink" Target="https://uk.wikipedia.org/wiki/%D0%9C%D0%B8%D1%82%D0%BE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tax.gov.ua/diyalnist-/plani-ta-zviti-roboti-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1%D1%83%D0%B1'%D1%94%D0%BA%D1%82_%D0%BF%D0%BE%D0%B4%D0%B0%D1%82%D0%BA%D1%83" TargetMode="External"/><Relationship Id="rId2" Type="http://schemas.openxmlformats.org/officeDocument/2006/relationships/hyperlink" Target="https://uk.wikipedia.org/wiki/%D0%9F%D0%BE%D0%B4%D0%B0%D1%82%D0%BA%D0%BE%D0%B2%D0%B8%D0%B9_%D0%BA%D0%BE%D0%B4%D0%B5%D0%BA%D1%81_%D0%A3%D0%BA%D1%80%D0%B0%D1%97%D0%BD%D0%B8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k.wikipedia.org/wiki/%D0%97%D0%BE%D0%B2%D0%BD%D1%96%D1%88%D0%BD%D1%8C%D0%BE%D0%B5%D0%BA%D0%BE%D0%BD%D0%BE%D0%BC%D1%96%D1%87%D0%BD%D0%B0_%D0%B4%D1%96%D1%8F%D0%BB%D1%8C%D0%BD%D1%96%D1%81%D1%82%D1%8C" TargetMode="External"/><Relationship Id="rId4" Type="http://schemas.openxmlformats.org/officeDocument/2006/relationships/hyperlink" Target="https://uk.wikipedia.org/wiki/%D0%9F%D0%BE%D0%B4%D0%B0%D1%82%D0%BA%D0%BE%D0%B2%D0%B8%D0%B9_%D0%BA%D0%BE%D0%BD%D1%82%D1%80%D0%BE%D0%BB%D1%8C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1%D0%BF%D1%80%D0%BE%D1%89%D0%B5%D0%BD%D0%B0_%D1%81%D0%B8%D1%81%D1%82%D0%B5%D0%BC%D0%B0_%D0%BE%D0%BF%D0%BE%D0%B4%D0%B0%D1%82%D0%BA%D1%83%D0%B2%D0%B0%D0%BD%D0%BD%D1%8F,_%D0%BE%D0%B1%D0%BB%D1%96%D0%BA%D1%83_%D1%82%D0%B0_%D0%B7%D0%B2%D1%96%D1%82%D0%BD%D0%BE%D1%81%D1%82%D1%96_%D1%81%D1%83%D0%B1'%D1%94%D0%BA%D1%82%D1%96%D0%B2_%D0%BC%D0%B0%D0%BB%D0%BE%D0%B3%D0%BE_%D0%BF%D1%96%D0%B4%D0%BF%D1%80%D0%B8%D1%94%D0%BC%D0%BD%D0%B8%D1%86%D1%82%D0%B2%D0%B0" TargetMode="External"/><Relationship Id="rId2" Type="http://schemas.openxmlformats.org/officeDocument/2006/relationships/hyperlink" Target="https://uk.wikipedia.org/wiki/%D0%A1%D0%B0%D0%BC%D0%BE%D0%B7%D0%B0%D0%B9%D0%BD%D1%8F%D1%82%D0%B0_%D0%BE%D1%81%D0%BE%D0%B1%D0%B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k.wikipedia.org/wiki/%D0%9F%D0%BE%D0%B4%D0%B0%D1%82%D0%BA%D0%BE%D0%B2%D0%B8%D0%B9_%D0%B1%D0%BE%D1%80%D0%B3" TargetMode="External"/><Relationship Id="rId4" Type="http://schemas.openxmlformats.org/officeDocument/2006/relationships/hyperlink" Target="https://uk.wikipedia.org/wiki/%D0%84%D0%B4%D0%B8%D0%BD%D0%B8%D0%B9_%D0%BF%D0%BE%D0%B4%D0%B0%D1%82%D0%BE%D0%BA" TargetMode="Externa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9F%D0%BE%D0%B4%D0%B0%D1%82%D0%BA%D0%BE%D0%B2%D0%B8%D0%B9_%D0%B1%D0%BE%D1%80%D0%B3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300786"/>
            <a:ext cx="8689976" cy="1155032"/>
          </a:xfrm>
        </p:spPr>
        <p:txBody>
          <a:bodyPr>
            <a:normAutofit/>
          </a:bodyPr>
          <a:lstStyle/>
          <a:p>
            <a:r>
              <a:rPr lang="ru-RU" dirty="0"/>
              <a:t>Тема 2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37800" y="2690949"/>
            <a:ext cx="8689976" cy="2671353"/>
          </a:xfrm>
        </p:spPr>
        <p:txBody>
          <a:bodyPr>
            <a:normAutofit fontScale="92500"/>
          </a:bodyPr>
          <a:lstStyle/>
          <a:p>
            <a:r>
              <a:rPr lang="ru-RU" sz="4000" dirty="0" err="1" smtClean="0"/>
              <a:t>Відносини</a:t>
            </a:r>
            <a:r>
              <a:rPr lang="ru-RU" sz="4000" dirty="0" smtClean="0"/>
              <a:t> </a:t>
            </a:r>
            <a:r>
              <a:rPr lang="ru-RU" sz="4000" dirty="0" err="1"/>
              <a:t>суб’єктів</a:t>
            </a:r>
            <a:r>
              <a:rPr lang="ru-RU" sz="4000" dirty="0"/>
              <a:t> </a:t>
            </a:r>
            <a:r>
              <a:rPr lang="ru-RU" sz="4000" dirty="0" err="1"/>
              <a:t>господарювання</a:t>
            </a:r>
            <a:r>
              <a:rPr lang="ru-RU" sz="4000" dirty="0"/>
              <a:t> з органами </a:t>
            </a:r>
            <a:r>
              <a:rPr lang="ru-RU" sz="4000" dirty="0" err="1"/>
              <a:t>Державної</a:t>
            </a:r>
            <a:r>
              <a:rPr lang="ru-RU" sz="4000" dirty="0"/>
              <a:t> </a:t>
            </a:r>
            <a:r>
              <a:rPr lang="ru-RU" sz="4000" dirty="0" err="1"/>
              <a:t>податкової</a:t>
            </a:r>
            <a:r>
              <a:rPr lang="ru-RU" sz="4000" dirty="0"/>
              <a:t> </a:t>
            </a:r>
            <a:r>
              <a:rPr lang="ru-RU" sz="4000" dirty="0" err="1" smtClean="0"/>
              <a:t>служби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0905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Порядок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altLang="ru-RU" b="1" dirty="0" err="1"/>
              <a:t>Об’єкт</a:t>
            </a:r>
            <a:r>
              <a:rPr lang="ru-RU" altLang="ru-RU" b="1" dirty="0"/>
              <a:t> </a:t>
            </a:r>
            <a:r>
              <a:rPr lang="ru-RU" altLang="ru-RU" b="1" dirty="0" err="1"/>
              <a:t>оподаткування</a:t>
            </a:r>
            <a:r>
              <a:rPr lang="ru-RU" altLang="ru-RU" b="1" dirty="0"/>
              <a:t> </a:t>
            </a:r>
            <a:r>
              <a:rPr lang="ru-RU" altLang="ru-RU" dirty="0"/>
              <a:t>– </a:t>
            </a:r>
            <a:r>
              <a:rPr lang="ru-RU" altLang="ru-RU" dirty="0" err="1"/>
              <a:t>майно</a:t>
            </a:r>
            <a:r>
              <a:rPr lang="ru-RU" altLang="ru-RU" dirty="0"/>
              <a:t>, </a:t>
            </a:r>
            <a:r>
              <a:rPr lang="ru-RU" altLang="ru-RU" dirty="0" err="1"/>
              <a:t>товари</a:t>
            </a:r>
            <a:r>
              <a:rPr lang="ru-RU" altLang="ru-RU" dirty="0"/>
              <a:t>, </a:t>
            </a:r>
            <a:r>
              <a:rPr lang="ru-RU" altLang="ru-RU" dirty="0" err="1"/>
              <a:t>дохід</a:t>
            </a:r>
            <a:r>
              <a:rPr lang="ru-RU" altLang="ru-RU" dirty="0"/>
              <a:t> (</a:t>
            </a:r>
            <a:r>
              <a:rPr lang="ru-RU" altLang="ru-RU" dirty="0" err="1"/>
              <a:t>прибуток</a:t>
            </a:r>
            <a:r>
              <a:rPr lang="ru-RU" altLang="ru-RU" dirty="0"/>
              <a:t>) </a:t>
            </a:r>
            <a:r>
              <a:rPr lang="ru-RU" altLang="ru-RU" dirty="0" err="1"/>
              <a:t>або</a:t>
            </a:r>
            <a:r>
              <a:rPr lang="ru-RU" altLang="ru-RU" dirty="0"/>
              <a:t> </a:t>
            </a:r>
            <a:r>
              <a:rPr lang="ru-RU" altLang="ru-RU" dirty="0" err="1"/>
              <a:t>його</a:t>
            </a:r>
            <a:r>
              <a:rPr lang="ru-RU" altLang="ru-RU" dirty="0"/>
              <a:t> </a:t>
            </a:r>
            <a:r>
              <a:rPr lang="ru-RU" altLang="ru-RU" dirty="0" err="1"/>
              <a:t>частина</a:t>
            </a:r>
            <a:r>
              <a:rPr lang="ru-RU" altLang="ru-RU" dirty="0"/>
              <a:t>, обороти з </a:t>
            </a:r>
            <a:r>
              <a:rPr lang="ru-RU" altLang="ru-RU" dirty="0" err="1"/>
              <a:t>реалізації</a:t>
            </a:r>
            <a:r>
              <a:rPr lang="ru-RU" altLang="ru-RU" dirty="0"/>
              <a:t> </a:t>
            </a:r>
            <a:r>
              <a:rPr lang="ru-RU" altLang="ru-RU" dirty="0" err="1"/>
              <a:t>товарів</a:t>
            </a:r>
            <a:r>
              <a:rPr lang="ru-RU" altLang="ru-RU" dirty="0"/>
              <a:t> (</a:t>
            </a:r>
            <a:r>
              <a:rPr lang="ru-RU" altLang="ru-RU" dirty="0" err="1"/>
              <a:t>робіт</a:t>
            </a:r>
            <a:r>
              <a:rPr lang="ru-RU" altLang="ru-RU" dirty="0"/>
              <a:t>, </a:t>
            </a:r>
            <a:r>
              <a:rPr lang="ru-RU" altLang="ru-RU" dirty="0" err="1"/>
              <a:t>послуг</a:t>
            </a:r>
            <a:r>
              <a:rPr lang="ru-RU" altLang="ru-RU" dirty="0"/>
              <a:t>), </a:t>
            </a:r>
            <a:r>
              <a:rPr lang="ru-RU" altLang="ru-RU" dirty="0" err="1"/>
              <a:t>операції</a:t>
            </a:r>
            <a:r>
              <a:rPr lang="ru-RU" altLang="ru-RU" dirty="0"/>
              <a:t> з </a:t>
            </a:r>
            <a:r>
              <a:rPr lang="ru-RU" altLang="ru-RU" dirty="0" err="1"/>
              <a:t>постачання</a:t>
            </a:r>
            <a:r>
              <a:rPr lang="ru-RU" altLang="ru-RU" dirty="0"/>
              <a:t> </a:t>
            </a:r>
            <a:r>
              <a:rPr lang="ru-RU" altLang="ru-RU" dirty="0" err="1"/>
              <a:t>товарів</a:t>
            </a:r>
            <a:r>
              <a:rPr lang="ru-RU" altLang="ru-RU" dirty="0"/>
              <a:t> (</a:t>
            </a:r>
            <a:r>
              <a:rPr lang="ru-RU" altLang="ru-RU" dirty="0" err="1"/>
              <a:t>робіт</a:t>
            </a:r>
            <a:r>
              <a:rPr lang="ru-RU" altLang="ru-RU" dirty="0"/>
              <a:t>, </a:t>
            </a:r>
            <a:r>
              <a:rPr lang="ru-RU" altLang="ru-RU" dirty="0" err="1"/>
              <a:t>послуг</a:t>
            </a:r>
            <a:r>
              <a:rPr lang="ru-RU" altLang="ru-RU" dirty="0"/>
              <a:t>) та </a:t>
            </a:r>
            <a:r>
              <a:rPr lang="ru-RU" altLang="ru-RU" dirty="0" err="1"/>
              <a:t>інші</a:t>
            </a:r>
            <a:r>
              <a:rPr lang="ru-RU" altLang="ru-RU" dirty="0"/>
              <a:t> </a:t>
            </a:r>
            <a:r>
              <a:rPr lang="ru-RU" altLang="ru-RU" dirty="0" err="1"/>
              <a:t>об’єкти</a:t>
            </a:r>
            <a:r>
              <a:rPr lang="ru-RU" altLang="ru-RU" dirty="0"/>
              <a:t>, </a:t>
            </a:r>
            <a:r>
              <a:rPr lang="ru-RU" altLang="ru-RU" dirty="0" err="1"/>
              <a:t>визначені</a:t>
            </a:r>
            <a:r>
              <a:rPr lang="ru-RU" altLang="ru-RU" dirty="0"/>
              <a:t> </a:t>
            </a:r>
            <a:r>
              <a:rPr lang="ru-RU" altLang="ru-RU" dirty="0" err="1"/>
              <a:t>податковим</a:t>
            </a:r>
            <a:r>
              <a:rPr lang="ru-RU" altLang="ru-RU" dirty="0"/>
              <a:t> </a:t>
            </a:r>
            <a:r>
              <a:rPr lang="ru-RU" altLang="ru-RU" dirty="0" err="1"/>
              <a:t>законодавством</a:t>
            </a:r>
            <a:r>
              <a:rPr lang="ru-RU" altLang="ru-RU" dirty="0"/>
              <a:t>, за </a:t>
            </a:r>
            <a:r>
              <a:rPr lang="ru-RU" altLang="ru-RU" dirty="0" err="1"/>
              <a:t>наявності</a:t>
            </a:r>
            <a:r>
              <a:rPr lang="ru-RU" altLang="ru-RU" dirty="0"/>
              <a:t> </a:t>
            </a:r>
            <a:r>
              <a:rPr lang="ru-RU" altLang="ru-RU" dirty="0" err="1"/>
              <a:t>яких</a:t>
            </a:r>
            <a:r>
              <a:rPr lang="ru-RU" altLang="ru-RU" dirty="0"/>
              <a:t> </a:t>
            </a:r>
            <a:r>
              <a:rPr lang="ru-RU" altLang="ru-RU" dirty="0" err="1"/>
              <a:t>податкове</a:t>
            </a:r>
            <a:r>
              <a:rPr lang="ru-RU" altLang="ru-RU" dirty="0"/>
              <a:t> </a:t>
            </a:r>
            <a:r>
              <a:rPr lang="ru-RU" altLang="ru-RU" dirty="0" err="1"/>
              <a:t>законодавство</a:t>
            </a:r>
            <a:r>
              <a:rPr lang="ru-RU" altLang="ru-RU" dirty="0"/>
              <a:t> </a:t>
            </a:r>
            <a:r>
              <a:rPr lang="ru-RU" altLang="ru-RU" dirty="0" err="1"/>
              <a:t>пов’язує</a:t>
            </a:r>
            <a:r>
              <a:rPr lang="ru-RU" altLang="ru-RU" dirty="0"/>
              <a:t> </a:t>
            </a:r>
            <a:r>
              <a:rPr lang="ru-RU" altLang="ru-RU" dirty="0" err="1"/>
              <a:t>виникнення</a:t>
            </a:r>
            <a:r>
              <a:rPr lang="ru-RU" altLang="ru-RU" dirty="0"/>
              <a:t> у </a:t>
            </a:r>
            <a:r>
              <a:rPr lang="ru-RU" altLang="ru-RU" dirty="0" err="1"/>
              <a:t>платника</a:t>
            </a:r>
            <a:r>
              <a:rPr lang="ru-RU" altLang="ru-RU" dirty="0"/>
              <a:t> </a:t>
            </a:r>
            <a:r>
              <a:rPr lang="ru-RU" altLang="ru-RU" dirty="0" err="1"/>
              <a:t>податкового</a:t>
            </a:r>
            <a:r>
              <a:rPr lang="ru-RU" altLang="ru-RU" dirty="0"/>
              <a:t> </a:t>
            </a:r>
            <a:r>
              <a:rPr lang="ru-RU" altLang="ru-RU" dirty="0" err="1"/>
              <a:t>обов’язку</a:t>
            </a:r>
            <a:r>
              <a:rPr lang="ru-RU" altLang="ru-RU" dirty="0"/>
              <a:t> (ст. 22 ПКУ). 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b="1" dirty="0"/>
              <a:t>Базою </a:t>
            </a:r>
            <a:r>
              <a:rPr lang="ru-RU" altLang="ru-RU" b="1" dirty="0" err="1"/>
              <a:t>оподаткування</a:t>
            </a:r>
            <a:r>
              <a:rPr lang="ru-RU" altLang="ru-RU" b="1" dirty="0"/>
              <a:t> </a:t>
            </a:r>
            <a:r>
              <a:rPr lang="ru-RU" altLang="ru-RU" dirty="0"/>
              <a:t>є </a:t>
            </a:r>
            <a:r>
              <a:rPr lang="ru-RU" altLang="ru-RU" dirty="0" err="1"/>
              <a:t>конкретні</a:t>
            </a:r>
            <a:r>
              <a:rPr lang="ru-RU" altLang="ru-RU" dirty="0"/>
              <a:t> </a:t>
            </a:r>
            <a:r>
              <a:rPr lang="ru-RU" altLang="ru-RU" dirty="0" err="1"/>
              <a:t>вартісні</a:t>
            </a:r>
            <a:r>
              <a:rPr lang="ru-RU" altLang="ru-RU" dirty="0"/>
              <a:t>, </a:t>
            </a:r>
            <a:r>
              <a:rPr lang="ru-RU" altLang="ru-RU" dirty="0" err="1"/>
              <a:t>фізичні</a:t>
            </a:r>
            <a:r>
              <a:rPr lang="ru-RU" altLang="ru-RU" dirty="0"/>
              <a:t> </a:t>
            </a:r>
            <a:r>
              <a:rPr lang="ru-RU" altLang="ru-RU" dirty="0" err="1"/>
              <a:t>або</a:t>
            </a:r>
            <a:r>
              <a:rPr lang="ru-RU" altLang="ru-RU" dirty="0"/>
              <a:t> </a:t>
            </a:r>
            <a:r>
              <a:rPr lang="ru-RU" altLang="ru-RU" dirty="0" err="1"/>
              <a:t>інші</a:t>
            </a:r>
            <a:r>
              <a:rPr lang="ru-RU" altLang="ru-RU" dirty="0"/>
              <a:t> характеристики </a:t>
            </a:r>
            <a:r>
              <a:rPr lang="ru-RU" altLang="ru-RU" dirty="0" err="1"/>
              <a:t>певного</a:t>
            </a:r>
            <a:r>
              <a:rPr lang="ru-RU" altLang="ru-RU" dirty="0"/>
              <a:t> </a:t>
            </a:r>
            <a:r>
              <a:rPr lang="ru-RU" altLang="ru-RU" dirty="0" err="1"/>
              <a:t>об’єкта</a:t>
            </a:r>
            <a:r>
              <a:rPr lang="ru-RU" altLang="ru-RU" dirty="0"/>
              <a:t> </a:t>
            </a:r>
            <a:r>
              <a:rPr lang="ru-RU" altLang="ru-RU" dirty="0" err="1"/>
              <a:t>оподаткування</a:t>
            </a:r>
            <a:r>
              <a:rPr lang="ru-RU" altLang="ru-RU" dirty="0"/>
              <a:t>. База </a:t>
            </a:r>
            <a:r>
              <a:rPr lang="ru-RU" altLang="ru-RU" dirty="0" err="1"/>
              <a:t>оподаткування</a:t>
            </a:r>
            <a:r>
              <a:rPr lang="ru-RU" altLang="ru-RU" dirty="0"/>
              <a:t> і порядок </a:t>
            </a:r>
            <a:r>
              <a:rPr lang="ru-RU" altLang="ru-RU" dirty="0" err="1"/>
              <a:t>її</a:t>
            </a:r>
            <a:r>
              <a:rPr lang="ru-RU" altLang="ru-RU" dirty="0"/>
              <a:t> </a:t>
            </a:r>
            <a:r>
              <a:rPr lang="ru-RU" altLang="ru-RU" dirty="0" err="1"/>
              <a:t>визначення</a:t>
            </a:r>
            <a:r>
              <a:rPr lang="ru-RU" altLang="ru-RU" dirty="0"/>
              <a:t> </a:t>
            </a:r>
            <a:r>
              <a:rPr lang="ru-RU" altLang="ru-RU" dirty="0" err="1"/>
              <a:t>встановлюються</a:t>
            </a:r>
            <a:r>
              <a:rPr lang="ru-RU" altLang="ru-RU" dirty="0"/>
              <a:t> ПКУ для кожного </a:t>
            </a:r>
            <a:r>
              <a:rPr lang="ru-RU" altLang="ru-RU" dirty="0" err="1"/>
              <a:t>податку</a:t>
            </a:r>
            <a:r>
              <a:rPr lang="ru-RU" altLang="ru-RU" dirty="0"/>
              <a:t> </a:t>
            </a:r>
            <a:r>
              <a:rPr lang="ru-RU" altLang="ru-RU" dirty="0" err="1"/>
              <a:t>окремо</a:t>
            </a:r>
            <a:r>
              <a:rPr lang="ru-RU" altLang="ru-RU" dirty="0"/>
              <a:t> (ст. 23 ПКУ)</a:t>
            </a:r>
            <a:endParaRPr lang="uk-UA" altLang="ru-RU" b="1" i="1" dirty="0"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8138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3892731"/>
          </a:xfrm>
        </p:spPr>
        <p:txBody>
          <a:bodyPr>
            <a:normAutofit/>
          </a:bodyPr>
          <a:lstStyle/>
          <a:p>
            <a:pPr algn="ctr"/>
            <a:r>
              <a:rPr lang="ru-RU" altLang="ru-RU" dirty="0"/>
              <a:t>У ПКУ </a:t>
            </a:r>
            <a:r>
              <a:rPr lang="ru-RU" altLang="ru-RU" dirty="0" err="1"/>
              <a:t>використовується</a:t>
            </a:r>
            <a:r>
              <a:rPr lang="ru-RU" altLang="ru-RU" dirty="0"/>
              <a:t> </a:t>
            </a:r>
            <a:r>
              <a:rPr lang="ru-RU" altLang="ru-RU" dirty="0" err="1"/>
              <a:t>термін</a:t>
            </a:r>
            <a:r>
              <a:rPr lang="ru-RU" altLang="ru-RU" dirty="0"/>
              <a:t> «</a:t>
            </a:r>
            <a:r>
              <a:rPr lang="ru-RU" altLang="ru-RU" dirty="0" err="1"/>
              <a:t>одиниця</a:t>
            </a:r>
            <a:r>
              <a:rPr lang="ru-RU" altLang="ru-RU" dirty="0"/>
              <a:t> </a:t>
            </a:r>
            <a:r>
              <a:rPr lang="ru-RU" altLang="ru-RU" dirty="0" err="1"/>
              <a:t>виміру</a:t>
            </a:r>
            <a:r>
              <a:rPr lang="ru-RU" altLang="ru-RU" dirty="0"/>
              <a:t> </a:t>
            </a:r>
            <a:r>
              <a:rPr lang="ru-RU" altLang="ru-RU" dirty="0" err="1"/>
              <a:t>бази</a:t>
            </a:r>
            <a:r>
              <a:rPr lang="ru-RU" altLang="ru-RU" dirty="0"/>
              <a:t> </a:t>
            </a:r>
            <a:r>
              <a:rPr lang="ru-RU" altLang="ru-RU" dirty="0" err="1"/>
              <a:t>оподаткування</a:t>
            </a:r>
            <a:r>
              <a:rPr lang="ru-RU" altLang="ru-RU" dirty="0"/>
              <a:t>», </a:t>
            </a:r>
            <a:r>
              <a:rPr lang="ru-RU" altLang="ru-RU" dirty="0" err="1"/>
              <a:t>тобто</a:t>
            </a:r>
            <a:r>
              <a:rPr lang="ru-RU" altLang="ru-RU" dirty="0"/>
              <a:t> конкретна </a:t>
            </a:r>
            <a:r>
              <a:rPr lang="ru-RU" altLang="ru-RU" dirty="0" err="1"/>
              <a:t>вартісна</a:t>
            </a:r>
            <a:r>
              <a:rPr lang="ru-RU" altLang="ru-RU" dirty="0"/>
              <a:t>, </a:t>
            </a:r>
            <a:r>
              <a:rPr lang="ru-RU" altLang="ru-RU" dirty="0" err="1"/>
              <a:t>фізична</a:t>
            </a:r>
            <a:r>
              <a:rPr lang="ru-RU" altLang="ru-RU" dirty="0"/>
              <a:t> </a:t>
            </a:r>
            <a:r>
              <a:rPr lang="ru-RU" altLang="ru-RU" dirty="0" err="1"/>
              <a:t>або</a:t>
            </a:r>
            <a:r>
              <a:rPr lang="ru-RU" altLang="ru-RU" dirty="0"/>
              <a:t> </a:t>
            </a:r>
            <a:r>
              <a:rPr lang="ru-RU" altLang="ru-RU" dirty="0" err="1"/>
              <a:t>інша</a:t>
            </a:r>
            <a:r>
              <a:rPr lang="ru-RU" altLang="ru-RU" dirty="0"/>
              <a:t> характеристика </a:t>
            </a:r>
            <a:r>
              <a:rPr lang="ru-RU" altLang="ru-RU" dirty="0" err="1"/>
              <a:t>бази</a:t>
            </a:r>
            <a:r>
              <a:rPr lang="ru-RU" altLang="ru-RU" dirty="0"/>
              <a:t> </a:t>
            </a:r>
            <a:r>
              <a:rPr lang="ru-RU" altLang="ru-RU" dirty="0" err="1"/>
              <a:t>оподаткування</a:t>
            </a:r>
            <a:r>
              <a:rPr lang="ru-RU" altLang="ru-RU" dirty="0"/>
              <a:t> </a:t>
            </a:r>
            <a:r>
              <a:rPr lang="ru-RU" altLang="ru-RU" dirty="0" err="1"/>
              <a:t>або</a:t>
            </a:r>
            <a:r>
              <a:rPr lang="ru-RU" altLang="ru-RU" dirty="0"/>
              <a:t> </a:t>
            </a:r>
            <a:r>
              <a:rPr lang="ru-RU" altLang="ru-RU" dirty="0" err="1"/>
              <a:t>її</a:t>
            </a:r>
            <a:r>
              <a:rPr lang="ru-RU" altLang="ru-RU" dirty="0"/>
              <a:t> </a:t>
            </a:r>
            <a:r>
              <a:rPr lang="ru-RU" altLang="ru-RU" dirty="0" err="1"/>
              <a:t>частини</a:t>
            </a:r>
            <a:r>
              <a:rPr lang="ru-RU" altLang="ru-RU" dirty="0"/>
              <a:t>, </a:t>
            </a:r>
            <a:r>
              <a:rPr lang="ru-RU" altLang="ru-RU" dirty="0" err="1"/>
              <a:t>щодо</a:t>
            </a:r>
            <a:r>
              <a:rPr lang="ru-RU" altLang="ru-RU" dirty="0"/>
              <a:t> </a:t>
            </a:r>
            <a:r>
              <a:rPr lang="ru-RU" altLang="ru-RU" dirty="0" err="1"/>
              <a:t>якої</a:t>
            </a:r>
            <a:r>
              <a:rPr lang="ru-RU" altLang="ru-RU" dirty="0"/>
              <a:t> </a:t>
            </a:r>
            <a:r>
              <a:rPr lang="ru-RU" altLang="ru-RU" dirty="0" err="1"/>
              <a:t>застосовується</a:t>
            </a:r>
            <a:r>
              <a:rPr lang="ru-RU" altLang="ru-RU" dirty="0"/>
              <a:t> ставка </a:t>
            </a:r>
            <a:r>
              <a:rPr lang="ru-RU" altLang="ru-RU" dirty="0" err="1"/>
              <a:t>податку</a:t>
            </a:r>
            <a:r>
              <a:rPr lang="ru-RU" altLang="ru-RU" dirty="0"/>
              <a:t>. </a:t>
            </a:r>
            <a:r>
              <a:rPr lang="ru-RU" altLang="ru-RU" dirty="0" err="1"/>
              <a:t>Одній</a:t>
            </a:r>
            <a:r>
              <a:rPr lang="ru-RU" altLang="ru-RU" dirty="0"/>
              <a:t> </a:t>
            </a:r>
            <a:r>
              <a:rPr lang="ru-RU" altLang="ru-RU" dirty="0" err="1"/>
              <a:t>базі</a:t>
            </a:r>
            <a:r>
              <a:rPr lang="ru-RU" altLang="ru-RU" dirty="0"/>
              <a:t> </a:t>
            </a:r>
            <a:r>
              <a:rPr lang="ru-RU" altLang="ru-RU" dirty="0" err="1"/>
              <a:t>оподаткування</a:t>
            </a:r>
            <a:r>
              <a:rPr lang="ru-RU" altLang="ru-RU" dirty="0"/>
              <a:t> повинна </a:t>
            </a:r>
            <a:r>
              <a:rPr lang="ru-RU" altLang="ru-RU" dirty="0" err="1"/>
              <a:t>відповідати</a:t>
            </a:r>
            <a:r>
              <a:rPr lang="ru-RU" altLang="ru-RU" dirty="0"/>
              <a:t> одна </a:t>
            </a:r>
            <a:r>
              <a:rPr lang="ru-RU" altLang="ru-RU" dirty="0" err="1"/>
              <a:t>одиниця</a:t>
            </a:r>
            <a:r>
              <a:rPr lang="ru-RU" altLang="ru-RU" dirty="0"/>
              <a:t> </a:t>
            </a:r>
            <a:r>
              <a:rPr lang="ru-RU" altLang="ru-RU" dirty="0" err="1"/>
              <a:t>виміру</a:t>
            </a:r>
            <a:r>
              <a:rPr lang="ru-RU" altLang="ru-RU" dirty="0"/>
              <a:t> </a:t>
            </a:r>
            <a:r>
              <a:rPr lang="ru-RU" altLang="ru-RU" dirty="0" err="1"/>
              <a:t>бази</a:t>
            </a:r>
            <a:r>
              <a:rPr lang="ru-RU" altLang="ru-RU" dirty="0"/>
              <a:t> </a:t>
            </a:r>
            <a:r>
              <a:rPr lang="ru-RU" altLang="ru-RU" dirty="0" err="1"/>
              <a:t>оподаткування</a:t>
            </a:r>
            <a:r>
              <a:rPr lang="ru-RU" altLang="ru-RU" dirty="0"/>
              <a:t>. </a:t>
            </a:r>
            <a:r>
              <a:rPr lang="ru-RU" altLang="ru-RU" dirty="0" err="1"/>
              <a:t>Саме</a:t>
            </a:r>
            <a:r>
              <a:rPr lang="ru-RU" altLang="ru-RU" dirty="0"/>
              <a:t> до </a:t>
            </a:r>
            <a:r>
              <a:rPr lang="ru-RU" altLang="ru-RU" dirty="0" err="1"/>
              <a:t>бази</a:t>
            </a:r>
            <a:r>
              <a:rPr lang="ru-RU" altLang="ru-RU" dirty="0"/>
              <a:t> </a:t>
            </a:r>
            <a:r>
              <a:rPr lang="ru-RU" altLang="ru-RU" dirty="0" err="1"/>
              <a:t>оподаткування</a:t>
            </a:r>
            <a:r>
              <a:rPr lang="ru-RU" altLang="ru-RU" dirty="0"/>
              <a:t> </a:t>
            </a:r>
            <a:r>
              <a:rPr lang="ru-RU" altLang="ru-RU" dirty="0" err="1"/>
              <a:t>застосовують</a:t>
            </a:r>
            <a:r>
              <a:rPr lang="ru-RU" altLang="ru-RU" dirty="0"/>
              <a:t> ставку </a:t>
            </a:r>
            <a:r>
              <a:rPr lang="ru-RU" altLang="ru-RU" dirty="0" err="1"/>
              <a:t>податку</a:t>
            </a:r>
            <a:r>
              <a:rPr lang="ru-RU" altLang="ru-RU" dirty="0"/>
              <a:t> для </a:t>
            </a:r>
            <a:r>
              <a:rPr lang="ru-RU" altLang="ru-RU" dirty="0" err="1"/>
              <a:t>визначення</a:t>
            </a:r>
            <a:r>
              <a:rPr lang="ru-RU" altLang="ru-RU" dirty="0"/>
              <a:t> </a:t>
            </a:r>
            <a:r>
              <a:rPr lang="ru-RU" altLang="ru-RU" dirty="0" err="1"/>
              <a:t>його</a:t>
            </a:r>
            <a:r>
              <a:rPr lang="ru-RU" altLang="ru-RU" dirty="0"/>
              <a:t> </a:t>
            </a:r>
            <a:r>
              <a:rPr lang="ru-RU" altLang="ru-RU" dirty="0" err="1"/>
              <a:t>суми</a:t>
            </a:r>
            <a:r>
              <a:rPr lang="ru-RU" altLang="ru-RU" dirty="0"/>
              <a:t> (ст. 24 ПКУ).</a:t>
            </a:r>
            <a:endParaRPr lang="uk-UA" altLang="ru-RU" b="1" i="1" dirty="0">
              <a:latin typeface="Arial" panose="020B0604020202020204" pitchFamily="34" charset="0"/>
            </a:endParaRPr>
          </a:p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17765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/>
          </a:bodyPr>
          <a:lstStyle/>
          <a:p>
            <a:pPr algn="ctr"/>
            <a:r>
              <a:rPr lang="ru-RU" altLang="ru-RU" dirty="0" err="1"/>
              <a:t>Терміни</a:t>
            </a:r>
            <a:r>
              <a:rPr lang="ru-RU" altLang="ru-RU" dirty="0"/>
              <a:t> «</a:t>
            </a:r>
            <a:r>
              <a:rPr lang="ru-RU" altLang="ru-RU" dirty="0" err="1"/>
              <a:t>об’єкт</a:t>
            </a:r>
            <a:r>
              <a:rPr lang="ru-RU" altLang="ru-RU" dirty="0"/>
              <a:t> </a:t>
            </a:r>
            <a:r>
              <a:rPr lang="ru-RU" altLang="ru-RU" dirty="0" err="1"/>
              <a:t>оподаткування</a:t>
            </a:r>
            <a:r>
              <a:rPr lang="ru-RU" altLang="ru-RU" dirty="0"/>
              <a:t>» та «база </a:t>
            </a:r>
            <a:r>
              <a:rPr lang="ru-RU" altLang="ru-RU" dirty="0" err="1"/>
              <a:t>оподаткування</a:t>
            </a:r>
            <a:r>
              <a:rPr lang="ru-RU" altLang="ru-RU" dirty="0"/>
              <a:t>» </a:t>
            </a:r>
            <a:r>
              <a:rPr lang="ru-RU" altLang="ru-RU" dirty="0" err="1"/>
              <a:t>відрізняються</a:t>
            </a:r>
            <a:r>
              <a:rPr lang="ru-RU" altLang="ru-RU" dirty="0"/>
              <a:t> за </a:t>
            </a:r>
            <a:r>
              <a:rPr lang="ru-RU" altLang="ru-RU" dirty="0" err="1"/>
              <a:t>своїм</a:t>
            </a:r>
            <a:r>
              <a:rPr lang="ru-RU" altLang="ru-RU" dirty="0"/>
              <a:t> </a:t>
            </a:r>
            <a:r>
              <a:rPr lang="ru-RU" altLang="ru-RU" dirty="0" err="1"/>
              <a:t>змістом</a:t>
            </a:r>
            <a:r>
              <a:rPr lang="ru-RU" altLang="ru-RU" dirty="0"/>
              <a:t>. </a:t>
            </a:r>
            <a:r>
              <a:rPr lang="ru-RU" altLang="ru-RU" dirty="0" err="1"/>
              <a:t>Якщо</a:t>
            </a:r>
            <a:r>
              <a:rPr lang="ru-RU" altLang="ru-RU" dirty="0"/>
              <a:t> перший </a:t>
            </a:r>
            <a:r>
              <a:rPr lang="ru-RU" altLang="ru-RU" dirty="0" err="1"/>
              <a:t>термін</a:t>
            </a:r>
            <a:r>
              <a:rPr lang="ru-RU" altLang="ru-RU" dirty="0"/>
              <a:t> </a:t>
            </a:r>
            <a:r>
              <a:rPr lang="ru-RU" altLang="ru-RU" dirty="0" err="1"/>
              <a:t>визначає</a:t>
            </a:r>
            <a:r>
              <a:rPr lang="ru-RU" altLang="ru-RU" dirty="0"/>
              <a:t> </a:t>
            </a:r>
            <a:r>
              <a:rPr lang="ru-RU" altLang="ru-RU" dirty="0" err="1"/>
              <a:t>юридичне</a:t>
            </a:r>
            <a:r>
              <a:rPr lang="ru-RU" altLang="ru-RU" dirty="0"/>
              <a:t> </a:t>
            </a:r>
            <a:r>
              <a:rPr lang="ru-RU" altLang="ru-RU" dirty="0" err="1"/>
              <a:t>поняття</a:t>
            </a:r>
            <a:r>
              <a:rPr lang="ru-RU" altLang="ru-RU" dirty="0"/>
              <a:t>, </a:t>
            </a:r>
            <a:r>
              <a:rPr lang="ru-RU" altLang="ru-RU" dirty="0" err="1"/>
              <a:t>тобто</a:t>
            </a:r>
            <a:r>
              <a:rPr lang="ru-RU" altLang="ru-RU" dirty="0"/>
              <a:t> </a:t>
            </a:r>
            <a:r>
              <a:rPr lang="ru-RU" altLang="ru-RU" dirty="0" err="1"/>
              <a:t>виражає</a:t>
            </a:r>
            <a:r>
              <a:rPr lang="ru-RU" altLang="ru-RU" dirty="0"/>
              <a:t> </a:t>
            </a:r>
            <a:r>
              <a:rPr lang="ru-RU" altLang="ru-RU" dirty="0" err="1"/>
              <a:t>податковий</a:t>
            </a:r>
            <a:r>
              <a:rPr lang="ru-RU" altLang="ru-RU" dirty="0"/>
              <a:t> </a:t>
            </a:r>
            <a:r>
              <a:rPr lang="ru-RU" altLang="ru-RU" dirty="0" err="1"/>
              <a:t>обов’язок</a:t>
            </a:r>
            <a:r>
              <a:rPr lang="ru-RU" altLang="ru-RU" dirty="0"/>
              <a:t> та </a:t>
            </a:r>
            <a:r>
              <a:rPr lang="ru-RU" altLang="ru-RU" dirty="0" err="1"/>
              <a:t>наявність</a:t>
            </a:r>
            <a:r>
              <a:rPr lang="ru-RU" altLang="ru-RU" dirty="0"/>
              <a:t> </a:t>
            </a:r>
            <a:r>
              <a:rPr lang="ru-RU" altLang="ru-RU" dirty="0" err="1"/>
              <a:t>платника</a:t>
            </a:r>
            <a:r>
              <a:rPr lang="ru-RU" altLang="ru-RU" dirty="0"/>
              <a:t> </a:t>
            </a:r>
            <a:r>
              <a:rPr lang="ru-RU" altLang="ru-RU" dirty="0" err="1"/>
              <a:t>податку</a:t>
            </a:r>
            <a:r>
              <a:rPr lang="ru-RU" altLang="ru-RU" dirty="0"/>
              <a:t>, </a:t>
            </a:r>
            <a:r>
              <a:rPr lang="ru-RU" altLang="ru-RU" dirty="0" err="1"/>
              <a:t>який</a:t>
            </a:r>
            <a:r>
              <a:rPr lang="ru-RU" altLang="ru-RU" dirty="0"/>
              <a:t> </a:t>
            </a:r>
            <a:r>
              <a:rPr lang="ru-RU" altLang="ru-RU" dirty="0" err="1"/>
              <a:t>його</a:t>
            </a:r>
            <a:r>
              <a:rPr lang="ru-RU" altLang="ru-RU" dirty="0"/>
              <a:t> </a:t>
            </a:r>
            <a:r>
              <a:rPr lang="ru-RU" altLang="ru-RU" dirty="0" err="1"/>
              <a:t>виконує</a:t>
            </a:r>
            <a:r>
              <a:rPr lang="ru-RU" altLang="ru-RU" dirty="0"/>
              <a:t>, то база </a:t>
            </a:r>
            <a:r>
              <a:rPr lang="ru-RU" altLang="ru-RU" dirty="0" err="1"/>
              <a:t>оподаткування</a:t>
            </a:r>
            <a:r>
              <a:rPr lang="ru-RU" altLang="ru-RU" dirty="0"/>
              <a:t> – </a:t>
            </a:r>
            <a:r>
              <a:rPr lang="ru-RU" altLang="ru-RU" dirty="0" err="1"/>
              <a:t>це</a:t>
            </a:r>
            <a:r>
              <a:rPr lang="ru-RU" altLang="ru-RU" dirty="0"/>
              <a:t> </a:t>
            </a:r>
            <a:r>
              <a:rPr lang="ru-RU" altLang="ru-RU" dirty="0" err="1"/>
              <a:t>економічне</a:t>
            </a:r>
            <a:r>
              <a:rPr lang="ru-RU" altLang="ru-RU" dirty="0"/>
              <a:t> </a:t>
            </a:r>
            <a:r>
              <a:rPr lang="ru-RU" altLang="ru-RU" dirty="0" err="1"/>
              <a:t>поняття</a:t>
            </a:r>
            <a:r>
              <a:rPr lang="ru-RU" altLang="ru-RU" dirty="0"/>
              <a:t> і </a:t>
            </a:r>
            <a:r>
              <a:rPr lang="ru-RU" altLang="ru-RU" dirty="0" err="1"/>
              <a:t>визначає</a:t>
            </a:r>
            <a:r>
              <a:rPr lang="ru-RU" altLang="ru-RU" dirty="0"/>
              <a:t> </a:t>
            </a:r>
            <a:r>
              <a:rPr lang="ru-RU" altLang="ru-RU" dirty="0" err="1"/>
              <a:t>розмір</a:t>
            </a:r>
            <a:r>
              <a:rPr lang="ru-RU" altLang="ru-RU" dirty="0"/>
              <a:t> </a:t>
            </a:r>
            <a:r>
              <a:rPr lang="ru-RU" altLang="ru-RU" dirty="0" err="1"/>
              <a:t>об’єкта</a:t>
            </a:r>
            <a:r>
              <a:rPr lang="ru-RU" altLang="ru-RU" dirty="0"/>
              <a:t> </a:t>
            </a:r>
            <a:r>
              <a:rPr lang="ru-RU" altLang="ru-RU" dirty="0" err="1"/>
              <a:t>оподаткування</a:t>
            </a:r>
            <a:r>
              <a:rPr lang="ru-RU" altLang="ru-RU" dirty="0"/>
              <a:t>, до </a:t>
            </a:r>
            <a:r>
              <a:rPr lang="ru-RU" altLang="ru-RU" dirty="0" err="1"/>
              <a:t>якого</a:t>
            </a:r>
            <a:r>
              <a:rPr lang="ru-RU" altLang="ru-RU" dirty="0"/>
              <a:t> </a:t>
            </a:r>
            <a:r>
              <a:rPr lang="ru-RU" altLang="ru-RU" dirty="0" err="1"/>
              <a:t>застосовують</a:t>
            </a:r>
            <a:r>
              <a:rPr lang="ru-RU" altLang="ru-RU" dirty="0"/>
              <a:t> ставку </a:t>
            </a:r>
            <a:r>
              <a:rPr lang="ru-RU" altLang="ru-RU" dirty="0" err="1"/>
              <a:t>податку</a:t>
            </a:r>
            <a:r>
              <a:rPr lang="ru-RU" altLang="ru-RU" dirty="0"/>
              <a:t>. </a:t>
            </a:r>
            <a:r>
              <a:rPr lang="ru-RU" altLang="ru-RU" dirty="0" err="1"/>
              <a:t>Наприклад</a:t>
            </a:r>
            <a:r>
              <a:rPr lang="ru-RU" altLang="ru-RU" dirty="0"/>
              <a:t>, для земельного </a:t>
            </a:r>
            <a:r>
              <a:rPr lang="ru-RU" altLang="ru-RU" dirty="0" err="1"/>
              <a:t>податку</a:t>
            </a:r>
            <a:r>
              <a:rPr lang="ru-RU" altLang="ru-RU" dirty="0"/>
              <a:t> </a:t>
            </a:r>
            <a:r>
              <a:rPr lang="ru-RU" altLang="ru-RU" dirty="0" err="1"/>
              <a:t>об’єктом</a:t>
            </a:r>
            <a:r>
              <a:rPr lang="ru-RU" altLang="ru-RU" dirty="0"/>
              <a:t> є </a:t>
            </a:r>
            <a:r>
              <a:rPr lang="ru-RU" altLang="ru-RU" dirty="0" err="1"/>
              <a:t>земельна</a:t>
            </a:r>
            <a:r>
              <a:rPr lang="ru-RU" altLang="ru-RU" dirty="0"/>
              <a:t> </a:t>
            </a:r>
            <a:r>
              <a:rPr lang="ru-RU" altLang="ru-RU" dirty="0" err="1"/>
              <a:t>ділянка</a:t>
            </a:r>
            <a:r>
              <a:rPr lang="ru-RU" altLang="ru-RU" dirty="0"/>
              <a:t>, базою – нормативна </a:t>
            </a:r>
            <a:r>
              <a:rPr lang="ru-RU" altLang="ru-RU" dirty="0" err="1"/>
              <a:t>грошова</a:t>
            </a:r>
            <a:r>
              <a:rPr lang="ru-RU" altLang="ru-RU" dirty="0"/>
              <a:t> </a:t>
            </a:r>
            <a:r>
              <a:rPr lang="ru-RU" altLang="ru-RU" dirty="0" err="1"/>
              <a:t>оцінка</a:t>
            </a:r>
            <a:r>
              <a:rPr lang="ru-RU" altLang="ru-RU" dirty="0"/>
              <a:t> </a:t>
            </a:r>
            <a:r>
              <a:rPr lang="ru-RU" altLang="ru-RU" dirty="0" err="1"/>
              <a:t>земельної</a:t>
            </a:r>
            <a:r>
              <a:rPr lang="ru-RU" altLang="ru-RU" dirty="0"/>
              <a:t> </a:t>
            </a:r>
            <a:r>
              <a:rPr lang="ru-RU" altLang="ru-RU" dirty="0" err="1"/>
              <a:t>ділянки</a:t>
            </a:r>
            <a:r>
              <a:rPr lang="ru-RU" altLang="ru-RU" dirty="0"/>
              <a:t>, </a:t>
            </a:r>
            <a:r>
              <a:rPr lang="ru-RU" altLang="ru-RU" dirty="0" err="1"/>
              <a:t>одиниця</a:t>
            </a:r>
            <a:r>
              <a:rPr lang="ru-RU" altLang="ru-RU" dirty="0"/>
              <a:t> </a:t>
            </a:r>
            <a:r>
              <a:rPr lang="ru-RU" altLang="ru-RU" dirty="0" err="1"/>
              <a:t>виміру</a:t>
            </a:r>
            <a:r>
              <a:rPr lang="ru-RU" altLang="ru-RU" dirty="0"/>
              <a:t> </a:t>
            </a:r>
            <a:r>
              <a:rPr lang="ru-RU" altLang="ru-RU" dirty="0" err="1"/>
              <a:t>бази</a:t>
            </a:r>
            <a:r>
              <a:rPr lang="ru-RU" altLang="ru-RU" dirty="0"/>
              <a:t> </a:t>
            </a:r>
            <a:r>
              <a:rPr lang="ru-RU" altLang="ru-RU" dirty="0" err="1"/>
              <a:t>оподаткування</a:t>
            </a:r>
            <a:r>
              <a:rPr lang="ru-RU" altLang="ru-RU" dirty="0"/>
              <a:t> – </a:t>
            </a:r>
            <a:r>
              <a:rPr lang="ru-RU" altLang="ru-RU" dirty="0" err="1"/>
              <a:t>гривні</a:t>
            </a:r>
            <a:r>
              <a:rPr lang="ru-RU" altLang="ru-RU" dirty="0"/>
              <a:t>. </a:t>
            </a:r>
            <a:r>
              <a:rPr lang="ru-RU" altLang="ru-RU" dirty="0" err="1"/>
              <a:t>Однак</a:t>
            </a:r>
            <a:r>
              <a:rPr lang="ru-RU" altLang="ru-RU" dirty="0"/>
              <a:t> у </a:t>
            </a:r>
            <a:r>
              <a:rPr lang="ru-RU" altLang="ru-RU" dirty="0" err="1"/>
              <a:t>деяких</a:t>
            </a:r>
            <a:r>
              <a:rPr lang="ru-RU" altLang="ru-RU" dirty="0"/>
              <a:t> </a:t>
            </a:r>
            <a:r>
              <a:rPr lang="ru-RU" altLang="ru-RU" dirty="0" err="1"/>
              <a:t>випадках</a:t>
            </a:r>
            <a:r>
              <a:rPr lang="ru-RU" altLang="ru-RU" dirty="0"/>
              <a:t> </a:t>
            </a:r>
            <a:r>
              <a:rPr lang="ru-RU" altLang="ru-RU" dirty="0" err="1"/>
              <a:t>об’єкт</a:t>
            </a:r>
            <a:r>
              <a:rPr lang="ru-RU" altLang="ru-RU" dirty="0"/>
              <a:t> і база </a:t>
            </a:r>
            <a:r>
              <a:rPr lang="ru-RU" altLang="ru-RU" dirty="0" err="1"/>
              <a:t>оподаткування</a:t>
            </a:r>
            <a:r>
              <a:rPr lang="ru-RU" altLang="ru-RU" dirty="0"/>
              <a:t> </a:t>
            </a:r>
            <a:r>
              <a:rPr lang="ru-RU" altLang="ru-RU" dirty="0" err="1"/>
              <a:t>збігаються</a:t>
            </a:r>
            <a:r>
              <a:rPr lang="ru-RU" altLang="ru-RU" dirty="0"/>
              <a:t>: </a:t>
            </a:r>
            <a:r>
              <a:rPr lang="ru-RU" altLang="ru-RU" dirty="0" err="1"/>
              <a:t>зокрема</a:t>
            </a:r>
            <a:r>
              <a:rPr lang="ru-RU" altLang="ru-RU" dirty="0"/>
              <a:t>, у </a:t>
            </a:r>
            <a:r>
              <a:rPr lang="ru-RU" altLang="ru-RU" dirty="0" err="1"/>
              <a:t>випадку</a:t>
            </a:r>
            <a:r>
              <a:rPr lang="ru-RU" altLang="ru-RU" dirty="0"/>
              <a:t> </a:t>
            </a:r>
            <a:r>
              <a:rPr lang="ru-RU" altLang="ru-RU" dirty="0" err="1"/>
              <a:t>податку</a:t>
            </a:r>
            <a:r>
              <a:rPr lang="ru-RU" altLang="ru-RU" dirty="0"/>
              <a:t> на </a:t>
            </a:r>
            <a:r>
              <a:rPr lang="ru-RU" altLang="ru-RU" dirty="0" err="1"/>
              <a:t>прибуток</a:t>
            </a:r>
            <a:r>
              <a:rPr lang="ru-RU" altLang="ru-RU" dirty="0"/>
              <a:t> як </a:t>
            </a:r>
            <a:r>
              <a:rPr lang="ru-RU" altLang="ru-RU" dirty="0" err="1"/>
              <a:t>об’єктом</a:t>
            </a:r>
            <a:r>
              <a:rPr lang="ru-RU" altLang="ru-RU" dirty="0"/>
              <a:t>, так і базою </a:t>
            </a:r>
            <a:r>
              <a:rPr lang="ru-RU" altLang="ru-RU" dirty="0" err="1"/>
              <a:t>оподаткування</a:t>
            </a:r>
            <a:r>
              <a:rPr lang="ru-RU" altLang="ru-RU" dirty="0"/>
              <a:t> є </a:t>
            </a:r>
            <a:r>
              <a:rPr lang="ru-RU" altLang="ru-RU" dirty="0" err="1"/>
              <a:t>прибуток</a:t>
            </a:r>
            <a:r>
              <a:rPr lang="ru-RU" altLang="ru-RU" dirty="0"/>
              <a:t>. </a:t>
            </a:r>
            <a:endParaRPr lang="uk-UA" altLang="ru-RU" b="1" i="1" dirty="0">
              <a:latin typeface="Arial" panose="020B0604020202020204" pitchFamily="34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8785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fontScale="92500" lnSpcReduction="20000"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altLang="ru-RU" sz="2400" b="1" dirty="0"/>
              <a:t>Ставка </a:t>
            </a:r>
            <a:r>
              <a:rPr lang="ru-RU" altLang="ru-RU" sz="2400" b="1" dirty="0" err="1"/>
              <a:t>податку</a:t>
            </a:r>
            <a:r>
              <a:rPr lang="ru-RU" altLang="ru-RU" sz="2400" b="1" dirty="0"/>
              <a:t> </a:t>
            </a:r>
            <a:r>
              <a:rPr lang="ru-RU" altLang="ru-RU" sz="2400" dirty="0"/>
              <a:t>– </a:t>
            </a:r>
            <a:r>
              <a:rPr lang="ru-RU" altLang="ru-RU" sz="2400" dirty="0" err="1"/>
              <a:t>це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розмір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нарахувань</a:t>
            </a:r>
            <a:r>
              <a:rPr lang="ru-RU" altLang="ru-RU" sz="2400" dirty="0"/>
              <a:t> на (</a:t>
            </a:r>
            <a:r>
              <a:rPr lang="ru-RU" altLang="ru-RU" sz="2400" dirty="0" err="1"/>
              <a:t>від</a:t>
            </a:r>
            <a:r>
              <a:rPr lang="ru-RU" altLang="ru-RU" sz="2400" dirty="0"/>
              <a:t>) </a:t>
            </a:r>
            <a:r>
              <a:rPr lang="ru-RU" altLang="ru-RU" sz="2400" dirty="0" err="1"/>
              <a:t>одиницю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одиниці</a:t>
            </a:r>
            <a:r>
              <a:rPr lang="ru-RU" altLang="ru-RU" sz="2400" dirty="0"/>
              <a:t>) </a:t>
            </a:r>
            <a:r>
              <a:rPr lang="ru-RU" altLang="ru-RU" sz="2400" dirty="0" err="1"/>
              <a:t>виміру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бази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оподаткування</a:t>
            </a:r>
            <a:r>
              <a:rPr lang="ru-RU" altLang="ru-RU" sz="2400" dirty="0"/>
              <a:t> (ст. 25 ПКУ). 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2400" dirty="0"/>
              <a:t>Ставки </a:t>
            </a:r>
            <a:r>
              <a:rPr lang="ru-RU" altLang="ru-RU" sz="2400" dirty="0" err="1"/>
              <a:t>класифікують</a:t>
            </a:r>
            <a:r>
              <a:rPr lang="ru-RU" altLang="ru-RU" sz="2400" dirty="0"/>
              <a:t> за такими </a:t>
            </a:r>
            <a:r>
              <a:rPr lang="ru-RU" altLang="ru-RU" sz="2400" dirty="0" err="1"/>
              <a:t>ознаками</a:t>
            </a:r>
            <a:r>
              <a:rPr lang="ru-RU" altLang="ru-RU" sz="2400" dirty="0"/>
              <a:t>: 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2400" b="1" dirty="0" err="1"/>
              <a:t>залежно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від</a:t>
            </a:r>
            <a:r>
              <a:rPr lang="ru-RU" altLang="ru-RU" sz="2400" b="1" dirty="0"/>
              <a:t> виду </a:t>
            </a:r>
            <a:r>
              <a:rPr lang="ru-RU" altLang="ru-RU" sz="2400" b="1" dirty="0" err="1"/>
              <a:t>діяльності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платника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податку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або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об’єктів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оподаткування</a:t>
            </a:r>
            <a:r>
              <a:rPr lang="ru-RU" altLang="ru-RU" sz="2400" b="1" dirty="0"/>
              <a:t>: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dirty="0"/>
              <a:t>– </a:t>
            </a:r>
            <a:r>
              <a:rPr lang="ru-RU" altLang="ru-RU" dirty="0" err="1"/>
              <a:t>базова</a:t>
            </a:r>
            <a:r>
              <a:rPr lang="ru-RU" altLang="ru-RU" dirty="0"/>
              <a:t> (</a:t>
            </a:r>
            <a:r>
              <a:rPr lang="ru-RU" altLang="ru-RU" dirty="0" err="1"/>
              <a:t>основна</a:t>
            </a:r>
            <a:r>
              <a:rPr lang="ru-RU" altLang="ru-RU" dirty="0"/>
              <a:t>, </a:t>
            </a:r>
            <a:r>
              <a:rPr lang="ru-RU" altLang="ru-RU" dirty="0" err="1"/>
              <a:t>універсальна</a:t>
            </a:r>
            <a:r>
              <a:rPr lang="ru-RU" altLang="ru-RU" dirty="0"/>
              <a:t>, </a:t>
            </a:r>
            <a:r>
              <a:rPr lang="ru-RU" altLang="ru-RU" dirty="0" err="1"/>
              <a:t>єдина</a:t>
            </a:r>
            <a:r>
              <a:rPr lang="ru-RU" altLang="ru-RU" dirty="0"/>
              <a:t>) – ставка, </a:t>
            </a:r>
            <a:r>
              <a:rPr lang="ru-RU" altLang="ru-RU" dirty="0" err="1"/>
              <a:t>що</a:t>
            </a:r>
            <a:r>
              <a:rPr lang="ru-RU" altLang="ru-RU" dirty="0"/>
              <a:t> </a:t>
            </a:r>
            <a:r>
              <a:rPr lang="ru-RU" altLang="ru-RU" dirty="0" err="1"/>
              <a:t>визначена</a:t>
            </a:r>
            <a:r>
              <a:rPr lang="ru-RU" altLang="ru-RU" dirty="0"/>
              <a:t> ПКУ такою для </a:t>
            </a:r>
            <a:r>
              <a:rPr lang="ru-RU" altLang="ru-RU" dirty="0" err="1"/>
              <a:t>окремого</a:t>
            </a:r>
            <a:r>
              <a:rPr lang="ru-RU" altLang="ru-RU" dirty="0"/>
              <a:t> </a:t>
            </a:r>
            <a:r>
              <a:rPr lang="ru-RU" altLang="ru-RU" dirty="0" err="1"/>
              <a:t>податку</a:t>
            </a:r>
            <a:r>
              <a:rPr lang="ru-RU" altLang="ru-RU" dirty="0"/>
              <a:t> (</a:t>
            </a:r>
            <a:r>
              <a:rPr lang="ru-RU" altLang="ru-RU" dirty="0" err="1"/>
              <a:t>податок</a:t>
            </a:r>
            <a:r>
              <a:rPr lang="ru-RU" altLang="ru-RU" dirty="0"/>
              <a:t> на </a:t>
            </a:r>
            <a:r>
              <a:rPr lang="ru-RU" altLang="ru-RU" dirty="0" err="1"/>
              <a:t>додану</a:t>
            </a:r>
            <a:r>
              <a:rPr lang="ru-RU" altLang="ru-RU" dirty="0"/>
              <a:t> </a:t>
            </a:r>
            <a:r>
              <a:rPr lang="ru-RU" altLang="ru-RU" dirty="0" err="1"/>
              <a:t>вартість</a:t>
            </a:r>
            <a:r>
              <a:rPr lang="ru-RU" altLang="ru-RU" dirty="0"/>
              <a:t> (ПДВ) – 20 %, </a:t>
            </a:r>
            <a:r>
              <a:rPr lang="ru-RU" altLang="ru-RU" dirty="0" err="1"/>
              <a:t>податок</a:t>
            </a:r>
            <a:r>
              <a:rPr lang="ru-RU" altLang="ru-RU" dirty="0"/>
              <a:t> на </a:t>
            </a:r>
            <a:r>
              <a:rPr lang="ru-RU" altLang="ru-RU" dirty="0" err="1"/>
              <a:t>прибуток</a:t>
            </a:r>
            <a:r>
              <a:rPr lang="ru-RU" altLang="ru-RU" dirty="0"/>
              <a:t> – 18 %). У </a:t>
            </a:r>
            <a:r>
              <a:rPr lang="ru-RU" altLang="ru-RU" dirty="0" err="1"/>
              <a:t>випадках</a:t>
            </a:r>
            <a:r>
              <a:rPr lang="ru-RU" altLang="ru-RU" dirty="0"/>
              <a:t>, </a:t>
            </a:r>
            <a:r>
              <a:rPr lang="ru-RU" altLang="ru-RU" dirty="0" err="1"/>
              <a:t>передбачених</a:t>
            </a:r>
            <a:r>
              <a:rPr lang="ru-RU" altLang="ru-RU" dirty="0"/>
              <a:t> ПКУ, </a:t>
            </a:r>
            <a:r>
              <a:rPr lang="ru-RU" altLang="ru-RU" dirty="0" err="1"/>
              <a:t>під</a:t>
            </a:r>
            <a:r>
              <a:rPr lang="ru-RU" altLang="ru-RU" dirty="0"/>
              <a:t> час </a:t>
            </a:r>
            <a:r>
              <a:rPr lang="ru-RU" altLang="ru-RU" dirty="0" err="1"/>
              <a:t>обчислення</a:t>
            </a:r>
            <a:r>
              <a:rPr lang="ru-RU" altLang="ru-RU" dirty="0"/>
              <a:t> одного й того самого </a:t>
            </a:r>
            <a:r>
              <a:rPr lang="ru-RU" altLang="ru-RU" dirty="0" err="1"/>
              <a:t>податку</a:t>
            </a:r>
            <a:r>
              <a:rPr lang="ru-RU" altLang="ru-RU" dirty="0"/>
              <a:t> </a:t>
            </a:r>
            <a:r>
              <a:rPr lang="ru-RU" altLang="ru-RU" dirty="0" err="1"/>
              <a:t>можуть</a:t>
            </a:r>
            <a:r>
              <a:rPr lang="ru-RU" altLang="ru-RU" dirty="0"/>
              <a:t> </a:t>
            </a:r>
            <a:r>
              <a:rPr lang="ru-RU" altLang="ru-RU" dirty="0" err="1"/>
              <a:t>використовуватися</a:t>
            </a:r>
            <a:r>
              <a:rPr lang="ru-RU" altLang="ru-RU" dirty="0"/>
              <a:t> </a:t>
            </a:r>
            <a:r>
              <a:rPr lang="ru-RU" altLang="ru-RU" dirty="0" err="1"/>
              <a:t>декілька</a:t>
            </a:r>
            <a:r>
              <a:rPr lang="ru-RU" altLang="ru-RU" dirty="0"/>
              <a:t> </a:t>
            </a:r>
            <a:r>
              <a:rPr lang="ru-RU" altLang="ru-RU" dirty="0" err="1"/>
              <a:t>базових</a:t>
            </a:r>
            <a:r>
              <a:rPr lang="ru-RU" altLang="ru-RU" dirty="0"/>
              <a:t> (</a:t>
            </a:r>
            <a:r>
              <a:rPr lang="ru-RU" altLang="ru-RU" dirty="0" err="1"/>
              <a:t>основних</a:t>
            </a:r>
            <a:r>
              <a:rPr lang="ru-RU" altLang="ru-RU" dirty="0"/>
              <a:t>) ставок (ст. 26 ПКУ);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dirty="0"/>
              <a:t>– </a:t>
            </a:r>
            <a:r>
              <a:rPr lang="ru-RU" altLang="ru-RU" dirty="0" err="1"/>
              <a:t>гранична</a:t>
            </a:r>
            <a:r>
              <a:rPr lang="ru-RU" altLang="ru-RU" dirty="0"/>
              <a:t> – </a:t>
            </a:r>
            <a:r>
              <a:rPr lang="ru-RU" altLang="ru-RU" dirty="0" err="1"/>
              <a:t>це</a:t>
            </a:r>
            <a:r>
              <a:rPr lang="ru-RU" altLang="ru-RU" dirty="0"/>
              <a:t> </a:t>
            </a:r>
            <a:r>
              <a:rPr lang="ru-RU" altLang="ru-RU" dirty="0" err="1"/>
              <a:t>максимальний</a:t>
            </a:r>
            <a:r>
              <a:rPr lang="ru-RU" altLang="ru-RU" dirty="0"/>
              <a:t> </a:t>
            </a:r>
            <a:r>
              <a:rPr lang="ru-RU" altLang="ru-RU" dirty="0" err="1"/>
              <a:t>або</a:t>
            </a:r>
            <a:r>
              <a:rPr lang="ru-RU" altLang="ru-RU" dirty="0"/>
              <a:t> </a:t>
            </a:r>
            <a:r>
              <a:rPr lang="ru-RU" altLang="ru-RU" dirty="0" err="1"/>
              <a:t>мінімальний</a:t>
            </a:r>
            <a:r>
              <a:rPr lang="ru-RU" altLang="ru-RU" dirty="0"/>
              <a:t> </a:t>
            </a:r>
            <a:r>
              <a:rPr lang="ru-RU" altLang="ru-RU" dirty="0" err="1"/>
              <a:t>розмір</a:t>
            </a:r>
            <a:r>
              <a:rPr lang="ru-RU" altLang="ru-RU" dirty="0"/>
              <a:t> ставки за </a:t>
            </a:r>
            <a:r>
              <a:rPr lang="ru-RU" altLang="ru-RU" dirty="0" err="1"/>
              <a:t>певним</a:t>
            </a:r>
            <a:r>
              <a:rPr lang="ru-RU" altLang="ru-RU" dirty="0"/>
              <a:t> </a:t>
            </a:r>
            <a:r>
              <a:rPr lang="ru-RU" altLang="ru-RU" dirty="0" err="1"/>
              <a:t>податком</a:t>
            </a:r>
            <a:r>
              <a:rPr lang="ru-RU" altLang="ru-RU" dirty="0"/>
              <a:t>, </a:t>
            </a:r>
            <a:r>
              <a:rPr lang="ru-RU" altLang="ru-RU" dirty="0" err="1"/>
              <a:t>встановлений</a:t>
            </a:r>
            <a:r>
              <a:rPr lang="ru-RU" altLang="ru-RU" dirty="0"/>
              <a:t> ПКУ (ст. 27 ПКУ): граничною, </a:t>
            </a:r>
            <a:r>
              <a:rPr lang="ru-RU" altLang="ru-RU" dirty="0" err="1"/>
              <a:t>наприклад</a:t>
            </a:r>
            <a:r>
              <a:rPr lang="ru-RU" altLang="ru-RU" dirty="0"/>
              <a:t>, є ставка </a:t>
            </a:r>
            <a:r>
              <a:rPr lang="ru-RU" altLang="ru-RU" dirty="0" err="1"/>
              <a:t>податку</a:t>
            </a:r>
            <a:r>
              <a:rPr lang="ru-RU" altLang="ru-RU" dirty="0"/>
              <a:t> на </a:t>
            </a:r>
            <a:r>
              <a:rPr lang="ru-RU" altLang="ru-RU" dirty="0" err="1"/>
              <a:t>нерухоме</a:t>
            </a:r>
            <a:r>
              <a:rPr lang="ru-RU" altLang="ru-RU" dirty="0"/>
              <a:t> </a:t>
            </a:r>
            <a:r>
              <a:rPr lang="ru-RU" altLang="ru-RU" dirty="0" err="1"/>
              <a:t>майно</a:t>
            </a:r>
            <a:r>
              <a:rPr lang="ru-RU" altLang="ru-RU" dirty="0"/>
              <a:t>, </a:t>
            </a:r>
            <a:r>
              <a:rPr lang="ru-RU" altLang="ru-RU" dirty="0" err="1"/>
              <a:t>відмінне</a:t>
            </a:r>
            <a:r>
              <a:rPr lang="ru-RU" altLang="ru-RU" dirty="0"/>
              <a:t> </a:t>
            </a:r>
            <a:r>
              <a:rPr lang="ru-RU" altLang="ru-RU" dirty="0" err="1"/>
              <a:t>від</a:t>
            </a:r>
            <a:r>
              <a:rPr lang="ru-RU" altLang="ru-RU" dirty="0"/>
              <a:t> </a:t>
            </a:r>
            <a:r>
              <a:rPr lang="ru-RU" altLang="ru-RU" dirty="0" err="1"/>
              <a:t>земельної</a:t>
            </a:r>
            <a:r>
              <a:rPr lang="ru-RU" altLang="ru-RU" dirty="0"/>
              <a:t> </a:t>
            </a:r>
            <a:r>
              <a:rPr lang="ru-RU" altLang="ru-RU" dirty="0" err="1"/>
              <a:t>ділянки</a:t>
            </a:r>
            <a:r>
              <a:rPr lang="ru-RU" altLang="ru-RU" dirty="0"/>
              <a:t>, </a:t>
            </a:r>
            <a:r>
              <a:rPr lang="ru-RU" altLang="ru-RU" dirty="0" err="1"/>
              <a:t>що</a:t>
            </a:r>
            <a:r>
              <a:rPr lang="ru-RU" altLang="ru-RU" dirty="0"/>
              <a:t> становить 1,5 % </a:t>
            </a:r>
            <a:r>
              <a:rPr lang="ru-RU" altLang="ru-RU" dirty="0" err="1"/>
              <a:t>від</a:t>
            </a:r>
            <a:r>
              <a:rPr lang="ru-RU" altLang="ru-RU" dirty="0"/>
              <a:t> </a:t>
            </a:r>
            <a:r>
              <a:rPr lang="ru-RU" altLang="ru-RU" dirty="0" err="1"/>
              <a:t>мінімальної</a:t>
            </a:r>
            <a:r>
              <a:rPr lang="ru-RU" altLang="ru-RU" dirty="0"/>
              <a:t> </a:t>
            </a:r>
            <a:r>
              <a:rPr lang="ru-RU" altLang="ru-RU" dirty="0" err="1"/>
              <a:t>заробітної</a:t>
            </a:r>
            <a:r>
              <a:rPr lang="ru-RU" altLang="ru-RU" dirty="0"/>
              <a:t> плати за </a:t>
            </a:r>
            <a:r>
              <a:rPr lang="ru-RU" altLang="ru-RU" dirty="0" err="1"/>
              <a:t>кожен</a:t>
            </a:r>
            <a:r>
              <a:rPr lang="ru-RU" altLang="ru-RU" dirty="0"/>
              <a:t> </a:t>
            </a:r>
            <a:r>
              <a:rPr lang="ru-RU" altLang="ru-RU" dirty="0" err="1"/>
              <a:t>квадратний</a:t>
            </a:r>
            <a:r>
              <a:rPr lang="ru-RU" altLang="ru-RU" dirty="0"/>
              <a:t> метр </a:t>
            </a:r>
            <a:r>
              <a:rPr lang="ru-RU" altLang="ru-RU" dirty="0" err="1"/>
              <a:t>нерухомості</a:t>
            </a:r>
            <a:r>
              <a:rPr lang="ru-RU" altLang="ru-RU" dirty="0"/>
              <a:t>, </a:t>
            </a:r>
            <a:r>
              <a:rPr lang="ru-RU" altLang="ru-RU" dirty="0" err="1"/>
              <a:t>проте</a:t>
            </a:r>
            <a:r>
              <a:rPr lang="ru-RU" altLang="ru-RU" dirty="0"/>
              <a:t> за </a:t>
            </a:r>
            <a:r>
              <a:rPr lang="ru-RU" altLang="ru-RU" dirty="0" err="1"/>
              <a:t>рішенням</a:t>
            </a:r>
            <a:r>
              <a:rPr lang="ru-RU" altLang="ru-RU" dirty="0"/>
              <a:t> </a:t>
            </a:r>
            <a:r>
              <a:rPr lang="ru-RU" altLang="ru-RU" dirty="0" err="1"/>
              <a:t>органів</a:t>
            </a:r>
            <a:r>
              <a:rPr lang="ru-RU" altLang="ru-RU" dirty="0"/>
              <a:t> </a:t>
            </a:r>
            <a:r>
              <a:rPr lang="ru-RU" altLang="ru-RU" dirty="0" err="1"/>
              <a:t>місцевого</a:t>
            </a:r>
            <a:r>
              <a:rPr lang="ru-RU" altLang="ru-RU" dirty="0"/>
              <a:t> </a:t>
            </a:r>
            <a:r>
              <a:rPr lang="ru-RU" altLang="ru-RU" dirty="0" err="1"/>
              <a:t>самоврядування</a:t>
            </a:r>
            <a:r>
              <a:rPr lang="ru-RU" altLang="ru-RU" dirty="0"/>
              <a:t> для </a:t>
            </a:r>
            <a:r>
              <a:rPr lang="ru-RU" altLang="ru-RU" dirty="0" err="1"/>
              <a:t>конкретної</a:t>
            </a:r>
            <a:r>
              <a:rPr lang="ru-RU" altLang="ru-RU" dirty="0"/>
              <a:t> </a:t>
            </a:r>
            <a:r>
              <a:rPr lang="ru-RU" altLang="ru-RU" dirty="0" err="1"/>
              <a:t>території</a:t>
            </a:r>
            <a:r>
              <a:rPr lang="ru-RU" altLang="ru-RU" dirty="0"/>
              <a:t> </a:t>
            </a:r>
            <a:r>
              <a:rPr lang="ru-RU" altLang="ru-RU" dirty="0" err="1"/>
              <a:t>може</a:t>
            </a:r>
            <a:r>
              <a:rPr lang="ru-RU" altLang="ru-RU" dirty="0"/>
              <a:t> бути </a:t>
            </a:r>
            <a:r>
              <a:rPr lang="ru-RU" altLang="ru-RU" dirty="0" err="1"/>
              <a:t>встановлена</a:t>
            </a:r>
            <a:r>
              <a:rPr lang="ru-RU" altLang="ru-RU" dirty="0"/>
              <a:t> </a:t>
            </a:r>
            <a:r>
              <a:rPr lang="ru-RU" altLang="ru-RU" dirty="0" err="1"/>
              <a:t>менша</a:t>
            </a:r>
            <a:r>
              <a:rPr lang="ru-RU" altLang="ru-RU" dirty="0"/>
              <a:t> ставка в межах </a:t>
            </a:r>
            <a:r>
              <a:rPr lang="ru-RU" altLang="ru-RU" dirty="0" err="1"/>
              <a:t>граничної</a:t>
            </a:r>
            <a:r>
              <a:rPr lang="ru-RU" altLang="ru-RU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1570155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altLang="ru-RU" sz="2400" b="1" dirty="0" err="1"/>
              <a:t>залежно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від</a:t>
            </a:r>
            <a:r>
              <a:rPr lang="ru-RU" altLang="ru-RU" sz="2400" b="1" dirty="0"/>
              <a:t> методу </a:t>
            </a:r>
            <a:r>
              <a:rPr lang="ru-RU" altLang="ru-RU" sz="2400" b="1" dirty="0" err="1"/>
              <a:t>встановлення</a:t>
            </a:r>
            <a:r>
              <a:rPr lang="ru-RU" altLang="ru-RU" sz="2400" b="1" dirty="0"/>
              <a:t> ставки </a:t>
            </a:r>
            <a:r>
              <a:rPr lang="ru-RU" altLang="ru-RU" sz="2400" b="1" dirty="0" err="1"/>
              <a:t>податку</a:t>
            </a:r>
            <a:r>
              <a:rPr lang="ru-RU" altLang="ru-RU" sz="2400" b="1" dirty="0"/>
              <a:t>: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– абсолютна (</a:t>
            </a:r>
            <a:r>
              <a:rPr lang="ru-RU" altLang="ru-RU" sz="2400" dirty="0" err="1"/>
              <a:t>специфічна</a:t>
            </a:r>
            <a:r>
              <a:rPr lang="ru-RU" altLang="ru-RU" sz="2400" dirty="0"/>
              <a:t>, тверда) – </a:t>
            </a:r>
            <a:r>
              <a:rPr lang="ru-RU" altLang="ru-RU" sz="2400" dirty="0" err="1"/>
              <a:t>це</a:t>
            </a:r>
            <a:r>
              <a:rPr lang="ru-RU" altLang="ru-RU" sz="2400" dirty="0"/>
              <a:t> ставка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згідно</a:t>
            </a:r>
            <a:r>
              <a:rPr lang="ru-RU" altLang="ru-RU" sz="2400" dirty="0"/>
              <a:t> з </a:t>
            </a:r>
            <a:r>
              <a:rPr lang="ru-RU" altLang="ru-RU" sz="2400" dirty="0" err="1"/>
              <a:t>якою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розмір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нарахувань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встановлюється</a:t>
            </a:r>
            <a:r>
              <a:rPr lang="ru-RU" altLang="ru-RU" sz="2400" dirty="0"/>
              <a:t> як </a:t>
            </a:r>
            <a:r>
              <a:rPr lang="ru-RU" altLang="ru-RU" sz="2400" dirty="0" err="1"/>
              <a:t>фіксована</a:t>
            </a:r>
            <a:r>
              <a:rPr lang="ru-RU" altLang="ru-RU" sz="2400" dirty="0"/>
              <a:t> величина </a:t>
            </a:r>
            <a:r>
              <a:rPr lang="ru-RU" altLang="ru-RU" sz="2400" dirty="0" err="1"/>
              <a:t>стосовно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кожної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одиниці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виміру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бази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оподаткування</a:t>
            </a:r>
            <a:r>
              <a:rPr lang="ru-RU" altLang="ru-RU" sz="2400" dirty="0"/>
              <a:t> (п. 28.1 ПКУ);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– </a:t>
            </a:r>
            <a:r>
              <a:rPr lang="ru-RU" altLang="ru-RU" sz="2400" dirty="0" err="1"/>
              <a:t>відносна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адвалорна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процентна</a:t>
            </a:r>
            <a:r>
              <a:rPr lang="ru-RU" altLang="ru-RU" sz="2400" dirty="0"/>
              <a:t>) – </a:t>
            </a:r>
            <a:r>
              <a:rPr lang="ru-RU" altLang="ru-RU" sz="2400" dirty="0" err="1"/>
              <a:t>це</a:t>
            </a:r>
            <a:r>
              <a:rPr lang="ru-RU" altLang="ru-RU" sz="2400" dirty="0"/>
              <a:t> ставка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згідно</a:t>
            </a:r>
            <a:r>
              <a:rPr lang="ru-RU" altLang="ru-RU" sz="2400" dirty="0"/>
              <a:t> з </a:t>
            </a:r>
            <a:r>
              <a:rPr lang="ru-RU" altLang="ru-RU" sz="2400" dirty="0" err="1"/>
              <a:t>якою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розмір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нарахувань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установлюється</a:t>
            </a:r>
            <a:r>
              <a:rPr lang="ru-RU" altLang="ru-RU" sz="2400" dirty="0"/>
              <a:t> у </a:t>
            </a:r>
            <a:r>
              <a:rPr lang="ru-RU" altLang="ru-RU" sz="2400" dirty="0" err="1"/>
              <a:t>відсотковому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або</a:t>
            </a:r>
            <a:r>
              <a:rPr lang="ru-RU" altLang="ru-RU" sz="2400" dirty="0"/>
              <a:t> кратному </a:t>
            </a:r>
            <a:r>
              <a:rPr lang="ru-RU" altLang="ru-RU" sz="2400" dirty="0" err="1"/>
              <a:t>відношенні</a:t>
            </a:r>
            <a:r>
              <a:rPr lang="ru-RU" altLang="ru-RU" sz="2400" dirty="0"/>
              <a:t> до </a:t>
            </a:r>
            <a:r>
              <a:rPr lang="ru-RU" altLang="ru-RU" sz="2400" dirty="0" err="1"/>
              <a:t>одиниці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вартісного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виміру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бази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оподаткування</a:t>
            </a:r>
            <a:r>
              <a:rPr lang="ru-RU" altLang="ru-RU" sz="2400" dirty="0"/>
              <a:t> (п. 28.2 ПКУ).</a:t>
            </a:r>
            <a:endParaRPr lang="uk-UA" altLang="ru-RU" sz="2400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041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altLang="ru-RU" sz="2400" dirty="0" err="1" smtClean="0"/>
              <a:t>Обчислення</a:t>
            </a:r>
            <a:r>
              <a:rPr lang="ru-RU" altLang="ru-RU" sz="2400" dirty="0" smtClean="0"/>
              <a:t> </a:t>
            </a:r>
            <a:r>
              <a:rPr lang="ru-RU" altLang="ru-RU" sz="2400" dirty="0" err="1"/>
              <a:t>суми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здійснюється</a:t>
            </a:r>
            <a:r>
              <a:rPr lang="ru-RU" altLang="ru-RU" sz="2400" dirty="0"/>
              <a:t> шляхом </a:t>
            </a:r>
            <a:r>
              <a:rPr lang="ru-RU" altLang="ru-RU" sz="2400" dirty="0" err="1"/>
              <a:t>множення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бази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оподаткування</a:t>
            </a:r>
            <a:r>
              <a:rPr lang="ru-RU" altLang="ru-RU" sz="2400" dirty="0"/>
              <a:t> на ставку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із</a:t>
            </a:r>
            <a:r>
              <a:rPr lang="ru-RU" altLang="ru-RU" sz="2400" dirty="0"/>
              <a:t>/без </a:t>
            </a:r>
            <a:r>
              <a:rPr lang="ru-RU" altLang="ru-RU" sz="2400" dirty="0" err="1"/>
              <a:t>застосуванням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відповідних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коефіцієнтів</a:t>
            </a:r>
            <a:r>
              <a:rPr lang="ru-RU" altLang="ru-RU" sz="2400" dirty="0"/>
              <a:t>. 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2400" dirty="0" err="1"/>
              <a:t>Специфічні</a:t>
            </a:r>
            <a:r>
              <a:rPr lang="ru-RU" altLang="ru-RU" sz="2400" dirty="0"/>
              <a:t> ставки, </a:t>
            </a:r>
            <a:r>
              <a:rPr lang="ru-RU" altLang="ru-RU" sz="2400" dirty="0" err="1"/>
              <a:t>фіксовані</a:t>
            </a:r>
            <a:r>
              <a:rPr lang="ru-RU" altLang="ru-RU" sz="2400" dirty="0"/>
              <a:t> ставки та </a:t>
            </a:r>
            <a:r>
              <a:rPr lang="ru-RU" altLang="ru-RU" sz="2400" dirty="0" err="1"/>
              <a:t>показники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встановлені</a:t>
            </a:r>
            <a:r>
              <a:rPr lang="ru-RU" altLang="ru-RU" sz="2400" dirty="0"/>
              <a:t> ПКУ у </a:t>
            </a:r>
            <a:r>
              <a:rPr lang="ru-RU" altLang="ru-RU" sz="2400" dirty="0" err="1"/>
              <a:t>вартісному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вимірі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підлягають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індексації</a:t>
            </a:r>
            <a:r>
              <a:rPr lang="ru-RU" altLang="ru-RU" sz="2400" dirty="0"/>
              <a:t> в </a:t>
            </a:r>
            <a:r>
              <a:rPr lang="ru-RU" altLang="ru-RU" sz="2400" dirty="0" err="1"/>
              <a:t>установленому</a:t>
            </a:r>
            <a:r>
              <a:rPr lang="ru-RU" altLang="ru-RU" sz="2400" dirty="0"/>
              <a:t> порядку (ст. 29 ПКУ).</a:t>
            </a:r>
            <a:endParaRPr lang="uk-UA" altLang="ru-RU" sz="2400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95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fontScale="92500" lnSpcReduction="10000"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altLang="ru-RU" sz="2400" b="1" dirty="0" err="1"/>
              <a:t>Податковий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період</a:t>
            </a:r>
            <a:r>
              <a:rPr lang="ru-RU" altLang="ru-RU" sz="2400" b="1" dirty="0"/>
              <a:t> </a:t>
            </a:r>
            <a:r>
              <a:rPr lang="ru-RU" altLang="ru-RU" sz="2400" dirty="0"/>
              <a:t>– </a:t>
            </a:r>
            <a:r>
              <a:rPr lang="ru-RU" altLang="ru-RU" sz="2400" dirty="0" err="1"/>
              <a:t>це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період</a:t>
            </a:r>
            <a:r>
              <a:rPr lang="ru-RU" altLang="ru-RU" sz="2400" dirty="0"/>
              <a:t> часу, з </a:t>
            </a:r>
            <a:r>
              <a:rPr lang="ru-RU" altLang="ru-RU" sz="2400" dirty="0" err="1"/>
              <a:t>урахуванням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якого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відбуваються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обчислення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сплата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окремих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видів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податків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ізборів</a:t>
            </a:r>
            <a:r>
              <a:rPr lang="ru-RU" altLang="ru-RU" sz="2400" dirty="0"/>
              <a:t>. 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2400" dirty="0" err="1"/>
              <a:t>Податковий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період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може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складатися</a:t>
            </a:r>
            <a:r>
              <a:rPr lang="ru-RU" altLang="ru-RU" sz="2400" dirty="0"/>
              <a:t> з </a:t>
            </a:r>
            <a:r>
              <a:rPr lang="ru-RU" altLang="ru-RU" sz="2400" dirty="0" err="1"/>
              <a:t>кількох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звітних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періодів</a:t>
            </a:r>
            <a:r>
              <a:rPr lang="ru-RU" altLang="ru-RU" sz="2400" dirty="0"/>
              <a:t>. 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2400" dirty="0" err="1"/>
              <a:t>Базовий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податковий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звітний</a:t>
            </a:r>
            <a:r>
              <a:rPr lang="ru-RU" altLang="ru-RU" sz="2400" dirty="0"/>
              <a:t>) </a:t>
            </a:r>
            <a:r>
              <a:rPr lang="ru-RU" altLang="ru-RU" sz="2400" dirty="0" err="1"/>
              <a:t>період</a:t>
            </a:r>
            <a:r>
              <a:rPr lang="ru-RU" altLang="ru-RU" sz="2400" dirty="0"/>
              <a:t> – </a:t>
            </a:r>
            <a:r>
              <a:rPr lang="ru-RU" altLang="ru-RU" sz="2400" dirty="0" err="1"/>
              <a:t>це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період</a:t>
            </a:r>
            <a:r>
              <a:rPr lang="ru-RU" altLang="ru-RU" sz="2400" dirty="0"/>
              <a:t>, за </a:t>
            </a:r>
            <a:r>
              <a:rPr lang="ru-RU" altLang="ru-RU" sz="2400" dirty="0" err="1"/>
              <a:t>який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платник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податків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зобов’язаний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здійснювати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розрахунки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податків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подавати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декларації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сплачувати</a:t>
            </a:r>
            <a:r>
              <a:rPr lang="ru-RU" altLang="ru-RU" sz="2400" dirty="0"/>
              <a:t> до бюджету </a:t>
            </a:r>
            <a:r>
              <a:rPr lang="ru-RU" altLang="ru-RU" sz="2400" dirty="0" err="1"/>
              <a:t>суми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податків</a:t>
            </a:r>
            <a:r>
              <a:rPr lang="ru-RU" altLang="ru-RU" sz="2400" dirty="0"/>
              <a:t> і </a:t>
            </a:r>
            <a:r>
              <a:rPr lang="ru-RU" altLang="ru-RU" sz="2400" dirty="0" err="1"/>
              <a:t>зборів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крім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випадків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передбачених</a:t>
            </a:r>
            <a:r>
              <a:rPr lang="ru-RU" altLang="ru-RU" sz="2400" dirty="0"/>
              <a:t> ПКУ, коли </a:t>
            </a:r>
            <a:r>
              <a:rPr lang="ru-RU" altLang="ru-RU" sz="2400" dirty="0" err="1"/>
              <a:t>контролюючий</a:t>
            </a:r>
            <a:r>
              <a:rPr lang="ru-RU" altLang="ru-RU" sz="2400" dirty="0"/>
              <a:t> орган </a:t>
            </a:r>
            <a:r>
              <a:rPr lang="ru-RU" altLang="ru-RU" sz="2400" dirty="0" err="1"/>
              <a:t>зобов’язаний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самостійно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визначити</a:t>
            </a:r>
            <a:r>
              <a:rPr lang="ru-RU" altLang="ru-RU" sz="2400" dirty="0"/>
              <a:t> суму </a:t>
            </a:r>
            <a:r>
              <a:rPr lang="ru-RU" altLang="ru-RU" sz="2400" dirty="0" err="1"/>
              <a:t>податкового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зобов’язання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платника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(ст. 33 ПКУ). </a:t>
            </a:r>
            <a:r>
              <a:rPr lang="ru-RU" altLang="ru-RU" sz="2400" dirty="0" err="1"/>
              <a:t>Податковими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періодами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можуть</a:t>
            </a:r>
            <a:r>
              <a:rPr lang="ru-RU" altLang="ru-RU" sz="2400" dirty="0"/>
              <a:t> бути: </a:t>
            </a:r>
            <a:r>
              <a:rPr lang="ru-RU" altLang="ru-RU" sz="2400" dirty="0" err="1"/>
              <a:t>календарний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рік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календарне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півріччя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календарні</a:t>
            </a:r>
            <a:r>
              <a:rPr lang="ru-RU" altLang="ru-RU" sz="2400" dirty="0"/>
              <a:t> три </a:t>
            </a:r>
            <a:r>
              <a:rPr lang="ru-RU" altLang="ru-RU" sz="2400" dirty="0" err="1"/>
              <a:t>квартали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календарний</a:t>
            </a:r>
            <a:r>
              <a:rPr lang="ru-RU" altLang="ru-RU" sz="2400" dirty="0"/>
              <a:t> квартал, </a:t>
            </a:r>
            <a:r>
              <a:rPr lang="ru-RU" altLang="ru-RU" sz="2400" dirty="0" err="1"/>
              <a:t>календарний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місяць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календарний</a:t>
            </a:r>
            <a:r>
              <a:rPr lang="ru-RU" altLang="ru-RU" sz="2400" dirty="0"/>
              <a:t> день (ст. 34 ПКУ).</a:t>
            </a:r>
            <a:endParaRPr lang="uk-UA" altLang="ru-RU" sz="2400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400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altLang="ru-RU" sz="2400" b="1" dirty="0"/>
              <a:t>Строк та порядок </a:t>
            </a:r>
            <a:r>
              <a:rPr lang="ru-RU" altLang="ru-RU" sz="2400" b="1" dirty="0" err="1"/>
              <a:t>подання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звітності</a:t>
            </a:r>
            <a:r>
              <a:rPr lang="ru-RU" altLang="ru-RU" sz="2400" b="1" dirty="0"/>
              <a:t> про </a:t>
            </a:r>
            <a:r>
              <a:rPr lang="ru-RU" altLang="ru-RU" sz="2400" b="1" dirty="0" err="1"/>
              <a:t>обчислення</a:t>
            </a:r>
            <a:r>
              <a:rPr lang="ru-RU" altLang="ru-RU" sz="2400" b="1" dirty="0"/>
              <a:t> і </a:t>
            </a:r>
            <a:r>
              <a:rPr lang="ru-RU" altLang="ru-RU" sz="2400" b="1" dirty="0" err="1"/>
              <a:t>сплату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податку</a:t>
            </a:r>
            <a:r>
              <a:rPr lang="ru-RU" altLang="ru-RU" sz="2400" b="1" dirty="0"/>
              <a:t>. 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2400" dirty="0" err="1"/>
              <a:t>Платник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податків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зобов’язаний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подавати</a:t>
            </a:r>
            <a:r>
              <a:rPr lang="ru-RU" altLang="ru-RU" sz="2400" dirty="0"/>
              <a:t> до </a:t>
            </a:r>
            <a:r>
              <a:rPr lang="ru-RU" altLang="ru-RU" sz="2400" dirty="0" err="1"/>
              <a:t>контролюючих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органів</a:t>
            </a:r>
            <a:r>
              <a:rPr lang="ru-RU" altLang="ru-RU" sz="2400" dirty="0"/>
              <a:t> у порядку, </a:t>
            </a:r>
            <a:r>
              <a:rPr lang="ru-RU" altLang="ru-RU" sz="2400" dirty="0" err="1"/>
              <a:t>встановленому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законодавством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декларації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звітність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інші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документи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пов’язані</a:t>
            </a:r>
            <a:r>
              <a:rPr lang="ru-RU" altLang="ru-RU" sz="2400" dirty="0"/>
              <a:t> з </a:t>
            </a:r>
            <a:r>
              <a:rPr lang="ru-RU" altLang="ru-RU" sz="2400" dirty="0" err="1"/>
              <a:t>обчисленням</a:t>
            </a:r>
            <a:r>
              <a:rPr lang="ru-RU" altLang="ru-RU" sz="2400" dirty="0"/>
              <a:t> і </a:t>
            </a:r>
            <a:r>
              <a:rPr lang="ru-RU" altLang="ru-RU" sz="2400" dirty="0" err="1"/>
              <a:t>сплатою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податків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зборів</a:t>
            </a:r>
            <a:r>
              <a:rPr lang="ru-RU" altLang="ru-RU" sz="2400" dirty="0"/>
              <a:t> (п. 16.1.3 ПКУ). 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2400" dirty="0"/>
              <a:t>Способами </a:t>
            </a:r>
            <a:r>
              <a:rPr lang="ru-RU" altLang="ru-RU" sz="2400" dirty="0" err="1"/>
              <a:t>подання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податкової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звітності</a:t>
            </a:r>
            <a:r>
              <a:rPr lang="ru-RU" altLang="ru-RU" sz="2400" dirty="0"/>
              <a:t> є: 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2400" dirty="0" err="1"/>
              <a:t>дискретний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окремо</a:t>
            </a:r>
            <a:r>
              <a:rPr lang="ru-RU" altLang="ru-RU" sz="2400" dirty="0"/>
              <a:t> за </a:t>
            </a:r>
            <a:r>
              <a:rPr lang="ru-RU" altLang="ru-RU" sz="2400" dirty="0" err="1"/>
              <a:t>кожний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період</a:t>
            </a:r>
            <a:r>
              <a:rPr lang="ru-RU" altLang="ru-RU" sz="2400" dirty="0"/>
              <a:t>) і </a:t>
            </a:r>
            <a:r>
              <a:rPr lang="ru-RU" altLang="ru-RU" sz="2400" dirty="0" err="1"/>
              <a:t>наростаючим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підсумком</a:t>
            </a:r>
            <a:r>
              <a:rPr lang="ru-RU" altLang="ru-RU" sz="2400" dirty="0"/>
              <a:t> (за </a:t>
            </a:r>
            <a:r>
              <a:rPr lang="ru-RU" altLang="ru-RU" sz="2400" dirty="0" err="1"/>
              <a:t>декілька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періодів</a:t>
            </a:r>
            <a:r>
              <a:rPr lang="ru-RU" altLang="ru-RU" sz="2400" dirty="0"/>
              <a:t>). </a:t>
            </a:r>
            <a:endParaRPr lang="uk-UA" altLang="ru-RU" sz="2400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5119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fontScale="92500"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altLang="ru-RU" sz="2400" dirty="0" err="1"/>
              <a:t>Терміни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податкової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звітності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обумовлені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тривалістю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податкового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періоду</a:t>
            </a:r>
            <a:r>
              <a:rPr lang="ru-RU" altLang="ru-RU" sz="2400" dirty="0"/>
              <a:t>, а </a:t>
            </a:r>
            <a:r>
              <a:rPr lang="ru-RU" altLang="ru-RU" sz="2400" dirty="0" err="1"/>
              <a:t>саме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декларації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крім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випадків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передбачених</a:t>
            </a:r>
            <a:r>
              <a:rPr lang="ru-RU" altLang="ru-RU" sz="2400" dirty="0"/>
              <a:t> ПКУ, </a:t>
            </a:r>
            <a:r>
              <a:rPr lang="ru-RU" altLang="ru-RU" sz="2400" dirty="0" err="1"/>
              <a:t>подаються</a:t>
            </a:r>
            <a:r>
              <a:rPr lang="ru-RU" altLang="ru-RU" sz="2400" dirty="0"/>
              <a:t> за </a:t>
            </a:r>
            <a:r>
              <a:rPr lang="ru-RU" altLang="ru-RU" sz="2400" dirty="0" err="1"/>
              <a:t>базовий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звітний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податковий</a:t>
            </a:r>
            <a:r>
              <a:rPr lang="ru-RU" altLang="ru-RU" sz="2400" dirty="0"/>
              <a:t>) </a:t>
            </a:r>
            <a:r>
              <a:rPr lang="ru-RU" altLang="ru-RU" sz="2400" dirty="0" err="1"/>
              <a:t>період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що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дорівнює</a:t>
            </a:r>
            <a:r>
              <a:rPr lang="ru-RU" altLang="ru-RU" sz="2400" dirty="0"/>
              <a:t>: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– календарному </a:t>
            </a:r>
            <a:r>
              <a:rPr lang="ru-RU" altLang="ru-RU" sz="2400" dirty="0" err="1"/>
              <a:t>місяцю</a:t>
            </a:r>
            <a:r>
              <a:rPr lang="ru-RU" altLang="ru-RU" sz="2400" dirty="0"/>
              <a:t> – </a:t>
            </a:r>
            <a:r>
              <a:rPr lang="ru-RU" altLang="ru-RU" sz="2400" dirty="0" err="1"/>
              <a:t>упродовж</a:t>
            </a:r>
            <a:r>
              <a:rPr lang="ru-RU" altLang="ru-RU" sz="2400" dirty="0"/>
              <a:t> 20 </a:t>
            </a:r>
            <a:r>
              <a:rPr lang="ru-RU" altLang="ru-RU" sz="2400" dirty="0" err="1"/>
              <a:t>календарних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днів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що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настають</a:t>
            </a:r>
            <a:r>
              <a:rPr lang="ru-RU" altLang="ru-RU" sz="2400" dirty="0"/>
              <a:t> за </a:t>
            </a:r>
            <a:r>
              <a:rPr lang="ru-RU" altLang="ru-RU" sz="2400" dirty="0" err="1"/>
              <a:t>останнім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календарним</a:t>
            </a:r>
            <a:r>
              <a:rPr lang="ru-RU" altLang="ru-RU" sz="2400" dirty="0"/>
              <a:t> днем </a:t>
            </a:r>
            <a:r>
              <a:rPr lang="ru-RU" altLang="ru-RU" sz="2400" dirty="0" err="1"/>
              <a:t>звітного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податкового</a:t>
            </a:r>
            <a:r>
              <a:rPr lang="ru-RU" altLang="ru-RU" sz="2400" dirty="0"/>
              <a:t>) </a:t>
            </a:r>
            <a:r>
              <a:rPr lang="ru-RU" altLang="ru-RU" sz="2400" dirty="0" err="1"/>
              <a:t>місяця</a:t>
            </a:r>
            <a:r>
              <a:rPr lang="ru-RU" altLang="ru-RU" sz="2400" dirty="0"/>
              <a:t>;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– календарному кварталу </a:t>
            </a:r>
            <a:r>
              <a:rPr lang="ru-RU" altLang="ru-RU" sz="2400" dirty="0" err="1"/>
              <a:t>або</a:t>
            </a:r>
            <a:r>
              <a:rPr lang="ru-RU" altLang="ru-RU" sz="2400" dirty="0"/>
              <a:t> календарному </a:t>
            </a:r>
            <a:r>
              <a:rPr lang="ru-RU" altLang="ru-RU" sz="2400" dirty="0" err="1"/>
              <a:t>півріччю</a:t>
            </a:r>
            <a:r>
              <a:rPr lang="ru-RU" altLang="ru-RU" sz="2400" dirty="0"/>
              <a:t> – </a:t>
            </a:r>
            <a:r>
              <a:rPr lang="ru-RU" altLang="ru-RU" sz="2400" dirty="0" err="1"/>
              <a:t>упродовж</a:t>
            </a:r>
            <a:r>
              <a:rPr lang="ru-RU" altLang="ru-RU" sz="2400" dirty="0"/>
              <a:t> 40 </a:t>
            </a:r>
            <a:r>
              <a:rPr lang="ru-RU" altLang="ru-RU" sz="2400" dirty="0" err="1"/>
              <a:t>календарних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днів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що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настають</a:t>
            </a:r>
            <a:r>
              <a:rPr lang="ru-RU" altLang="ru-RU" sz="2400" dirty="0"/>
              <a:t> за </a:t>
            </a:r>
            <a:r>
              <a:rPr lang="ru-RU" altLang="ru-RU" sz="2400" dirty="0" err="1"/>
              <a:t>останнім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календарним</a:t>
            </a:r>
            <a:r>
              <a:rPr lang="ru-RU" altLang="ru-RU" sz="2400" dirty="0"/>
              <a:t> днем </a:t>
            </a:r>
            <a:r>
              <a:rPr lang="ru-RU" altLang="ru-RU" sz="2400" dirty="0" err="1"/>
              <a:t>звітного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податкового</a:t>
            </a:r>
            <a:r>
              <a:rPr lang="ru-RU" altLang="ru-RU" sz="2400" dirty="0"/>
              <a:t>) кварталу (</a:t>
            </a:r>
            <a:r>
              <a:rPr lang="ru-RU" altLang="ru-RU" sz="2400" dirty="0" err="1"/>
              <a:t>півріччя</a:t>
            </a:r>
            <a:r>
              <a:rPr lang="ru-RU" altLang="ru-RU" sz="2400" dirty="0"/>
              <a:t>);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– календарному року – </a:t>
            </a:r>
            <a:r>
              <a:rPr lang="ru-RU" altLang="ru-RU" sz="2400" dirty="0" err="1"/>
              <a:t>упродовж</a:t>
            </a:r>
            <a:r>
              <a:rPr lang="ru-RU" altLang="ru-RU" sz="2400" dirty="0"/>
              <a:t> 60 </a:t>
            </a:r>
            <a:r>
              <a:rPr lang="ru-RU" altLang="ru-RU" sz="2400" dirty="0" err="1"/>
              <a:t>календарних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днів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що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настають</a:t>
            </a:r>
            <a:r>
              <a:rPr lang="ru-RU" altLang="ru-RU" sz="2400" dirty="0"/>
              <a:t> за </a:t>
            </a:r>
            <a:r>
              <a:rPr lang="ru-RU" altLang="ru-RU" sz="2400" dirty="0" err="1"/>
              <a:t>останнім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календарним</a:t>
            </a:r>
            <a:r>
              <a:rPr lang="ru-RU" altLang="ru-RU" sz="2400" dirty="0"/>
              <a:t> днем </a:t>
            </a:r>
            <a:r>
              <a:rPr lang="ru-RU" altLang="ru-RU" sz="2400" dirty="0" err="1"/>
              <a:t>звітного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податкового</a:t>
            </a:r>
            <a:r>
              <a:rPr lang="ru-RU" altLang="ru-RU" sz="2400" dirty="0"/>
              <a:t>) року;</a:t>
            </a:r>
            <a:endParaRPr lang="uk-UA" altLang="ru-RU" sz="2400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0068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/>
          </a:bodyPr>
          <a:lstStyle/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– календарному року для </a:t>
            </a:r>
            <a:r>
              <a:rPr lang="ru-RU" altLang="ru-RU" sz="2400" dirty="0" err="1"/>
              <a:t>платників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на доходи </a:t>
            </a:r>
            <a:r>
              <a:rPr lang="ru-RU" altLang="ru-RU" sz="2400" dirty="0" err="1"/>
              <a:t>фізичних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осіб</a:t>
            </a:r>
            <a:r>
              <a:rPr lang="ru-RU" altLang="ru-RU" sz="2400" dirty="0"/>
              <a:t> – до 1 </a:t>
            </a:r>
            <a:r>
              <a:rPr lang="ru-RU" altLang="ru-RU" sz="2400" dirty="0" err="1"/>
              <a:t>травня</a:t>
            </a:r>
            <a:r>
              <a:rPr lang="ru-RU" altLang="ru-RU" sz="2400" dirty="0"/>
              <a:t> року, </a:t>
            </a:r>
            <a:r>
              <a:rPr lang="ru-RU" altLang="ru-RU" sz="2400" dirty="0" err="1"/>
              <a:t>що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настає</a:t>
            </a:r>
            <a:r>
              <a:rPr lang="ru-RU" altLang="ru-RU" sz="2400" dirty="0"/>
              <a:t> за </a:t>
            </a:r>
            <a:r>
              <a:rPr lang="ru-RU" altLang="ru-RU" sz="2400" dirty="0" err="1"/>
              <a:t>звітним</a:t>
            </a:r>
            <a:r>
              <a:rPr lang="ru-RU" altLang="ru-RU" sz="2400" dirty="0"/>
              <a:t>;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– календарному року для </a:t>
            </a:r>
            <a:r>
              <a:rPr lang="ru-RU" altLang="ru-RU" sz="2400" dirty="0" err="1"/>
              <a:t>платників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на доходи </a:t>
            </a:r>
            <a:r>
              <a:rPr lang="ru-RU" altLang="ru-RU" sz="2400" dirty="0" err="1"/>
              <a:t>фізичних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осіб</a:t>
            </a:r>
            <a:r>
              <a:rPr lang="ru-RU" altLang="ru-RU" sz="2400" dirty="0"/>
              <a:t> – </a:t>
            </a:r>
            <a:r>
              <a:rPr lang="ru-RU" altLang="ru-RU" sz="2400" dirty="0" err="1"/>
              <a:t>підприємців</a:t>
            </a:r>
            <a:r>
              <a:rPr lang="ru-RU" altLang="ru-RU" sz="2400" dirty="0"/>
              <a:t> – </a:t>
            </a:r>
            <a:r>
              <a:rPr lang="ru-RU" altLang="ru-RU" sz="2400" dirty="0" err="1"/>
              <a:t>упродовж</a:t>
            </a:r>
            <a:r>
              <a:rPr lang="ru-RU" altLang="ru-RU" sz="2400" dirty="0"/>
              <a:t> 40 </a:t>
            </a:r>
            <a:r>
              <a:rPr lang="ru-RU" altLang="ru-RU" sz="2400" dirty="0" err="1"/>
              <a:t>календарних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днів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що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настають</a:t>
            </a:r>
            <a:r>
              <a:rPr lang="ru-RU" altLang="ru-RU" sz="2400" dirty="0"/>
              <a:t> за </a:t>
            </a:r>
            <a:r>
              <a:rPr lang="ru-RU" altLang="ru-RU" sz="2400" dirty="0" err="1"/>
              <a:t>останнім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календарним</a:t>
            </a:r>
            <a:r>
              <a:rPr lang="ru-RU" altLang="ru-RU" sz="2400" dirty="0"/>
              <a:t> днем </a:t>
            </a:r>
            <a:r>
              <a:rPr lang="ru-RU" altLang="ru-RU" sz="2400" dirty="0" err="1"/>
              <a:t>звітного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податкового</a:t>
            </a:r>
            <a:r>
              <a:rPr lang="ru-RU" altLang="ru-RU" sz="2400" dirty="0"/>
              <a:t>) року (п. 49.18 ПКУ).</a:t>
            </a:r>
            <a:endParaRPr lang="uk-UA" altLang="ru-RU" sz="2400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302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 лекції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Податкова</a:t>
            </a:r>
            <a:r>
              <a:rPr lang="ru-RU" dirty="0"/>
              <a:t> </a:t>
            </a:r>
            <a:r>
              <a:rPr lang="ru-RU" dirty="0" err="1"/>
              <a:t>звітність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Порядок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Податкові</a:t>
            </a:r>
            <a:r>
              <a:rPr lang="ru-RU" dirty="0" smtClean="0"/>
              <a:t> </a:t>
            </a:r>
            <a:r>
              <a:rPr lang="ru-RU" dirty="0" err="1"/>
              <a:t>консультації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Податкові</a:t>
            </a:r>
            <a:r>
              <a:rPr lang="ru-RU" dirty="0" smtClean="0"/>
              <a:t> </a:t>
            </a:r>
            <a:r>
              <a:rPr lang="ru-RU" dirty="0" err="1"/>
              <a:t>перевірки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Відповідальність</a:t>
            </a:r>
            <a:r>
              <a:rPr lang="ru-RU" dirty="0" smtClean="0"/>
              <a:t> </a:t>
            </a:r>
            <a:r>
              <a:rPr lang="ru-RU" dirty="0"/>
              <a:t>за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податкового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/>
              <a:t>спірних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Електронний</a:t>
            </a:r>
            <a:r>
              <a:rPr lang="ru-RU" dirty="0" smtClean="0"/>
              <a:t> </a:t>
            </a:r>
            <a:r>
              <a:rPr lang="ru-RU" dirty="0" err="1"/>
              <a:t>кабінет</a:t>
            </a:r>
            <a:r>
              <a:rPr lang="ru-RU" dirty="0"/>
              <a:t> </a:t>
            </a:r>
            <a:r>
              <a:rPr lang="ru-RU" dirty="0" err="1"/>
              <a:t>платника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Сервіси</a:t>
            </a:r>
            <a:r>
              <a:rPr lang="ru-RU" dirty="0" smtClean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9928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ct val="0"/>
              </a:spcBef>
              <a:buNone/>
            </a:pPr>
            <a:r>
              <a:rPr lang="ru-RU" altLang="ru-RU" sz="2400" b="1" dirty="0"/>
              <a:t>Строк та порядок </a:t>
            </a:r>
            <a:r>
              <a:rPr lang="ru-RU" altLang="ru-RU" sz="2400" b="1" dirty="0" err="1"/>
              <a:t>сплати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податку</a:t>
            </a:r>
            <a:r>
              <a:rPr lang="ru-RU" altLang="ru-RU" sz="2400" b="1" dirty="0"/>
              <a:t>.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Порядок </a:t>
            </a:r>
            <a:r>
              <a:rPr lang="ru-RU" altLang="ru-RU" sz="2400" dirty="0" err="1"/>
              <a:t>сплати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податків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зборів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установлюється</a:t>
            </a:r>
            <a:r>
              <a:rPr lang="ru-RU" altLang="ru-RU" sz="2400" dirty="0"/>
              <a:t> ПКУ </a:t>
            </a:r>
            <a:r>
              <a:rPr lang="ru-RU" altLang="ru-RU" sz="2400" dirty="0" err="1"/>
              <a:t>або</a:t>
            </a:r>
            <a:r>
              <a:rPr lang="ru-RU" altLang="ru-RU" sz="2400" dirty="0"/>
              <a:t> законами з </a:t>
            </a:r>
            <a:r>
              <a:rPr lang="ru-RU" altLang="ru-RU" sz="2400" dirty="0" err="1"/>
              <a:t>питань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митної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справи</a:t>
            </a:r>
            <a:r>
              <a:rPr lang="ru-RU" altLang="ru-RU" sz="2400" dirty="0"/>
              <a:t> для кожного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окремо</a:t>
            </a:r>
            <a:r>
              <a:rPr lang="ru-RU" altLang="ru-RU" sz="2400" dirty="0"/>
              <a:t>.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 err="1"/>
              <a:t>Способи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сплати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: </a:t>
            </a:r>
            <a:r>
              <a:rPr lang="ru-RU" altLang="ru-RU" sz="2400" dirty="0" err="1"/>
              <a:t>перерахування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суми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до бюджету в </a:t>
            </a:r>
            <a:r>
              <a:rPr lang="ru-RU" altLang="ru-RU" sz="2400" dirty="0" err="1"/>
              <a:t>грошовій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формі</a:t>
            </a:r>
            <a:r>
              <a:rPr lang="ru-RU" altLang="ru-RU" sz="2400" dirty="0"/>
              <a:t> в </a:t>
            </a:r>
            <a:r>
              <a:rPr lang="ru-RU" altLang="ru-RU" sz="2400" dirty="0" err="1"/>
              <a:t>національній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валюті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України</a:t>
            </a:r>
            <a:r>
              <a:rPr lang="ru-RU" altLang="ru-RU" sz="2400" dirty="0"/>
              <a:t>; </a:t>
            </a:r>
            <a:r>
              <a:rPr lang="ru-RU" altLang="ru-RU" sz="2400" dirty="0" err="1"/>
              <a:t>сплата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податків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зборів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здійснюється</a:t>
            </a:r>
            <a:r>
              <a:rPr lang="ru-RU" altLang="ru-RU" sz="2400" dirty="0"/>
              <a:t> в </a:t>
            </a:r>
            <a:r>
              <a:rPr lang="ru-RU" altLang="ru-RU" sz="2400" dirty="0" err="1"/>
              <a:t>готівковій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або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безготівковій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формі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крім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випадків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передбачених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законодавством</a:t>
            </a:r>
            <a:r>
              <a:rPr lang="ru-RU" altLang="ru-RU" sz="2400" dirty="0"/>
              <a:t> (ст. 35 ПКУ).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Строк </a:t>
            </a:r>
            <a:r>
              <a:rPr lang="ru-RU" altLang="ru-RU" sz="2400" dirty="0" err="1"/>
              <a:t>сплати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– </a:t>
            </a:r>
            <a:r>
              <a:rPr lang="ru-RU" altLang="ru-RU" sz="2400" dirty="0" err="1"/>
              <a:t>це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період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що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розпочинається</a:t>
            </a:r>
            <a:r>
              <a:rPr lang="ru-RU" altLang="ru-RU" sz="2400" dirty="0"/>
              <a:t> з моменту </a:t>
            </a:r>
            <a:r>
              <a:rPr lang="ru-RU" altLang="ru-RU" sz="2400" dirty="0" err="1"/>
              <a:t>виникнення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податкового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обов’язку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платника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сплати</a:t>
            </a:r>
            <a:r>
              <a:rPr lang="ru-RU" altLang="ru-RU" sz="2400" dirty="0"/>
              <a:t> конкретного виду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і </a:t>
            </a:r>
            <a:r>
              <a:rPr lang="ru-RU" altLang="ru-RU" sz="2400" dirty="0" err="1"/>
              <a:t>завершується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останнім</a:t>
            </a:r>
            <a:r>
              <a:rPr lang="ru-RU" altLang="ru-RU" sz="2400" dirty="0"/>
              <a:t> днем строку, </a:t>
            </a:r>
            <a:r>
              <a:rPr lang="ru-RU" altLang="ru-RU" sz="2400" dirty="0" err="1"/>
              <a:t>впродовж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якого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такий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податок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чи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збір</a:t>
            </a:r>
            <a:r>
              <a:rPr lang="ru-RU" altLang="ru-RU" sz="2400" dirty="0"/>
              <a:t> повинен бути </a:t>
            </a:r>
            <a:r>
              <a:rPr lang="ru-RU" altLang="ru-RU" sz="2400" dirty="0" err="1"/>
              <a:t>сплачений</a:t>
            </a:r>
            <a:r>
              <a:rPr lang="ru-RU" altLang="ru-RU" sz="2400" dirty="0"/>
              <a:t> у порядку, </a:t>
            </a:r>
            <a:r>
              <a:rPr lang="ru-RU" altLang="ru-RU" sz="2400" dirty="0" err="1"/>
              <a:t>визначеному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законодавством</a:t>
            </a:r>
            <a:r>
              <a:rPr lang="ru-RU" altLang="ru-RU" sz="2400" dirty="0"/>
              <a:t>.</a:t>
            </a:r>
            <a:endParaRPr lang="uk-UA" altLang="ru-RU" sz="2400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1851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ct val="0"/>
              </a:spcBef>
              <a:buNone/>
            </a:pPr>
            <a:r>
              <a:rPr lang="ru-RU" altLang="ru-RU" sz="2400" dirty="0" err="1"/>
              <a:t>Податок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чи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збір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що</a:t>
            </a:r>
            <a:r>
              <a:rPr lang="ru-RU" altLang="ru-RU" sz="2400" dirty="0"/>
              <a:t> не </a:t>
            </a:r>
            <a:r>
              <a:rPr lang="ru-RU" altLang="ru-RU" sz="2400" dirty="0" err="1"/>
              <a:t>був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сплачений</a:t>
            </a:r>
            <a:r>
              <a:rPr lang="ru-RU" altLang="ru-RU" sz="2400" dirty="0"/>
              <a:t> у </a:t>
            </a:r>
            <a:r>
              <a:rPr lang="ru-RU" altLang="ru-RU" sz="2400" dirty="0" err="1"/>
              <a:t>визначений</a:t>
            </a:r>
            <a:r>
              <a:rPr lang="ru-RU" altLang="ru-RU" sz="2400" dirty="0"/>
              <a:t> строк, </a:t>
            </a:r>
            <a:r>
              <a:rPr lang="ru-RU" altLang="ru-RU" sz="2400" dirty="0" err="1"/>
              <a:t>вважається</a:t>
            </a:r>
            <a:r>
              <a:rPr lang="ru-RU" altLang="ru-RU" sz="2400" dirty="0"/>
              <a:t> не </a:t>
            </a:r>
            <a:r>
              <a:rPr lang="ru-RU" altLang="ru-RU" sz="2400" dirty="0" err="1"/>
              <a:t>сплаченим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своєчасно</a:t>
            </a:r>
            <a:r>
              <a:rPr lang="ru-RU" altLang="ru-RU" sz="2400" dirty="0"/>
              <a:t>. Момент </a:t>
            </a:r>
            <a:r>
              <a:rPr lang="ru-RU" altLang="ru-RU" sz="2400" dirty="0" err="1"/>
              <a:t>виникнення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податкового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обов’язку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платника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податків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визначається</a:t>
            </a:r>
            <a:r>
              <a:rPr lang="ru-RU" altLang="ru-RU" sz="2400" dirty="0"/>
              <a:t> календарною датою.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Строк </a:t>
            </a:r>
            <a:r>
              <a:rPr lang="ru-RU" altLang="ru-RU" sz="2400" dirty="0" err="1"/>
              <a:t>сплати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збору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обчислюється</a:t>
            </a:r>
            <a:r>
              <a:rPr lang="ru-RU" altLang="ru-RU" sz="2400" dirty="0"/>
              <a:t> роками, кварталами, </a:t>
            </a:r>
            <a:r>
              <a:rPr lang="ru-RU" altLang="ru-RU" sz="2400" dirty="0" err="1"/>
              <a:t>місяцями</a:t>
            </a:r>
            <a:r>
              <a:rPr lang="ru-RU" altLang="ru-RU" sz="2400" dirty="0"/>
              <a:t>, декадами, </a:t>
            </a:r>
            <a:r>
              <a:rPr lang="ru-RU" altLang="ru-RU" sz="2400" dirty="0" err="1"/>
              <a:t>тижнями</a:t>
            </a:r>
            <a:r>
              <a:rPr lang="ru-RU" altLang="ru-RU" sz="2400" dirty="0"/>
              <a:t>, днями </a:t>
            </a:r>
            <a:r>
              <a:rPr lang="ru-RU" altLang="ru-RU" sz="2400" dirty="0" err="1"/>
              <a:t>або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вказівкою</a:t>
            </a:r>
            <a:r>
              <a:rPr lang="ru-RU" altLang="ru-RU" sz="2400" dirty="0"/>
              <a:t> на </a:t>
            </a:r>
            <a:r>
              <a:rPr lang="ru-RU" altLang="ru-RU" sz="2400" dirty="0" err="1"/>
              <a:t>подію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що</a:t>
            </a:r>
            <a:r>
              <a:rPr lang="ru-RU" altLang="ru-RU" sz="2400" dirty="0"/>
              <a:t> повинна </a:t>
            </a:r>
            <a:r>
              <a:rPr lang="ru-RU" altLang="ru-RU" sz="2400" dirty="0" err="1"/>
              <a:t>настати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або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відбутися</a:t>
            </a:r>
            <a:r>
              <a:rPr lang="ru-RU" altLang="ru-RU" sz="2400" dirty="0"/>
              <a:t>. </a:t>
            </a:r>
            <a:r>
              <a:rPr lang="ru-RU" altLang="ru-RU" sz="2400" dirty="0" err="1"/>
              <a:t>Зміна</a:t>
            </a:r>
            <a:r>
              <a:rPr lang="ru-RU" altLang="ru-RU" sz="2400" dirty="0"/>
              <a:t> строку </a:t>
            </a:r>
            <a:r>
              <a:rPr lang="ru-RU" altLang="ru-RU" sz="2400" dirty="0" err="1"/>
              <a:t>сплати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збору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здійснюється</a:t>
            </a:r>
            <a:r>
              <a:rPr lang="ru-RU" altLang="ru-RU" sz="2400" dirty="0"/>
              <a:t> шляхом </a:t>
            </a:r>
            <a:r>
              <a:rPr lang="ru-RU" altLang="ru-RU" sz="2400" dirty="0" err="1"/>
              <a:t>перенесення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встановленого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законодавством</a:t>
            </a:r>
            <a:r>
              <a:rPr lang="ru-RU" altLang="ru-RU" sz="2400" dirty="0"/>
              <a:t> строку </a:t>
            </a:r>
            <a:r>
              <a:rPr lang="ru-RU" altLang="ru-RU" sz="2400" dirty="0" err="1"/>
              <a:t>сплати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збору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або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його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частини</a:t>
            </a:r>
            <a:r>
              <a:rPr lang="ru-RU" altLang="ru-RU" sz="2400" dirty="0"/>
              <a:t> на </a:t>
            </a:r>
            <a:r>
              <a:rPr lang="ru-RU" altLang="ru-RU" sz="2400" dirty="0" err="1"/>
              <a:t>більш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пізній</a:t>
            </a:r>
            <a:r>
              <a:rPr lang="ru-RU" altLang="ru-RU" sz="2400" dirty="0"/>
              <a:t> строк.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 err="1"/>
              <a:t>Зміна</a:t>
            </a:r>
            <a:r>
              <a:rPr lang="ru-RU" altLang="ru-RU" sz="2400" dirty="0"/>
              <a:t> строку </a:t>
            </a:r>
            <a:r>
              <a:rPr lang="ru-RU" altLang="ru-RU" sz="2400" dirty="0" err="1"/>
              <a:t>сплати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здійснюється</a:t>
            </a:r>
            <a:r>
              <a:rPr lang="ru-RU" altLang="ru-RU" sz="2400" dirty="0"/>
              <a:t> у </a:t>
            </a:r>
            <a:r>
              <a:rPr lang="ru-RU" altLang="ru-RU" sz="2400" dirty="0" err="1"/>
              <a:t>формі</a:t>
            </a:r>
            <a:r>
              <a:rPr lang="ru-RU" altLang="ru-RU" sz="2400" dirty="0"/>
              <a:t>: </a:t>
            </a:r>
            <a:r>
              <a:rPr lang="ru-RU" altLang="ru-RU" sz="2400" dirty="0" err="1"/>
              <a:t>відстрочення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розстрочення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податкового</a:t>
            </a:r>
            <a:r>
              <a:rPr lang="ru-RU" altLang="ru-RU" sz="2400" dirty="0"/>
              <a:t> кредиту. </a:t>
            </a:r>
            <a:r>
              <a:rPr lang="ru-RU" altLang="ru-RU" sz="2400" dirty="0" err="1"/>
              <a:t>Зміна</a:t>
            </a:r>
            <a:r>
              <a:rPr lang="ru-RU" altLang="ru-RU" sz="2400" dirty="0"/>
              <a:t> строку </a:t>
            </a:r>
            <a:r>
              <a:rPr lang="ru-RU" altLang="ru-RU" sz="2400" dirty="0" err="1"/>
              <a:t>сплати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не </a:t>
            </a:r>
            <a:r>
              <a:rPr lang="ru-RU" altLang="ru-RU" sz="2400" dirty="0" err="1"/>
              <a:t>скасовує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діючого</a:t>
            </a:r>
            <a:r>
              <a:rPr lang="ru-RU" altLang="ru-RU" sz="2400" dirty="0"/>
              <a:t> і не </a:t>
            </a:r>
            <a:r>
              <a:rPr lang="ru-RU" altLang="ru-RU" sz="2400" dirty="0" err="1"/>
              <a:t>створює</a:t>
            </a:r>
            <a:r>
              <a:rPr lang="ru-RU" altLang="ru-RU" sz="2400" dirty="0"/>
              <a:t> нового </a:t>
            </a:r>
            <a:r>
              <a:rPr lang="ru-RU" altLang="ru-RU" sz="2400" dirty="0" err="1"/>
              <a:t>податкового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обов’язку</a:t>
            </a:r>
            <a:r>
              <a:rPr lang="ru-RU" altLang="ru-RU" sz="2400" dirty="0"/>
              <a:t> (ст. 31, 32 ПКУ). </a:t>
            </a:r>
            <a:endParaRPr lang="uk-UA" altLang="ru-RU" sz="2400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3052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fontScale="85000" lnSpcReduction="20000"/>
          </a:bodyPr>
          <a:lstStyle/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Строки </a:t>
            </a:r>
            <a:r>
              <a:rPr lang="ru-RU" altLang="ru-RU" sz="2400" dirty="0" err="1"/>
              <a:t>сплати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поділяються</a:t>
            </a:r>
            <a:r>
              <a:rPr lang="ru-RU" altLang="ru-RU" sz="2400" dirty="0"/>
              <a:t> на: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– </a:t>
            </a:r>
            <a:r>
              <a:rPr lang="ru-RU" altLang="ru-RU" sz="2400" dirty="0" err="1"/>
              <a:t>періодичні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деклараційні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встановлюються</a:t>
            </a:r>
            <a:r>
              <a:rPr lang="ru-RU" altLang="ru-RU" sz="2400" dirty="0"/>
              <a:t> для кожного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окремо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зазвичай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упродовж</a:t>
            </a:r>
            <a:r>
              <a:rPr lang="ru-RU" altLang="ru-RU" sz="2400" dirty="0"/>
              <a:t> 10 </a:t>
            </a:r>
            <a:r>
              <a:rPr lang="ru-RU" altLang="ru-RU" sz="2400" dirty="0" err="1"/>
              <a:t>календарних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днів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що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настають</a:t>
            </a:r>
            <a:r>
              <a:rPr lang="ru-RU" altLang="ru-RU" sz="2400" dirty="0"/>
              <a:t> за </a:t>
            </a:r>
            <a:r>
              <a:rPr lang="ru-RU" altLang="ru-RU" sz="2400" dirty="0" err="1"/>
              <a:t>останнім</a:t>
            </a:r>
            <a:r>
              <a:rPr lang="ru-RU" altLang="ru-RU" sz="2400" dirty="0"/>
              <a:t> днем </a:t>
            </a:r>
            <a:r>
              <a:rPr lang="ru-RU" altLang="ru-RU" sz="2400" dirty="0" err="1"/>
              <a:t>відповідного</a:t>
            </a:r>
            <a:r>
              <a:rPr lang="ru-RU" altLang="ru-RU" sz="2400" dirty="0"/>
              <a:t> граничного строку, </a:t>
            </a:r>
            <a:r>
              <a:rPr lang="ru-RU" altLang="ru-RU" sz="2400" dirty="0" err="1"/>
              <a:t>передбаченого</a:t>
            </a:r>
            <a:r>
              <a:rPr lang="ru-RU" altLang="ru-RU" sz="2400" dirty="0"/>
              <a:t> для </a:t>
            </a:r>
            <a:r>
              <a:rPr lang="ru-RU" altLang="ru-RU" sz="2400" dirty="0" err="1"/>
              <a:t>подання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податкової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декларації</a:t>
            </a:r>
            <a:r>
              <a:rPr lang="ru-RU" altLang="ru-RU" sz="2400" dirty="0"/>
              <a:t>); </a:t>
            </a:r>
            <a:r>
              <a:rPr lang="ru-RU" altLang="ru-RU" sz="2400" dirty="0" err="1"/>
              <a:t>авансові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передують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граничним</a:t>
            </a:r>
            <a:r>
              <a:rPr lang="ru-RU" altLang="ru-RU" sz="2400" dirty="0"/>
              <a:t> строкам </a:t>
            </a:r>
            <a:r>
              <a:rPr lang="ru-RU" altLang="ru-RU" sz="2400" dirty="0" err="1"/>
              <a:t>подання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декларації</a:t>
            </a:r>
            <a:r>
              <a:rPr lang="ru-RU" altLang="ru-RU" sz="2400" dirty="0"/>
              <a:t>); </a:t>
            </a:r>
            <a:r>
              <a:rPr lang="ru-RU" altLang="ru-RU" sz="2400" dirty="0" err="1"/>
              <a:t>авансово-деклараційні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рентна</a:t>
            </a:r>
            <a:r>
              <a:rPr lang="ru-RU" altLang="ru-RU" sz="2400" dirty="0"/>
              <a:t> плата));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– </a:t>
            </a:r>
            <a:r>
              <a:rPr lang="ru-RU" altLang="ru-RU" sz="2400" dirty="0" err="1"/>
              <a:t>термінові</a:t>
            </a:r>
            <a:r>
              <a:rPr lang="ru-RU" altLang="ru-RU" sz="2400" dirty="0"/>
              <a:t> – </a:t>
            </a:r>
            <a:r>
              <a:rPr lang="ru-RU" altLang="ru-RU" sz="2400" dirty="0" err="1"/>
              <a:t>податок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сплачується</a:t>
            </a:r>
            <a:r>
              <a:rPr lang="ru-RU" altLang="ru-RU" sz="2400" dirty="0"/>
              <a:t> до </a:t>
            </a:r>
            <a:r>
              <a:rPr lang="ru-RU" altLang="ru-RU" sz="2400" dirty="0" err="1"/>
              <a:t>або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після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виникнення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об’єкта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оподаткування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мито</a:t>
            </a:r>
            <a:r>
              <a:rPr lang="ru-RU" altLang="ru-RU" sz="2400" dirty="0"/>
              <a:t>);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– </a:t>
            </a:r>
            <a:r>
              <a:rPr lang="ru-RU" altLang="ru-RU" sz="2400" dirty="0" err="1"/>
              <a:t>періодично-термінові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наприклад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податок</a:t>
            </a:r>
            <a:r>
              <a:rPr lang="ru-RU" altLang="ru-RU" sz="2400" dirty="0"/>
              <a:t> на доходи </a:t>
            </a:r>
            <a:r>
              <a:rPr lang="ru-RU" altLang="ru-RU" sz="2400" dirty="0" err="1"/>
              <a:t>фізичних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осіб</a:t>
            </a:r>
            <a:r>
              <a:rPr lang="ru-RU" altLang="ru-RU" sz="2400" dirty="0"/>
              <a:t> (ПДФО) </a:t>
            </a:r>
            <a:r>
              <a:rPr lang="ru-RU" altLang="ru-RU" sz="2400" dirty="0" err="1"/>
              <a:t>перераховується</a:t>
            </a:r>
            <a:r>
              <a:rPr lang="ru-RU" altLang="ru-RU" sz="2400" dirty="0"/>
              <a:t> до бюджету </a:t>
            </a:r>
            <a:r>
              <a:rPr lang="ru-RU" altLang="ru-RU" sz="2400" dirty="0" err="1"/>
              <a:t>податковим</a:t>
            </a:r>
            <a:r>
              <a:rPr lang="ru-RU" altLang="ru-RU" sz="2400" dirty="0"/>
              <a:t> агентом </a:t>
            </a:r>
            <a:r>
              <a:rPr lang="ru-RU" altLang="ru-RU" sz="2400" dirty="0" err="1"/>
              <a:t>під</a:t>
            </a:r>
            <a:r>
              <a:rPr lang="ru-RU" altLang="ru-RU" sz="2400" dirty="0"/>
              <a:t> час </a:t>
            </a:r>
            <a:r>
              <a:rPr lang="ru-RU" altLang="ru-RU" sz="2400" dirty="0" err="1"/>
              <a:t>виплати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оподаткованого</a:t>
            </a:r>
            <a:r>
              <a:rPr lang="ru-RU" altLang="ru-RU" sz="2400" dirty="0"/>
              <a:t> доходу </a:t>
            </a:r>
            <a:r>
              <a:rPr lang="ru-RU" altLang="ru-RU" sz="2400" dirty="0" err="1"/>
              <a:t>платникові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, але </a:t>
            </a:r>
            <a:r>
              <a:rPr lang="ru-RU" altLang="ru-RU" sz="2400" dirty="0" err="1"/>
              <a:t>якщо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оподатковуваний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дохід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надається</a:t>
            </a:r>
            <a:r>
              <a:rPr lang="ru-RU" altLang="ru-RU" sz="2400" dirty="0"/>
              <a:t> не в </a:t>
            </a:r>
            <a:r>
              <a:rPr lang="ru-RU" altLang="ru-RU" sz="2400" dirty="0" err="1"/>
              <a:t>грошовій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формі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чи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виплачується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готівкою</a:t>
            </a:r>
            <a:r>
              <a:rPr lang="ru-RU" altLang="ru-RU" sz="2400" dirty="0"/>
              <a:t> з </a:t>
            </a:r>
            <a:r>
              <a:rPr lang="ru-RU" altLang="ru-RU" sz="2400" dirty="0" err="1"/>
              <a:t>каси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податкового</a:t>
            </a:r>
            <a:r>
              <a:rPr lang="ru-RU" altLang="ru-RU" sz="2400" dirty="0"/>
              <a:t> агента, </a:t>
            </a:r>
            <a:r>
              <a:rPr lang="ru-RU" altLang="ru-RU" sz="2400" dirty="0" err="1"/>
              <a:t>податок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сплачується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перераховується</a:t>
            </a:r>
            <a:r>
              <a:rPr lang="ru-RU" altLang="ru-RU" sz="2400" dirty="0"/>
              <a:t>) до бюджету </a:t>
            </a:r>
            <a:r>
              <a:rPr lang="ru-RU" altLang="ru-RU" sz="2400" dirty="0" err="1"/>
              <a:t>протягом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банківського</a:t>
            </a:r>
            <a:r>
              <a:rPr lang="ru-RU" altLang="ru-RU" sz="2400" dirty="0"/>
              <a:t> дня, </a:t>
            </a:r>
            <a:r>
              <a:rPr lang="ru-RU" altLang="ru-RU" sz="2400" dirty="0" err="1"/>
              <a:t>що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настає</a:t>
            </a:r>
            <a:r>
              <a:rPr lang="ru-RU" altLang="ru-RU" sz="2400" dirty="0"/>
              <a:t> за днем такого </a:t>
            </a:r>
            <a:r>
              <a:rPr lang="ru-RU" altLang="ru-RU" sz="2400" dirty="0" err="1"/>
              <a:t>нарахування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виплати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надання</a:t>
            </a:r>
            <a:r>
              <a:rPr lang="ru-RU" altLang="ru-RU" sz="2400" dirty="0"/>
              <a:t>)).</a:t>
            </a:r>
            <a:endParaRPr lang="uk-UA" altLang="ru-RU" sz="2400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6107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/>
          </a:bodyPr>
          <a:lstStyle/>
          <a:p>
            <a:pPr algn="just">
              <a:spcBef>
                <a:spcPct val="0"/>
              </a:spcBef>
              <a:buNone/>
            </a:pPr>
            <a:r>
              <a:rPr lang="ru-RU" altLang="ru-RU" sz="2400" dirty="0" err="1"/>
              <a:t>Такі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елементи</a:t>
            </a:r>
            <a:r>
              <a:rPr lang="ru-RU" altLang="ru-RU" sz="2400" dirty="0"/>
              <a:t>, як </a:t>
            </a:r>
            <a:r>
              <a:rPr lang="ru-RU" altLang="ru-RU" sz="2400" dirty="0" err="1"/>
              <a:t>платники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податків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об’єкт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оподаткування</a:t>
            </a:r>
            <a:r>
              <a:rPr lang="ru-RU" altLang="ru-RU" sz="2400" dirty="0"/>
              <a:t>, база </a:t>
            </a:r>
            <a:r>
              <a:rPr lang="ru-RU" altLang="ru-RU" sz="2400" dirty="0" err="1"/>
              <a:t>оподаткування</a:t>
            </a:r>
            <a:r>
              <a:rPr lang="ru-RU" altLang="ru-RU" sz="2400" dirty="0"/>
              <a:t>, ставка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, порядок </a:t>
            </a:r>
            <a:r>
              <a:rPr lang="ru-RU" altLang="ru-RU" sz="2400" dirty="0" err="1"/>
              <a:t>обчислення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податковий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період</a:t>
            </a:r>
            <a:r>
              <a:rPr lang="ru-RU" altLang="ru-RU" sz="2400" dirty="0"/>
              <a:t>, строк та порядок </a:t>
            </a:r>
            <a:r>
              <a:rPr lang="ru-RU" altLang="ru-RU" sz="2400" dirty="0" err="1"/>
              <a:t>сплати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, строк та порядок </a:t>
            </a:r>
            <a:r>
              <a:rPr lang="ru-RU" altLang="ru-RU" sz="2400" dirty="0" err="1"/>
              <a:t>подання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звітності</a:t>
            </a:r>
            <a:r>
              <a:rPr lang="ru-RU" altLang="ru-RU" sz="2400" dirty="0"/>
              <a:t> про </a:t>
            </a:r>
            <a:r>
              <a:rPr lang="ru-RU" altLang="ru-RU" sz="2400" dirty="0" err="1"/>
              <a:t>обчислення</a:t>
            </a:r>
            <a:r>
              <a:rPr lang="ru-RU" altLang="ru-RU" sz="2400" dirty="0"/>
              <a:t> й </a:t>
            </a:r>
            <a:r>
              <a:rPr lang="ru-RU" altLang="ru-RU" sz="2400" dirty="0" err="1"/>
              <a:t>сплату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є </a:t>
            </a:r>
            <a:r>
              <a:rPr lang="ru-RU" altLang="ru-RU" sz="2400" dirty="0" err="1"/>
              <a:t>обов’язковими</a:t>
            </a:r>
            <a:r>
              <a:rPr lang="ru-RU" altLang="ru-RU" sz="2400" dirty="0"/>
              <a:t> при </a:t>
            </a:r>
            <a:r>
              <a:rPr lang="ru-RU" altLang="ru-RU" sz="2400" dirty="0" err="1"/>
              <a:t>встановленні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податків</a:t>
            </a:r>
            <a:r>
              <a:rPr lang="ru-RU" altLang="ru-RU" sz="2400" dirty="0"/>
              <a:t> і </a:t>
            </a:r>
            <a:r>
              <a:rPr lang="ru-RU" altLang="ru-RU" sz="2400" dirty="0" err="1"/>
              <a:t>зборів</a:t>
            </a:r>
            <a:r>
              <a:rPr lang="ru-RU" altLang="ru-RU" sz="2400" dirty="0"/>
              <a:t> (п. 7.1 ПКУ). </a:t>
            </a:r>
            <a:r>
              <a:rPr lang="ru-RU" altLang="ru-RU" sz="2400" dirty="0" err="1"/>
              <a:t>Усі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інші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елементи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встановлюються</a:t>
            </a:r>
            <a:r>
              <a:rPr lang="ru-RU" altLang="ru-RU" sz="2400" dirty="0"/>
              <a:t> за </a:t>
            </a:r>
            <a:r>
              <a:rPr lang="ru-RU" altLang="ru-RU" sz="2400" dirty="0" err="1"/>
              <a:t>необхідності</a:t>
            </a:r>
            <a:r>
              <a:rPr lang="ru-RU" altLang="ru-RU" sz="2400" dirty="0"/>
              <a:t>. </a:t>
            </a:r>
            <a:endParaRPr lang="uk-UA" altLang="ru-RU" sz="2400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4419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консультації</a:t>
            </a:r>
            <a:r>
              <a:rPr lang="ru-RU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/>
              <a:t>Податкова</a:t>
            </a:r>
            <a:r>
              <a:rPr lang="ru-RU" b="1" dirty="0"/>
              <a:t> </a:t>
            </a:r>
            <a:r>
              <a:rPr lang="ru-RU" b="1" dirty="0" err="1"/>
              <a:t>консультація</a:t>
            </a:r>
            <a:r>
              <a:rPr lang="ru-RU" dirty="0"/>
              <a:t> — </a:t>
            </a:r>
            <a:r>
              <a:rPr lang="ru-RU" dirty="0" err="1"/>
              <a:t>допомога</a:t>
            </a:r>
            <a:r>
              <a:rPr lang="ru-RU" dirty="0"/>
              <a:t> </a:t>
            </a:r>
            <a:r>
              <a:rPr lang="ru-RU" dirty="0" err="1"/>
              <a:t>контролюючого</a:t>
            </a:r>
            <a:r>
              <a:rPr lang="ru-RU" dirty="0"/>
              <a:t> органу конкретному </a:t>
            </a:r>
            <a:r>
              <a:rPr lang="ru-RU" dirty="0" err="1">
                <a:hlinkClick r:id="rId2" tooltip="Платник податків"/>
              </a:rPr>
              <a:t>платнику</a:t>
            </a:r>
            <a:r>
              <a:rPr lang="ru-RU" dirty="0">
                <a:hlinkClick r:id="rId2" tooltip="Платник податків"/>
              </a:rPr>
              <a:t> </a:t>
            </a:r>
            <a:r>
              <a:rPr lang="ru-RU" dirty="0" err="1">
                <a:hlinkClick r:id="rId2" tooltip="Платник податків"/>
              </a:rPr>
              <a:t>податків</a:t>
            </a:r>
            <a:r>
              <a:rPr lang="ru-RU" dirty="0"/>
              <a:t> </a:t>
            </a:r>
            <a:r>
              <a:rPr lang="ru-RU" dirty="0" err="1"/>
              <a:t>стосовно</a:t>
            </a:r>
            <a:r>
              <a:rPr lang="ru-RU" dirty="0"/>
              <a:t> практичного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конкретної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 </a:t>
            </a:r>
            <a:r>
              <a:rPr lang="ru-RU" dirty="0">
                <a:hlinkClick r:id="rId3" tooltip="Закон"/>
              </a:rPr>
              <a:t>закону</a:t>
            </a:r>
            <a:r>
              <a:rPr lang="ru-RU" dirty="0"/>
              <a:t> </a:t>
            </a:r>
            <a:r>
              <a:rPr lang="ru-RU" dirty="0" err="1"/>
              <a:t>або</a:t>
            </a:r>
            <a:r>
              <a:rPr lang="ru-RU" dirty="0"/>
              <a:t> </a:t>
            </a:r>
            <a:r>
              <a:rPr lang="ru-RU" dirty="0">
                <a:hlinkClick r:id="rId4" tooltip="Нормативно-правовий акт"/>
              </a:rPr>
              <a:t>нормативно-правового акта</a:t>
            </a:r>
            <a:r>
              <a:rPr lang="ru-RU" dirty="0"/>
              <a:t> 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адміністрування</a:t>
            </a:r>
            <a:r>
              <a:rPr lang="ru-RU" dirty="0"/>
              <a:t> </a:t>
            </a:r>
            <a:r>
              <a:rPr lang="ru-RU" dirty="0" err="1">
                <a:hlinkClick r:id="rId5" tooltip="Податок"/>
              </a:rPr>
              <a:t>податків</a:t>
            </a:r>
            <a:r>
              <a:rPr lang="ru-RU" dirty="0"/>
              <a:t> </a:t>
            </a:r>
            <a:r>
              <a:rPr lang="ru-RU" dirty="0" err="1"/>
              <a:t>чи</a:t>
            </a:r>
            <a:r>
              <a:rPr lang="ru-RU" dirty="0"/>
              <a:t> </a:t>
            </a:r>
            <a:r>
              <a:rPr lang="ru-RU" dirty="0" err="1">
                <a:hlinkClick r:id="rId6" tooltip="Збір"/>
              </a:rPr>
              <a:t>зборів</a:t>
            </a:r>
            <a:r>
              <a:rPr lang="ru-RU" dirty="0"/>
              <a:t>, контроль за </a:t>
            </a:r>
            <a:r>
              <a:rPr lang="ru-RU" dirty="0" err="1"/>
              <a:t>справлянням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покладено</a:t>
            </a:r>
            <a:r>
              <a:rPr lang="ru-RU" dirty="0"/>
              <a:t> на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контролюючий</a:t>
            </a:r>
            <a:r>
              <a:rPr lang="ru-RU" dirty="0"/>
              <a:t> орган.</a:t>
            </a:r>
          </a:p>
        </p:txBody>
      </p:sp>
    </p:spTree>
    <p:extLst>
      <p:ext uri="{BB962C8B-B14F-4D97-AF65-F5344CB8AC3E}">
        <p14:creationId xmlns:p14="http://schemas.microsoft.com/office/powerpoint/2010/main" val="21500983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576252"/>
            <a:ext cx="10363826" cy="4214948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ru-RU" dirty="0" err="1"/>
              <a:t>податкова</a:t>
            </a:r>
            <a:r>
              <a:rPr lang="ru-RU" dirty="0"/>
              <a:t> </a:t>
            </a:r>
            <a:r>
              <a:rPr lang="ru-RU" dirty="0" err="1"/>
              <a:t>консультація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індивідуальний</a:t>
            </a:r>
            <a:r>
              <a:rPr lang="ru-RU" dirty="0"/>
              <a:t> характер і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платником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надано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консультацію</a:t>
            </a:r>
            <a:r>
              <a:rPr lang="ru-RU" dirty="0"/>
              <a:t>. За </a:t>
            </a:r>
            <a:r>
              <a:rPr lang="ru-RU" dirty="0" err="1"/>
              <a:t>вибором</a:t>
            </a:r>
            <a:r>
              <a:rPr lang="ru-RU" dirty="0"/>
              <a:t> </a:t>
            </a:r>
            <a:r>
              <a:rPr lang="ru-RU" dirty="0" err="1"/>
              <a:t>платника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</a:t>
            </a:r>
            <a:r>
              <a:rPr lang="ru-RU" dirty="0" err="1"/>
              <a:t>консультація</a:t>
            </a:r>
            <a:r>
              <a:rPr lang="ru-RU" dirty="0"/>
              <a:t> </a:t>
            </a:r>
            <a:r>
              <a:rPr lang="ru-RU" dirty="0" err="1"/>
              <a:t>надається</a:t>
            </a:r>
            <a:r>
              <a:rPr lang="ru-RU" dirty="0"/>
              <a:t> в </a:t>
            </a:r>
            <a:r>
              <a:rPr lang="ru-RU" dirty="0" err="1"/>
              <a:t>усній</a:t>
            </a:r>
            <a:r>
              <a:rPr lang="ru-RU" dirty="0"/>
              <a:t>,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електронній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. </a:t>
            </a:r>
            <a:r>
              <a:rPr lang="ru-RU" dirty="0" err="1"/>
              <a:t>Податкова</a:t>
            </a:r>
            <a:r>
              <a:rPr lang="ru-RU" dirty="0"/>
              <a:t> </a:t>
            </a:r>
            <a:r>
              <a:rPr lang="ru-RU" dirty="0" err="1"/>
              <a:t>консультація</a:t>
            </a:r>
            <a:r>
              <a:rPr lang="ru-RU" dirty="0"/>
              <a:t> не є </a:t>
            </a:r>
            <a:r>
              <a:rPr lang="ru-RU" dirty="0" err="1">
                <a:hlinkClick r:id="rId2" tooltip="Правовий акт"/>
              </a:rPr>
              <a:t>правовим</a:t>
            </a:r>
            <a:r>
              <a:rPr lang="ru-RU" dirty="0">
                <a:hlinkClick r:id="rId2" tooltip="Правовий акт"/>
              </a:rPr>
              <a:t> актом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</a:t>
            </a:r>
            <a:r>
              <a:rPr lang="ru-RU" dirty="0" err="1"/>
              <a:t>рекомендаційний</a:t>
            </a:r>
            <a:r>
              <a:rPr lang="ru-RU" dirty="0"/>
              <a:t>, а не </a:t>
            </a:r>
            <a:r>
              <a:rPr lang="ru-RU" dirty="0" err="1"/>
              <a:t>обов’язковий</a:t>
            </a:r>
            <a:r>
              <a:rPr lang="ru-RU" dirty="0"/>
              <a:t> характер.</a:t>
            </a:r>
            <a:endParaRPr lang="uk-UA" altLang="ru-RU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0586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576252"/>
            <a:ext cx="10363826" cy="4214948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ru-RU" dirty="0"/>
              <a:t>Пунктом 52.1 </a:t>
            </a:r>
            <a:r>
              <a:rPr lang="ru-RU" dirty="0" err="1"/>
              <a:t>статті</a:t>
            </a:r>
            <a:r>
              <a:rPr lang="ru-RU" dirty="0"/>
              <a:t> 52 </a:t>
            </a:r>
            <a:r>
              <a:rPr lang="ru-RU" dirty="0" err="1"/>
              <a:t>Податкового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встановлений</a:t>
            </a:r>
            <a:r>
              <a:rPr lang="ru-RU" dirty="0"/>
              <a:t> принцип </a:t>
            </a:r>
            <a:r>
              <a:rPr lang="ru-RU" dirty="0" err="1"/>
              <a:t>безоплатності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консультації</a:t>
            </a:r>
            <a:r>
              <a:rPr lang="ru-RU" dirty="0"/>
              <a:t>,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яким</a:t>
            </a:r>
            <a:r>
              <a:rPr lang="ru-RU" dirty="0"/>
              <a:t> за </a:t>
            </a:r>
            <a:r>
              <a:rPr lang="ru-RU" dirty="0" err="1"/>
              <a:t>зверненням</a:t>
            </a:r>
            <a:r>
              <a:rPr lang="ru-RU" dirty="0"/>
              <a:t> </a:t>
            </a:r>
            <a:r>
              <a:rPr lang="ru-RU" dirty="0" err="1"/>
              <a:t>платників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</a:t>
            </a:r>
            <a:r>
              <a:rPr lang="ru-RU" dirty="0" err="1"/>
              <a:t>контролюючі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безоплатно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консультації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практичного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 </a:t>
            </a:r>
            <a:r>
              <a:rPr lang="ru-RU" dirty="0">
                <a:hlinkClick r:id="rId2" tooltip="Норма податкового права"/>
              </a:rPr>
              <a:t>норм </a:t>
            </a:r>
            <a:r>
              <a:rPr lang="ru-RU" dirty="0" err="1">
                <a:hlinkClick r:id="rId2" tooltip="Норма податкового права"/>
              </a:rPr>
              <a:t>податкового</a:t>
            </a:r>
            <a:r>
              <a:rPr lang="ru-RU" dirty="0">
                <a:hlinkClick r:id="rId2" tooltip="Норма податкового права"/>
              </a:rPr>
              <a:t> </a:t>
            </a:r>
            <a:r>
              <a:rPr lang="ru-RU" dirty="0" err="1">
                <a:hlinkClick r:id="rId2" tooltip="Норма податкового права"/>
              </a:rPr>
              <a:t>законодавства</a:t>
            </a:r>
            <a:r>
              <a:rPr lang="ru-RU" dirty="0"/>
              <a:t>.</a:t>
            </a:r>
            <a:endParaRPr lang="uk-UA" altLang="ru-RU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2895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576252"/>
            <a:ext cx="10363826" cy="4214948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консультації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надаватися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контролюючим</a:t>
            </a:r>
            <a:r>
              <a:rPr lang="ru-RU" dirty="0"/>
              <a:t> органом,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п. 41.1 </a:t>
            </a:r>
            <a:r>
              <a:rPr lang="ru-RU" dirty="0" err="1"/>
              <a:t>Податкового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лише</a:t>
            </a:r>
            <a:r>
              <a:rPr lang="ru-RU" dirty="0"/>
              <a:t>:</a:t>
            </a:r>
          </a:p>
          <a:p>
            <a:r>
              <a:rPr lang="ru-RU" dirty="0" err="1">
                <a:hlinkClick r:id="rId2" tooltip="Державна податкова служба"/>
              </a:rPr>
              <a:t>органи</a:t>
            </a:r>
            <a:r>
              <a:rPr lang="ru-RU" dirty="0">
                <a:hlinkClick r:id="rId2" tooltip="Державна податкова служба"/>
              </a:rPr>
              <a:t> </a:t>
            </a:r>
            <a:r>
              <a:rPr lang="ru-RU" dirty="0" err="1">
                <a:hlinkClick r:id="rId2" tooltip="Державна податкова служба"/>
              </a:rPr>
              <a:t>державної</a:t>
            </a:r>
            <a:r>
              <a:rPr lang="ru-RU" dirty="0">
                <a:hlinkClick r:id="rId2" tooltip="Державна податкова служба"/>
              </a:rPr>
              <a:t> </a:t>
            </a:r>
            <a:r>
              <a:rPr lang="ru-RU" dirty="0" err="1">
                <a:hlinkClick r:id="rId2" tooltip="Державна податкова служба"/>
              </a:rPr>
              <a:t>податкової</a:t>
            </a:r>
            <a:r>
              <a:rPr lang="ru-RU" dirty="0">
                <a:hlinkClick r:id="rId2" tooltip="Державна податкова служба"/>
              </a:rPr>
              <a:t> </a:t>
            </a:r>
            <a:r>
              <a:rPr lang="ru-RU" dirty="0" err="1">
                <a:hlinkClick r:id="rId2" tooltip="Державна податкова служба"/>
              </a:rPr>
              <a:t>служби</a:t>
            </a:r>
            <a:r>
              <a:rPr lang="ru-RU" dirty="0"/>
              <a:t> –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справляються</a:t>
            </a:r>
            <a:r>
              <a:rPr lang="ru-RU" dirty="0"/>
              <a:t> до </a:t>
            </a:r>
            <a:r>
              <a:rPr lang="ru-RU" dirty="0" err="1"/>
              <a:t>бюджетів</a:t>
            </a:r>
            <a:r>
              <a:rPr lang="ru-RU" dirty="0"/>
              <a:t> та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контроль за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покладається</a:t>
            </a:r>
            <a:r>
              <a:rPr lang="ru-RU" dirty="0"/>
              <a:t> на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;</a:t>
            </a:r>
          </a:p>
          <a:p>
            <a:r>
              <a:rPr lang="ru-RU" dirty="0" err="1">
                <a:hlinkClick r:id="rId3" tooltip="Митниця в Україні"/>
              </a:rPr>
              <a:t>митні</a:t>
            </a:r>
            <a:r>
              <a:rPr lang="ru-RU" dirty="0">
                <a:hlinkClick r:id="rId3" tooltip="Митниця в Україні"/>
              </a:rPr>
              <a:t> </a:t>
            </a:r>
            <a:r>
              <a:rPr lang="ru-RU" dirty="0" err="1">
                <a:hlinkClick r:id="rId3" tooltip="Митниця в Україні"/>
              </a:rPr>
              <a:t>органи</a:t>
            </a:r>
            <a:r>
              <a:rPr lang="ru-RU" dirty="0"/>
              <a:t> – </a:t>
            </a:r>
            <a:r>
              <a:rPr lang="ru-RU" dirty="0" err="1"/>
              <a:t>щодо</a:t>
            </a:r>
            <a:r>
              <a:rPr lang="ru-RU" dirty="0"/>
              <a:t> </a:t>
            </a:r>
            <a:r>
              <a:rPr lang="ru-RU" dirty="0" err="1">
                <a:hlinkClick r:id="rId4" tooltip="Мито"/>
              </a:rPr>
              <a:t>мита</a:t>
            </a:r>
            <a:r>
              <a:rPr lang="ru-RU" dirty="0"/>
              <a:t>, </a:t>
            </a:r>
            <a:r>
              <a:rPr lang="ru-RU" dirty="0">
                <a:hlinkClick r:id="rId5" tooltip="Акцизний податок"/>
              </a:rPr>
              <a:t>акцизного </a:t>
            </a:r>
            <a:r>
              <a:rPr lang="ru-RU" dirty="0" err="1">
                <a:hlinkClick r:id="rId5" tooltip="Акцизний податок"/>
              </a:rPr>
              <a:t>податку</a:t>
            </a:r>
            <a:r>
              <a:rPr lang="ru-RU" dirty="0"/>
              <a:t>, </a:t>
            </a:r>
            <a:r>
              <a:rPr lang="ru-RU" dirty="0" err="1">
                <a:hlinkClick r:id="rId6" tooltip="Податок на додану вартість"/>
              </a:rPr>
              <a:t>податку</a:t>
            </a:r>
            <a:r>
              <a:rPr lang="ru-RU" dirty="0">
                <a:hlinkClick r:id="rId6" tooltip="Податок на додану вартість"/>
              </a:rPr>
              <a:t> на </a:t>
            </a:r>
            <a:r>
              <a:rPr lang="ru-RU" dirty="0" err="1">
                <a:hlinkClick r:id="rId6" tooltip="Податок на додану вартість"/>
              </a:rPr>
              <a:t>додану</a:t>
            </a:r>
            <a:r>
              <a:rPr lang="ru-RU" dirty="0">
                <a:hlinkClick r:id="rId6" tooltip="Податок на додану вартість"/>
              </a:rPr>
              <a:t> </a:t>
            </a:r>
            <a:r>
              <a:rPr lang="ru-RU" dirty="0" err="1">
                <a:hlinkClick r:id="rId6" tooltip="Податок на додану вартість"/>
              </a:rPr>
              <a:t>вартість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податкового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справляються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(</a:t>
            </a:r>
            <a:r>
              <a:rPr lang="ru-RU" dirty="0" err="1"/>
              <a:t>пересилання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предметів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спеціальної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вивезення</a:t>
            </a:r>
            <a:r>
              <a:rPr lang="ru-RU" dirty="0"/>
              <a:t> (</a:t>
            </a:r>
            <a:r>
              <a:rPr lang="ru-RU" dirty="0" err="1"/>
              <a:t>пересилання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предметів</a:t>
            </a:r>
            <a:r>
              <a:rPr lang="ru-RU" dirty="0"/>
              <a:t> з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спеціальної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11181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576252"/>
            <a:ext cx="10363826" cy="4214948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Податковим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консультації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надаватися</a:t>
            </a:r>
            <a:r>
              <a:rPr lang="ru-RU" dirty="0"/>
              <a:t> </a:t>
            </a:r>
            <a:r>
              <a:rPr lang="ru-RU" dirty="0" err="1"/>
              <a:t>контролюючим</a:t>
            </a:r>
            <a:r>
              <a:rPr lang="ru-RU" dirty="0"/>
              <a:t> органом (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платника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на </a:t>
            </a:r>
            <a:r>
              <a:rPr lang="ru-RU" dirty="0" err="1"/>
              <a:t>обліку</a:t>
            </a:r>
            <a:r>
              <a:rPr lang="ru-RU" dirty="0"/>
              <a:t>):</a:t>
            </a:r>
          </a:p>
          <a:p>
            <a:r>
              <a:rPr lang="ru-RU" dirty="0"/>
              <a:t>органом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органом,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платник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на </a:t>
            </a:r>
            <a:r>
              <a:rPr lang="ru-RU" dirty="0" err="1"/>
              <a:t>обліку</a:t>
            </a:r>
            <a:r>
              <a:rPr lang="ru-RU" dirty="0"/>
              <a:t>;</a:t>
            </a:r>
          </a:p>
          <a:p>
            <a:r>
              <a:rPr lang="ru-RU" dirty="0" err="1"/>
              <a:t>вищим</a:t>
            </a:r>
            <a:r>
              <a:rPr lang="ru-RU" dirty="0"/>
              <a:t> органом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вищим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органом,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орган </a:t>
            </a:r>
            <a:r>
              <a:rPr lang="ru-RU" dirty="0" err="1"/>
              <a:t>адміністративно</a:t>
            </a:r>
            <a:r>
              <a:rPr lang="ru-RU" dirty="0"/>
              <a:t> </a:t>
            </a:r>
            <a:r>
              <a:rPr lang="ru-RU" dirty="0" err="1"/>
              <a:t>підпорядкований</a:t>
            </a:r>
            <a:r>
              <a:rPr lang="ru-RU" dirty="0"/>
              <a:t>;</a:t>
            </a:r>
          </a:p>
          <a:p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уповноваженим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.</a:t>
            </a:r>
          </a:p>
          <a:p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консультації</a:t>
            </a:r>
            <a:r>
              <a:rPr lang="ru-RU" dirty="0"/>
              <a:t> </a:t>
            </a:r>
            <a:r>
              <a:rPr lang="ru-RU" dirty="0" err="1"/>
              <a:t>надаються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30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настають</a:t>
            </a:r>
            <a:r>
              <a:rPr lang="ru-RU" dirty="0"/>
              <a:t> за днем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контролюючим</a:t>
            </a:r>
            <a:r>
              <a:rPr lang="ru-RU" dirty="0"/>
              <a:t> органом.</a:t>
            </a:r>
          </a:p>
        </p:txBody>
      </p:sp>
    </p:spTree>
    <p:extLst>
      <p:ext uri="{BB962C8B-B14F-4D97-AF65-F5344CB8AC3E}">
        <p14:creationId xmlns:p14="http://schemas.microsoft.com/office/powerpoint/2010/main" val="35924691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 </a:t>
            </a:r>
            <a:r>
              <a:rPr lang="ru-RU" b="1" dirty="0"/>
              <a:t>ПОДАТКОВІ ПЕРЕВІРКИ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 smtClean="0"/>
              <a:t>Перевірка</a:t>
            </a:r>
            <a:r>
              <a:rPr lang="ru-RU" dirty="0"/>
              <a:t> 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контролю органами ДПС </a:t>
            </a:r>
            <a:r>
              <a:rPr lang="ru-RU" dirty="0" err="1"/>
              <a:t>правильності</a:t>
            </a:r>
            <a:r>
              <a:rPr lang="ru-RU" dirty="0"/>
              <a:t> </a:t>
            </a:r>
            <a:r>
              <a:rPr lang="ru-RU" dirty="0" err="1"/>
              <a:t>нарахування</a:t>
            </a:r>
            <a:r>
              <a:rPr lang="ru-RU" dirty="0"/>
              <a:t>, </a:t>
            </a:r>
            <a:r>
              <a:rPr lang="ru-RU" dirty="0" err="1"/>
              <a:t>своєчасності</a:t>
            </a:r>
            <a:r>
              <a:rPr lang="ru-RU" dirty="0"/>
              <a:t> та </a:t>
            </a:r>
            <a:r>
              <a:rPr lang="ru-RU" dirty="0" err="1"/>
              <a:t>повноти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розрахункових</a:t>
            </a:r>
            <a:r>
              <a:rPr lang="ru-RU" dirty="0"/>
              <a:t> та </a:t>
            </a:r>
            <a:r>
              <a:rPr lang="ru-RU" dirty="0" err="1"/>
              <a:t>касових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патентування</a:t>
            </a:r>
            <a:r>
              <a:rPr lang="ru-RU" dirty="0"/>
              <a:t>, </a:t>
            </a:r>
            <a:r>
              <a:rPr lang="ru-RU" dirty="0" err="1"/>
              <a:t>ліцензування</a:t>
            </a:r>
            <a:r>
              <a:rPr lang="ru-RU" dirty="0"/>
              <a:t> та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контроль за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покладено</a:t>
            </a:r>
            <a:r>
              <a:rPr lang="ru-RU" dirty="0"/>
              <a:t> на </a:t>
            </a:r>
            <a:r>
              <a:rPr lang="ru-RU" dirty="0" err="1"/>
              <a:t>контролюючі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.</a:t>
            </a:r>
          </a:p>
          <a:p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перевірок</a:t>
            </a:r>
            <a:r>
              <a:rPr lang="ru-RU" dirty="0"/>
              <a:t>,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2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податкового</a:t>
            </a:r>
            <a:r>
              <a:rPr lang="ru-RU" dirty="0"/>
              <a:t> контролю:</a:t>
            </a:r>
          </a:p>
          <a:p>
            <a:r>
              <a:rPr lang="ru-RU" dirty="0"/>
              <a:t>—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платників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;</a:t>
            </a:r>
          </a:p>
          <a:p>
            <a:r>
              <a:rPr lang="ru-RU" dirty="0"/>
              <a:t>— </a:t>
            </a:r>
            <a:r>
              <a:rPr lang="ru-RU" dirty="0" err="1"/>
              <a:t>інформаційно-аналітичне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06280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Податкова</a:t>
            </a:r>
            <a:r>
              <a:rPr lang="ru-RU" dirty="0"/>
              <a:t> </a:t>
            </a:r>
            <a:r>
              <a:rPr lang="ru-RU" dirty="0" err="1"/>
              <a:t>звітність</a:t>
            </a:r>
            <a:r>
              <a:rPr lang="ru-RU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2135239"/>
          </a:xfrm>
        </p:spPr>
        <p:txBody>
          <a:bodyPr>
            <a:normAutofit fontScale="85000" lnSpcReduction="10000"/>
          </a:bodyPr>
          <a:lstStyle/>
          <a:p>
            <a:pPr lvl="1" algn="just">
              <a:spcBef>
                <a:spcPct val="0"/>
              </a:spcBef>
              <a:buNone/>
            </a:pPr>
            <a:r>
              <a:rPr lang="ru-RU" altLang="ru-RU" sz="2400" dirty="0" err="1">
                <a:latin typeface="Arial" panose="020B0604020202020204" pitchFamily="34" charset="0"/>
              </a:rPr>
              <a:t>Податкова</a:t>
            </a:r>
            <a:r>
              <a:rPr lang="ru-RU" altLang="ru-RU" sz="2400" dirty="0">
                <a:latin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</a:rPr>
              <a:t>звітність</a:t>
            </a:r>
            <a:r>
              <a:rPr lang="ru-RU" altLang="ru-RU" sz="2400" dirty="0">
                <a:latin typeface="Arial" panose="020B0604020202020204" pitchFamily="34" charset="0"/>
              </a:rPr>
              <a:t> – </a:t>
            </a:r>
            <a:r>
              <a:rPr lang="ru-RU" altLang="ru-RU" sz="2400" dirty="0" err="1">
                <a:latin typeface="Arial" panose="020B0604020202020204" pitchFamily="34" charset="0"/>
              </a:rPr>
              <a:t>це</a:t>
            </a:r>
            <a:r>
              <a:rPr lang="ru-RU" altLang="ru-RU" sz="2400" dirty="0">
                <a:latin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</a:rPr>
              <a:t>структурована</a:t>
            </a:r>
            <a:r>
              <a:rPr lang="ru-RU" altLang="ru-RU" sz="2400" dirty="0">
                <a:latin typeface="Arial" panose="020B0604020202020204" pitchFamily="34" charset="0"/>
              </a:rPr>
              <a:t> система </a:t>
            </a:r>
            <a:r>
              <a:rPr lang="ru-RU" altLang="ru-RU" sz="2400" dirty="0" err="1">
                <a:latin typeface="Arial" panose="020B0604020202020204" pitchFamily="34" charset="0"/>
              </a:rPr>
              <a:t>взаємопов’язаних</a:t>
            </a:r>
            <a:r>
              <a:rPr lang="ru-RU" altLang="ru-RU" sz="2400" dirty="0">
                <a:latin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</a:rPr>
              <a:t>податкоутворюючих</a:t>
            </a:r>
            <a:r>
              <a:rPr lang="ru-RU" altLang="ru-RU" sz="2400" dirty="0">
                <a:latin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</a:rPr>
              <a:t>показників</a:t>
            </a:r>
            <a:r>
              <a:rPr lang="ru-RU" altLang="ru-RU" sz="2400" dirty="0">
                <a:latin typeface="Arial" panose="020B0604020202020204" pitchFamily="34" charset="0"/>
              </a:rPr>
              <a:t>, </a:t>
            </a:r>
            <a:r>
              <a:rPr lang="ru-RU" altLang="ru-RU" sz="2400" dirty="0" err="1">
                <a:latin typeface="Arial" panose="020B0604020202020204" pitchFamily="34" charset="0"/>
              </a:rPr>
              <a:t>що</a:t>
            </a:r>
            <a:r>
              <a:rPr lang="ru-RU" altLang="ru-RU" sz="2400" dirty="0">
                <a:latin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</a:rPr>
              <a:t>характеризують</a:t>
            </a:r>
            <a:r>
              <a:rPr lang="ru-RU" altLang="ru-RU" sz="2400" dirty="0">
                <a:latin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</a:rPr>
              <a:t>діяльність</a:t>
            </a:r>
            <a:r>
              <a:rPr lang="ru-RU" altLang="ru-RU" sz="2400" dirty="0">
                <a:latin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</a:rPr>
              <a:t>платника</a:t>
            </a:r>
            <a:r>
              <a:rPr lang="ru-RU" altLang="ru-RU" sz="2400" dirty="0">
                <a:latin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</a:rPr>
              <a:t>податку</a:t>
            </a:r>
            <a:r>
              <a:rPr lang="ru-RU" altLang="ru-RU" sz="2400" dirty="0">
                <a:latin typeface="Arial" panose="020B0604020202020204" pitchFamily="34" charset="0"/>
              </a:rPr>
              <a:t> за </a:t>
            </a:r>
            <a:r>
              <a:rPr lang="ru-RU" altLang="ru-RU" sz="2400" dirty="0" err="1">
                <a:latin typeface="Arial" panose="020B0604020202020204" pitchFamily="34" charset="0"/>
              </a:rPr>
              <a:t>певний</a:t>
            </a:r>
            <a:r>
              <a:rPr lang="ru-RU" altLang="ru-RU" sz="2400" dirty="0">
                <a:latin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</a:rPr>
              <a:t>звітний</a:t>
            </a:r>
            <a:r>
              <a:rPr lang="ru-RU" altLang="ru-RU" sz="2400" dirty="0">
                <a:latin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</a:rPr>
              <a:t>період</a:t>
            </a:r>
            <a:r>
              <a:rPr lang="ru-RU" altLang="ru-RU" sz="2400" dirty="0">
                <a:latin typeface="Arial" panose="020B0604020202020204" pitchFamily="34" charset="0"/>
              </a:rPr>
              <a:t>, статику і </a:t>
            </a:r>
            <a:r>
              <a:rPr lang="ru-RU" altLang="ru-RU" sz="2400" dirty="0" err="1">
                <a:latin typeface="Arial" panose="020B0604020202020204" pitchFamily="34" charset="0"/>
              </a:rPr>
              <a:t>динаміку</a:t>
            </a:r>
            <a:r>
              <a:rPr lang="ru-RU" altLang="ru-RU" sz="2400" dirty="0">
                <a:latin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</a:rPr>
              <a:t>об’єктів</a:t>
            </a:r>
            <a:r>
              <a:rPr lang="ru-RU" altLang="ru-RU" sz="2400" dirty="0">
                <a:latin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</a:rPr>
              <a:t>податкового</a:t>
            </a:r>
            <a:r>
              <a:rPr lang="ru-RU" altLang="ru-RU" sz="2400" dirty="0">
                <a:latin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</a:rPr>
              <a:t>обліку</a:t>
            </a:r>
            <a:r>
              <a:rPr lang="ru-RU" altLang="ru-RU" sz="2400" dirty="0">
                <a:latin typeface="Arial" panose="020B0604020202020204" pitchFamily="34" charset="0"/>
              </a:rPr>
              <a:t> в </a:t>
            </a:r>
            <a:r>
              <a:rPr lang="ru-RU" altLang="ru-RU" sz="2400" dirty="0" err="1">
                <a:latin typeface="Arial" panose="020B0604020202020204" pitchFamily="34" charset="0"/>
              </a:rPr>
              <a:t>грошових</a:t>
            </a:r>
            <a:r>
              <a:rPr lang="ru-RU" altLang="ru-RU" sz="2400" dirty="0">
                <a:latin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</a:rPr>
              <a:t>вимірниках</a:t>
            </a:r>
            <a:r>
              <a:rPr lang="ru-RU" altLang="ru-RU" sz="2400" dirty="0">
                <a:latin typeface="Arial" panose="020B0604020202020204" pitchFamily="34" charset="0"/>
              </a:rPr>
              <a:t>, яка </a:t>
            </a:r>
            <a:r>
              <a:rPr lang="ru-RU" altLang="ru-RU" sz="2400" dirty="0" err="1">
                <a:latin typeface="Arial" panose="020B0604020202020204" pitchFamily="34" charset="0"/>
              </a:rPr>
              <a:t>подається</a:t>
            </a:r>
            <a:r>
              <a:rPr lang="ru-RU" altLang="ru-RU" sz="2400" dirty="0">
                <a:latin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</a:rPr>
              <a:t>контролюючим</a:t>
            </a:r>
            <a:r>
              <a:rPr lang="ru-RU" altLang="ru-RU" sz="2400" dirty="0">
                <a:latin typeface="Arial" panose="020B0604020202020204" pitchFamily="34" charset="0"/>
              </a:rPr>
              <a:t> органам для </a:t>
            </a:r>
            <a:r>
              <a:rPr lang="ru-RU" altLang="ru-RU" sz="2400" dirty="0" err="1">
                <a:latin typeface="Arial" panose="020B0604020202020204" pitchFamily="34" charset="0"/>
              </a:rPr>
              <a:t>задоволення</a:t>
            </a:r>
            <a:r>
              <a:rPr lang="ru-RU" altLang="ru-RU" sz="2400" dirty="0">
                <a:latin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</a:rPr>
              <a:t>інформаційних</a:t>
            </a:r>
            <a:r>
              <a:rPr lang="ru-RU" altLang="ru-RU" sz="2400" dirty="0">
                <a:latin typeface="Arial" panose="020B0604020202020204" pitchFamily="34" charset="0"/>
              </a:rPr>
              <a:t> потреб. </a:t>
            </a:r>
          </a:p>
        </p:txBody>
      </p:sp>
    </p:spTree>
    <p:extLst>
      <p:ext uri="{BB962C8B-B14F-4D97-AF65-F5344CB8AC3E}">
        <p14:creationId xmlns:p14="http://schemas.microsoft.com/office/powerpoint/2010/main" val="26963395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22779" y="1025972"/>
            <a:ext cx="10363826" cy="3424107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/>
              <a:t>Перевірки</a:t>
            </a:r>
            <a:r>
              <a:rPr lang="ru-RU" b="1" dirty="0"/>
              <a:t> </a:t>
            </a:r>
            <a:r>
              <a:rPr lang="ru-RU" b="1" dirty="0" err="1"/>
              <a:t>поділяються</a:t>
            </a:r>
            <a:r>
              <a:rPr lang="ru-RU" b="1" dirty="0"/>
              <a:t> на </a:t>
            </a:r>
            <a:r>
              <a:rPr lang="ru-RU" b="1" dirty="0" err="1"/>
              <a:t>такі</a:t>
            </a:r>
            <a:r>
              <a:rPr lang="ru-RU" b="1" dirty="0"/>
              <a:t> </a:t>
            </a:r>
            <a:r>
              <a:rPr lang="ru-RU" b="1" dirty="0" err="1"/>
              <a:t>види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/>
              <a:t>1) </a:t>
            </a:r>
            <a:r>
              <a:rPr lang="ru-RU" dirty="0" err="1"/>
              <a:t>камеральні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документальні</a:t>
            </a:r>
            <a:r>
              <a:rPr lang="ru-RU" dirty="0"/>
              <a:t>:</a:t>
            </a:r>
          </a:p>
          <a:p>
            <a:r>
              <a:rPr lang="ru-RU" dirty="0"/>
              <a:t>— </a:t>
            </a:r>
            <a:r>
              <a:rPr lang="ru-RU" dirty="0" err="1"/>
              <a:t>планові</a:t>
            </a:r>
            <a:r>
              <a:rPr lang="ru-RU" dirty="0"/>
              <a:t> </a:t>
            </a:r>
            <a:r>
              <a:rPr lang="ru-RU" dirty="0" err="1"/>
              <a:t>невиїзні</a:t>
            </a:r>
            <a:r>
              <a:rPr lang="ru-RU" dirty="0"/>
              <a:t>,</a:t>
            </a:r>
          </a:p>
          <a:p>
            <a:r>
              <a:rPr lang="ru-RU" dirty="0"/>
              <a:t>— </a:t>
            </a:r>
            <a:r>
              <a:rPr lang="ru-RU" dirty="0" err="1"/>
              <a:t>планові</a:t>
            </a:r>
            <a:r>
              <a:rPr lang="ru-RU" dirty="0"/>
              <a:t> </a:t>
            </a:r>
            <a:r>
              <a:rPr lang="ru-RU" dirty="0" err="1"/>
              <a:t>виїзні</a:t>
            </a:r>
            <a:r>
              <a:rPr lang="ru-RU" dirty="0"/>
              <a:t>,</a:t>
            </a:r>
          </a:p>
          <a:p>
            <a:r>
              <a:rPr lang="ru-RU" dirty="0"/>
              <a:t>— </a:t>
            </a:r>
            <a:r>
              <a:rPr lang="ru-RU" dirty="0" err="1"/>
              <a:t>позапланові</a:t>
            </a:r>
            <a:r>
              <a:rPr lang="ru-RU" dirty="0"/>
              <a:t> </a:t>
            </a:r>
            <a:r>
              <a:rPr lang="ru-RU" dirty="0" err="1"/>
              <a:t>невиїзні</a:t>
            </a:r>
            <a:r>
              <a:rPr lang="ru-RU" dirty="0"/>
              <a:t>,</a:t>
            </a:r>
          </a:p>
          <a:p>
            <a:r>
              <a:rPr lang="ru-RU" dirty="0"/>
              <a:t>— </a:t>
            </a:r>
            <a:r>
              <a:rPr lang="ru-RU" dirty="0" err="1"/>
              <a:t>позапланові</a:t>
            </a:r>
            <a:r>
              <a:rPr lang="ru-RU" dirty="0"/>
              <a:t> </a:t>
            </a:r>
            <a:r>
              <a:rPr lang="ru-RU" dirty="0" err="1"/>
              <a:t>виїзні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фактичні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108557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22779" y="1025972"/>
            <a:ext cx="10363826" cy="3424107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Камеральною </a:t>
            </a:r>
            <a:r>
              <a:rPr lang="ru-RU" b="1" dirty="0" err="1"/>
              <a:t>вважається</a:t>
            </a:r>
            <a:r>
              <a:rPr lang="ru-RU" b="1" dirty="0"/>
              <a:t> </a:t>
            </a:r>
            <a:r>
              <a:rPr lang="ru-RU" b="1" dirty="0" err="1"/>
              <a:t>перевірка</a:t>
            </a:r>
            <a:r>
              <a:rPr lang="ru-RU" dirty="0"/>
              <a:t>, яка проводиться у </a:t>
            </a:r>
            <a:r>
              <a:rPr lang="ru-RU" dirty="0" err="1"/>
              <a:t>приміщенні</a:t>
            </a:r>
            <a:r>
              <a:rPr lang="ru-RU" dirty="0"/>
              <a:t> органу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 </a:t>
            </a:r>
            <a:r>
              <a:rPr lang="ru-RU" b="1" dirty="0"/>
              <a:t>на </a:t>
            </a:r>
            <a:r>
              <a:rPr lang="ru-RU" b="1" dirty="0" err="1"/>
              <a:t>підставі</a:t>
            </a:r>
            <a:r>
              <a:rPr lang="ru-RU" b="1" dirty="0"/>
              <a:t> </a:t>
            </a:r>
            <a:r>
              <a:rPr lang="ru-RU" b="1" dirty="0" err="1"/>
              <a:t>даних</a:t>
            </a:r>
            <a:r>
              <a:rPr lang="ru-RU" b="1" dirty="0"/>
              <a:t>, </a:t>
            </a:r>
            <a:r>
              <a:rPr lang="ru-RU" b="1" dirty="0" err="1"/>
              <a:t>зазначених</a:t>
            </a:r>
            <a:r>
              <a:rPr lang="ru-RU" b="1" dirty="0"/>
              <a:t> у </a:t>
            </a:r>
            <a:r>
              <a:rPr lang="ru-RU" b="1" dirty="0" err="1"/>
              <a:t>податкових</a:t>
            </a:r>
            <a:r>
              <a:rPr lang="ru-RU" b="1" dirty="0"/>
              <a:t> </a:t>
            </a:r>
            <a:r>
              <a:rPr lang="ru-RU" b="1" dirty="0" err="1"/>
              <a:t>деклараціях</a:t>
            </a:r>
            <a:r>
              <a:rPr lang="ru-RU" b="1" dirty="0"/>
              <a:t> (</a:t>
            </a:r>
            <a:r>
              <a:rPr lang="ru-RU" b="1" dirty="0" err="1"/>
              <a:t>розрахунках</a:t>
            </a:r>
            <a:r>
              <a:rPr lang="ru-RU" b="1" dirty="0"/>
              <a:t>) </a:t>
            </a:r>
            <a:r>
              <a:rPr lang="ru-RU" b="1" dirty="0" err="1"/>
              <a:t>платника</a:t>
            </a:r>
            <a:r>
              <a:rPr lang="ru-RU" b="1" dirty="0"/>
              <a:t> </a:t>
            </a:r>
            <a:r>
              <a:rPr lang="ru-RU" b="1" dirty="0" err="1" smtClean="0"/>
              <a:t>податків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err="1"/>
              <a:t>Камеральна</a:t>
            </a:r>
            <a:r>
              <a:rPr lang="ru-RU" dirty="0"/>
              <a:t> </a:t>
            </a:r>
            <a:r>
              <a:rPr lang="ru-RU" dirty="0" err="1"/>
              <a:t>перевірка</a:t>
            </a:r>
            <a:r>
              <a:rPr lang="ru-RU" dirty="0"/>
              <a:t> проводиться </a:t>
            </a:r>
            <a:r>
              <a:rPr lang="ru-RU" dirty="0" err="1"/>
              <a:t>посадовими</a:t>
            </a:r>
            <a:r>
              <a:rPr lang="ru-RU" dirty="0"/>
              <a:t> особами органу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без будь-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спеціального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 такого органу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направлення</a:t>
            </a:r>
            <a:r>
              <a:rPr lang="ru-RU" dirty="0"/>
              <a:t>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(76.1).</a:t>
            </a:r>
          </a:p>
          <a:p>
            <a:r>
              <a:rPr lang="ru-RU" dirty="0" err="1"/>
              <a:t>Камеральній</a:t>
            </a:r>
            <a:r>
              <a:rPr lang="ru-RU" dirty="0"/>
              <a:t> </a:t>
            </a:r>
            <a:r>
              <a:rPr lang="ru-RU" dirty="0" err="1"/>
              <a:t>перевірці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вся </a:t>
            </a:r>
            <a:r>
              <a:rPr lang="ru-RU" dirty="0" err="1"/>
              <a:t>податкова</a:t>
            </a:r>
            <a:r>
              <a:rPr lang="ru-RU" dirty="0"/>
              <a:t> </a:t>
            </a:r>
            <a:r>
              <a:rPr lang="ru-RU" dirty="0" err="1"/>
              <a:t>звітність</a:t>
            </a:r>
            <a:r>
              <a:rPr lang="ru-RU" dirty="0"/>
              <a:t> </a:t>
            </a:r>
            <a:r>
              <a:rPr lang="ru-RU" dirty="0" err="1"/>
              <a:t>суцільним</a:t>
            </a:r>
            <a:r>
              <a:rPr lang="ru-RU" dirty="0"/>
              <a:t> порядком.</a:t>
            </a:r>
          </a:p>
          <a:p>
            <a:r>
              <a:rPr lang="ru-RU" dirty="0" err="1"/>
              <a:t>Згода</a:t>
            </a:r>
            <a:r>
              <a:rPr lang="ru-RU" dirty="0"/>
              <a:t> </a:t>
            </a:r>
            <a:r>
              <a:rPr lang="ru-RU" dirty="0" err="1"/>
              <a:t>платника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на </a:t>
            </a:r>
            <a:r>
              <a:rPr lang="ru-RU" dirty="0" err="1"/>
              <a:t>перевірку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присутність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камеральної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не </a:t>
            </a:r>
            <a:r>
              <a:rPr lang="ru-RU" dirty="0" err="1"/>
              <a:t>обов’язкова</a:t>
            </a:r>
            <a:r>
              <a:rPr lang="ru-RU" dirty="0"/>
              <a:t>.</a:t>
            </a:r>
          </a:p>
          <a:p>
            <a:r>
              <a:rPr lang="ru-RU" dirty="0"/>
              <a:t>За результатами </a:t>
            </a:r>
            <a:r>
              <a:rPr lang="ru-RU" dirty="0" err="1"/>
              <a:t>камеральної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акт у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примірниках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підписується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 особами такого органу, </a:t>
            </a:r>
            <a:r>
              <a:rPr lang="ru-RU" dirty="0" err="1"/>
              <a:t>які</a:t>
            </a:r>
            <a:r>
              <a:rPr lang="ru-RU" dirty="0"/>
              <a:t> проводили </a:t>
            </a:r>
            <a:r>
              <a:rPr lang="ru-RU" dirty="0" err="1"/>
              <a:t>перевірку</a:t>
            </a:r>
            <a:r>
              <a:rPr lang="ru-RU" dirty="0"/>
              <a:t>, і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в </a:t>
            </a:r>
            <a:r>
              <a:rPr lang="ru-RU" dirty="0" err="1"/>
              <a:t>органі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вручається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надсилається</a:t>
            </a:r>
            <a:r>
              <a:rPr lang="ru-RU" dirty="0"/>
              <a:t> для </a:t>
            </a:r>
            <a:r>
              <a:rPr lang="ru-RU" dirty="0" err="1"/>
              <a:t>підписання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</a:t>
            </a:r>
            <a:r>
              <a:rPr lang="ru-RU" dirty="0" err="1"/>
              <a:t>платникові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501831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22779" y="1025972"/>
            <a:ext cx="10363826" cy="3424107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Документальна </a:t>
            </a:r>
            <a:r>
              <a:rPr lang="ru-RU" b="1" dirty="0" err="1"/>
              <a:t>податкова</a:t>
            </a:r>
            <a:r>
              <a:rPr lang="ru-RU" b="1" dirty="0"/>
              <a:t> </a:t>
            </a:r>
            <a:r>
              <a:rPr lang="ru-RU" b="1" dirty="0" err="1"/>
              <a:t>перевірка</a:t>
            </a:r>
            <a:r>
              <a:rPr lang="ru-RU" dirty="0"/>
              <a:t> - </a:t>
            </a:r>
            <a:r>
              <a:rPr lang="ru-RU" dirty="0" err="1"/>
              <a:t>перевірка</a:t>
            </a:r>
            <a:r>
              <a:rPr lang="ru-RU" dirty="0"/>
              <a:t>, предметом </a:t>
            </a:r>
            <a:r>
              <a:rPr lang="ru-RU" dirty="0" err="1"/>
              <a:t>якої</a:t>
            </a:r>
            <a:r>
              <a:rPr lang="ru-RU" dirty="0"/>
              <a:t> є </a:t>
            </a:r>
            <a:r>
              <a:rPr lang="ru-RU" dirty="0" err="1"/>
              <a:t>своєчасність</a:t>
            </a:r>
            <a:r>
              <a:rPr lang="ru-RU" dirty="0"/>
              <a:t>, </a:t>
            </a:r>
            <a:r>
              <a:rPr lang="ru-RU" dirty="0" err="1"/>
              <a:t>достовірність</a:t>
            </a:r>
            <a:r>
              <a:rPr lang="ru-RU" dirty="0"/>
              <a:t>, </a:t>
            </a:r>
            <a:r>
              <a:rPr lang="ru-RU" dirty="0" err="1"/>
              <a:t>повнота</a:t>
            </a:r>
            <a:r>
              <a:rPr lang="ru-RU" dirty="0"/>
              <a:t> </a:t>
            </a:r>
            <a:r>
              <a:rPr lang="ru-RU" dirty="0" err="1"/>
              <a:t>нарахування</a:t>
            </a:r>
            <a:r>
              <a:rPr lang="ru-RU" dirty="0"/>
              <a:t> та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</a:t>
            </a:r>
            <a:r>
              <a:rPr lang="ru-RU" dirty="0" err="1"/>
              <a:t>податків</a:t>
            </a:r>
            <a:r>
              <a:rPr lang="ru-RU" dirty="0"/>
              <a:t> та </a:t>
            </a:r>
            <a:r>
              <a:rPr lang="ru-RU" dirty="0" err="1"/>
              <a:t>зборів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валютного та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контроль за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покладено</a:t>
            </a:r>
            <a:r>
              <a:rPr lang="ru-RU" dirty="0"/>
              <a:t> на </a:t>
            </a:r>
            <a:r>
              <a:rPr lang="ru-RU" dirty="0" err="1"/>
              <a:t>контролюючі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,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роботодавцем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укладення</a:t>
            </a:r>
            <a:r>
              <a:rPr lang="ru-RU" dirty="0"/>
              <a:t> трудового договору,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трудових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з </a:t>
            </a:r>
            <a:r>
              <a:rPr lang="ru-RU" dirty="0" err="1"/>
              <a:t>працівниками</a:t>
            </a:r>
            <a:r>
              <a:rPr lang="ru-RU" dirty="0"/>
              <a:t> (</a:t>
            </a:r>
            <a:r>
              <a:rPr lang="ru-RU" dirty="0" err="1"/>
              <a:t>найманими</a:t>
            </a:r>
            <a:r>
              <a:rPr lang="ru-RU" dirty="0"/>
              <a:t> особами) та яка проводиться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декларацій</a:t>
            </a:r>
            <a:r>
              <a:rPr lang="ru-RU" dirty="0"/>
              <a:t> (</a:t>
            </a:r>
            <a:r>
              <a:rPr lang="ru-RU" dirty="0" err="1"/>
              <a:t>розрахунків</a:t>
            </a:r>
            <a:r>
              <a:rPr lang="ru-RU" dirty="0"/>
              <a:t>), </a:t>
            </a:r>
            <a:r>
              <a:rPr lang="ru-RU" dirty="0" err="1"/>
              <a:t>фінансової</a:t>
            </a:r>
            <a:r>
              <a:rPr lang="ru-RU" dirty="0"/>
              <a:t>, </a:t>
            </a:r>
            <a:r>
              <a:rPr lang="ru-RU" dirty="0" err="1"/>
              <a:t>статистичної</a:t>
            </a:r>
            <a:r>
              <a:rPr lang="ru-RU" dirty="0"/>
              <a:t> та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, </a:t>
            </a:r>
            <a:r>
              <a:rPr lang="ru-RU" dirty="0" err="1"/>
              <a:t>регістрів</a:t>
            </a:r>
            <a:r>
              <a:rPr lang="ru-RU" dirty="0"/>
              <a:t> </a:t>
            </a:r>
            <a:r>
              <a:rPr lang="ru-RU" dirty="0" err="1"/>
              <a:t>податкового</a:t>
            </a:r>
            <a:r>
              <a:rPr lang="ru-RU" dirty="0"/>
              <a:t> та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,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законом, </a:t>
            </a:r>
            <a:r>
              <a:rPr lang="ru-RU" dirty="0" err="1"/>
              <a:t>первинних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в </a:t>
            </a:r>
            <a:r>
              <a:rPr lang="ru-RU" dirty="0" err="1"/>
              <a:t>бухгалтерському</a:t>
            </a:r>
            <a:r>
              <a:rPr lang="ru-RU" dirty="0"/>
              <a:t> та </a:t>
            </a:r>
            <a:r>
              <a:rPr lang="ru-RU" dirty="0" err="1"/>
              <a:t>податковому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і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нарахуванням</a:t>
            </a:r>
            <a:r>
              <a:rPr lang="ru-RU" dirty="0"/>
              <a:t> і </a:t>
            </a:r>
            <a:r>
              <a:rPr lang="ru-RU" dirty="0" err="1"/>
              <a:t>сплатою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та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контроль за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покладено</a:t>
            </a:r>
            <a:r>
              <a:rPr lang="ru-RU" dirty="0"/>
              <a:t> на </a:t>
            </a:r>
            <a:r>
              <a:rPr lang="ru-RU" dirty="0" err="1"/>
              <a:t>контролюючі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отриманих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порядку </a:t>
            </a:r>
            <a:r>
              <a:rPr lang="ru-RU" dirty="0" err="1"/>
              <a:t>контролюючим</a:t>
            </a:r>
            <a:r>
              <a:rPr lang="ru-RU" dirty="0"/>
              <a:t> органом </a:t>
            </a:r>
            <a:r>
              <a:rPr lang="ru-RU" dirty="0" err="1"/>
              <a:t>документів</a:t>
            </a:r>
            <a:r>
              <a:rPr lang="ru-RU" dirty="0"/>
              <a:t> та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за результатами </a:t>
            </a:r>
            <a:r>
              <a:rPr lang="ru-RU" dirty="0" err="1"/>
              <a:t>перевірок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платників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4507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22779" y="1025972"/>
            <a:ext cx="10363826" cy="3424107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Порядок </a:t>
            </a:r>
            <a:r>
              <a:rPr lang="ru-RU" b="1" dirty="0" err="1"/>
              <a:t>проведення</a:t>
            </a:r>
            <a:r>
              <a:rPr lang="ru-RU" b="1" dirty="0"/>
              <a:t> </a:t>
            </a:r>
            <a:r>
              <a:rPr lang="ru-RU" b="1" dirty="0" err="1"/>
              <a:t>камеральної</a:t>
            </a:r>
            <a:r>
              <a:rPr lang="ru-RU" b="1" dirty="0"/>
              <a:t> </a:t>
            </a:r>
            <a:r>
              <a:rPr lang="ru-RU" b="1" dirty="0" err="1"/>
              <a:t>перевірки</a:t>
            </a:r>
            <a:endParaRPr lang="ru-RU" b="1" dirty="0"/>
          </a:p>
          <a:p>
            <a:r>
              <a:rPr lang="ru-RU" dirty="0"/>
              <a:t>Проводиться </a:t>
            </a:r>
            <a:r>
              <a:rPr lang="ru-RU" dirty="0" err="1"/>
              <a:t>посадовими</a:t>
            </a:r>
            <a:r>
              <a:rPr lang="ru-RU" dirty="0"/>
              <a:t> особами </a:t>
            </a:r>
            <a:r>
              <a:rPr lang="ru-RU" dirty="0" err="1"/>
              <a:t>контролюючого</a:t>
            </a:r>
            <a:r>
              <a:rPr lang="ru-RU" dirty="0"/>
              <a:t> органу без будь-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спеціального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 (</a:t>
            </a:r>
            <a:r>
              <a:rPr lang="ru-RU" dirty="0" err="1"/>
              <a:t>його</a:t>
            </a:r>
            <a:r>
              <a:rPr lang="ru-RU" dirty="0"/>
              <a:t> заступника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уповноваженої</a:t>
            </a:r>
            <a:r>
              <a:rPr lang="ru-RU" dirty="0"/>
              <a:t> особи) такого органу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направлення</a:t>
            </a:r>
            <a:r>
              <a:rPr lang="ru-RU" dirty="0"/>
              <a:t>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.</a:t>
            </a:r>
          </a:p>
          <a:p>
            <a:r>
              <a:rPr lang="ru-RU" dirty="0" err="1"/>
              <a:t>Перевірці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вся </a:t>
            </a:r>
            <a:r>
              <a:rPr lang="ru-RU" dirty="0" err="1"/>
              <a:t>податкова</a:t>
            </a:r>
            <a:r>
              <a:rPr lang="ru-RU" dirty="0"/>
              <a:t> </a:t>
            </a:r>
            <a:r>
              <a:rPr lang="ru-RU" dirty="0" err="1"/>
              <a:t>звітність</a:t>
            </a:r>
            <a:r>
              <a:rPr lang="ru-RU" dirty="0"/>
              <a:t> </a:t>
            </a:r>
            <a:r>
              <a:rPr lang="ru-RU" dirty="0" err="1"/>
              <a:t>суцільним</a:t>
            </a:r>
            <a:r>
              <a:rPr lang="ru-RU" dirty="0"/>
              <a:t> порядком.</a:t>
            </a:r>
          </a:p>
          <a:p>
            <a:r>
              <a:rPr lang="ru-RU" dirty="0" err="1"/>
              <a:t>Згода</a:t>
            </a:r>
            <a:r>
              <a:rPr lang="ru-RU" dirty="0"/>
              <a:t> </a:t>
            </a:r>
            <a:r>
              <a:rPr lang="ru-RU" dirty="0" err="1"/>
              <a:t>платника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на </a:t>
            </a:r>
            <a:r>
              <a:rPr lang="ru-RU" dirty="0" err="1"/>
              <a:t>перевірку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присутність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камеральної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не </a:t>
            </a:r>
            <a:r>
              <a:rPr lang="ru-RU" dirty="0" err="1"/>
              <a:t>обов'язкова</a:t>
            </a:r>
            <a:r>
              <a:rPr lang="ru-RU" dirty="0"/>
              <a:t>.</a:t>
            </a:r>
          </a:p>
          <a:p>
            <a:r>
              <a:rPr lang="ru-RU" b="1" dirty="0"/>
              <a:t>Порядок </a:t>
            </a:r>
            <a:r>
              <a:rPr lang="ru-RU" b="1" dirty="0" err="1"/>
              <a:t>проведення</a:t>
            </a:r>
            <a:r>
              <a:rPr lang="ru-RU" b="1" dirty="0"/>
              <a:t> </a:t>
            </a:r>
            <a:r>
              <a:rPr lang="ru-RU" b="1" dirty="0" err="1"/>
              <a:t>документальної</a:t>
            </a:r>
            <a:r>
              <a:rPr lang="ru-RU" b="1" dirty="0"/>
              <a:t> </a:t>
            </a:r>
            <a:r>
              <a:rPr lang="ru-RU" b="1" dirty="0" err="1"/>
              <a:t>планової</a:t>
            </a:r>
            <a:r>
              <a:rPr lang="ru-RU" b="1" dirty="0"/>
              <a:t> </a:t>
            </a:r>
            <a:r>
              <a:rPr lang="ru-RU" b="1" dirty="0" err="1"/>
              <a:t>перевірки</a:t>
            </a:r>
            <a:endParaRPr lang="ru-RU" b="1" dirty="0"/>
          </a:p>
          <a:p>
            <a:r>
              <a:rPr lang="ru-RU" dirty="0"/>
              <a:t>Повинна бути </a:t>
            </a:r>
            <a:r>
              <a:rPr lang="ru-RU" dirty="0" err="1"/>
              <a:t>передбачена</a:t>
            </a:r>
            <a:r>
              <a:rPr lang="ru-RU" dirty="0"/>
              <a:t> у </a:t>
            </a:r>
            <a:r>
              <a:rPr lang="ru-RU" dirty="0" err="1"/>
              <a:t>плані-графіку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планових</a:t>
            </a:r>
            <a:r>
              <a:rPr lang="ru-RU" dirty="0"/>
              <a:t> </a:t>
            </a:r>
            <a:r>
              <a:rPr lang="ru-RU" dirty="0" err="1"/>
              <a:t>документальних</a:t>
            </a:r>
            <a:r>
              <a:rPr lang="ru-RU" dirty="0"/>
              <a:t> </a:t>
            </a:r>
            <a:r>
              <a:rPr lang="ru-RU" dirty="0" err="1"/>
              <a:t>перевірок</a:t>
            </a:r>
            <a:r>
              <a:rPr lang="ru-RU" dirty="0"/>
              <a:t> (план-</a:t>
            </a:r>
            <a:r>
              <a:rPr lang="ru-RU" dirty="0" err="1"/>
              <a:t>графік</a:t>
            </a:r>
            <a:r>
              <a:rPr lang="ru-RU" dirty="0"/>
              <a:t> </a:t>
            </a:r>
            <a:r>
              <a:rPr lang="ru-RU" dirty="0" err="1"/>
              <a:t>оприлюднюється</a:t>
            </a:r>
            <a:r>
              <a:rPr lang="ru-RU" dirty="0"/>
              <a:t> на </a:t>
            </a:r>
            <a:r>
              <a:rPr lang="ru-RU" dirty="0" err="1">
                <a:hlinkClick r:id="rId2"/>
              </a:rPr>
              <a:t>офіційному</a:t>
            </a:r>
            <a:r>
              <a:rPr lang="ru-RU" dirty="0">
                <a:hlinkClick r:id="rId2"/>
              </a:rPr>
              <a:t> веб-</a:t>
            </a:r>
            <a:r>
              <a:rPr lang="ru-RU" dirty="0" err="1">
                <a:hlinkClick r:id="rId2"/>
              </a:rPr>
              <a:t>сайті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Державної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податкової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служби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України</a:t>
            </a:r>
            <a:r>
              <a:rPr lang="ru-RU" dirty="0"/>
              <a:t>).</a:t>
            </a:r>
          </a:p>
          <a:p>
            <a:r>
              <a:rPr lang="ru-RU" dirty="0"/>
              <a:t>Про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документальної</a:t>
            </a:r>
            <a:r>
              <a:rPr lang="ru-RU" dirty="0"/>
              <a:t> </a:t>
            </a:r>
            <a:r>
              <a:rPr lang="ru-RU" dirty="0" err="1"/>
              <a:t>планової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керівником</a:t>
            </a:r>
            <a:r>
              <a:rPr lang="ru-RU" dirty="0"/>
              <a:t> (</a:t>
            </a:r>
            <a:r>
              <a:rPr lang="ru-RU" dirty="0" err="1"/>
              <a:t>його</a:t>
            </a:r>
            <a:r>
              <a:rPr lang="ru-RU" dirty="0"/>
              <a:t> заступником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особою) </a:t>
            </a:r>
            <a:r>
              <a:rPr lang="ru-RU" dirty="0" err="1"/>
              <a:t>контролюючого</a:t>
            </a:r>
            <a:r>
              <a:rPr lang="ru-RU" dirty="0"/>
              <a:t> органу </a:t>
            </a:r>
            <a:r>
              <a:rPr lang="ru-RU" dirty="0" err="1"/>
              <a:t>приймається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, яке </a:t>
            </a:r>
            <a:r>
              <a:rPr lang="ru-RU" dirty="0" err="1"/>
              <a:t>оформлюється</a:t>
            </a:r>
            <a:r>
              <a:rPr lang="ru-RU" dirty="0"/>
              <a:t> наказом.</a:t>
            </a:r>
          </a:p>
        </p:txBody>
      </p:sp>
    </p:spTree>
    <p:extLst>
      <p:ext uri="{BB962C8B-B14F-4D97-AF65-F5344CB8AC3E}">
        <p14:creationId xmlns:p14="http://schemas.microsoft.com/office/powerpoint/2010/main" val="19914349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22779" y="1025972"/>
            <a:ext cx="10363826" cy="3424107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Порядок </a:t>
            </a:r>
            <a:r>
              <a:rPr lang="ru-RU" b="1" dirty="0" err="1"/>
              <a:t>проведення</a:t>
            </a:r>
            <a:r>
              <a:rPr lang="ru-RU" b="1" dirty="0"/>
              <a:t> </a:t>
            </a:r>
            <a:r>
              <a:rPr lang="ru-RU" b="1" dirty="0" err="1"/>
              <a:t>документальної</a:t>
            </a:r>
            <a:r>
              <a:rPr lang="ru-RU" b="1" dirty="0"/>
              <a:t> </a:t>
            </a:r>
            <a:r>
              <a:rPr lang="ru-RU" b="1" dirty="0" err="1"/>
              <a:t>позапланової</a:t>
            </a:r>
            <a:r>
              <a:rPr lang="ru-RU" b="1" dirty="0"/>
              <a:t> </a:t>
            </a:r>
            <a:r>
              <a:rPr lang="ru-RU" b="1" dirty="0" err="1"/>
              <a:t>перевірки</a:t>
            </a:r>
            <a:endParaRPr lang="ru-RU" b="1" dirty="0"/>
          </a:p>
          <a:p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хоча</a:t>
            </a:r>
            <a:r>
              <a:rPr lang="ru-RU" dirty="0"/>
              <a:t> б </a:t>
            </a:r>
            <a:r>
              <a:rPr lang="ru-RU" dirty="0" err="1"/>
              <a:t>однієї</a:t>
            </a:r>
            <a:r>
              <a:rPr lang="ru-RU" dirty="0"/>
              <a:t> з таких </a:t>
            </a:r>
            <a:r>
              <a:rPr lang="ru-RU" dirty="0" err="1"/>
              <a:t>підстав</a:t>
            </a:r>
            <a:r>
              <a:rPr lang="ru-RU" dirty="0"/>
              <a:t>:</a:t>
            </a:r>
          </a:p>
          <a:p>
            <a:pPr lvl="1"/>
            <a:r>
              <a:rPr lang="ru-RU" dirty="0" err="1"/>
              <a:t>отримано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свідчить</a:t>
            </a:r>
            <a:r>
              <a:rPr lang="ru-RU" dirty="0"/>
              <a:t> про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платником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валютного, </a:t>
            </a:r>
            <a:r>
              <a:rPr lang="ru-RU" dirty="0" err="1"/>
              <a:t>податкового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платник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не надасть </a:t>
            </a:r>
            <a:r>
              <a:rPr lang="ru-RU" dirty="0" err="1"/>
              <a:t>пояснення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документальні</a:t>
            </a:r>
            <a:r>
              <a:rPr lang="ru-RU" dirty="0"/>
              <a:t> </a:t>
            </a:r>
            <a:r>
              <a:rPr lang="ru-RU" dirty="0" err="1"/>
              <a:t>підтвердження</a:t>
            </a:r>
            <a:r>
              <a:rPr lang="ru-RU" dirty="0"/>
              <a:t> на </a:t>
            </a:r>
            <a:r>
              <a:rPr lang="ru-RU" dirty="0" err="1"/>
              <a:t>обов’язковий</a:t>
            </a:r>
            <a:r>
              <a:rPr lang="ru-RU" dirty="0"/>
              <a:t> </a:t>
            </a:r>
            <a:r>
              <a:rPr lang="ru-RU" dirty="0" err="1"/>
              <a:t>письмовий</a:t>
            </a:r>
            <a:r>
              <a:rPr lang="ru-RU" dirty="0"/>
              <a:t> запит </a:t>
            </a:r>
            <a:r>
              <a:rPr lang="ru-RU" dirty="0" err="1"/>
              <a:t>контролюючого</a:t>
            </a:r>
            <a:r>
              <a:rPr lang="ru-RU" dirty="0"/>
              <a:t> органу;</a:t>
            </a:r>
          </a:p>
          <a:p>
            <a:pPr lvl="1"/>
            <a:r>
              <a:rPr lang="ru-RU" dirty="0" err="1"/>
              <a:t>платником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не подано в установлений законом строк </a:t>
            </a:r>
            <a:r>
              <a:rPr lang="ru-RU" dirty="0" err="1"/>
              <a:t>податкову</a:t>
            </a:r>
            <a:r>
              <a:rPr lang="ru-RU" dirty="0"/>
              <a:t> </a:t>
            </a:r>
            <a:r>
              <a:rPr lang="ru-RU" dirty="0" err="1"/>
              <a:t>декларацію</a:t>
            </a:r>
            <a:r>
              <a:rPr lang="ru-RU" dirty="0"/>
              <a:t>, </a:t>
            </a:r>
            <a:r>
              <a:rPr lang="ru-RU" dirty="0" err="1"/>
              <a:t>розрахунки</a:t>
            </a:r>
            <a:r>
              <a:rPr lang="ru-RU" dirty="0"/>
              <a:t>, </a:t>
            </a:r>
            <a:r>
              <a:rPr lang="ru-RU" dirty="0" err="1"/>
              <a:t>звітність</a:t>
            </a:r>
            <a:r>
              <a:rPr lang="ru-RU" dirty="0"/>
              <a:t> для </a:t>
            </a:r>
            <a:r>
              <a:rPr lang="ru-RU" dirty="0" err="1"/>
              <a:t>податкового</a:t>
            </a:r>
            <a:r>
              <a:rPr lang="ru-RU" dirty="0"/>
              <a:t> контролю за </a:t>
            </a:r>
            <a:r>
              <a:rPr lang="ru-RU" dirty="0" err="1"/>
              <a:t>трансфертним</a:t>
            </a:r>
            <a:r>
              <a:rPr lang="ru-RU" dirty="0"/>
              <a:t> </a:t>
            </a:r>
            <a:r>
              <a:rPr lang="ru-RU" dirty="0" err="1"/>
              <a:t>ціноутворенням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законом;</a:t>
            </a:r>
          </a:p>
          <a:p>
            <a:pPr lvl="1"/>
            <a:r>
              <a:rPr lang="ru-RU" dirty="0" err="1"/>
              <a:t>платником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подано </a:t>
            </a:r>
            <a:r>
              <a:rPr lang="ru-RU" dirty="0" err="1"/>
              <a:t>контролюючому</a:t>
            </a:r>
            <a:r>
              <a:rPr lang="ru-RU" dirty="0"/>
              <a:t> органу </a:t>
            </a:r>
            <a:r>
              <a:rPr lang="ru-RU" dirty="0" err="1"/>
              <a:t>уточнюючий</a:t>
            </a:r>
            <a:r>
              <a:rPr lang="ru-RU" dirty="0"/>
              <a:t> </a:t>
            </a:r>
            <a:r>
              <a:rPr lang="ru-RU" dirty="0" err="1"/>
              <a:t>розрахунок</a:t>
            </a:r>
            <a:r>
              <a:rPr lang="ru-RU" dirty="0"/>
              <a:t> з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за </a:t>
            </a:r>
            <a:r>
              <a:rPr lang="ru-RU" dirty="0" err="1"/>
              <a:t>період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перевірявся</a:t>
            </a:r>
            <a:r>
              <a:rPr lang="ru-RU" dirty="0"/>
              <a:t> </a:t>
            </a:r>
            <a:r>
              <a:rPr lang="ru-RU" dirty="0" err="1"/>
              <a:t>контролюючим</a:t>
            </a:r>
            <a:r>
              <a:rPr lang="ru-RU" dirty="0"/>
              <a:t> органом;</a:t>
            </a:r>
          </a:p>
          <a:p>
            <a:pPr lvl="1"/>
            <a:r>
              <a:rPr lang="ru-RU" dirty="0" err="1"/>
              <a:t>виявлено</a:t>
            </a:r>
            <a:r>
              <a:rPr lang="ru-RU" dirty="0"/>
              <a:t> </a:t>
            </a:r>
            <a:r>
              <a:rPr lang="ru-RU" dirty="0" err="1"/>
              <a:t>недостовірність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містяться</a:t>
            </a:r>
            <a:r>
              <a:rPr lang="ru-RU" dirty="0"/>
              <a:t> у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деклараціях</a:t>
            </a:r>
            <a:r>
              <a:rPr lang="ru-RU" dirty="0"/>
              <a:t>, </a:t>
            </a:r>
            <a:r>
              <a:rPr lang="ru-RU" dirty="0" err="1"/>
              <a:t>поданих</a:t>
            </a:r>
            <a:r>
              <a:rPr lang="ru-RU" dirty="0"/>
              <a:t> </a:t>
            </a:r>
            <a:r>
              <a:rPr lang="ru-RU" dirty="0" err="1"/>
              <a:t>платником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платник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не надасть </a:t>
            </a:r>
            <a:r>
              <a:rPr lang="ru-RU" dirty="0" err="1"/>
              <a:t>пояснення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документальні</a:t>
            </a:r>
            <a:r>
              <a:rPr lang="ru-RU" dirty="0"/>
              <a:t> </a:t>
            </a:r>
            <a:r>
              <a:rPr lang="ru-RU" dirty="0" err="1"/>
              <a:t>підтвердження</a:t>
            </a:r>
            <a:r>
              <a:rPr lang="ru-RU" dirty="0"/>
              <a:t> на </a:t>
            </a:r>
            <a:r>
              <a:rPr lang="ru-RU" dirty="0" err="1"/>
              <a:t>письмовий</a:t>
            </a:r>
            <a:r>
              <a:rPr lang="ru-RU" dirty="0"/>
              <a:t> запит </a:t>
            </a:r>
            <a:r>
              <a:rPr lang="ru-RU" dirty="0" err="1"/>
              <a:t>контролюючого</a:t>
            </a:r>
            <a:r>
              <a:rPr lang="ru-RU" dirty="0"/>
              <a:t> органу.</a:t>
            </a:r>
          </a:p>
          <a:p>
            <a:r>
              <a:rPr lang="ru-RU" dirty="0"/>
              <a:t>Про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видається</a:t>
            </a:r>
            <a:r>
              <a:rPr lang="ru-RU" dirty="0"/>
              <a:t> наказ.</a:t>
            </a:r>
          </a:p>
        </p:txBody>
      </p:sp>
    </p:spTree>
    <p:extLst>
      <p:ext uri="{BB962C8B-B14F-4D97-AF65-F5344CB8AC3E}">
        <p14:creationId xmlns:p14="http://schemas.microsoft.com/office/powerpoint/2010/main" val="27657558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податкового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Податкова</a:t>
            </a:r>
            <a:r>
              <a:rPr lang="ru-RU" b="1" dirty="0"/>
              <a:t> </a:t>
            </a:r>
            <a:r>
              <a:rPr lang="ru-RU" b="1" dirty="0" err="1"/>
              <a:t>відповідальність</a:t>
            </a:r>
            <a:r>
              <a:rPr lang="ru-RU" dirty="0"/>
              <a:t> — вид </a:t>
            </a:r>
            <a:r>
              <a:rPr lang="ru-RU" dirty="0" err="1"/>
              <a:t>юридичної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настає</a:t>
            </a:r>
            <a:r>
              <a:rPr lang="ru-RU" dirty="0"/>
              <a:t> за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встановлених</a:t>
            </a:r>
            <a:r>
              <a:rPr lang="ru-RU" dirty="0"/>
              <a:t> державою норм </a:t>
            </a:r>
            <a:r>
              <a:rPr lang="ru-RU" dirty="0" err="1"/>
              <a:t>податкового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несплату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. </a:t>
            </a:r>
            <a:r>
              <a:rPr lang="ru-RU" dirty="0" err="1"/>
              <a:t>Найчастіше</a:t>
            </a:r>
            <a:r>
              <a:rPr lang="ru-RU" dirty="0"/>
              <a:t> </a:t>
            </a:r>
            <a:r>
              <a:rPr lang="ru-RU" dirty="0" err="1"/>
              <a:t>реалізується</a:t>
            </a:r>
            <a:r>
              <a:rPr lang="ru-RU" dirty="0"/>
              <a:t> у </a:t>
            </a:r>
            <a:r>
              <a:rPr lang="ru-RU" dirty="0" err="1"/>
              <a:t>покладенні</a:t>
            </a:r>
            <a:r>
              <a:rPr lang="ru-RU" dirty="0"/>
              <a:t> на </a:t>
            </a:r>
            <a:r>
              <a:rPr lang="ru-RU" dirty="0" err="1"/>
              <a:t>винну</a:t>
            </a:r>
            <a:r>
              <a:rPr lang="ru-RU" dirty="0"/>
              <a:t> особу </a:t>
            </a:r>
            <a:r>
              <a:rPr lang="ru-RU" dirty="0" err="1"/>
              <a:t>обов'язку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додаткових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— штрафу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пені</a:t>
            </a:r>
            <a:r>
              <a:rPr lang="ru-RU" dirty="0"/>
              <a:t> (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санкції</a:t>
            </a:r>
            <a:r>
              <a:rPr lang="ru-RU" dirty="0"/>
              <a:t>).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61647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53408" y="1461401"/>
            <a:ext cx="10363826" cy="3424107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Податкова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</a:t>
            </a:r>
            <a:r>
              <a:rPr lang="ru-RU" dirty="0" err="1"/>
              <a:t>визначена</a:t>
            </a:r>
            <a:r>
              <a:rPr lang="ru-RU" dirty="0"/>
              <a:t> у ч.2 ст. 111 </a:t>
            </a:r>
            <a:r>
              <a:rPr lang="ru-RU" dirty="0" err="1">
                <a:hlinkClick r:id="rId2" tooltip="Податковий кодекс України"/>
              </a:rPr>
              <a:t>Податкового</a:t>
            </a:r>
            <a:r>
              <a:rPr lang="ru-RU" dirty="0">
                <a:hlinkClick r:id="rId2" tooltip="Податковий кодекс України"/>
              </a:rPr>
              <a:t> кодексу </a:t>
            </a:r>
            <a:r>
              <a:rPr lang="ru-RU" dirty="0" err="1">
                <a:hlinkClick r:id="rId2" tooltip="Податковий кодекс України"/>
              </a:rPr>
              <a:t>України</a:t>
            </a:r>
            <a:r>
              <a:rPr lang="ru-RU" dirty="0"/>
              <a:t> 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санкцій</a:t>
            </a:r>
            <a:r>
              <a:rPr lang="ru-RU" dirty="0"/>
              <a:t> (</a:t>
            </a:r>
            <a:r>
              <a:rPr lang="ru-RU" dirty="0" err="1"/>
              <a:t>штрафів</a:t>
            </a:r>
            <a:r>
              <a:rPr lang="ru-RU" dirty="0"/>
              <a:t>)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пені</a:t>
            </a:r>
            <a:r>
              <a:rPr lang="ru-RU" dirty="0"/>
              <a:t>.</a:t>
            </a:r>
          </a:p>
          <a:p>
            <a:r>
              <a:rPr lang="ru-RU" b="1" dirty="0"/>
              <a:t>Штраф</a:t>
            </a:r>
            <a:r>
              <a:rPr lang="ru-RU" dirty="0"/>
              <a:t> (</a:t>
            </a:r>
            <a:r>
              <a:rPr lang="ru-RU" i="1" dirty="0" err="1"/>
              <a:t>фінансова</a:t>
            </a:r>
            <a:r>
              <a:rPr lang="ru-RU" i="1" dirty="0"/>
              <a:t> </a:t>
            </a:r>
            <a:r>
              <a:rPr lang="ru-RU" i="1" dirty="0" err="1"/>
              <a:t>санкція</a:t>
            </a:r>
            <a:r>
              <a:rPr lang="ru-RU" dirty="0"/>
              <a:t>, </a:t>
            </a:r>
            <a:r>
              <a:rPr lang="ru-RU" i="1" dirty="0"/>
              <a:t>штрафна </a:t>
            </a:r>
            <a:r>
              <a:rPr lang="ru-RU" i="1" dirty="0" err="1"/>
              <a:t>санкція</a:t>
            </a:r>
            <a:r>
              <a:rPr lang="ru-RU" dirty="0"/>
              <a:t>) — плата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фіксованої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відсотків</a:t>
            </a:r>
            <a:r>
              <a:rPr lang="ru-RU" dirty="0"/>
              <a:t>, яка </a:t>
            </a:r>
            <a:r>
              <a:rPr lang="ru-RU" dirty="0" err="1"/>
              <a:t>справляється</a:t>
            </a:r>
            <a:r>
              <a:rPr lang="ru-RU" dirty="0"/>
              <a:t> з </a:t>
            </a:r>
            <a:r>
              <a:rPr lang="ru-RU" dirty="0" err="1">
                <a:hlinkClick r:id="rId3" tooltip="Суб'єкт податку"/>
              </a:rPr>
              <a:t>платника</a:t>
            </a:r>
            <a:r>
              <a:rPr lang="ru-RU" dirty="0">
                <a:hlinkClick r:id="rId3" tooltip="Суб'єкт податку"/>
              </a:rPr>
              <a:t> </a:t>
            </a:r>
            <a:r>
              <a:rPr lang="ru-RU" dirty="0" err="1">
                <a:hlinkClick r:id="rId3" tooltip="Суб'єкт податку"/>
              </a:rPr>
              <a:t>податку</a:t>
            </a:r>
            <a:r>
              <a:rPr lang="ru-RU" dirty="0"/>
              <a:t> 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порушенням</a:t>
            </a:r>
            <a:r>
              <a:rPr lang="ru-RU" dirty="0"/>
              <a:t> ним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податкового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(а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), </a:t>
            </a:r>
            <a:r>
              <a:rPr lang="ru-RU" dirty="0">
                <a:hlinkClick r:id="rId4" tooltip="Податковий контроль"/>
              </a:rPr>
              <a:t>контроль</a:t>
            </a:r>
            <a:r>
              <a:rPr lang="ru-RU" dirty="0"/>
              <a:t> за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покладено</a:t>
            </a:r>
            <a:r>
              <a:rPr lang="ru-RU" dirty="0"/>
              <a:t> на </a:t>
            </a:r>
            <a:r>
              <a:rPr lang="ru-RU" dirty="0" err="1"/>
              <a:t>контролюючі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, за </a:t>
            </a:r>
            <a:r>
              <a:rPr lang="ru-RU" dirty="0" err="1"/>
              <a:t>правопорушення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 </a:t>
            </a:r>
            <a:r>
              <a:rPr lang="ru-RU" dirty="0" err="1">
                <a:hlinkClick r:id="rId5" tooltip="Зовнішньоекономічна діяльність"/>
              </a:rPr>
              <a:t>зовнішньоекономічної</a:t>
            </a:r>
            <a:r>
              <a:rPr lang="ru-RU" dirty="0">
                <a:hlinkClick r:id="rId5" tooltip="Зовнішньоекономічна діяльність"/>
              </a:rPr>
              <a:t> </a:t>
            </a:r>
            <a:r>
              <a:rPr lang="ru-RU" dirty="0" err="1" smtClean="0">
                <a:hlinkClick r:id="rId5" tooltip="Зовнішньоекономічна діяльність"/>
              </a:rPr>
              <a:t>діяльності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b="1" dirty="0"/>
              <a:t>Пеня</a:t>
            </a:r>
            <a:r>
              <a:rPr lang="ru-RU" dirty="0"/>
              <a:t> — сума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відсотків</a:t>
            </a:r>
            <a:r>
              <a:rPr lang="ru-RU" dirty="0"/>
              <a:t>, </a:t>
            </a:r>
            <a:r>
              <a:rPr lang="ru-RU" dirty="0" err="1"/>
              <a:t>нарахованих</a:t>
            </a:r>
            <a:r>
              <a:rPr lang="ru-RU" dirty="0"/>
              <a:t> на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зобов'язань</a:t>
            </a:r>
            <a:r>
              <a:rPr lang="ru-RU" dirty="0"/>
              <a:t>, не </a:t>
            </a:r>
            <a:r>
              <a:rPr lang="ru-RU" dirty="0" err="1"/>
              <a:t>сплачених</a:t>
            </a:r>
            <a:r>
              <a:rPr lang="ru-RU" dirty="0"/>
              <a:t> у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 smtClean="0"/>
              <a:t>терміни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02881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8308" y="918754"/>
            <a:ext cx="10685417" cy="5939246"/>
          </a:xfrm>
        </p:spPr>
        <p:txBody>
          <a:bodyPr>
            <a:normAutofit fontScale="62500" lnSpcReduction="20000"/>
          </a:bodyPr>
          <a:lstStyle/>
          <a:p>
            <a:r>
              <a:rPr lang="ru-RU" i="1" dirty="0" err="1"/>
              <a:t>Порушення</a:t>
            </a:r>
            <a:r>
              <a:rPr lang="ru-RU" i="1" dirty="0"/>
              <a:t> порядку </a:t>
            </a:r>
            <a:r>
              <a:rPr lang="ru-RU" i="1" dirty="0" err="1"/>
              <a:t>взяття</a:t>
            </a:r>
            <a:r>
              <a:rPr lang="ru-RU" i="1" dirty="0"/>
              <a:t> на </a:t>
            </a:r>
            <a:r>
              <a:rPr lang="ru-RU" i="1" dirty="0" err="1"/>
              <a:t>облік</a:t>
            </a:r>
            <a:r>
              <a:rPr lang="ru-RU" i="1" dirty="0"/>
              <a:t> в органах </a:t>
            </a:r>
            <a:r>
              <a:rPr lang="ru-RU" i="1" dirty="0" err="1"/>
              <a:t>державної</a:t>
            </a:r>
            <a:r>
              <a:rPr lang="ru-RU" i="1" dirty="0"/>
              <a:t> </a:t>
            </a:r>
            <a:r>
              <a:rPr lang="ru-RU" i="1" dirty="0" err="1"/>
              <a:t>податкової</a:t>
            </a:r>
            <a:r>
              <a:rPr lang="ru-RU" i="1" dirty="0"/>
              <a:t> </a:t>
            </a:r>
            <a:r>
              <a:rPr lang="ru-RU" i="1" dirty="0" err="1"/>
              <a:t>служби</a:t>
            </a:r>
            <a:r>
              <a:rPr lang="ru-RU" dirty="0"/>
              <a:t> — штраф 170 </a:t>
            </a:r>
            <a:r>
              <a:rPr lang="ru-RU" dirty="0" err="1"/>
              <a:t>гривень</a:t>
            </a:r>
            <a:r>
              <a:rPr lang="ru-RU" dirty="0"/>
              <a:t> (</a:t>
            </a:r>
            <a:r>
              <a:rPr lang="ru-RU" dirty="0" err="1"/>
              <a:t>щодо</a:t>
            </a:r>
            <a:r>
              <a:rPr lang="ru-RU" dirty="0"/>
              <a:t> </a:t>
            </a:r>
            <a:r>
              <a:rPr lang="ru-RU" dirty="0" err="1">
                <a:hlinkClick r:id="rId2" tooltip="Самозайнята особа"/>
              </a:rPr>
              <a:t>самозайнятих</a:t>
            </a:r>
            <a:r>
              <a:rPr lang="ru-RU" dirty="0">
                <a:hlinkClick r:id="rId2" tooltip="Самозайнята особа"/>
              </a:rPr>
              <a:t> </a:t>
            </a:r>
            <a:r>
              <a:rPr lang="ru-RU" dirty="0" err="1">
                <a:hlinkClick r:id="rId2" tooltip="Самозайнята особа"/>
              </a:rPr>
              <a:t>осіб</a:t>
            </a:r>
            <a:r>
              <a:rPr lang="ru-RU" dirty="0"/>
              <a:t>)/510 </a:t>
            </a:r>
            <a:r>
              <a:rPr lang="ru-RU" dirty="0" err="1"/>
              <a:t>гривень</a:t>
            </a:r>
            <a:r>
              <a:rPr lang="ru-RU" dirty="0"/>
              <a:t> (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); сума штрафу </a:t>
            </a:r>
            <a:r>
              <a:rPr lang="ru-RU" dirty="0" err="1"/>
              <a:t>збільшується</a:t>
            </a:r>
            <a:r>
              <a:rPr lang="ru-RU" dirty="0"/>
              <a:t> </a:t>
            </a:r>
            <a:r>
              <a:rPr lang="ru-RU" dirty="0" err="1"/>
              <a:t>вдвічі</a:t>
            </a:r>
            <a:r>
              <a:rPr lang="ru-RU" dirty="0"/>
              <a:t> за </a:t>
            </a:r>
            <a:r>
              <a:rPr lang="ru-RU" dirty="0" err="1"/>
              <a:t>повторне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.</a:t>
            </a:r>
          </a:p>
          <a:p>
            <a:r>
              <a:rPr lang="ru-RU" i="1" dirty="0" err="1"/>
              <a:t>Порушення</a:t>
            </a:r>
            <a:r>
              <a:rPr lang="ru-RU" i="1" dirty="0"/>
              <a:t> строку та порядку </a:t>
            </a:r>
            <a:r>
              <a:rPr lang="ru-RU" i="1" dirty="0" err="1"/>
              <a:t>подання</a:t>
            </a:r>
            <a:r>
              <a:rPr lang="ru-RU" i="1" dirty="0"/>
              <a:t> </a:t>
            </a:r>
            <a:r>
              <a:rPr lang="ru-RU" i="1" dirty="0" err="1"/>
              <a:t>інформації</a:t>
            </a:r>
            <a:r>
              <a:rPr lang="ru-RU" i="1" dirty="0"/>
              <a:t> про </a:t>
            </a:r>
            <a:r>
              <a:rPr lang="ru-RU" i="1" dirty="0" err="1"/>
              <a:t>відкриття</a:t>
            </a:r>
            <a:r>
              <a:rPr lang="ru-RU" i="1" dirty="0"/>
              <a:t>/</a:t>
            </a:r>
            <a:r>
              <a:rPr lang="ru-RU" i="1" dirty="0" err="1"/>
              <a:t>закриття</a:t>
            </a:r>
            <a:r>
              <a:rPr lang="ru-RU" i="1" dirty="0"/>
              <a:t> </a:t>
            </a:r>
            <a:r>
              <a:rPr lang="ru-RU" i="1" dirty="0" err="1"/>
              <a:t>банківських</a:t>
            </a:r>
            <a:r>
              <a:rPr lang="ru-RU" i="1" dirty="0"/>
              <a:t> </a:t>
            </a:r>
            <a:r>
              <a:rPr lang="ru-RU" i="1" dirty="0" err="1"/>
              <a:t>рахунків</a:t>
            </a:r>
            <a:r>
              <a:rPr lang="ru-RU" dirty="0"/>
              <a:t> — штраф 340 </a:t>
            </a:r>
            <a:r>
              <a:rPr lang="ru-RU" dirty="0" err="1"/>
              <a:t>гривень</a:t>
            </a:r>
            <a:r>
              <a:rPr lang="ru-RU" dirty="0"/>
              <a:t> за </a:t>
            </a:r>
            <a:r>
              <a:rPr lang="ru-RU" dirty="0" err="1"/>
              <a:t>кожний</a:t>
            </a:r>
            <a:r>
              <a:rPr lang="ru-RU" dirty="0"/>
              <a:t> </a:t>
            </a:r>
            <a:r>
              <a:rPr lang="ru-RU" dirty="0" err="1"/>
              <a:t>випадок</a:t>
            </a:r>
            <a:r>
              <a:rPr lang="ru-RU" dirty="0"/>
              <a:t>;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видаткових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за </a:t>
            </a:r>
            <a:r>
              <a:rPr lang="ru-RU" dirty="0" err="1"/>
              <a:t>рахунком</a:t>
            </a:r>
            <a:r>
              <a:rPr lang="ru-RU" dirty="0"/>
              <a:t> </a:t>
            </a:r>
            <a:r>
              <a:rPr lang="ru-RU" dirty="0" err="1"/>
              <a:t>платника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до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про </a:t>
            </a:r>
            <a:r>
              <a:rPr lang="ru-RU" dirty="0" err="1"/>
              <a:t>взяття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на </a:t>
            </a:r>
            <a:r>
              <a:rPr lang="ru-RU" dirty="0" err="1"/>
              <a:t>облік</a:t>
            </a:r>
            <a:r>
              <a:rPr lang="ru-RU" dirty="0"/>
              <a:t> — штраф у </a:t>
            </a:r>
            <a:r>
              <a:rPr lang="ru-RU" dirty="0" err="1"/>
              <a:t>розмірі</a:t>
            </a:r>
            <a:r>
              <a:rPr lang="ru-RU" dirty="0"/>
              <a:t> 10 %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здійснених</a:t>
            </a:r>
            <a:r>
              <a:rPr lang="ru-RU" dirty="0"/>
              <a:t> банком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фінансовою</a:t>
            </a:r>
            <a:r>
              <a:rPr lang="ru-RU" dirty="0"/>
              <a:t> </a:t>
            </a:r>
            <a:r>
              <a:rPr lang="ru-RU" dirty="0" err="1"/>
              <a:t>установою</a:t>
            </a:r>
            <a:r>
              <a:rPr lang="ru-RU" dirty="0"/>
              <a:t> з таким </a:t>
            </a:r>
            <a:r>
              <a:rPr lang="ru-RU" dirty="0" err="1"/>
              <a:t>рахунком</a:t>
            </a:r>
            <a:r>
              <a:rPr lang="ru-RU" dirty="0"/>
              <a:t>, але не </a:t>
            </a:r>
            <a:r>
              <a:rPr lang="ru-RU" dirty="0" err="1"/>
              <a:t>менше</a:t>
            </a:r>
            <a:r>
              <a:rPr lang="ru-RU" dirty="0"/>
              <a:t> 850 </a:t>
            </a:r>
            <a:r>
              <a:rPr lang="ru-RU" dirty="0" err="1"/>
              <a:t>гривень</a:t>
            </a:r>
            <a:r>
              <a:rPr lang="ru-RU" dirty="0"/>
              <a:t>.</a:t>
            </a:r>
          </a:p>
          <a:p>
            <a:r>
              <a:rPr lang="ru-RU" i="1" dirty="0" err="1"/>
              <a:t>Порушення</a:t>
            </a:r>
            <a:r>
              <a:rPr lang="ru-RU" i="1" dirty="0"/>
              <a:t> порядку </a:t>
            </a:r>
            <a:r>
              <a:rPr lang="ru-RU" i="1" dirty="0" err="1"/>
              <a:t>подання</a:t>
            </a:r>
            <a:r>
              <a:rPr lang="ru-RU" i="1" dirty="0"/>
              <a:t> </a:t>
            </a:r>
            <a:r>
              <a:rPr lang="ru-RU" i="1" dirty="0" err="1"/>
              <a:t>інформації</a:t>
            </a:r>
            <a:r>
              <a:rPr lang="ru-RU" i="1" dirty="0"/>
              <a:t> про </a:t>
            </a:r>
            <a:r>
              <a:rPr lang="ru-RU" i="1" dirty="0" err="1"/>
              <a:t>фізичних</a:t>
            </a:r>
            <a:r>
              <a:rPr lang="ru-RU" i="1" dirty="0"/>
              <a:t> </a:t>
            </a:r>
            <a:r>
              <a:rPr lang="ru-RU" i="1" dirty="0" err="1"/>
              <a:t>осіб</a:t>
            </a:r>
            <a:r>
              <a:rPr lang="ru-RU" i="1" dirty="0"/>
              <a:t> — </a:t>
            </a:r>
            <a:r>
              <a:rPr lang="ru-RU" i="1" dirty="0" err="1"/>
              <a:t>платників</a:t>
            </a:r>
            <a:r>
              <a:rPr lang="ru-RU" i="1" dirty="0"/>
              <a:t> </a:t>
            </a:r>
            <a:r>
              <a:rPr lang="ru-RU" i="1" dirty="0" err="1"/>
              <a:t>податків</a:t>
            </a:r>
            <a:r>
              <a:rPr lang="ru-RU" dirty="0"/>
              <a:t> — штраф 85 </a:t>
            </a:r>
            <a:r>
              <a:rPr lang="ru-RU" dirty="0" err="1"/>
              <a:t>гривень</a:t>
            </a:r>
            <a:r>
              <a:rPr lang="ru-RU" dirty="0"/>
              <a:t>; за </a:t>
            </a:r>
            <a:r>
              <a:rPr lang="ru-RU" dirty="0" err="1"/>
              <a:t>повторне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 — 170 </a:t>
            </a:r>
            <a:r>
              <a:rPr lang="ru-RU" dirty="0" err="1"/>
              <a:t>гривень</a:t>
            </a:r>
            <a:r>
              <a:rPr lang="ru-RU" dirty="0"/>
              <a:t>; за </a:t>
            </a:r>
            <a:r>
              <a:rPr lang="ru-RU" dirty="0" err="1"/>
              <a:t>серйозніші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за </a:t>
            </a:r>
            <a:r>
              <a:rPr lang="ru-RU" dirty="0" err="1"/>
              <a:t>тією</a:t>
            </a:r>
            <a:r>
              <a:rPr lang="ru-RU" dirty="0"/>
              <a:t> самою </a:t>
            </a:r>
            <a:r>
              <a:rPr lang="ru-RU" dirty="0" err="1"/>
              <a:t>статтею</a:t>
            </a:r>
            <a:r>
              <a:rPr lang="ru-RU" dirty="0"/>
              <a:t> — </a:t>
            </a:r>
            <a:r>
              <a:rPr lang="ru-RU" dirty="0" err="1"/>
              <a:t>штрафи</a:t>
            </a:r>
            <a:r>
              <a:rPr lang="ru-RU" dirty="0"/>
              <a:t> у </a:t>
            </a:r>
            <a:r>
              <a:rPr lang="ru-RU" dirty="0" err="1"/>
              <a:t>розмірах</a:t>
            </a:r>
            <a:r>
              <a:rPr lang="ru-RU" dirty="0"/>
              <a:t> 510 та 1020 </a:t>
            </a:r>
            <a:r>
              <a:rPr lang="ru-RU" dirty="0" err="1"/>
              <a:t>гривень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. </a:t>
            </a:r>
            <a:r>
              <a:rPr lang="ru-RU" dirty="0" err="1"/>
              <a:t>Неналежне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(без </a:t>
            </a:r>
            <a:r>
              <a:rPr lang="ru-RU" dirty="0" err="1"/>
              <a:t>зазначення</a:t>
            </a:r>
            <a:r>
              <a:rPr lang="ru-RU" dirty="0"/>
              <a:t> </a:t>
            </a:r>
            <a:r>
              <a:rPr lang="ru-RU" dirty="0" err="1"/>
              <a:t>реєстраційного</a:t>
            </a:r>
            <a:r>
              <a:rPr lang="ru-RU" dirty="0"/>
              <a:t> номера </a:t>
            </a:r>
            <a:r>
              <a:rPr lang="ru-RU" dirty="0" err="1"/>
              <a:t>облікової</a:t>
            </a:r>
            <a:r>
              <a:rPr lang="ru-RU" dirty="0"/>
              <a:t> </a:t>
            </a:r>
            <a:r>
              <a:rPr lang="ru-RU" dirty="0" err="1"/>
              <a:t>картки</a:t>
            </a:r>
            <a:r>
              <a:rPr lang="ru-RU" dirty="0"/>
              <a:t> </a:t>
            </a:r>
            <a:r>
              <a:rPr lang="ru-RU" dirty="0" err="1"/>
              <a:t>платника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) — штраф 170 </a:t>
            </a:r>
            <a:r>
              <a:rPr lang="ru-RU" dirty="0" err="1"/>
              <a:t>гривень</a:t>
            </a:r>
            <a:r>
              <a:rPr lang="ru-RU" dirty="0"/>
              <a:t>.</a:t>
            </a:r>
          </a:p>
          <a:p>
            <a:r>
              <a:rPr lang="ru-RU" i="1" dirty="0" err="1"/>
              <a:t>Неподання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несвоєчасне</a:t>
            </a:r>
            <a:r>
              <a:rPr lang="ru-RU" i="1" dirty="0"/>
              <a:t> </a:t>
            </a:r>
            <a:r>
              <a:rPr lang="ru-RU" i="1" dirty="0" err="1"/>
              <a:t>подання</a:t>
            </a:r>
            <a:r>
              <a:rPr lang="ru-RU" i="1" dirty="0"/>
              <a:t> </a:t>
            </a:r>
            <a:r>
              <a:rPr lang="ru-RU" i="1" dirty="0" err="1"/>
              <a:t>податкової</a:t>
            </a:r>
            <a:r>
              <a:rPr lang="ru-RU" i="1" dirty="0"/>
              <a:t> </a:t>
            </a:r>
            <a:r>
              <a:rPr lang="ru-RU" i="1" dirty="0" err="1"/>
              <a:t>звітності</a:t>
            </a:r>
            <a:r>
              <a:rPr lang="ru-RU" i="1" dirty="0"/>
              <a:t>; </a:t>
            </a:r>
            <a:r>
              <a:rPr lang="ru-RU" i="1" dirty="0" err="1"/>
              <a:t>невиконання</a:t>
            </a:r>
            <a:r>
              <a:rPr lang="ru-RU" i="1" dirty="0"/>
              <a:t> </a:t>
            </a:r>
            <a:r>
              <a:rPr lang="ru-RU" i="1" dirty="0" err="1"/>
              <a:t>вимог</a:t>
            </a:r>
            <a:r>
              <a:rPr lang="ru-RU" i="1" dirty="0"/>
              <a:t> </a:t>
            </a:r>
            <a:r>
              <a:rPr lang="ru-RU" i="1" dirty="0" err="1"/>
              <a:t>щодо</a:t>
            </a:r>
            <a:r>
              <a:rPr lang="ru-RU" i="1" dirty="0"/>
              <a:t> </a:t>
            </a:r>
            <a:r>
              <a:rPr lang="ru-RU" i="1" dirty="0" err="1"/>
              <a:t>внесення</a:t>
            </a:r>
            <a:r>
              <a:rPr lang="ru-RU" i="1" dirty="0"/>
              <a:t> </a:t>
            </a:r>
            <a:r>
              <a:rPr lang="ru-RU" i="1" dirty="0" err="1"/>
              <a:t>змін</a:t>
            </a:r>
            <a:r>
              <a:rPr lang="ru-RU" i="1" dirty="0"/>
              <a:t> до </a:t>
            </a:r>
            <a:r>
              <a:rPr lang="ru-RU" i="1" dirty="0" err="1"/>
              <a:t>податкової</a:t>
            </a:r>
            <a:r>
              <a:rPr lang="ru-RU" i="1" dirty="0"/>
              <a:t> </a:t>
            </a:r>
            <a:r>
              <a:rPr lang="ru-RU" i="1" dirty="0" err="1"/>
              <a:t>звітності</a:t>
            </a:r>
            <a:r>
              <a:rPr lang="ru-RU" dirty="0"/>
              <a:t> — штраф 170 </a:t>
            </a:r>
            <a:r>
              <a:rPr lang="ru-RU" dirty="0" err="1"/>
              <a:t>гривень</a:t>
            </a:r>
            <a:r>
              <a:rPr lang="ru-RU" dirty="0"/>
              <a:t>; за </a:t>
            </a:r>
            <a:r>
              <a:rPr lang="ru-RU" dirty="0" err="1"/>
              <a:t>повторне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 — штраф 1020 </a:t>
            </a:r>
            <a:r>
              <a:rPr lang="ru-RU" dirty="0" err="1"/>
              <a:t>гривень</a:t>
            </a:r>
            <a:r>
              <a:rPr lang="ru-RU" dirty="0"/>
              <a:t>.</a:t>
            </a:r>
          </a:p>
          <a:p>
            <a:r>
              <a:rPr lang="ru-RU" i="1" dirty="0" err="1"/>
              <a:t>Порушення</a:t>
            </a:r>
            <a:r>
              <a:rPr lang="ru-RU" i="1" dirty="0"/>
              <a:t> </a:t>
            </a:r>
            <a:r>
              <a:rPr lang="ru-RU" i="1" dirty="0" err="1"/>
              <a:t>встановлених</a:t>
            </a:r>
            <a:r>
              <a:rPr lang="ru-RU" i="1" dirty="0"/>
              <a:t> </a:t>
            </a:r>
            <a:r>
              <a:rPr lang="ru-RU" i="1" dirty="0" err="1"/>
              <a:t>законодавством</a:t>
            </a:r>
            <a:r>
              <a:rPr lang="ru-RU" i="1" dirty="0"/>
              <a:t> </a:t>
            </a:r>
            <a:r>
              <a:rPr lang="ru-RU" i="1" dirty="0" err="1"/>
              <a:t>строків</a:t>
            </a:r>
            <a:r>
              <a:rPr lang="ru-RU" i="1" dirty="0"/>
              <a:t> </a:t>
            </a:r>
            <a:r>
              <a:rPr lang="ru-RU" i="1" dirty="0" err="1"/>
              <a:t>зберігання</a:t>
            </a:r>
            <a:r>
              <a:rPr lang="ru-RU" i="1" dirty="0"/>
              <a:t> </a:t>
            </a:r>
            <a:r>
              <a:rPr lang="ru-RU" i="1" dirty="0" err="1"/>
              <a:t>певних</a:t>
            </a:r>
            <a:r>
              <a:rPr lang="ru-RU" i="1" dirty="0"/>
              <a:t> </a:t>
            </a:r>
            <a:r>
              <a:rPr lang="ru-RU" i="1" dirty="0" err="1"/>
              <a:t>документів</a:t>
            </a:r>
            <a:r>
              <a:rPr lang="ru-RU" dirty="0"/>
              <a:t> — штраф 510 </a:t>
            </a:r>
            <a:r>
              <a:rPr lang="ru-RU" dirty="0" err="1"/>
              <a:t>гривень</a:t>
            </a:r>
            <a:r>
              <a:rPr lang="ru-RU" dirty="0"/>
              <a:t>, за </a:t>
            </a:r>
            <a:r>
              <a:rPr lang="ru-RU" dirty="0" err="1"/>
              <a:t>повторне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 — 1020 </a:t>
            </a:r>
            <a:r>
              <a:rPr lang="ru-RU" dirty="0" err="1"/>
              <a:t>гривень</a:t>
            </a:r>
            <a:r>
              <a:rPr lang="ru-RU" dirty="0"/>
              <a:t>.</a:t>
            </a:r>
          </a:p>
          <a:p>
            <a:r>
              <a:rPr lang="ru-RU" i="1" dirty="0" err="1"/>
              <a:t>Порушення</a:t>
            </a:r>
            <a:r>
              <a:rPr lang="ru-RU" i="1" dirty="0"/>
              <a:t> правил </a:t>
            </a:r>
            <a:r>
              <a:rPr lang="ru-RU" i="1" dirty="0" err="1"/>
              <a:t>застосування</a:t>
            </a:r>
            <a:r>
              <a:rPr lang="ru-RU" i="1" dirty="0"/>
              <a:t> </a:t>
            </a:r>
            <a:r>
              <a:rPr lang="ru-RU" i="1" dirty="0" err="1">
                <a:hlinkClick r:id="rId3" tooltip="Спрощена система оподаткування, обліку та звітності суб'єктів малого підприємництва"/>
              </a:rPr>
              <a:t>спрощеної</a:t>
            </a:r>
            <a:r>
              <a:rPr lang="ru-RU" i="1" dirty="0">
                <a:hlinkClick r:id="rId3" tooltip="Спрощена система оподаткування, обліку та звітності суб'єктів малого підприємництва"/>
              </a:rPr>
              <a:t> </a:t>
            </a:r>
            <a:r>
              <a:rPr lang="ru-RU" i="1" dirty="0" err="1">
                <a:hlinkClick r:id="rId3" tooltip="Спрощена система оподаткування, обліку та звітності суб'єктів малого підприємництва"/>
              </a:rPr>
              <a:t>системи</a:t>
            </a:r>
            <a:r>
              <a:rPr lang="ru-RU" i="1" dirty="0">
                <a:hlinkClick r:id="rId3" tooltip="Спрощена система оподаткування, обліку та звітності суб'єктів малого підприємництва"/>
              </a:rPr>
              <a:t> </a:t>
            </a:r>
            <a:r>
              <a:rPr lang="ru-RU" i="1" dirty="0" err="1">
                <a:hlinkClick r:id="rId3" tooltip="Спрощена система оподаткування, обліку та звітності суб'єктів малого підприємництва"/>
              </a:rPr>
              <a:t>оподаткування</a:t>
            </a:r>
            <a:r>
              <a:rPr lang="ru-RU" i="1" dirty="0"/>
              <a:t> </a:t>
            </a:r>
            <a:r>
              <a:rPr lang="ru-RU" i="1" dirty="0" err="1"/>
              <a:t>фізичною</a:t>
            </a:r>
            <a:r>
              <a:rPr lang="ru-RU" i="1" dirty="0"/>
              <a:t> особою — </a:t>
            </a:r>
            <a:r>
              <a:rPr lang="ru-RU" i="1" dirty="0" err="1"/>
              <a:t>підприємцем</a:t>
            </a:r>
            <a:r>
              <a:rPr lang="ru-RU" dirty="0"/>
              <a:t> — штраф у </a:t>
            </a:r>
            <a:r>
              <a:rPr lang="ru-RU" dirty="0" err="1"/>
              <a:t>розмірі</a:t>
            </a:r>
            <a:r>
              <a:rPr lang="ru-RU" dirty="0"/>
              <a:t> 50 % ставки </a:t>
            </a:r>
            <a:r>
              <a:rPr lang="ru-RU" dirty="0" err="1">
                <a:hlinkClick r:id="rId4" tooltip="Єдиний податок"/>
              </a:rPr>
              <a:t>єдиного</a:t>
            </a:r>
            <a:r>
              <a:rPr lang="ru-RU" dirty="0">
                <a:hlinkClick r:id="rId4" tooltip="Єдиний податок"/>
              </a:rPr>
              <a:t> </a:t>
            </a:r>
            <a:r>
              <a:rPr lang="ru-RU" dirty="0" err="1">
                <a:hlinkClick r:id="rId4" tooltip="Єдиний податок"/>
              </a:rPr>
              <a:t>податку</a:t>
            </a:r>
            <a:r>
              <a:rPr lang="ru-RU" dirty="0"/>
              <a:t>.</a:t>
            </a:r>
          </a:p>
          <a:p>
            <a:r>
              <a:rPr lang="ru-RU" i="1" dirty="0" err="1"/>
              <a:t>Відчуження</a:t>
            </a:r>
            <a:r>
              <a:rPr lang="ru-RU" i="1" dirty="0"/>
              <a:t> майна, яке </a:t>
            </a:r>
            <a:r>
              <a:rPr lang="ru-RU" i="1" dirty="0" err="1"/>
              <a:t>перебуває</a:t>
            </a:r>
            <a:r>
              <a:rPr lang="ru-RU" i="1" dirty="0"/>
              <a:t> у </a:t>
            </a:r>
            <a:r>
              <a:rPr lang="ru-RU" i="1" dirty="0" err="1"/>
              <a:t>податковій</a:t>
            </a:r>
            <a:r>
              <a:rPr lang="ru-RU" i="1" dirty="0"/>
              <a:t> </a:t>
            </a:r>
            <a:r>
              <a:rPr lang="ru-RU" i="1" dirty="0" err="1"/>
              <a:t>заставі</a:t>
            </a:r>
            <a:r>
              <a:rPr lang="ru-RU" dirty="0"/>
              <a:t> — штраф у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відчуженого</a:t>
            </a:r>
            <a:r>
              <a:rPr lang="ru-RU" dirty="0"/>
              <a:t> майна.</a:t>
            </a:r>
          </a:p>
          <a:p>
            <a:r>
              <a:rPr lang="ru-RU" i="1" dirty="0" err="1"/>
              <a:t>Порушення</a:t>
            </a:r>
            <a:r>
              <a:rPr lang="ru-RU" i="1" dirty="0"/>
              <a:t> правил </a:t>
            </a:r>
            <a:r>
              <a:rPr lang="ru-RU" i="1" dirty="0" err="1"/>
              <a:t>сплати</a:t>
            </a:r>
            <a:r>
              <a:rPr lang="ru-RU" i="1" dirty="0"/>
              <a:t> (</a:t>
            </a:r>
            <a:r>
              <a:rPr lang="ru-RU" i="1" dirty="0" err="1"/>
              <a:t>перерахування</a:t>
            </a:r>
            <a:r>
              <a:rPr lang="ru-RU" i="1" dirty="0"/>
              <a:t>) </a:t>
            </a:r>
            <a:r>
              <a:rPr lang="ru-RU" i="1" dirty="0" err="1"/>
              <a:t>податків</a:t>
            </a:r>
            <a:r>
              <a:rPr lang="ru-RU" dirty="0"/>
              <a:t> — при </a:t>
            </a:r>
            <a:r>
              <a:rPr lang="ru-RU" dirty="0" err="1"/>
              <a:t>затримці</a:t>
            </a:r>
            <a:r>
              <a:rPr lang="ru-RU" dirty="0"/>
              <a:t> до 30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10 %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погашеної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 </a:t>
            </a:r>
            <a:r>
              <a:rPr lang="ru-RU" dirty="0" err="1">
                <a:hlinkClick r:id="rId5" tooltip="Податковий борг"/>
              </a:rPr>
              <a:t>податкового</a:t>
            </a:r>
            <a:r>
              <a:rPr lang="ru-RU" dirty="0">
                <a:hlinkClick r:id="rId5" tooltip="Податковий борг"/>
              </a:rPr>
              <a:t> боргу</a:t>
            </a:r>
            <a:r>
              <a:rPr lang="ru-RU" dirty="0"/>
              <a:t>; при </a:t>
            </a:r>
            <a:r>
              <a:rPr lang="ru-RU" dirty="0" err="1"/>
              <a:t>затримці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30 </a:t>
            </a:r>
            <a:r>
              <a:rPr lang="ru-RU" dirty="0" err="1"/>
              <a:t>днів</a:t>
            </a:r>
            <a:r>
              <a:rPr lang="ru-RU" dirty="0"/>
              <a:t> — 20 %.</a:t>
            </a:r>
          </a:p>
          <a:p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,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ряд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правопорушень</a:t>
            </a:r>
            <a:r>
              <a:rPr lang="ru-RU" dirty="0"/>
              <a:t>, </a:t>
            </a: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є </a:t>
            </a:r>
            <a:r>
              <a:rPr lang="ru-RU" dirty="0" err="1"/>
              <a:t>стягнення</a:t>
            </a:r>
            <a:r>
              <a:rPr lang="ru-RU" dirty="0"/>
              <a:t> штрафу.</a:t>
            </a:r>
          </a:p>
        </p:txBody>
      </p:sp>
    </p:spTree>
    <p:extLst>
      <p:ext uri="{BB962C8B-B14F-4D97-AF65-F5344CB8AC3E}">
        <p14:creationId xmlns:p14="http://schemas.microsoft.com/office/powerpoint/2010/main" val="22289474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8308" y="918754"/>
            <a:ext cx="10685417" cy="5939246"/>
          </a:xfrm>
        </p:spPr>
        <p:txBody>
          <a:bodyPr>
            <a:normAutofit/>
          </a:bodyPr>
          <a:lstStyle/>
          <a:p>
            <a:r>
              <a:rPr lang="ru-RU" dirty="0"/>
              <a:t>Пеня </a:t>
            </a:r>
            <a:r>
              <a:rPr lang="ru-RU" dirty="0" err="1"/>
              <a:t>нараховується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Податковим</a:t>
            </a:r>
            <a:r>
              <a:rPr lang="ru-RU" dirty="0"/>
              <a:t> кодексом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погашення</a:t>
            </a:r>
            <a:r>
              <a:rPr lang="ru-RU" dirty="0"/>
              <a:t> </a:t>
            </a:r>
            <a:r>
              <a:rPr lang="ru-RU" dirty="0" err="1"/>
              <a:t>узгодженого</a:t>
            </a:r>
            <a:r>
              <a:rPr lang="ru-RU" dirty="0"/>
              <a:t> грошового </a:t>
            </a:r>
            <a:r>
              <a:rPr lang="ru-RU" dirty="0" err="1"/>
              <a:t>зобов'язання</a:t>
            </a:r>
            <a:r>
              <a:rPr lang="ru-RU" dirty="0"/>
              <a:t>. Початок </a:t>
            </a:r>
            <a:r>
              <a:rPr lang="ru-RU" dirty="0" err="1"/>
              <a:t>нарахування</a:t>
            </a:r>
            <a:r>
              <a:rPr lang="ru-RU" dirty="0"/>
              <a:t> </a:t>
            </a:r>
            <a:r>
              <a:rPr lang="ru-RU" dirty="0" err="1"/>
              <a:t>пені</a:t>
            </a:r>
            <a:r>
              <a:rPr lang="ru-RU" dirty="0"/>
              <a:t> та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</a:t>
            </a:r>
            <a:r>
              <a:rPr lang="ru-RU" dirty="0" err="1"/>
              <a:t>положеннями</a:t>
            </a:r>
            <a:r>
              <a:rPr lang="ru-RU" dirty="0"/>
              <a:t> </a:t>
            </a:r>
            <a:r>
              <a:rPr lang="ru-RU" dirty="0" err="1"/>
              <a:t>Податкового</a:t>
            </a:r>
            <a:r>
              <a:rPr lang="ru-RU" dirty="0"/>
              <a:t> кодексу (129 </a:t>
            </a:r>
            <a:r>
              <a:rPr lang="ru-RU" dirty="0" err="1"/>
              <a:t>стаття</a:t>
            </a:r>
            <a:r>
              <a:rPr lang="ru-RU" dirty="0"/>
              <a:t>). Пеня </a:t>
            </a:r>
            <a:r>
              <a:rPr lang="ru-RU" dirty="0" err="1"/>
              <a:t>нараховується</a:t>
            </a:r>
            <a:r>
              <a:rPr lang="ru-RU" dirty="0"/>
              <a:t> на суму </a:t>
            </a:r>
            <a:r>
              <a:rPr lang="ru-RU" dirty="0" err="1">
                <a:hlinkClick r:id="rId2" tooltip="Податковий борг"/>
              </a:rPr>
              <a:t>податкового</a:t>
            </a:r>
            <a:r>
              <a:rPr lang="ru-RU" dirty="0">
                <a:hlinkClick r:id="rId2" tooltip="Податковий борг"/>
              </a:rPr>
              <a:t> боргу</a:t>
            </a:r>
            <a:r>
              <a:rPr lang="ru-RU" dirty="0"/>
              <a:t> (</a:t>
            </a:r>
            <a:r>
              <a:rPr lang="ru-RU" dirty="0" err="1"/>
              <a:t>включаючи</a:t>
            </a:r>
            <a:r>
              <a:rPr lang="ru-RU" dirty="0"/>
              <a:t> суму </a:t>
            </a:r>
            <a:r>
              <a:rPr lang="ru-RU" dirty="0" err="1"/>
              <a:t>штрафних</a:t>
            </a:r>
            <a:r>
              <a:rPr lang="ru-RU" dirty="0"/>
              <a:t> </a:t>
            </a:r>
            <a:r>
              <a:rPr lang="ru-RU" dirty="0" err="1"/>
              <a:t>санкцій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розрахунку</a:t>
            </a:r>
            <a:r>
              <a:rPr lang="ru-RU" dirty="0"/>
              <a:t> 120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річних</a:t>
            </a:r>
            <a:r>
              <a:rPr lang="ru-RU" dirty="0"/>
              <a:t> </a:t>
            </a:r>
            <a:r>
              <a:rPr lang="ru-RU" dirty="0" err="1"/>
              <a:t>облікової</a:t>
            </a:r>
            <a:r>
              <a:rPr lang="ru-RU" dirty="0"/>
              <a:t> ставки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(день, станом на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вираховується</a:t>
            </a:r>
            <a:r>
              <a:rPr lang="ru-RU" dirty="0"/>
              <a:t> </a:t>
            </a:r>
            <a:r>
              <a:rPr lang="ru-RU" dirty="0" err="1"/>
              <a:t>облікова</a:t>
            </a:r>
            <a:r>
              <a:rPr lang="ru-RU" dirty="0"/>
              <a:t> ставка,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підстав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порядок </a:t>
            </a:r>
            <a:r>
              <a:rPr lang="ru-RU" dirty="0" err="1"/>
              <a:t>нарахування</a:t>
            </a:r>
            <a:r>
              <a:rPr lang="ru-RU" dirty="0"/>
              <a:t> </a:t>
            </a:r>
            <a:r>
              <a:rPr lang="ru-RU" dirty="0" err="1"/>
              <a:t>пені</a:t>
            </a:r>
            <a:r>
              <a:rPr lang="ru-RU" dirty="0"/>
              <a:t>). </a:t>
            </a:r>
            <a:r>
              <a:rPr lang="ru-RU" dirty="0" err="1"/>
              <a:t>Зазначений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пені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зборів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зобов'язань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пені</a:t>
            </a:r>
            <a:r>
              <a:rPr lang="ru-RU" dirty="0"/>
              <a:t>, яка </a:t>
            </a:r>
            <a:r>
              <a:rPr lang="ru-RU" dirty="0" err="1"/>
              <a:t>нараховується</a:t>
            </a:r>
            <a:r>
              <a:rPr lang="ru-RU" dirty="0"/>
              <a:t> за </a:t>
            </a:r>
            <a:r>
              <a:rPr lang="ru-RU" dirty="0" err="1"/>
              <a:t>порушення</a:t>
            </a:r>
            <a:r>
              <a:rPr lang="ru-RU" dirty="0"/>
              <a:t> строку </a:t>
            </a:r>
            <a:r>
              <a:rPr lang="ru-RU" dirty="0" err="1"/>
              <a:t>розрахунку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зовнішньоекономічної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відповідним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.</a:t>
            </a:r>
          </a:p>
          <a:p>
            <a:r>
              <a:rPr lang="ru-RU" dirty="0" err="1"/>
              <a:t>Нараховані</a:t>
            </a:r>
            <a:r>
              <a:rPr lang="ru-RU" dirty="0"/>
              <a:t> </a:t>
            </a:r>
            <a:r>
              <a:rPr lang="ru-RU" dirty="0" err="1"/>
              <a:t>контролюючим</a:t>
            </a:r>
            <a:r>
              <a:rPr lang="ru-RU" dirty="0"/>
              <a:t> органом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пені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сплачуються</a:t>
            </a:r>
            <a:r>
              <a:rPr lang="ru-RU" dirty="0"/>
              <a:t> </a:t>
            </a:r>
            <a:r>
              <a:rPr lang="ru-RU" dirty="0" err="1"/>
              <a:t>платником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39448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спірних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ru-RU" dirty="0" err="1"/>
              <a:t>Неоднозначне</a:t>
            </a:r>
            <a:r>
              <a:rPr lang="ru-RU" dirty="0"/>
              <a:t> </a:t>
            </a:r>
            <a:r>
              <a:rPr lang="ru-RU" dirty="0" err="1"/>
              <a:t>тлумачення</a:t>
            </a:r>
            <a:r>
              <a:rPr lang="ru-RU" dirty="0"/>
              <a:t> </a:t>
            </a:r>
            <a:r>
              <a:rPr lang="ru-RU" dirty="0" err="1"/>
              <a:t>податкового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є причиною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спорів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платниками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та </a:t>
            </a:r>
            <a:r>
              <a:rPr lang="ru-RU" dirty="0" err="1"/>
              <a:t>контролюючими</a:t>
            </a:r>
            <a:r>
              <a:rPr lang="ru-RU" dirty="0"/>
              <a:t> органами. Для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спірних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Міністерство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роз’яснень</a:t>
            </a:r>
            <a:r>
              <a:rPr lang="ru-RU" dirty="0"/>
              <a:t> – </a:t>
            </a:r>
            <a:r>
              <a:rPr lang="ru-RU" dirty="0" err="1"/>
              <a:t>Узагальнюючі</a:t>
            </a:r>
            <a:r>
              <a:rPr lang="ru-RU" dirty="0"/>
              <a:t> </a:t>
            </a:r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консультації</a:t>
            </a:r>
            <a:r>
              <a:rPr lang="ru-RU" dirty="0"/>
              <a:t> (УПК), </a:t>
            </a:r>
            <a:r>
              <a:rPr lang="ru-RU" dirty="0" err="1"/>
              <a:t>підготовлені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рекомендацій</a:t>
            </a:r>
            <a:r>
              <a:rPr lang="ru-RU" dirty="0"/>
              <a:t> та </a:t>
            </a:r>
            <a:r>
              <a:rPr lang="ru-RU" dirty="0" err="1"/>
              <a:t>пропозицій</a:t>
            </a:r>
            <a:r>
              <a:rPr lang="ru-RU" dirty="0"/>
              <a:t> </a:t>
            </a:r>
            <a:r>
              <a:rPr lang="ru-RU" dirty="0" err="1"/>
              <a:t>Експертної</a:t>
            </a:r>
            <a:r>
              <a:rPr lang="ru-RU" dirty="0"/>
              <a:t> ради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УПК при </a:t>
            </a:r>
            <a:r>
              <a:rPr lang="ru-RU" dirty="0" err="1"/>
              <a:t>Мінфіні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Наказом </a:t>
            </a:r>
            <a:r>
              <a:rPr lang="ru-RU" dirty="0" err="1"/>
              <a:t>Мінфіну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12 </a:t>
            </a:r>
            <a:r>
              <a:rPr lang="ru-RU" dirty="0" err="1"/>
              <a:t>січня</a:t>
            </a:r>
            <a:r>
              <a:rPr lang="ru-RU" dirty="0"/>
              <a:t> 2022 року № 7 </a:t>
            </a:r>
            <a:r>
              <a:rPr lang="ru-RU" dirty="0" err="1"/>
              <a:t>затверджено</a:t>
            </a:r>
            <a:r>
              <a:rPr lang="ru-RU" dirty="0"/>
              <a:t> </a:t>
            </a:r>
            <a:r>
              <a:rPr lang="ru-RU" dirty="0" err="1"/>
              <a:t>Узагальнюючу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</a:t>
            </a:r>
            <a:r>
              <a:rPr lang="ru-RU" dirty="0" err="1"/>
              <a:t>консультацію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платників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3873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3892731"/>
          </a:xfrm>
        </p:spPr>
        <p:txBody>
          <a:bodyPr>
            <a:normAutofit fontScale="92500" lnSpcReduction="20000"/>
          </a:bodyPr>
          <a:lstStyle/>
          <a:p>
            <a:pPr algn="ctr">
              <a:spcBef>
                <a:spcPct val="0"/>
              </a:spcBef>
              <a:buNone/>
            </a:pPr>
            <a:r>
              <a:rPr lang="uk-UA" altLang="ru-RU" dirty="0"/>
              <a:t>Податкове законодавство України складається з Конституції України; цього Кодексу; Митного кодексу України та інших законів з питань митної справи у частині регулювання правовідносин, що виникають у зв'язку з оподаткуванням митом операцій з переміщення товарів через митний кордон України (далі - законами з питань митної справи); чинних міжнародних договорів, згода на обов'язковість яких надана Верховною Радою України і якими регулюються питання оподаткування; нормативно-правових актів, прийнятих на підставі та на виконання цього Кодексу та законів з питань митної справи; рішень Верховної Ради Автономної Республіки Крим, органів місцевого самоврядування з питань місцевих податків та зборів, прийнятих за правилами, встановленими цим Кодексом. </a:t>
            </a:r>
            <a:endParaRPr lang="uk-UA" altLang="ru-RU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8521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 </a:t>
            </a:r>
            <a:r>
              <a:rPr lang="ru-RU" dirty="0" err="1"/>
              <a:t>Електронний</a:t>
            </a:r>
            <a:r>
              <a:rPr lang="ru-RU" dirty="0"/>
              <a:t> </a:t>
            </a:r>
            <a:r>
              <a:rPr lang="ru-RU" dirty="0" err="1"/>
              <a:t>кабінет</a:t>
            </a:r>
            <a:r>
              <a:rPr lang="ru-RU" dirty="0"/>
              <a:t> </a:t>
            </a:r>
            <a:r>
              <a:rPr lang="ru-RU" dirty="0" err="1"/>
              <a:t>платника</a:t>
            </a:r>
            <a:r>
              <a:rPr lang="ru-RU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Електронний</a:t>
            </a:r>
            <a:r>
              <a:rPr lang="ru-RU" b="1" dirty="0"/>
              <a:t> </a:t>
            </a:r>
            <a:r>
              <a:rPr lang="ru-RU" b="1" dirty="0" err="1"/>
              <a:t>кабiнет</a:t>
            </a:r>
            <a:r>
              <a:rPr lang="ru-RU" dirty="0"/>
              <a:t> </a:t>
            </a:r>
            <a:r>
              <a:rPr lang="ru-RU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інформаційно-телекомунікаційна</a:t>
            </a:r>
            <a:r>
              <a:rPr lang="ru-RU" dirty="0"/>
              <a:t> система, створена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 </a:t>
            </a:r>
            <a:r>
              <a:rPr lang="ru-RU" b="1" dirty="0" err="1"/>
              <a:t>платниками</a:t>
            </a:r>
            <a:r>
              <a:rPr lang="ru-RU" b="1" dirty="0"/>
              <a:t> </a:t>
            </a:r>
            <a:r>
              <a:rPr lang="ru-RU" b="1" dirty="0" err="1"/>
              <a:t>податків</a:t>
            </a:r>
            <a:r>
              <a:rPr lang="ru-RU" dirty="0"/>
              <a:t> та </a:t>
            </a:r>
            <a:r>
              <a:rPr lang="ru-RU" dirty="0" err="1"/>
              <a:t>державними</a:t>
            </a:r>
            <a:r>
              <a:rPr lang="ru-RU" dirty="0"/>
              <a:t> органами </a:t>
            </a:r>
            <a:r>
              <a:rPr lang="ru-RU" dirty="0" err="1"/>
              <a:t>своїх</a:t>
            </a:r>
            <a:r>
              <a:rPr lang="ru-RU" dirty="0"/>
              <a:t> прав та </a:t>
            </a:r>
            <a:r>
              <a:rPr lang="ru-RU" dirty="0" err="1"/>
              <a:t>обов'язків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Податковим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, в </a:t>
            </a:r>
            <a:r>
              <a:rPr lang="ru-RU" b="1" dirty="0" err="1"/>
              <a:t>електронному</a:t>
            </a:r>
            <a:r>
              <a:rPr lang="ru-RU" dirty="0"/>
              <a:t> </a:t>
            </a:r>
            <a:r>
              <a:rPr lang="ru-RU" dirty="0" err="1"/>
              <a:t>вигляді</a:t>
            </a:r>
            <a:r>
              <a:rPr lang="ru-RU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254151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70232" y="1287229"/>
            <a:ext cx="10363826" cy="3424107"/>
          </a:xfrm>
        </p:spPr>
        <p:txBody>
          <a:bodyPr>
            <a:normAutofit fontScale="92500"/>
          </a:bodyPr>
          <a:lstStyle/>
          <a:p>
            <a:pPr fontAlgn="base"/>
            <a:r>
              <a:rPr lang="ru-RU" dirty="0"/>
              <a:t>Робота з </a:t>
            </a:r>
            <a:r>
              <a:rPr lang="ru-RU" dirty="0" err="1"/>
              <a:t>власним</a:t>
            </a:r>
            <a:r>
              <a:rPr lang="ru-RU" dirty="0"/>
              <a:t> </a:t>
            </a:r>
            <a:r>
              <a:rPr lang="ru-RU" dirty="0" err="1"/>
              <a:t>Електронним</a:t>
            </a:r>
            <a:r>
              <a:rPr lang="ru-RU" dirty="0"/>
              <a:t> </a:t>
            </a:r>
            <a:r>
              <a:rPr lang="ru-RU" dirty="0" err="1"/>
              <a:t>кабінетом</a:t>
            </a:r>
            <a:r>
              <a:rPr lang="ru-RU" dirty="0"/>
              <a:t> </a:t>
            </a:r>
            <a:r>
              <a:rPr lang="ru-RU" dirty="0" err="1"/>
              <a:t>здійснюватиметься</a:t>
            </a:r>
            <a:r>
              <a:rPr lang="ru-RU" dirty="0"/>
              <a:t> </a:t>
            </a:r>
            <a:r>
              <a:rPr lang="ru-RU" dirty="0" err="1"/>
              <a:t>платником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підключеного</a:t>
            </a:r>
            <a:r>
              <a:rPr lang="ru-RU" dirty="0"/>
              <a:t> до </a:t>
            </a:r>
            <a:r>
              <a:rPr lang="ru-RU" dirty="0" err="1"/>
              <a:t>Інтернет-мережі</a:t>
            </a:r>
            <a:r>
              <a:rPr lang="ru-RU" dirty="0"/>
              <a:t> персонального </a:t>
            </a:r>
            <a:r>
              <a:rPr lang="ru-RU" dirty="0" err="1"/>
              <a:t>комп’ютера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стандартних</a:t>
            </a:r>
            <a:r>
              <a:rPr lang="ru-RU" dirty="0"/>
              <a:t> </a:t>
            </a:r>
            <a:r>
              <a:rPr lang="ru-RU" dirty="0" err="1"/>
              <a:t>програмно-технічних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(браузера, </a:t>
            </a:r>
            <a:r>
              <a:rPr lang="ru-RU" dirty="0" err="1"/>
              <a:t>картрідера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авторизації</a:t>
            </a:r>
            <a:r>
              <a:rPr lang="ru-RU" dirty="0"/>
              <a:t> </a:t>
            </a:r>
            <a:r>
              <a:rPr lang="ru-RU" dirty="0" err="1"/>
              <a:t>платника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на веб-</a:t>
            </a:r>
            <a:r>
              <a:rPr lang="ru-RU" dirty="0" err="1"/>
              <a:t>порталі</a:t>
            </a:r>
            <a:r>
              <a:rPr lang="ru-RU" dirty="0"/>
              <a:t> ДПС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Електронний</a:t>
            </a:r>
            <a:r>
              <a:rPr lang="ru-RU" dirty="0"/>
              <a:t> </a:t>
            </a:r>
            <a:r>
              <a:rPr lang="ru-RU" dirty="0" err="1"/>
              <a:t>кабінет</a:t>
            </a:r>
            <a:r>
              <a:rPr lang="ru-RU" dirty="0"/>
              <a:t> </a:t>
            </a:r>
            <a:r>
              <a:rPr lang="ru-RU" dirty="0" err="1"/>
              <a:t>платника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є </a:t>
            </a:r>
            <a:r>
              <a:rPr lang="ru-RU" dirty="0" err="1"/>
              <a:t>захищеним</a:t>
            </a:r>
            <a:r>
              <a:rPr lang="ru-RU" dirty="0"/>
              <a:t>, </a:t>
            </a:r>
            <a:r>
              <a:rPr lang="ru-RU" dirty="0" err="1"/>
              <a:t>персоналізованим</a:t>
            </a:r>
            <a:r>
              <a:rPr lang="ru-RU" dirty="0"/>
              <a:t> та </a:t>
            </a:r>
            <a:r>
              <a:rPr lang="ru-RU" dirty="0" err="1"/>
              <a:t>безпечним</a:t>
            </a:r>
            <a:r>
              <a:rPr lang="ru-RU" dirty="0"/>
              <a:t> </a:t>
            </a:r>
            <a:r>
              <a:rPr lang="ru-RU" dirty="0" err="1"/>
              <a:t>електронним</a:t>
            </a:r>
            <a:r>
              <a:rPr lang="ru-RU" dirty="0"/>
              <a:t> </a:t>
            </a:r>
            <a:r>
              <a:rPr lang="ru-RU" dirty="0" err="1"/>
              <a:t>сервісом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надаватиме</a:t>
            </a:r>
            <a:r>
              <a:rPr lang="ru-RU" dirty="0"/>
              <a:t> </a:t>
            </a:r>
            <a:r>
              <a:rPr lang="ru-RU" dirty="0" err="1"/>
              <a:t>безконтактні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платників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та ДПС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інформаційно-комунікаційних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66172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70232" y="1287229"/>
            <a:ext cx="10363826" cy="4861022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dirty="0"/>
              <a:t>Робота з </a:t>
            </a:r>
            <a:r>
              <a:rPr lang="ru-RU" dirty="0" err="1"/>
              <a:t>власним</a:t>
            </a:r>
            <a:r>
              <a:rPr lang="ru-RU" dirty="0"/>
              <a:t> </a:t>
            </a:r>
            <a:r>
              <a:rPr lang="ru-RU" dirty="0" err="1"/>
              <a:t>Електронним</a:t>
            </a:r>
            <a:r>
              <a:rPr lang="ru-RU" dirty="0"/>
              <a:t> </a:t>
            </a:r>
            <a:r>
              <a:rPr lang="ru-RU" dirty="0" err="1"/>
              <a:t>кабінетом</a:t>
            </a:r>
            <a:r>
              <a:rPr lang="ru-RU" dirty="0"/>
              <a:t> </a:t>
            </a:r>
            <a:r>
              <a:rPr lang="ru-RU" dirty="0" err="1"/>
              <a:t>здійснюватиметься</a:t>
            </a:r>
            <a:r>
              <a:rPr lang="ru-RU" dirty="0"/>
              <a:t> </a:t>
            </a:r>
            <a:r>
              <a:rPr lang="ru-RU" dirty="0" err="1"/>
              <a:t>платником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підключеного</a:t>
            </a:r>
            <a:r>
              <a:rPr lang="ru-RU" dirty="0"/>
              <a:t> до </a:t>
            </a:r>
            <a:r>
              <a:rPr lang="ru-RU" dirty="0" err="1"/>
              <a:t>Інтернет-мережі</a:t>
            </a:r>
            <a:r>
              <a:rPr lang="ru-RU" dirty="0"/>
              <a:t> персонального </a:t>
            </a:r>
            <a:r>
              <a:rPr lang="ru-RU" dirty="0" err="1"/>
              <a:t>комп’ютера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стандартних</a:t>
            </a:r>
            <a:r>
              <a:rPr lang="ru-RU" dirty="0"/>
              <a:t> </a:t>
            </a:r>
            <a:r>
              <a:rPr lang="ru-RU" dirty="0" err="1"/>
              <a:t>програмно-технічних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(браузера, </a:t>
            </a:r>
            <a:r>
              <a:rPr lang="ru-RU" dirty="0" err="1"/>
              <a:t>картрідера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авторизації</a:t>
            </a:r>
            <a:r>
              <a:rPr lang="ru-RU" dirty="0"/>
              <a:t> </a:t>
            </a:r>
            <a:r>
              <a:rPr lang="ru-RU" dirty="0" err="1"/>
              <a:t>платника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на веб-</a:t>
            </a:r>
            <a:r>
              <a:rPr lang="ru-RU" dirty="0" err="1"/>
              <a:t>порталі</a:t>
            </a:r>
            <a:r>
              <a:rPr lang="ru-RU" dirty="0"/>
              <a:t> ДПС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Електронний</a:t>
            </a:r>
            <a:r>
              <a:rPr lang="ru-RU" dirty="0"/>
              <a:t> </a:t>
            </a:r>
            <a:r>
              <a:rPr lang="ru-RU" dirty="0" err="1"/>
              <a:t>кабінет</a:t>
            </a:r>
            <a:r>
              <a:rPr lang="ru-RU" dirty="0"/>
              <a:t> </a:t>
            </a:r>
            <a:r>
              <a:rPr lang="ru-RU" dirty="0" err="1"/>
              <a:t>платника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є </a:t>
            </a:r>
            <a:r>
              <a:rPr lang="ru-RU" dirty="0" err="1"/>
              <a:t>захищеним</a:t>
            </a:r>
            <a:r>
              <a:rPr lang="ru-RU" dirty="0"/>
              <a:t>, </a:t>
            </a:r>
            <a:r>
              <a:rPr lang="ru-RU" dirty="0" err="1"/>
              <a:t>персоналізованим</a:t>
            </a:r>
            <a:r>
              <a:rPr lang="ru-RU" dirty="0"/>
              <a:t> та </a:t>
            </a:r>
            <a:r>
              <a:rPr lang="ru-RU" dirty="0" err="1"/>
              <a:t>безпечним</a:t>
            </a:r>
            <a:r>
              <a:rPr lang="ru-RU" dirty="0"/>
              <a:t> </a:t>
            </a:r>
            <a:r>
              <a:rPr lang="ru-RU" dirty="0" err="1"/>
              <a:t>електронним</a:t>
            </a:r>
            <a:r>
              <a:rPr lang="ru-RU" dirty="0"/>
              <a:t> </a:t>
            </a:r>
            <a:r>
              <a:rPr lang="ru-RU" dirty="0" err="1"/>
              <a:t>сервісом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надаватиме</a:t>
            </a:r>
            <a:r>
              <a:rPr lang="ru-RU" dirty="0"/>
              <a:t> </a:t>
            </a:r>
            <a:r>
              <a:rPr lang="ru-RU" dirty="0" err="1"/>
              <a:t>безконтактні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платників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та ДПС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інформаційно-комунікаційних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 smtClean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Електронний</a:t>
            </a:r>
            <a:r>
              <a:rPr lang="ru-RU" dirty="0"/>
              <a:t> </a:t>
            </a:r>
            <a:r>
              <a:rPr lang="ru-RU" dirty="0" err="1"/>
              <a:t>кабінет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функціональних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:</a:t>
            </a:r>
          </a:p>
          <a:p>
            <a:pPr fontAlgn="base"/>
            <a:r>
              <a:rPr lang="ru-RU" dirty="0" err="1"/>
              <a:t>загальнодоступної</a:t>
            </a:r>
            <a:r>
              <a:rPr lang="ru-RU" dirty="0"/>
              <a:t> (</a:t>
            </a:r>
            <a:r>
              <a:rPr lang="ru-RU" dirty="0" err="1"/>
              <a:t>відкритої</a:t>
            </a:r>
            <a:r>
              <a:rPr lang="ru-RU" dirty="0"/>
              <a:t>) </a:t>
            </a:r>
            <a:r>
              <a:rPr lang="ru-RU" dirty="0" err="1"/>
              <a:t>частини</a:t>
            </a:r>
            <a:r>
              <a:rPr lang="ru-RU" dirty="0"/>
              <a:t>, </a:t>
            </a:r>
            <a:r>
              <a:rPr lang="ru-RU" dirty="0" err="1"/>
              <a:t>вхід</a:t>
            </a:r>
            <a:r>
              <a:rPr lang="ru-RU" dirty="0"/>
              <a:t> до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без </a:t>
            </a:r>
            <a:r>
              <a:rPr lang="ru-RU" dirty="0" err="1"/>
              <a:t>ідентифікації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,</a:t>
            </a:r>
          </a:p>
          <a:p>
            <a:pPr fontAlgn="base"/>
            <a:r>
              <a:rPr lang="ru-RU" dirty="0" err="1"/>
              <a:t>приватної</a:t>
            </a:r>
            <a:r>
              <a:rPr lang="ru-RU" dirty="0"/>
              <a:t>  </a:t>
            </a:r>
            <a:r>
              <a:rPr lang="ru-RU" dirty="0" err="1"/>
              <a:t>частини</a:t>
            </a:r>
            <a:r>
              <a:rPr lang="ru-RU" dirty="0"/>
              <a:t> (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кабінету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17735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70232" y="1287229"/>
            <a:ext cx="10363826" cy="4861022"/>
          </a:xfrm>
        </p:spPr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ru-RU" dirty="0"/>
              <a:t>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відкритої</a:t>
            </a:r>
            <a:r>
              <a:rPr lang="ru-RU" dirty="0"/>
              <a:t> 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доступні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доступ до </a:t>
            </a:r>
            <a:r>
              <a:rPr lang="ru-RU" dirty="0" err="1"/>
              <a:t>інформації</a:t>
            </a:r>
            <a:r>
              <a:rPr lang="ru-RU" dirty="0"/>
              <a:t> з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реєстрів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/>
              <a:t>взяття</a:t>
            </a:r>
            <a:r>
              <a:rPr lang="ru-RU" dirty="0"/>
              <a:t> на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платників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дані</a:t>
            </a:r>
            <a:r>
              <a:rPr lang="ru-RU" dirty="0"/>
              <a:t> з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страхувальників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дані</a:t>
            </a:r>
            <a:r>
              <a:rPr lang="ru-RU" dirty="0"/>
              <a:t> з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платників</a:t>
            </a:r>
            <a:r>
              <a:rPr lang="ru-RU" dirty="0"/>
              <a:t> ПДВ;</a:t>
            </a:r>
          </a:p>
          <a:p>
            <a:pPr fontAlgn="base"/>
            <a:r>
              <a:rPr lang="ru-RU" dirty="0" err="1"/>
              <a:t>дані</a:t>
            </a:r>
            <a:r>
              <a:rPr lang="ru-RU" dirty="0"/>
              <a:t> з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платників</a:t>
            </a:r>
            <a:r>
              <a:rPr lang="ru-RU" dirty="0"/>
              <a:t> </a:t>
            </a:r>
            <a:r>
              <a:rPr lang="ru-RU" dirty="0" err="1"/>
              <a:t>єдиного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інформація</a:t>
            </a:r>
            <a:r>
              <a:rPr lang="ru-RU" dirty="0"/>
              <a:t> про РРО та ПРРО;</a:t>
            </a:r>
          </a:p>
          <a:p>
            <a:pPr fontAlgn="base"/>
            <a:r>
              <a:rPr lang="ru-RU" dirty="0" err="1"/>
              <a:t>інформація</a:t>
            </a:r>
            <a:r>
              <a:rPr lang="ru-RU" dirty="0"/>
              <a:t> про книги ОРО;</a:t>
            </a:r>
          </a:p>
          <a:p>
            <a:pPr fontAlgn="base"/>
            <a:r>
              <a:rPr lang="ru-RU" dirty="0" err="1"/>
              <a:t>дані</a:t>
            </a:r>
            <a:r>
              <a:rPr lang="ru-RU" dirty="0"/>
              <a:t> з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платників</a:t>
            </a:r>
            <a:r>
              <a:rPr lang="ru-RU" dirty="0"/>
              <a:t> акцизного </a:t>
            </a:r>
            <a:r>
              <a:rPr lang="ru-RU" dirty="0" err="1"/>
              <a:t>податку</a:t>
            </a:r>
            <a:r>
              <a:rPr lang="ru-RU" dirty="0"/>
              <a:t> з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пального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дані</a:t>
            </a:r>
            <a:r>
              <a:rPr lang="ru-RU" dirty="0"/>
              <a:t> з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товарами;</a:t>
            </a:r>
          </a:p>
          <a:p>
            <a:pPr fontAlgn="base"/>
            <a:r>
              <a:rPr lang="ru-RU" dirty="0" err="1"/>
              <a:t>податковий</a:t>
            </a:r>
            <a:r>
              <a:rPr lang="ru-RU" dirty="0"/>
              <a:t> </a:t>
            </a:r>
            <a:r>
              <a:rPr lang="ru-RU" dirty="0" err="1"/>
              <a:t>календар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перегляд та </a:t>
            </a:r>
            <a:r>
              <a:rPr lang="ru-RU" dirty="0" err="1"/>
              <a:t>друк</a:t>
            </a:r>
            <a:r>
              <a:rPr lang="ru-RU" dirty="0"/>
              <a:t> </a:t>
            </a:r>
            <a:r>
              <a:rPr lang="ru-RU" dirty="0" err="1"/>
              <a:t>бланків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заповнення</a:t>
            </a:r>
            <a:r>
              <a:rPr lang="ru-RU" dirty="0"/>
              <a:t> </a:t>
            </a:r>
            <a:r>
              <a:rPr lang="ru-RU" dirty="0" err="1"/>
              <a:t>декларації</a:t>
            </a:r>
            <a:r>
              <a:rPr lang="ru-RU" dirty="0"/>
              <a:t> про </a:t>
            </a:r>
            <a:r>
              <a:rPr lang="ru-RU" dirty="0" err="1"/>
              <a:t>майновий</a:t>
            </a:r>
            <a:r>
              <a:rPr lang="ru-RU" dirty="0"/>
              <a:t> стан і доходи для </a:t>
            </a:r>
            <a:r>
              <a:rPr lang="ru-RU" dirty="0" err="1"/>
              <a:t>громадян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контакти</a:t>
            </a:r>
            <a:r>
              <a:rPr lang="ru-RU" dirty="0"/>
              <a:t> та </a:t>
            </a:r>
            <a:r>
              <a:rPr lang="ru-RU" dirty="0" err="1"/>
              <a:t>адреси</a:t>
            </a:r>
            <a:r>
              <a:rPr lang="ru-RU" dirty="0"/>
              <a:t> </a:t>
            </a:r>
            <a:r>
              <a:rPr lang="ru-RU" dirty="0" err="1"/>
              <a:t>діючих</a:t>
            </a:r>
            <a:r>
              <a:rPr lang="ru-RU" dirty="0"/>
              <a:t> </a:t>
            </a:r>
            <a:r>
              <a:rPr lang="ru-RU" dirty="0" err="1"/>
              <a:t>центрів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платників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901856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70232" y="1287229"/>
            <a:ext cx="10363826" cy="4861022"/>
          </a:xfrm>
        </p:spPr>
        <p:txBody>
          <a:bodyPr>
            <a:normAutofit/>
          </a:bodyPr>
          <a:lstStyle/>
          <a:p>
            <a:pPr fontAlgn="base"/>
            <a:r>
              <a:rPr lang="ru-RU" dirty="0" err="1"/>
              <a:t>Відповідно</a:t>
            </a:r>
            <a:r>
              <a:rPr lang="ru-RU" dirty="0"/>
              <a:t> до ст. 49.3 </a:t>
            </a:r>
            <a:r>
              <a:rPr lang="ru-RU" dirty="0" err="1"/>
              <a:t>Податкового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податкова</a:t>
            </a:r>
            <a:r>
              <a:rPr lang="ru-RU" dirty="0"/>
              <a:t> </a:t>
            </a:r>
            <a:r>
              <a:rPr lang="ru-RU" dirty="0" err="1"/>
              <a:t>декларація</a:t>
            </a:r>
            <a:r>
              <a:rPr lang="ru-RU" dirty="0"/>
              <a:t> </a:t>
            </a:r>
            <a:r>
              <a:rPr lang="ru-RU" dirty="0" err="1"/>
              <a:t>подається</a:t>
            </a:r>
            <a:r>
              <a:rPr lang="ru-RU" dirty="0"/>
              <a:t> за </a:t>
            </a:r>
            <a:r>
              <a:rPr lang="ru-RU" dirty="0" err="1"/>
              <a:t>вибором</a:t>
            </a:r>
            <a:r>
              <a:rPr lang="ru-RU" dirty="0"/>
              <a:t> </a:t>
            </a:r>
            <a:r>
              <a:rPr lang="ru-RU" dirty="0" err="1"/>
              <a:t>платника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Податковим</a:t>
            </a:r>
            <a:r>
              <a:rPr lang="ru-RU" dirty="0"/>
              <a:t> Кодексом, в один </a:t>
            </a:r>
            <a:r>
              <a:rPr lang="ru-RU" dirty="0" err="1"/>
              <a:t>із</a:t>
            </a:r>
            <a:r>
              <a:rPr lang="ru-RU" dirty="0"/>
              <a:t> таких </a:t>
            </a:r>
            <a:r>
              <a:rPr lang="ru-RU" dirty="0" err="1"/>
              <a:t>способів</a:t>
            </a:r>
            <a:r>
              <a:rPr lang="ru-RU" dirty="0"/>
              <a:t>:</a:t>
            </a:r>
          </a:p>
          <a:p>
            <a:pPr fontAlgn="base"/>
            <a:r>
              <a:rPr lang="ru-RU" dirty="0" err="1"/>
              <a:t>особисто</a:t>
            </a:r>
            <a:r>
              <a:rPr lang="ru-RU" dirty="0"/>
              <a:t> </a:t>
            </a:r>
            <a:r>
              <a:rPr lang="ru-RU" dirty="0" err="1"/>
              <a:t>платником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особою;</a:t>
            </a:r>
          </a:p>
          <a:p>
            <a:pPr fontAlgn="base"/>
            <a:r>
              <a:rPr lang="ru-RU" dirty="0" err="1"/>
              <a:t>надсилається</a:t>
            </a:r>
            <a:r>
              <a:rPr lang="ru-RU" dirty="0"/>
              <a:t> </a:t>
            </a:r>
            <a:r>
              <a:rPr lang="ru-RU" dirty="0" err="1"/>
              <a:t>поштою</a:t>
            </a:r>
            <a:r>
              <a:rPr lang="ru-RU" dirty="0"/>
              <a:t> з </a:t>
            </a:r>
            <a:r>
              <a:rPr lang="ru-RU" dirty="0" err="1"/>
              <a:t>повідомленням</a:t>
            </a:r>
            <a:r>
              <a:rPr lang="ru-RU" dirty="0"/>
              <a:t> про </a:t>
            </a:r>
            <a:r>
              <a:rPr lang="ru-RU" dirty="0" err="1"/>
              <a:t>вручення</a:t>
            </a:r>
            <a:r>
              <a:rPr lang="ru-RU" dirty="0"/>
              <a:t> та з </a:t>
            </a:r>
            <a:r>
              <a:rPr lang="ru-RU" dirty="0" err="1"/>
              <a:t>описом</a:t>
            </a:r>
            <a:r>
              <a:rPr lang="ru-RU" dirty="0"/>
              <a:t> </a:t>
            </a:r>
            <a:r>
              <a:rPr lang="ru-RU" dirty="0" err="1"/>
              <a:t>вкладення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 в </a:t>
            </a:r>
            <a:r>
              <a:rPr lang="ru-RU" dirty="0" err="1"/>
              <a:t>електронній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з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електронні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та </a:t>
            </a:r>
            <a:r>
              <a:rPr lang="ru-RU" dirty="0" err="1"/>
              <a:t>електронний</a:t>
            </a:r>
            <a:r>
              <a:rPr lang="ru-RU" dirty="0"/>
              <a:t> </a:t>
            </a:r>
            <a:r>
              <a:rPr lang="ru-RU" dirty="0" err="1"/>
              <a:t>документообіг</a:t>
            </a:r>
            <a:r>
              <a:rPr lang="ru-RU" dirty="0"/>
              <a:t>» та «Про </a:t>
            </a:r>
            <a:r>
              <a:rPr lang="ru-RU" dirty="0" err="1"/>
              <a:t>електронні</a:t>
            </a:r>
            <a:r>
              <a:rPr lang="ru-RU" dirty="0"/>
              <a:t> </a:t>
            </a:r>
            <a:r>
              <a:rPr lang="ru-RU" dirty="0" err="1"/>
              <a:t>довірчі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15463211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70232" y="1287229"/>
            <a:ext cx="10363826" cy="4861022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dirty="0"/>
              <a:t>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приватної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сформувати</a:t>
            </a:r>
            <a:r>
              <a:rPr lang="ru-RU" dirty="0"/>
              <a:t> та </a:t>
            </a:r>
            <a:r>
              <a:rPr lang="ru-RU" dirty="0" err="1"/>
              <a:t>надіслати</a:t>
            </a:r>
            <a:r>
              <a:rPr lang="ru-RU" dirty="0"/>
              <a:t> до </a:t>
            </a:r>
            <a:r>
              <a:rPr lang="ru-RU" dirty="0" err="1"/>
              <a:t>органів</a:t>
            </a:r>
            <a:r>
              <a:rPr lang="ru-RU" dirty="0"/>
              <a:t> ДПС:</a:t>
            </a:r>
          </a:p>
          <a:p>
            <a:pPr fontAlgn="base"/>
            <a:r>
              <a:rPr lang="ru-RU" dirty="0" err="1"/>
              <a:t>податкову</a:t>
            </a:r>
            <a:r>
              <a:rPr lang="ru-RU" dirty="0"/>
              <a:t> </a:t>
            </a:r>
            <a:r>
              <a:rPr lang="ru-RU" dirty="0" err="1"/>
              <a:t>звітність</a:t>
            </a:r>
            <a:r>
              <a:rPr lang="ru-RU" dirty="0"/>
              <a:t>,</a:t>
            </a:r>
          </a:p>
          <a:p>
            <a:pPr fontAlgn="base"/>
            <a:r>
              <a:rPr lang="ru-RU" dirty="0" err="1"/>
              <a:t>запити</a:t>
            </a:r>
            <a:r>
              <a:rPr lang="ru-RU" dirty="0"/>
              <a:t> на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</a:t>
            </a:r>
          </a:p>
          <a:p>
            <a:pPr fontAlgn="base"/>
            <a:r>
              <a:rPr lang="ru-RU" dirty="0"/>
              <a:t>заяви для </a:t>
            </a:r>
            <a:r>
              <a:rPr lang="ru-RU" dirty="0" err="1"/>
              <a:t>реєстрації</a:t>
            </a:r>
            <a:r>
              <a:rPr lang="ru-RU" dirty="0"/>
              <a:t>  </a:t>
            </a:r>
            <a:r>
              <a:rPr lang="ru-RU" dirty="0" err="1"/>
              <a:t>платниками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378294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70232" y="1287229"/>
            <a:ext cx="10363826" cy="4861022"/>
          </a:xfrm>
        </p:spPr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приватній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кабінету</a:t>
            </a:r>
            <a:r>
              <a:rPr lang="ru-RU" dirty="0"/>
              <a:t>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типу </a:t>
            </a:r>
            <a:r>
              <a:rPr lang="ru-RU" dirty="0" err="1"/>
              <a:t>платника</a:t>
            </a:r>
            <a:r>
              <a:rPr lang="ru-RU" dirty="0"/>
              <a:t> (</a:t>
            </a:r>
            <a:r>
              <a:rPr lang="ru-RU" dirty="0" err="1"/>
              <a:t>юридична</a:t>
            </a:r>
            <a:r>
              <a:rPr lang="ru-RU" dirty="0"/>
              <a:t> особа, </a:t>
            </a:r>
            <a:r>
              <a:rPr lang="ru-RU" dirty="0" err="1"/>
              <a:t>фізична</a:t>
            </a:r>
            <a:r>
              <a:rPr lang="ru-RU" dirty="0"/>
              <a:t> особа - </a:t>
            </a:r>
            <a:r>
              <a:rPr lang="ru-RU" dirty="0" err="1"/>
              <a:t>суб’єкт</a:t>
            </a:r>
            <a:r>
              <a:rPr lang="ru-RU" dirty="0"/>
              <a:t>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громадянин</a:t>
            </a:r>
            <a:r>
              <a:rPr lang="ru-RU" dirty="0"/>
              <a:t>, </a:t>
            </a:r>
            <a:r>
              <a:rPr lang="ru-RU" dirty="0" err="1"/>
              <a:t>посадова</a:t>
            </a:r>
            <a:r>
              <a:rPr lang="ru-RU" dirty="0"/>
              <a:t> особа державного органу </a:t>
            </a:r>
            <a:r>
              <a:rPr lang="ru-RU" dirty="0" err="1"/>
              <a:t>тощо</a:t>
            </a:r>
            <a:r>
              <a:rPr lang="ru-RU" dirty="0"/>
              <a:t>) </a:t>
            </a:r>
            <a:r>
              <a:rPr lang="ru-RU" dirty="0" err="1"/>
              <a:t>надається</a:t>
            </a:r>
            <a:r>
              <a:rPr lang="ru-RU" dirty="0"/>
              <a:t> доступ до:</a:t>
            </a:r>
          </a:p>
          <a:p>
            <a:pPr fontAlgn="base"/>
            <a:r>
              <a:rPr lang="ru-RU" dirty="0"/>
              <a:t>перегляду </a:t>
            </a:r>
            <a:r>
              <a:rPr lang="ru-RU" dirty="0" err="1"/>
              <a:t>облікових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платника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 в </a:t>
            </a:r>
            <a:r>
              <a:rPr lang="ru-RU" dirty="0" err="1"/>
              <a:t>електронному</a:t>
            </a:r>
            <a:r>
              <a:rPr lang="ru-RU" dirty="0"/>
              <a:t> </a:t>
            </a:r>
            <a:r>
              <a:rPr lang="ru-RU" dirty="0" err="1"/>
              <a:t>вигляді</a:t>
            </a:r>
            <a:r>
              <a:rPr lang="ru-RU" dirty="0"/>
              <a:t> до </a:t>
            </a:r>
            <a:r>
              <a:rPr lang="ru-RU" dirty="0" err="1"/>
              <a:t>органів</a:t>
            </a:r>
            <a:r>
              <a:rPr lang="ru-RU" dirty="0"/>
              <a:t> ДПС, </a:t>
            </a:r>
            <a:r>
              <a:rPr lang="ru-RU" dirty="0" err="1"/>
              <a:t>пенсійного</a:t>
            </a:r>
            <a:r>
              <a:rPr lang="ru-RU" dirty="0"/>
              <a:t> фонду та статистики (</a:t>
            </a:r>
            <a:r>
              <a:rPr lang="ru-RU" dirty="0" err="1"/>
              <a:t>детальніше</a:t>
            </a:r>
            <a:r>
              <a:rPr lang="ru-RU" dirty="0"/>
              <a:t> в </a:t>
            </a:r>
            <a:r>
              <a:rPr lang="ru-RU" dirty="0" err="1"/>
              <a:t>розділі</a:t>
            </a:r>
            <a:r>
              <a:rPr lang="ru-RU" dirty="0"/>
              <a:t> -  </a:t>
            </a: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перегляду та </a:t>
            </a:r>
            <a:r>
              <a:rPr lang="ru-RU" dirty="0" err="1"/>
              <a:t>друку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поданої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листування</a:t>
            </a:r>
            <a:r>
              <a:rPr lang="ru-RU" dirty="0"/>
              <a:t> з органами ДПС, </a:t>
            </a:r>
            <a:r>
              <a:rPr lang="ru-RU" dirty="0" err="1"/>
              <a:t>подання</a:t>
            </a:r>
            <a:r>
              <a:rPr lang="ru-RU" dirty="0"/>
              <a:t> </a:t>
            </a:r>
            <a:r>
              <a:rPr lang="ru-RU" dirty="0" err="1"/>
              <a:t>заяв</a:t>
            </a:r>
            <a:r>
              <a:rPr lang="ru-RU" dirty="0"/>
              <a:t>, </a:t>
            </a:r>
            <a:r>
              <a:rPr lang="ru-RU" dirty="0" err="1"/>
              <a:t>запитів</a:t>
            </a:r>
            <a:r>
              <a:rPr lang="ru-RU" dirty="0"/>
              <a:t> для 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інформації</a:t>
            </a:r>
            <a:r>
              <a:rPr lang="ru-RU" dirty="0"/>
              <a:t> про стан </a:t>
            </a:r>
            <a:r>
              <a:rPr lang="ru-RU" dirty="0" err="1"/>
              <a:t>розрахунків</a:t>
            </a:r>
            <a:r>
              <a:rPr lang="ru-RU" dirty="0"/>
              <a:t> з бюджетом ;</a:t>
            </a:r>
          </a:p>
          <a:p>
            <a:pPr fontAlgn="base"/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накладних</a:t>
            </a:r>
            <a:r>
              <a:rPr lang="ru-RU" dirty="0"/>
              <a:t> та </a:t>
            </a:r>
            <a:r>
              <a:rPr lang="ru-RU" dirty="0" err="1"/>
              <a:t>розрахунків</a:t>
            </a:r>
            <a:r>
              <a:rPr lang="ru-RU" dirty="0"/>
              <a:t> </a:t>
            </a:r>
            <a:r>
              <a:rPr lang="ru-RU" dirty="0" err="1"/>
              <a:t>коригування</a:t>
            </a:r>
            <a:r>
              <a:rPr lang="ru-RU" dirty="0"/>
              <a:t> до них у </a:t>
            </a:r>
            <a:r>
              <a:rPr lang="ru-RU" dirty="0" err="1"/>
              <a:t>Єдиному</a:t>
            </a:r>
            <a:r>
              <a:rPr lang="ru-RU" dirty="0"/>
              <a:t> </a:t>
            </a:r>
            <a:r>
              <a:rPr lang="ru-RU" dirty="0" err="1"/>
              <a:t>реєстрі</a:t>
            </a:r>
            <a:r>
              <a:rPr lang="ru-RU" dirty="0"/>
              <a:t>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накладних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інформації</a:t>
            </a:r>
            <a:r>
              <a:rPr lang="ru-RU" dirty="0"/>
              <a:t> з </a:t>
            </a:r>
            <a:r>
              <a:rPr lang="ru-RU" dirty="0" err="1"/>
              <a:t>Єдиного</a:t>
            </a:r>
            <a:r>
              <a:rPr lang="ru-RU" dirty="0"/>
              <a:t>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накладних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інформації</a:t>
            </a:r>
            <a:r>
              <a:rPr lang="ru-RU" dirty="0"/>
              <a:t> з </a:t>
            </a:r>
            <a:r>
              <a:rPr lang="ru-RU" dirty="0" err="1"/>
              <a:t>реєстрів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та </a:t>
            </a:r>
            <a:r>
              <a:rPr lang="ru-RU" dirty="0" err="1"/>
              <a:t>транзакцій</a:t>
            </a:r>
            <a:r>
              <a:rPr lang="ru-RU" dirty="0"/>
              <a:t> в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адміністрування</a:t>
            </a:r>
            <a:r>
              <a:rPr lang="ru-RU" dirty="0"/>
              <a:t> ПДВ;</a:t>
            </a:r>
          </a:p>
          <a:p>
            <a:pPr fontAlgn="base"/>
            <a:r>
              <a:rPr lang="ru-RU" dirty="0" err="1"/>
              <a:t>інформації</a:t>
            </a:r>
            <a:r>
              <a:rPr lang="ru-RU" dirty="0"/>
              <a:t> з </a:t>
            </a:r>
            <a:r>
              <a:rPr lang="ru-RU" dirty="0" err="1"/>
              <a:t>реєстрів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та </a:t>
            </a:r>
            <a:r>
              <a:rPr lang="ru-RU" dirty="0" err="1"/>
              <a:t>транзакцій</a:t>
            </a:r>
            <a:r>
              <a:rPr lang="ru-RU" dirty="0"/>
              <a:t> в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адміністрування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пального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38581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70232" y="1287229"/>
            <a:ext cx="10363826" cy="4861022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платник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у </a:t>
            </a:r>
            <a:r>
              <a:rPr lang="ru-RU" dirty="0" err="1"/>
              <a:t>режимі</a:t>
            </a:r>
            <a:r>
              <a:rPr lang="ru-RU" dirty="0"/>
              <a:t> реального часу </a:t>
            </a:r>
            <a:r>
              <a:rPr lang="ru-RU" dirty="0" err="1"/>
              <a:t>отримати</a:t>
            </a:r>
            <a:r>
              <a:rPr lang="ru-RU" dirty="0"/>
              <a:t> доступ до </a:t>
            </a:r>
            <a:r>
              <a:rPr lang="ru-RU" dirty="0" err="1"/>
              <a:t>особистої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а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утриманих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стан </a:t>
            </a:r>
            <a:r>
              <a:rPr lang="ru-RU" dirty="0" err="1"/>
              <a:t>поданої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, стан </a:t>
            </a:r>
            <a:r>
              <a:rPr lang="ru-RU" dirty="0" err="1"/>
              <a:t>розрахунків</a:t>
            </a:r>
            <a:r>
              <a:rPr lang="ru-RU" dirty="0"/>
              <a:t> з бюджетом </a:t>
            </a:r>
            <a:r>
              <a:rPr lang="ru-RU" dirty="0" err="1"/>
              <a:t>тощо</a:t>
            </a:r>
            <a:r>
              <a:rPr lang="ru-RU" dirty="0"/>
              <a:t>; </a:t>
            </a:r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платіжні</a:t>
            </a:r>
            <a:r>
              <a:rPr lang="ru-RU" dirty="0"/>
              <a:t> </a:t>
            </a:r>
            <a:r>
              <a:rPr lang="ru-RU" dirty="0" err="1"/>
              <a:t>доручення</a:t>
            </a:r>
            <a:r>
              <a:rPr lang="ru-RU" dirty="0"/>
              <a:t> на </a:t>
            </a:r>
            <a:r>
              <a:rPr lang="ru-RU" dirty="0" err="1"/>
              <a:t>сплату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та </a:t>
            </a:r>
            <a:r>
              <a:rPr lang="ru-RU" dirty="0" err="1"/>
              <a:t>розрахуватись</a:t>
            </a:r>
            <a:r>
              <a:rPr lang="ru-RU" dirty="0"/>
              <a:t> з бюджетом.</a:t>
            </a:r>
          </a:p>
        </p:txBody>
      </p:sp>
    </p:spTree>
    <p:extLst>
      <p:ext uri="{BB962C8B-B14F-4D97-AF65-F5344CB8AC3E}">
        <p14:creationId xmlns:p14="http://schemas.microsoft.com/office/powerpoint/2010/main" val="76173991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 </a:t>
            </a:r>
            <a:r>
              <a:rPr lang="ru-RU" dirty="0" err="1"/>
              <a:t>Сервіси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електронні</a:t>
            </a:r>
            <a:r>
              <a:rPr lang="ru-RU" dirty="0"/>
              <a:t> </a:t>
            </a:r>
            <a:r>
              <a:rPr lang="ru-RU" dirty="0" err="1"/>
              <a:t>сервіси</a:t>
            </a:r>
            <a:r>
              <a:rPr lang="ru-RU" dirty="0"/>
              <a:t> </a:t>
            </a:r>
            <a:r>
              <a:rPr lang="ru-RU" dirty="0" smtClean="0"/>
              <a:t>ДПС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 з </a:t>
            </a:r>
            <a:r>
              <a:rPr lang="ru-RU" dirty="0" err="1"/>
              <a:t>податковими</a:t>
            </a:r>
            <a:r>
              <a:rPr lang="ru-RU" dirty="0"/>
              <a:t> органами </a:t>
            </a:r>
            <a:r>
              <a:rPr lang="ru-RU" dirty="0" err="1"/>
              <a:t>дистанційно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Платники</a:t>
            </a:r>
            <a:r>
              <a:rPr lang="ru-RU" dirty="0" smtClean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всю </a:t>
            </a:r>
            <a:r>
              <a:rPr lang="ru-RU" dirty="0" err="1"/>
              <a:t>необхідну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довідки</a:t>
            </a:r>
            <a:r>
              <a:rPr lang="ru-RU" dirty="0"/>
              <a:t>, </a:t>
            </a:r>
            <a:r>
              <a:rPr lang="ru-RU" dirty="0" err="1"/>
              <a:t>консультації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подати </a:t>
            </a:r>
            <a:r>
              <a:rPr lang="ru-RU" dirty="0" err="1"/>
              <a:t>звітність</a:t>
            </a:r>
            <a:r>
              <a:rPr lang="ru-RU" dirty="0"/>
              <a:t> до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без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візиту</a:t>
            </a:r>
            <a:r>
              <a:rPr lang="ru-RU" dirty="0"/>
              <a:t> до </a:t>
            </a:r>
            <a:r>
              <a:rPr lang="ru-RU" dirty="0" err="1"/>
              <a:t>служби</a:t>
            </a:r>
            <a:r>
              <a:rPr lang="ru-RU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5635545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14103" y="992778"/>
            <a:ext cx="10563497" cy="4798422"/>
          </a:xfrm>
        </p:spPr>
        <p:txBody>
          <a:bodyPr>
            <a:normAutofit/>
          </a:bodyPr>
          <a:lstStyle/>
          <a:p>
            <a:r>
              <a:rPr lang="ru-RU" dirty="0" err="1"/>
              <a:t>Корисним</a:t>
            </a:r>
            <a:r>
              <a:rPr lang="ru-RU" dirty="0"/>
              <a:t> для </a:t>
            </a:r>
            <a:r>
              <a:rPr lang="ru-RU" dirty="0" err="1"/>
              <a:t>платників</a:t>
            </a:r>
            <a:r>
              <a:rPr lang="ru-RU" dirty="0"/>
              <a:t> є </a:t>
            </a:r>
            <a:r>
              <a:rPr lang="ru-RU" b="1" dirty="0" err="1"/>
              <a:t>електронний</a:t>
            </a:r>
            <a:r>
              <a:rPr lang="ru-RU" b="1" dirty="0"/>
              <a:t> </a:t>
            </a:r>
            <a:r>
              <a:rPr lang="ru-RU" b="1" dirty="0" err="1"/>
              <a:t>сервіс</a:t>
            </a:r>
            <a:r>
              <a:rPr lang="ru-RU" b="1" dirty="0"/>
              <a:t> </a:t>
            </a:r>
            <a:r>
              <a:rPr lang="en-US" b="1" dirty="0" err="1"/>
              <a:t>InfoTAX</a:t>
            </a:r>
            <a:r>
              <a:rPr lang="en-US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платникам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через </a:t>
            </a:r>
            <a:r>
              <a:rPr lang="ru-RU" dirty="0" err="1"/>
              <a:t>месенджери</a:t>
            </a:r>
            <a:r>
              <a:rPr lang="ru-RU" dirty="0"/>
              <a:t> </a:t>
            </a:r>
            <a:r>
              <a:rPr lang="en-US" dirty="0"/>
              <a:t>Telegram </a:t>
            </a:r>
            <a:r>
              <a:rPr lang="ru-RU" dirty="0"/>
              <a:t>та </a:t>
            </a:r>
            <a:r>
              <a:rPr lang="en-US" dirty="0"/>
              <a:t>Viber </a:t>
            </a:r>
            <a:r>
              <a:rPr lang="ru-RU" dirty="0" err="1"/>
              <a:t>отримувати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стан </a:t>
            </a:r>
            <a:r>
              <a:rPr lang="ru-RU" dirty="0" err="1"/>
              <a:t>розрахунків</a:t>
            </a:r>
            <a:r>
              <a:rPr lang="ru-RU" dirty="0"/>
              <a:t> з бюджетом,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строки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 та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Сервіс</a:t>
            </a:r>
            <a:r>
              <a:rPr lang="ru-RU" dirty="0"/>
              <a:t> </a:t>
            </a:r>
            <a:r>
              <a:rPr lang="ru-RU" dirty="0" err="1"/>
              <a:t>актуальний</a:t>
            </a:r>
            <a:r>
              <a:rPr lang="ru-RU" dirty="0"/>
              <a:t> для </a:t>
            </a:r>
            <a:r>
              <a:rPr lang="ru-RU" dirty="0" err="1"/>
              <a:t>громадян</a:t>
            </a:r>
            <a:r>
              <a:rPr lang="ru-RU" dirty="0"/>
              <a:t> та </a:t>
            </a:r>
            <a:r>
              <a:rPr lang="ru-RU" dirty="0" err="1"/>
              <a:t>платників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обраної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організаційно-правової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.</a:t>
            </a:r>
          </a:p>
          <a:p>
            <a:r>
              <a:rPr lang="ru-RU" dirty="0"/>
              <a:t>Низка </a:t>
            </a:r>
            <a:r>
              <a:rPr lang="ru-RU" dirty="0" err="1"/>
              <a:t>сервісів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доступна </a:t>
            </a:r>
            <a:r>
              <a:rPr lang="ru-RU" b="1" dirty="0"/>
              <a:t>на </a:t>
            </a:r>
            <a:r>
              <a:rPr lang="ru-RU" b="1" dirty="0" err="1"/>
              <a:t>порталі</a:t>
            </a:r>
            <a:r>
              <a:rPr lang="ru-RU" b="1" dirty="0"/>
              <a:t> </a:t>
            </a:r>
            <a:r>
              <a:rPr lang="ru-RU" b="1" dirty="0" err="1"/>
              <a:t>Дія</a:t>
            </a:r>
            <a:r>
              <a:rPr lang="ru-RU" b="1" dirty="0"/>
              <a:t> в </a:t>
            </a:r>
            <a:r>
              <a:rPr lang="ru-RU" b="1" dirty="0" err="1"/>
              <a:t>розділі</a:t>
            </a:r>
            <a:r>
              <a:rPr lang="ru-RU" b="1" dirty="0"/>
              <a:t> «</a:t>
            </a:r>
            <a:r>
              <a:rPr lang="ru-RU" b="1" dirty="0" err="1"/>
              <a:t>Мої</a:t>
            </a:r>
            <a:r>
              <a:rPr lang="ru-RU" b="1" dirty="0"/>
              <a:t> </a:t>
            </a:r>
            <a:r>
              <a:rPr lang="ru-RU" b="1" dirty="0" err="1"/>
              <a:t>податки</a:t>
            </a:r>
            <a:r>
              <a:rPr lang="ru-RU" b="1" dirty="0"/>
              <a:t>»</a:t>
            </a:r>
            <a:r>
              <a:rPr lang="ru-RU" dirty="0"/>
              <a:t>, де </a:t>
            </a:r>
            <a:r>
              <a:rPr lang="ru-RU" dirty="0" err="1"/>
              <a:t>платники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, стан </a:t>
            </a:r>
            <a:r>
              <a:rPr lang="ru-RU" dirty="0" err="1"/>
              <a:t>розрахунків</a:t>
            </a:r>
            <a:r>
              <a:rPr lang="ru-RU" dirty="0"/>
              <a:t> з бюджетом, </a:t>
            </a:r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/>
              <a:t>банківські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сплатити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та подати </a:t>
            </a:r>
            <a:r>
              <a:rPr lang="ru-RU" dirty="0" err="1"/>
              <a:t>декларацію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4369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818606"/>
            <a:ext cx="10363826" cy="4972593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altLang="ru-RU" dirty="0"/>
              <a:t>Порядок </a:t>
            </a:r>
            <a:r>
              <a:rPr lang="ru-RU" altLang="ru-RU" dirty="0" err="1"/>
              <a:t>справляння</a:t>
            </a:r>
            <a:r>
              <a:rPr lang="ru-RU" altLang="ru-RU" dirty="0"/>
              <a:t> </a:t>
            </a:r>
            <a:r>
              <a:rPr lang="ru-RU" altLang="ru-RU" dirty="0" err="1"/>
              <a:t>податків</a:t>
            </a:r>
            <a:r>
              <a:rPr lang="ru-RU" altLang="ru-RU" dirty="0"/>
              <a:t> та </a:t>
            </a:r>
            <a:r>
              <a:rPr lang="ru-RU" altLang="ru-RU" dirty="0" err="1"/>
              <a:t>зборів</a:t>
            </a:r>
            <a:r>
              <a:rPr lang="ru-RU" altLang="ru-RU" dirty="0"/>
              <a:t> в </a:t>
            </a:r>
            <a:r>
              <a:rPr lang="ru-RU" altLang="ru-RU" dirty="0" err="1"/>
              <a:t>Україні</a:t>
            </a:r>
            <a:r>
              <a:rPr lang="ru-RU" altLang="ru-RU" dirty="0"/>
              <a:t> </a:t>
            </a:r>
            <a:r>
              <a:rPr lang="ru-RU" altLang="ru-RU" dirty="0" err="1"/>
              <a:t>регулюється</a:t>
            </a:r>
            <a:r>
              <a:rPr lang="ru-RU" altLang="ru-RU" dirty="0"/>
              <a:t> </a:t>
            </a:r>
            <a:r>
              <a:rPr lang="ru-RU" altLang="ru-RU" dirty="0" err="1"/>
              <a:t>Податковим</a:t>
            </a:r>
            <a:r>
              <a:rPr lang="ru-RU" altLang="ru-RU" dirty="0"/>
              <a:t> кодексом. </a:t>
            </a:r>
            <a:r>
              <a:rPr lang="ru-RU" altLang="ru-RU" dirty="0" err="1"/>
              <a:t>Виняток</a:t>
            </a:r>
            <a:r>
              <a:rPr lang="ru-RU" altLang="ru-RU" dirty="0"/>
              <a:t> становить </a:t>
            </a:r>
            <a:r>
              <a:rPr lang="ru-RU" altLang="ru-RU" dirty="0" err="1"/>
              <a:t>мито</a:t>
            </a:r>
            <a:r>
              <a:rPr lang="ru-RU" altLang="ru-RU" dirty="0"/>
              <a:t> – порядок </a:t>
            </a:r>
            <a:r>
              <a:rPr lang="ru-RU" altLang="ru-RU" dirty="0" err="1"/>
              <a:t>його</a:t>
            </a:r>
            <a:r>
              <a:rPr lang="ru-RU" altLang="ru-RU" dirty="0"/>
              <a:t> </a:t>
            </a:r>
            <a:r>
              <a:rPr lang="ru-RU" altLang="ru-RU" dirty="0" err="1"/>
              <a:t>сплати</a:t>
            </a:r>
            <a:r>
              <a:rPr lang="ru-RU" altLang="ru-RU" dirty="0"/>
              <a:t> </a:t>
            </a:r>
            <a:r>
              <a:rPr lang="ru-RU" altLang="ru-RU" dirty="0" err="1"/>
              <a:t>визначається</a:t>
            </a:r>
            <a:r>
              <a:rPr lang="ru-RU" altLang="ru-RU" dirty="0"/>
              <a:t> </a:t>
            </a:r>
            <a:r>
              <a:rPr lang="ru-RU" altLang="ru-RU" dirty="0" err="1"/>
              <a:t>Митним</a:t>
            </a:r>
            <a:r>
              <a:rPr lang="ru-RU" altLang="ru-RU" dirty="0"/>
              <a:t> кодексом</a:t>
            </a:r>
            <a:endParaRPr lang="uk-UA" altLang="ru-RU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7506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14103" y="992778"/>
            <a:ext cx="10563497" cy="4798422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Найпопулярнішим</a:t>
            </a:r>
            <a:r>
              <a:rPr lang="ru-RU" dirty="0"/>
              <a:t> </a:t>
            </a:r>
            <a:r>
              <a:rPr lang="ru-RU" dirty="0" err="1"/>
              <a:t>електронним</a:t>
            </a:r>
            <a:r>
              <a:rPr lang="ru-RU" dirty="0"/>
              <a:t> </a:t>
            </a:r>
            <a:r>
              <a:rPr lang="ru-RU" dirty="0" err="1"/>
              <a:t>сервісом</a:t>
            </a:r>
            <a:r>
              <a:rPr lang="ru-RU" dirty="0"/>
              <a:t> ДПС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b="1" dirty="0"/>
              <a:t> </a:t>
            </a:r>
            <a:r>
              <a:rPr lang="ru-RU" b="1" dirty="0" err="1"/>
              <a:t>Електронний</a:t>
            </a:r>
            <a:r>
              <a:rPr lang="ru-RU" b="1" dirty="0"/>
              <a:t> </a:t>
            </a:r>
            <a:r>
              <a:rPr lang="ru-RU" b="1" dirty="0" err="1"/>
              <a:t>кабінет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безконтактні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платників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та ДПС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та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 у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воєнного</a:t>
            </a:r>
            <a:r>
              <a:rPr lang="ru-RU" dirty="0"/>
              <a:t> стану, </a:t>
            </a:r>
            <a:r>
              <a:rPr lang="ru-RU" dirty="0" err="1"/>
              <a:t>реалізувати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права та </a:t>
            </a:r>
            <a:r>
              <a:rPr lang="ru-RU" dirty="0" err="1"/>
              <a:t>обов’язки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в </a:t>
            </a:r>
            <a:r>
              <a:rPr lang="ru-RU" dirty="0" err="1"/>
              <a:t>режимі</a:t>
            </a:r>
            <a:r>
              <a:rPr lang="ru-RU" dirty="0"/>
              <a:t> онлайн. </a:t>
            </a:r>
            <a:r>
              <a:rPr lang="ru-RU" dirty="0" err="1"/>
              <a:t>Користуватися</a:t>
            </a:r>
            <a:r>
              <a:rPr lang="ru-RU" dirty="0"/>
              <a:t> онлайн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сервісом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ДПС </a:t>
            </a:r>
            <a:r>
              <a:rPr lang="ru-RU" dirty="0" err="1"/>
              <a:t>можуть</a:t>
            </a:r>
            <a:r>
              <a:rPr lang="ru-RU" dirty="0"/>
              <a:t> як </a:t>
            </a:r>
            <a:r>
              <a:rPr lang="ru-RU" dirty="0" err="1"/>
              <a:t>юридичні</a:t>
            </a:r>
            <a:r>
              <a:rPr lang="ru-RU" dirty="0"/>
              <a:t>, так і </a:t>
            </a:r>
            <a:r>
              <a:rPr lang="ru-RU" dirty="0" err="1"/>
              <a:t>фізичні</a:t>
            </a:r>
            <a:r>
              <a:rPr lang="ru-RU" dirty="0"/>
              <a:t> особи.</a:t>
            </a:r>
          </a:p>
        </p:txBody>
      </p:sp>
    </p:spTree>
    <p:extLst>
      <p:ext uri="{BB962C8B-B14F-4D97-AF65-F5344CB8AC3E}">
        <p14:creationId xmlns:p14="http://schemas.microsoft.com/office/powerpoint/2010/main" val="262239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966652"/>
            <a:ext cx="10363826" cy="4972593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uk-UA" altLang="ru-RU" b="1" dirty="0"/>
              <a:t>Податкове законодавство України ґрунтується на таких принципах: </a:t>
            </a:r>
          </a:p>
          <a:p>
            <a:pPr algn="just">
              <a:spcBef>
                <a:spcPct val="0"/>
              </a:spcBef>
              <a:buNone/>
            </a:pPr>
            <a:r>
              <a:rPr lang="uk-UA" altLang="ru-RU" b="1" dirty="0"/>
              <a:t>загальність оподаткування </a:t>
            </a:r>
            <a:r>
              <a:rPr lang="uk-UA" altLang="ru-RU" dirty="0"/>
              <a:t>- кожна особа зобов'язана сплачувати встановлені цим Кодексом, законами з питань митної справи податки та збори, платником яких вона є згідно з положеннями цього Кодексу; </a:t>
            </a:r>
          </a:p>
          <a:p>
            <a:pPr algn="just">
              <a:spcBef>
                <a:spcPct val="0"/>
              </a:spcBef>
              <a:buNone/>
            </a:pPr>
            <a:r>
              <a:rPr lang="uk-UA" altLang="ru-RU" b="1" dirty="0"/>
              <a:t>рівність усіх платників перед законом</a:t>
            </a:r>
            <a:r>
              <a:rPr lang="uk-UA" altLang="ru-RU" dirty="0"/>
              <a:t>, недопущення будь-яких проявів податкової дискримінації - забезпечення однакового підходу до всіх платників податків незалежно від соціальної, расової, національної, релігійної приналежності, форми власності юридичної особи, громадянства фізичної особи, місця походження капіталу; </a:t>
            </a:r>
          </a:p>
          <a:p>
            <a:pPr algn="just">
              <a:spcBef>
                <a:spcPct val="0"/>
              </a:spcBef>
              <a:buNone/>
            </a:pPr>
            <a:r>
              <a:rPr lang="uk-UA" altLang="ru-RU" b="1" dirty="0"/>
              <a:t>невідворотність настання визначеної законом </a:t>
            </a:r>
            <a:r>
              <a:rPr lang="uk-UA" altLang="ru-RU" dirty="0"/>
              <a:t>відповідальності у разі порушення податкового законодавства;</a:t>
            </a:r>
            <a:endParaRPr lang="uk-UA" altLang="ru-RU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873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01157" y="1367246"/>
            <a:ext cx="10363826" cy="4972593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uk-UA" altLang="ru-RU" b="1" dirty="0"/>
              <a:t>презумпція правомірності рішень</a:t>
            </a:r>
            <a:r>
              <a:rPr lang="uk-UA" altLang="ru-RU" dirty="0"/>
              <a:t> платника податку в разі, якщо норма закону чи іншого нормативно-правового </a:t>
            </a:r>
            <a:r>
              <a:rPr lang="uk-UA" altLang="ru-RU" dirty="0" err="1"/>
              <a:t>акта</a:t>
            </a:r>
            <a:r>
              <a:rPr lang="uk-UA" altLang="ru-RU" dirty="0"/>
              <a:t>, виданого на підставі закону, або якщо норми різних законів чи різних нормативно-правових актів припускають неоднозначне (множинне) трактування прав та обов'язків платників податків або контролюючих органів, внаслідок чого є можливість прийняти рішення на користь як платника податків, так і контролюючого органу; </a:t>
            </a:r>
          </a:p>
          <a:p>
            <a:pPr algn="ctr">
              <a:spcBef>
                <a:spcPct val="0"/>
              </a:spcBef>
              <a:buNone/>
            </a:pPr>
            <a:r>
              <a:rPr lang="uk-UA" altLang="ru-RU" b="1" dirty="0"/>
              <a:t>фіскальна достатність </a:t>
            </a:r>
            <a:r>
              <a:rPr lang="uk-UA" altLang="ru-RU" dirty="0"/>
              <a:t>- встановлення податків та зборів з урахуванням необхідності досягнення збалансованості витрат бюджету з його надходженнями; </a:t>
            </a:r>
          </a:p>
          <a:p>
            <a:pPr algn="ctr">
              <a:spcBef>
                <a:spcPct val="0"/>
              </a:spcBef>
              <a:buNone/>
            </a:pPr>
            <a:r>
              <a:rPr lang="uk-UA" altLang="ru-RU" b="1" dirty="0"/>
              <a:t>соціальна справедливість </a:t>
            </a:r>
            <a:r>
              <a:rPr lang="uk-UA" altLang="ru-RU" dirty="0"/>
              <a:t>- установлення податків та зборів відповідно до платоспроможності платників податків; </a:t>
            </a:r>
            <a:endParaRPr lang="uk-UA" altLang="ru-RU" b="1" i="1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uk-UA" altLang="uk-UA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702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01157" y="1367246"/>
            <a:ext cx="10363826" cy="4972593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altLang="ru-RU" b="1" dirty="0" err="1"/>
              <a:t>економічність</a:t>
            </a:r>
            <a:r>
              <a:rPr lang="ru-RU" altLang="ru-RU" b="1" dirty="0"/>
              <a:t> </a:t>
            </a:r>
            <a:r>
              <a:rPr lang="ru-RU" altLang="ru-RU" b="1" dirty="0" err="1"/>
              <a:t>оподаткування</a:t>
            </a:r>
            <a:r>
              <a:rPr lang="ru-RU" altLang="ru-RU" b="1" dirty="0"/>
              <a:t> </a:t>
            </a:r>
            <a:r>
              <a:rPr lang="ru-RU" altLang="ru-RU" dirty="0"/>
              <a:t>- </a:t>
            </a:r>
            <a:r>
              <a:rPr lang="ru-RU" altLang="ru-RU" dirty="0" err="1"/>
              <a:t>установлення</a:t>
            </a:r>
            <a:r>
              <a:rPr lang="ru-RU" altLang="ru-RU" dirty="0"/>
              <a:t> </a:t>
            </a:r>
            <a:r>
              <a:rPr lang="ru-RU" altLang="ru-RU" dirty="0" err="1"/>
              <a:t>податків</a:t>
            </a:r>
            <a:r>
              <a:rPr lang="ru-RU" altLang="ru-RU" dirty="0"/>
              <a:t> та </a:t>
            </a:r>
            <a:r>
              <a:rPr lang="ru-RU" altLang="ru-RU" dirty="0" err="1"/>
              <a:t>зборів</a:t>
            </a:r>
            <a:r>
              <a:rPr lang="ru-RU" altLang="ru-RU" dirty="0"/>
              <a:t>, </a:t>
            </a:r>
            <a:r>
              <a:rPr lang="ru-RU" altLang="ru-RU" dirty="0" err="1"/>
              <a:t>обсяг</a:t>
            </a:r>
            <a:r>
              <a:rPr lang="ru-RU" altLang="ru-RU" dirty="0"/>
              <a:t> </a:t>
            </a:r>
            <a:r>
              <a:rPr lang="ru-RU" altLang="ru-RU" dirty="0" err="1"/>
              <a:t>надходжень</a:t>
            </a:r>
            <a:r>
              <a:rPr lang="ru-RU" altLang="ru-RU" dirty="0"/>
              <a:t> </a:t>
            </a:r>
            <a:r>
              <a:rPr lang="ru-RU" altLang="ru-RU" dirty="0" err="1"/>
              <a:t>від</a:t>
            </a:r>
            <a:r>
              <a:rPr lang="ru-RU" altLang="ru-RU" dirty="0"/>
              <a:t> </a:t>
            </a:r>
            <a:r>
              <a:rPr lang="ru-RU" altLang="ru-RU" dirty="0" err="1"/>
              <a:t>сплати</a:t>
            </a:r>
            <a:r>
              <a:rPr lang="ru-RU" altLang="ru-RU" dirty="0"/>
              <a:t> </a:t>
            </a:r>
            <a:r>
              <a:rPr lang="ru-RU" altLang="ru-RU" dirty="0" err="1"/>
              <a:t>яких</a:t>
            </a:r>
            <a:r>
              <a:rPr lang="ru-RU" altLang="ru-RU" dirty="0"/>
              <a:t> до бюджету </a:t>
            </a:r>
            <a:r>
              <a:rPr lang="ru-RU" altLang="ru-RU" dirty="0" err="1"/>
              <a:t>значно</a:t>
            </a:r>
            <a:r>
              <a:rPr lang="ru-RU" altLang="ru-RU" dirty="0"/>
              <a:t> </a:t>
            </a:r>
            <a:r>
              <a:rPr lang="ru-RU" altLang="ru-RU" dirty="0" err="1"/>
              <a:t>перевищує</a:t>
            </a:r>
            <a:r>
              <a:rPr lang="ru-RU" altLang="ru-RU" dirty="0"/>
              <a:t> </a:t>
            </a:r>
            <a:r>
              <a:rPr lang="ru-RU" altLang="ru-RU" dirty="0" err="1"/>
              <a:t>витрати</a:t>
            </a:r>
            <a:r>
              <a:rPr lang="ru-RU" altLang="ru-RU" dirty="0"/>
              <a:t> на </a:t>
            </a:r>
            <a:r>
              <a:rPr lang="ru-RU" altLang="ru-RU" dirty="0" err="1"/>
              <a:t>їх</a:t>
            </a:r>
            <a:r>
              <a:rPr lang="ru-RU" altLang="ru-RU" dirty="0"/>
              <a:t> </a:t>
            </a:r>
            <a:r>
              <a:rPr lang="ru-RU" altLang="ru-RU" dirty="0" err="1"/>
              <a:t>адміністрування</a:t>
            </a:r>
            <a:r>
              <a:rPr lang="ru-RU" altLang="ru-RU" dirty="0"/>
              <a:t>; </a:t>
            </a:r>
            <a:endParaRPr lang="ru-RU" altLang="ru-RU" dirty="0" smtClean="0"/>
          </a:p>
          <a:p>
            <a:pPr algn="ctr">
              <a:spcBef>
                <a:spcPct val="0"/>
              </a:spcBef>
              <a:buNone/>
            </a:pPr>
            <a:r>
              <a:rPr lang="ru-RU" altLang="ru-RU" b="1" dirty="0" err="1" smtClean="0"/>
              <a:t>нейтральність</a:t>
            </a:r>
            <a:r>
              <a:rPr lang="ru-RU" altLang="ru-RU" b="1" dirty="0" smtClean="0"/>
              <a:t> </a:t>
            </a:r>
            <a:r>
              <a:rPr lang="ru-RU" altLang="ru-RU" b="1" dirty="0" err="1"/>
              <a:t>оподаткування</a:t>
            </a:r>
            <a:r>
              <a:rPr lang="ru-RU" altLang="ru-RU" dirty="0"/>
              <a:t> - </a:t>
            </a:r>
            <a:r>
              <a:rPr lang="ru-RU" altLang="ru-RU" dirty="0" err="1"/>
              <a:t>установлення</a:t>
            </a:r>
            <a:r>
              <a:rPr lang="ru-RU" altLang="ru-RU" dirty="0"/>
              <a:t> </a:t>
            </a:r>
            <a:r>
              <a:rPr lang="ru-RU" altLang="ru-RU" dirty="0" err="1"/>
              <a:t>податків</a:t>
            </a:r>
            <a:r>
              <a:rPr lang="ru-RU" altLang="ru-RU" dirty="0"/>
              <a:t> та </a:t>
            </a:r>
            <a:r>
              <a:rPr lang="ru-RU" altLang="ru-RU" dirty="0" err="1"/>
              <a:t>зборів</a:t>
            </a:r>
            <a:r>
              <a:rPr lang="ru-RU" altLang="ru-RU" dirty="0"/>
              <a:t> у </a:t>
            </a:r>
            <a:r>
              <a:rPr lang="ru-RU" altLang="ru-RU" dirty="0" err="1"/>
              <a:t>спосіб</a:t>
            </a:r>
            <a:r>
              <a:rPr lang="ru-RU" altLang="ru-RU" dirty="0"/>
              <a:t>, </a:t>
            </a:r>
            <a:r>
              <a:rPr lang="ru-RU" altLang="ru-RU" dirty="0" err="1"/>
              <a:t>який</a:t>
            </a:r>
            <a:r>
              <a:rPr lang="ru-RU" altLang="ru-RU" dirty="0"/>
              <a:t> не </a:t>
            </a:r>
            <a:r>
              <a:rPr lang="ru-RU" altLang="ru-RU" dirty="0" err="1"/>
              <a:t>впливає</a:t>
            </a:r>
            <a:r>
              <a:rPr lang="ru-RU" altLang="ru-RU" dirty="0"/>
              <a:t> на </a:t>
            </a:r>
            <a:r>
              <a:rPr lang="ru-RU" altLang="ru-RU" dirty="0" err="1"/>
              <a:t>збільшення</a:t>
            </a:r>
            <a:r>
              <a:rPr lang="ru-RU" altLang="ru-RU" dirty="0"/>
              <a:t> </a:t>
            </a:r>
            <a:r>
              <a:rPr lang="ru-RU" altLang="ru-RU" dirty="0" err="1"/>
              <a:t>або</a:t>
            </a:r>
            <a:r>
              <a:rPr lang="ru-RU" altLang="ru-RU" dirty="0"/>
              <a:t> </a:t>
            </a:r>
            <a:r>
              <a:rPr lang="ru-RU" altLang="ru-RU" dirty="0" err="1"/>
              <a:t>зменшення</a:t>
            </a:r>
            <a:r>
              <a:rPr lang="ru-RU" altLang="ru-RU" dirty="0"/>
              <a:t> </a:t>
            </a:r>
            <a:r>
              <a:rPr lang="ru-RU" altLang="ru-RU" dirty="0" err="1"/>
              <a:t>конкурентоздатності</a:t>
            </a:r>
            <a:r>
              <a:rPr lang="ru-RU" altLang="ru-RU" dirty="0"/>
              <a:t> </a:t>
            </a:r>
            <a:r>
              <a:rPr lang="ru-RU" altLang="ru-RU" dirty="0" err="1"/>
              <a:t>платника</a:t>
            </a:r>
            <a:r>
              <a:rPr lang="ru-RU" altLang="ru-RU" dirty="0"/>
              <a:t> </a:t>
            </a:r>
            <a:r>
              <a:rPr lang="ru-RU" altLang="ru-RU" dirty="0" err="1"/>
              <a:t>податків</a:t>
            </a:r>
            <a:r>
              <a:rPr lang="ru-RU" altLang="ru-RU" dirty="0"/>
              <a:t>; </a:t>
            </a:r>
            <a:endParaRPr lang="ru-RU" altLang="ru-RU" dirty="0" smtClean="0"/>
          </a:p>
          <a:p>
            <a:pPr algn="ctr">
              <a:spcBef>
                <a:spcPct val="0"/>
              </a:spcBef>
              <a:buNone/>
            </a:pPr>
            <a:r>
              <a:rPr lang="ru-RU" altLang="ru-RU" b="1" dirty="0" err="1" smtClean="0"/>
              <a:t>стабільність</a:t>
            </a:r>
            <a:r>
              <a:rPr lang="ru-RU" altLang="ru-RU" dirty="0" smtClean="0"/>
              <a:t> </a:t>
            </a:r>
            <a:r>
              <a:rPr lang="ru-RU" altLang="ru-RU" dirty="0"/>
              <a:t>- </a:t>
            </a:r>
            <a:r>
              <a:rPr lang="ru-RU" altLang="ru-RU" dirty="0" err="1"/>
              <a:t>зміни</a:t>
            </a:r>
            <a:r>
              <a:rPr lang="ru-RU" altLang="ru-RU" dirty="0"/>
              <a:t> до будь-</a:t>
            </a:r>
            <a:r>
              <a:rPr lang="ru-RU" altLang="ru-RU" dirty="0" err="1"/>
              <a:t>яких</a:t>
            </a:r>
            <a:r>
              <a:rPr lang="ru-RU" altLang="ru-RU" dirty="0"/>
              <a:t> </a:t>
            </a:r>
            <a:r>
              <a:rPr lang="ru-RU" altLang="ru-RU" dirty="0" err="1"/>
              <a:t>елементів</a:t>
            </a:r>
            <a:r>
              <a:rPr lang="ru-RU" altLang="ru-RU" dirty="0"/>
              <a:t> </a:t>
            </a:r>
            <a:r>
              <a:rPr lang="ru-RU" altLang="ru-RU" dirty="0" err="1"/>
              <a:t>податків</a:t>
            </a:r>
            <a:r>
              <a:rPr lang="ru-RU" altLang="ru-RU" dirty="0"/>
              <a:t> та </a:t>
            </a:r>
            <a:r>
              <a:rPr lang="ru-RU" altLang="ru-RU" dirty="0" err="1"/>
              <a:t>зборів</a:t>
            </a:r>
            <a:r>
              <a:rPr lang="ru-RU" altLang="ru-RU" dirty="0"/>
              <a:t> не </a:t>
            </a:r>
            <a:r>
              <a:rPr lang="ru-RU" altLang="ru-RU" dirty="0" err="1"/>
              <a:t>можуть</a:t>
            </a:r>
            <a:r>
              <a:rPr lang="ru-RU" altLang="ru-RU" dirty="0"/>
              <a:t> </a:t>
            </a:r>
            <a:r>
              <a:rPr lang="ru-RU" altLang="ru-RU" dirty="0" err="1"/>
              <a:t>вноситися</a:t>
            </a:r>
            <a:r>
              <a:rPr lang="ru-RU" altLang="ru-RU" dirty="0"/>
              <a:t> </a:t>
            </a:r>
            <a:r>
              <a:rPr lang="ru-RU" altLang="ru-RU" dirty="0" err="1"/>
              <a:t>пізніш</a:t>
            </a:r>
            <a:r>
              <a:rPr lang="ru-RU" altLang="ru-RU" dirty="0"/>
              <a:t> як за </a:t>
            </a:r>
            <a:r>
              <a:rPr lang="ru-RU" altLang="ru-RU" dirty="0" err="1"/>
              <a:t>шість</a:t>
            </a:r>
            <a:r>
              <a:rPr lang="ru-RU" altLang="ru-RU" dirty="0"/>
              <a:t> </a:t>
            </a:r>
            <a:r>
              <a:rPr lang="ru-RU" altLang="ru-RU" dirty="0" err="1"/>
              <a:t>місяців</a:t>
            </a:r>
            <a:r>
              <a:rPr lang="ru-RU" altLang="ru-RU" dirty="0"/>
              <a:t> до початку нового бюджетного </a:t>
            </a:r>
            <a:r>
              <a:rPr lang="ru-RU" altLang="ru-RU" dirty="0" err="1"/>
              <a:t>періоду</a:t>
            </a:r>
            <a:r>
              <a:rPr lang="ru-RU" altLang="ru-RU" dirty="0"/>
              <a:t>, в </a:t>
            </a:r>
            <a:r>
              <a:rPr lang="ru-RU" altLang="ru-RU" dirty="0" err="1"/>
              <a:t>якому</a:t>
            </a:r>
            <a:r>
              <a:rPr lang="ru-RU" altLang="ru-RU" dirty="0"/>
              <a:t> </a:t>
            </a:r>
            <a:r>
              <a:rPr lang="ru-RU" altLang="ru-RU" dirty="0" err="1"/>
              <a:t>будуть</a:t>
            </a:r>
            <a:r>
              <a:rPr lang="ru-RU" altLang="ru-RU" dirty="0"/>
              <a:t> </a:t>
            </a:r>
            <a:r>
              <a:rPr lang="ru-RU" altLang="ru-RU" dirty="0" err="1"/>
              <a:t>діяти</a:t>
            </a:r>
            <a:r>
              <a:rPr lang="ru-RU" altLang="ru-RU" dirty="0"/>
              <a:t> </a:t>
            </a:r>
            <a:r>
              <a:rPr lang="ru-RU" altLang="ru-RU" dirty="0" err="1"/>
              <a:t>нові</a:t>
            </a:r>
            <a:r>
              <a:rPr lang="ru-RU" altLang="ru-RU" dirty="0"/>
              <a:t> правила та ставки. </a:t>
            </a:r>
            <a:r>
              <a:rPr lang="ru-RU" altLang="ru-RU" dirty="0" err="1"/>
              <a:t>Податки</a:t>
            </a:r>
            <a:r>
              <a:rPr lang="ru-RU" altLang="ru-RU" dirty="0"/>
              <a:t> та </a:t>
            </a:r>
            <a:r>
              <a:rPr lang="ru-RU" altLang="ru-RU" dirty="0" err="1"/>
              <a:t>збори</a:t>
            </a:r>
            <a:r>
              <a:rPr lang="ru-RU" altLang="ru-RU" dirty="0"/>
              <a:t>, </a:t>
            </a:r>
            <a:r>
              <a:rPr lang="ru-RU" altLang="ru-RU" dirty="0" err="1"/>
              <a:t>їх</a:t>
            </a:r>
            <a:r>
              <a:rPr lang="ru-RU" altLang="ru-RU" dirty="0"/>
              <a:t> ставки, а </a:t>
            </a:r>
            <a:r>
              <a:rPr lang="ru-RU" altLang="ru-RU" dirty="0" err="1"/>
              <a:t>також</a:t>
            </a:r>
            <a:r>
              <a:rPr lang="ru-RU" altLang="ru-RU" dirty="0"/>
              <a:t> </a:t>
            </a:r>
            <a:r>
              <a:rPr lang="ru-RU" altLang="ru-RU" dirty="0" err="1"/>
              <a:t>податкові</a:t>
            </a:r>
            <a:r>
              <a:rPr lang="ru-RU" altLang="ru-RU" dirty="0"/>
              <a:t> </a:t>
            </a:r>
            <a:r>
              <a:rPr lang="ru-RU" altLang="ru-RU" dirty="0" err="1"/>
              <a:t>пільги</a:t>
            </a:r>
            <a:r>
              <a:rPr lang="ru-RU" altLang="ru-RU" dirty="0"/>
              <a:t> не </a:t>
            </a:r>
            <a:r>
              <a:rPr lang="ru-RU" altLang="ru-RU" dirty="0" err="1"/>
              <a:t>можуть</a:t>
            </a:r>
            <a:r>
              <a:rPr lang="ru-RU" altLang="ru-RU" dirty="0"/>
              <a:t> </a:t>
            </a:r>
            <a:r>
              <a:rPr lang="ru-RU" altLang="ru-RU" dirty="0" err="1"/>
              <a:t>змінюватися</a:t>
            </a:r>
            <a:r>
              <a:rPr lang="ru-RU" altLang="ru-RU" dirty="0"/>
              <a:t> </a:t>
            </a:r>
            <a:r>
              <a:rPr lang="ru-RU" altLang="ru-RU" dirty="0" err="1"/>
              <a:t>протягом</a:t>
            </a:r>
            <a:r>
              <a:rPr lang="ru-RU" altLang="ru-RU" dirty="0"/>
              <a:t> бюджетного року;</a:t>
            </a:r>
            <a:endParaRPr lang="uk-UA" altLang="ru-RU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008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01157" y="1367246"/>
            <a:ext cx="10363826" cy="4972593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uk-UA" altLang="ru-RU" b="1" dirty="0"/>
              <a:t>рівномірність та зручність сплати </a:t>
            </a:r>
            <a:r>
              <a:rPr lang="uk-UA" altLang="ru-RU" dirty="0"/>
              <a:t>- установлення строків сплати податків та зборів, виходячи із необхідності забезпечення своєчасного надходження коштів до бюджетів для здійснення витрат бюджету та зручності їх сплати платниками; </a:t>
            </a:r>
          </a:p>
          <a:p>
            <a:pPr algn="ctr">
              <a:spcBef>
                <a:spcPct val="0"/>
              </a:spcBef>
              <a:buNone/>
            </a:pPr>
            <a:r>
              <a:rPr lang="uk-UA" altLang="ru-RU" b="1" dirty="0"/>
              <a:t>єдиний підхід до встановлення податків та зборів </a:t>
            </a:r>
            <a:r>
              <a:rPr lang="uk-UA" altLang="ru-RU" dirty="0"/>
              <a:t>- визначення на законодавчому рівні усіх обов'язкових елементів податку</a:t>
            </a:r>
            <a:endParaRPr lang="uk-UA" altLang="ru-RU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660084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102</TotalTime>
  <Words>2746</Words>
  <Application>Microsoft Office PowerPoint</Application>
  <PresentationFormat>Широкоэкранный</PresentationFormat>
  <Paragraphs>179</Paragraphs>
  <Slides>50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4" baseType="lpstr">
      <vt:lpstr>Arial</vt:lpstr>
      <vt:lpstr>Bookman Old Style</vt:lpstr>
      <vt:lpstr>Tw Cen MT</vt:lpstr>
      <vt:lpstr>Капля</vt:lpstr>
      <vt:lpstr>Тема 2.</vt:lpstr>
      <vt:lpstr>План лекції</vt:lpstr>
      <vt:lpstr>Податкова звітність.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сплати податків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Податкові консультації. </vt:lpstr>
      <vt:lpstr>Презентация PowerPoint</vt:lpstr>
      <vt:lpstr>Презентация PowerPoint</vt:lpstr>
      <vt:lpstr>Презентация PowerPoint</vt:lpstr>
      <vt:lpstr>Презентация PowerPoint</vt:lpstr>
      <vt:lpstr> ПОДАТКОВІ ПЕРЕВІРКИ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Відповідальність за порушення податкового законодавства</vt:lpstr>
      <vt:lpstr>Презентация PowerPoint</vt:lpstr>
      <vt:lpstr>Презентация PowerPoint</vt:lpstr>
      <vt:lpstr>Презентация PowerPoint</vt:lpstr>
      <vt:lpstr> Вирішення спірних питань</vt:lpstr>
      <vt:lpstr> Електронний кабінет платника.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Сервіси Державної податкової служби та інших державних установ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</dc:title>
  <dc:creator>Учетная запись Майкрософт</dc:creator>
  <cp:lastModifiedBy>Учетная запись Майкрософт</cp:lastModifiedBy>
  <cp:revision>25</cp:revision>
  <dcterms:created xsi:type="dcterms:W3CDTF">2023-02-07T15:46:36Z</dcterms:created>
  <dcterms:modified xsi:type="dcterms:W3CDTF">2023-02-14T10:42:39Z</dcterms:modified>
</cp:coreProperties>
</file>