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423" r:id="rId3"/>
    <p:sldId id="424" r:id="rId4"/>
    <p:sldId id="425" r:id="rId5"/>
    <p:sldId id="426" r:id="rId6"/>
    <p:sldId id="427" r:id="rId7"/>
    <p:sldId id="428" r:id="rId8"/>
    <p:sldId id="429" r:id="rId9"/>
    <p:sldId id="430" r:id="rId10"/>
    <p:sldId id="431" r:id="rId11"/>
    <p:sldId id="433" r:id="rId12"/>
    <p:sldId id="434" r:id="rId13"/>
    <p:sldId id="435" r:id="rId14"/>
    <p:sldId id="436" r:id="rId15"/>
    <p:sldId id="404" r:id="rId16"/>
    <p:sldId id="405" r:id="rId17"/>
    <p:sldId id="406" r:id="rId18"/>
    <p:sldId id="407" r:id="rId19"/>
    <p:sldId id="408" r:id="rId20"/>
    <p:sldId id="409" r:id="rId21"/>
    <p:sldId id="411" r:id="rId22"/>
    <p:sldId id="412" r:id="rId23"/>
    <p:sldId id="413" r:id="rId24"/>
    <p:sldId id="414" r:id="rId25"/>
    <p:sldId id="415" r:id="rId26"/>
    <p:sldId id="416" r:id="rId27"/>
    <p:sldId id="417" r:id="rId28"/>
    <p:sldId id="418" r:id="rId29"/>
    <p:sldId id="419" r:id="rId30"/>
    <p:sldId id="314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707" autoAdjust="0"/>
  </p:normalViewPr>
  <p:slideViewPr>
    <p:cSldViewPr snapToGrid="0">
      <p:cViewPr varScale="1">
        <p:scale>
          <a:sx n="86" d="100"/>
          <a:sy n="86" d="100"/>
        </p:scale>
        <p:origin x="581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6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4CD47-767D-4E53-A1DC-F683C09286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FDDAE-6B10-4E95-A1E6-8F9C3C57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9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30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04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34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50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05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0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5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93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8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B0B6A-BA96-4644-98E1-3917F92EBE96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06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s://pypi.org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docs.python.org/3/c-api/long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382" y="1800399"/>
            <a:ext cx="7405734" cy="3448934"/>
          </a:xfrm>
        </p:spPr>
        <p:txBody>
          <a:bodyPr>
            <a:normAutofit/>
          </a:bodyPr>
          <a:lstStyle/>
          <a:p>
            <a:r>
              <a:rPr lang="uk-UA" sz="4000" b="1" dirty="0"/>
              <a:t>Лекція 5</a:t>
            </a:r>
          </a:p>
          <a:p>
            <a:endParaRPr lang="uk-UA" sz="4000" b="1" dirty="0"/>
          </a:p>
          <a:p>
            <a:r>
              <a:rPr lang="ru-RU" sz="4400" b="1" dirty="0"/>
              <a:t>Модулі і пакети</a:t>
            </a:r>
          </a:p>
        </p:txBody>
      </p:sp>
    </p:spTree>
    <p:extLst>
      <p:ext uri="{BB962C8B-B14F-4D97-AF65-F5344CB8AC3E}">
        <p14:creationId xmlns:p14="http://schemas.microsoft.com/office/powerpoint/2010/main" val="2498762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067" y="116633"/>
            <a:ext cx="11844866" cy="6504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Рядки розміром менше 20 символів і містять ASCII-букви, цифри або знаки підкреслення будуть інтерновані, оскільки передбачається, що вони будуть застосовуватися в якості ідентифікаторів: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Але, якщо рядок містить не ASCII-букву, цифру або знак підкреслення, </a:t>
            </a:r>
            <a:r>
              <a:rPr lang="uk-UA" sz="1600" dirty="0"/>
              <a:t>то результат буде інший</a:t>
            </a:r>
            <a:r>
              <a:rPr lang="ru-RU" sz="1600" dirty="0"/>
              <a:t>: </a:t>
            </a:r>
            <a:endParaRPr lang="uk-UA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29" y="677731"/>
            <a:ext cx="1960290" cy="205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91" y="3486875"/>
            <a:ext cx="240030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19586" y="1052792"/>
            <a:ext cx="3168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Тут </a:t>
            </a:r>
            <a:r>
              <a:rPr lang="en-US" sz="1600" i="1" dirty="0"/>
              <a:t>a</a:t>
            </a:r>
            <a:r>
              <a:rPr lang="ru-RU" sz="1600" i="1" dirty="0"/>
              <a:t> і </a:t>
            </a:r>
            <a:r>
              <a:rPr lang="en-US" sz="1600" i="1" dirty="0"/>
              <a:t>b</a:t>
            </a:r>
            <a:r>
              <a:rPr lang="ru-RU" sz="1600" i="1" dirty="0"/>
              <a:t> </a:t>
            </a:r>
            <a:r>
              <a:rPr lang="uk-UA" sz="1600" i="1" dirty="0"/>
              <a:t>вказують на </a:t>
            </a:r>
            <a:r>
              <a:rPr lang="ru-RU" sz="1600" i="1" dirty="0"/>
              <a:t>один і той </a:t>
            </a:r>
            <a:r>
              <a:rPr lang="uk-UA" sz="1600" i="1" dirty="0"/>
              <a:t>самий</a:t>
            </a:r>
            <a:r>
              <a:rPr lang="ru-RU" sz="1600" i="1" dirty="0"/>
              <a:t> адрес в </a:t>
            </a:r>
            <a:r>
              <a:rPr lang="ru-RU" sz="1600" i="1" dirty="0" err="1"/>
              <a:t>пам'яті</a:t>
            </a:r>
            <a:r>
              <a:rPr lang="ru-RU" sz="1600" i="1" dirty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22104" y="3979913"/>
            <a:ext cx="3744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У </a:t>
            </a:r>
            <a:r>
              <a:rPr lang="ru-RU" sz="1600" i="1" dirty="0" err="1"/>
              <a:t>цьому</a:t>
            </a:r>
            <a:r>
              <a:rPr lang="ru-RU" sz="1600" i="1" dirty="0"/>
              <a:t> </a:t>
            </a:r>
            <a:r>
              <a:rPr lang="ru-RU" sz="1600" i="1" dirty="0" err="1"/>
              <a:t>прикладі</a:t>
            </a:r>
            <a:r>
              <a:rPr lang="ru-RU" sz="1600" i="1" dirty="0"/>
              <a:t> </a:t>
            </a:r>
            <a:r>
              <a:rPr lang="ru-RU" sz="1600" i="1" dirty="0" err="1"/>
              <a:t>використаний</a:t>
            </a:r>
            <a:r>
              <a:rPr lang="ru-RU" sz="1600" i="1" dirty="0"/>
              <a:t> знак оклику, тому рядки не </a:t>
            </a:r>
            <a:r>
              <a:rPr lang="ru-RU" sz="1600" i="1" dirty="0" err="1"/>
              <a:t>інтерновані</a:t>
            </a:r>
            <a:r>
              <a:rPr lang="ru-RU" sz="1600" i="1" dirty="0"/>
              <a:t> і є </a:t>
            </a:r>
            <a:r>
              <a:rPr lang="ru-RU" sz="1600" i="1" dirty="0" err="1"/>
              <a:t>різними</a:t>
            </a:r>
            <a:r>
              <a:rPr lang="ru-RU" sz="1600" i="1" dirty="0"/>
              <a:t> </a:t>
            </a:r>
            <a:r>
              <a:rPr lang="ru-RU" sz="1600" i="1" dirty="0" err="1"/>
              <a:t>об'єктами</a:t>
            </a:r>
            <a:r>
              <a:rPr lang="ru-RU" sz="1600" i="1" dirty="0"/>
              <a:t> в </a:t>
            </a:r>
            <a:r>
              <a:rPr lang="ru-RU" sz="1600" i="1" dirty="0" err="1"/>
              <a:t>пам'яті</a:t>
            </a:r>
            <a:r>
              <a:rPr lang="ru-RU" sz="1600" i="1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5891" y="5829683"/>
            <a:ext cx="11471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dirty="0"/>
              <a:t>Зауважте, що той факт, що ідентифікатор об'єкта в </a:t>
            </a:r>
            <a:r>
              <a:rPr lang="en-US" sz="1400" b="1" dirty="0" err="1"/>
              <a:t>CPython</a:t>
            </a:r>
            <a:r>
              <a:rPr lang="en-US" sz="1400" b="1" dirty="0"/>
              <a:t> </a:t>
            </a:r>
            <a:r>
              <a:rPr lang="en-US" sz="1400" dirty="0"/>
              <a:t>(</a:t>
            </a:r>
            <a:r>
              <a:rPr lang="uk-UA" sz="1400" dirty="0"/>
              <a:t>реалізація  інтерпретатора </a:t>
            </a:r>
            <a:r>
              <a:rPr lang="en-US" sz="1400" dirty="0"/>
              <a:t>Python</a:t>
            </a:r>
            <a:r>
              <a:rPr lang="uk-UA" sz="1400" dirty="0"/>
              <a:t> на мові С</a:t>
            </a:r>
            <a:r>
              <a:rPr lang="en-US" sz="1400" dirty="0"/>
              <a:t>) </a:t>
            </a:r>
            <a:r>
              <a:rPr lang="uk-UA" sz="1400" dirty="0"/>
              <a:t>є місцем у пам'яті, </a:t>
            </a:r>
            <a:r>
              <a:rPr lang="uk-UA" sz="1400" b="1" u="sng" dirty="0"/>
              <a:t>є деталлю реалізації</a:t>
            </a:r>
            <a:r>
              <a:rPr lang="uk-UA" sz="1400" dirty="0"/>
              <a:t>. </a:t>
            </a:r>
          </a:p>
          <a:p>
            <a:r>
              <a:rPr lang="uk-UA" sz="1400" dirty="0"/>
              <a:t>Інші реалізації </a:t>
            </a:r>
            <a:r>
              <a:rPr lang="en-US" sz="1400" dirty="0"/>
              <a:t>Python (</a:t>
            </a:r>
            <a:r>
              <a:rPr lang="uk-UA" sz="1400" dirty="0"/>
              <a:t>наприклад, </a:t>
            </a:r>
            <a:r>
              <a:rPr lang="en-US" sz="1400" dirty="0" err="1"/>
              <a:t>Jython</a:t>
            </a:r>
            <a:r>
              <a:rPr lang="uk-UA" sz="1400" dirty="0"/>
              <a:t>, </a:t>
            </a:r>
            <a:r>
              <a:rPr lang="en-US" sz="1400" dirty="0" err="1"/>
              <a:t>PyPy</a:t>
            </a:r>
            <a:r>
              <a:rPr lang="en-US" sz="1400" dirty="0"/>
              <a:t> </a:t>
            </a:r>
            <a:r>
              <a:rPr lang="uk-UA" sz="1400" dirty="0"/>
              <a:t>або </a:t>
            </a:r>
            <a:r>
              <a:rPr lang="en-US" sz="1400" dirty="0" err="1"/>
              <a:t>IronPython</a:t>
            </a:r>
            <a:r>
              <a:rPr lang="en-US" sz="1400" dirty="0"/>
              <a:t>) </a:t>
            </a:r>
            <a:r>
              <a:rPr lang="uk-UA" sz="1400" dirty="0"/>
              <a:t>можуть легко мати іншу реалізацію для ідентифікатора. </a:t>
            </a:r>
          </a:p>
        </p:txBody>
      </p:sp>
    </p:spTree>
    <p:extLst>
      <p:ext uri="{BB962C8B-B14F-4D97-AF65-F5344CB8AC3E}">
        <p14:creationId xmlns:p14="http://schemas.microsoft.com/office/powerpoint/2010/main" val="3236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16632"/>
            <a:ext cx="11777133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Існує 2 типи інтерпретаторів: </a:t>
            </a:r>
          </a:p>
          <a:p>
            <a:pPr marL="0" indent="0">
              <a:buNone/>
            </a:pPr>
            <a:endParaRPr lang="uk-UA" sz="1800" dirty="0"/>
          </a:p>
          <a:p>
            <a:r>
              <a:rPr lang="uk-UA" sz="1800" b="1" dirty="0"/>
              <a:t>Простий інтерпретатор. </a:t>
            </a:r>
            <a:r>
              <a:rPr lang="uk-UA" sz="1800" dirty="0"/>
              <a:t>Він бере одну інструкцію, транслює і відразу виконує її, а потім бере наступну інструкцію. </a:t>
            </a:r>
          </a:p>
          <a:p>
            <a:r>
              <a:rPr lang="uk-UA" sz="1800" b="1" dirty="0"/>
              <a:t>Інтерпретатор компілюючого типу</a:t>
            </a:r>
            <a:r>
              <a:rPr lang="uk-UA" sz="1800" dirty="0"/>
              <a:t>. Це система з компілятора й інтерпретатора. Компілятор переводить вихідний код програми в проміжне представлення (байт-код), а інтерпретатор (віртуальна машина) виконує цей байт-код. </a:t>
            </a:r>
          </a:p>
          <a:p>
            <a:pPr marL="0" indent="0">
              <a:buNone/>
            </a:pPr>
            <a:endParaRPr lang="uk-UA" sz="1800" b="1" dirty="0"/>
          </a:p>
          <a:p>
            <a:pPr marL="0" indent="0">
              <a:buNone/>
            </a:pPr>
            <a:r>
              <a:rPr lang="en-US" sz="1800" b="1" dirty="0" err="1"/>
              <a:t>CPython</a:t>
            </a:r>
            <a:r>
              <a:rPr lang="en-US" sz="1800" b="1" dirty="0"/>
              <a:t>: </a:t>
            </a:r>
            <a:endParaRPr lang="ru-RU" sz="1800" b="1" dirty="0"/>
          </a:p>
          <a:p>
            <a:r>
              <a:rPr lang="uk-UA" sz="1800" dirty="0"/>
              <a:t>Інтерпретатор компілюючого типу (завдяки цьому досягається більша швидкодія виконання програм). </a:t>
            </a:r>
          </a:p>
          <a:p>
            <a:r>
              <a:rPr lang="uk-UA" sz="1800" dirty="0"/>
              <a:t>Вважається еталонною реалізацією мови </a:t>
            </a:r>
            <a:r>
              <a:rPr lang="en-US" sz="1800" dirty="0"/>
              <a:t>Python. </a:t>
            </a:r>
            <a:endParaRPr lang="ru-RU" sz="1800" dirty="0"/>
          </a:p>
          <a:p>
            <a:r>
              <a:rPr lang="uk-UA" sz="1800" dirty="0"/>
              <a:t>Написаний на </a:t>
            </a:r>
            <a:r>
              <a:rPr lang="en-US" sz="1800" dirty="0"/>
              <a:t>C. </a:t>
            </a:r>
            <a:endParaRPr lang="ru-RU" sz="1800" dirty="0"/>
          </a:p>
          <a:p>
            <a:r>
              <a:rPr lang="uk-UA" sz="1800" dirty="0"/>
              <a:t>Вихідний код </a:t>
            </a:r>
            <a:r>
              <a:rPr lang="en-US" sz="1800" dirty="0" err="1"/>
              <a:t>CPython</a:t>
            </a:r>
            <a:r>
              <a:rPr lang="en-US" sz="1800" dirty="0"/>
              <a:t> </a:t>
            </a:r>
            <a:r>
              <a:rPr lang="uk-UA" sz="1800" dirty="0"/>
              <a:t>знаходиться у відкритому доступі.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/>
              <a:t>Його розробка ведеться групою розробників під керівництвом Гвідо ван Россума - творця </a:t>
            </a:r>
            <a:r>
              <a:rPr lang="en-US" sz="1800" dirty="0"/>
              <a:t>Python. </a:t>
            </a:r>
            <a:r>
              <a:rPr lang="uk-UA" sz="1800" dirty="0"/>
              <a:t>Крім цього, у інтерпретатора С</a:t>
            </a:r>
            <a:r>
              <a:rPr lang="en-US" sz="1800" dirty="0"/>
              <a:t>Python </a:t>
            </a:r>
            <a:r>
              <a:rPr lang="uk-UA" sz="1800" dirty="0"/>
              <a:t>є особливість - він може працювати в режимі діалогу (</a:t>
            </a:r>
            <a:r>
              <a:rPr lang="en-US" sz="1800" b="1" dirty="0"/>
              <a:t>REPL - read-</a:t>
            </a:r>
            <a:r>
              <a:rPr lang="en-US" sz="1800" b="1" dirty="0" err="1"/>
              <a:t>eval</a:t>
            </a:r>
            <a:r>
              <a:rPr lang="en-US" sz="1800" b="1" dirty="0"/>
              <a:t>-print loop</a:t>
            </a:r>
            <a:r>
              <a:rPr lang="en-US" sz="1800" dirty="0"/>
              <a:t>)</a:t>
            </a:r>
            <a:r>
              <a:rPr lang="uk-UA" sz="1800" dirty="0"/>
              <a:t>, тобто в так званому «інтерактивному режимі»</a:t>
            </a:r>
            <a:r>
              <a:rPr lang="en-US" sz="1800" dirty="0"/>
              <a:t>. </a:t>
            </a:r>
            <a:r>
              <a:rPr lang="uk-UA" sz="1800" dirty="0"/>
              <a:t>Інтерпретатор зчитує закінчену конструкцію мови, виконує її, друкує результати і переходить до очікування введення користувачем наступної конструкції.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3162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3" y="116632"/>
            <a:ext cx="11811000" cy="65527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600" b="1" dirty="0"/>
              <a:t>Як CPython виконує програми?</a:t>
            </a:r>
          </a:p>
          <a:p>
            <a:pPr marL="0" indent="0">
              <a:buNone/>
            </a:pPr>
            <a:r>
              <a:rPr lang="ru-RU" sz="1600" dirty="0"/>
              <a:t>Інтерпретатор </a:t>
            </a:r>
            <a:r>
              <a:rPr lang="en-US" sz="1600" dirty="0"/>
              <a:t>Python </a:t>
            </a:r>
            <a:r>
              <a:rPr lang="ru-RU" sz="1600" dirty="0"/>
              <a:t>виконує будь-яку програму поетапно.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b="1" dirty="0"/>
              <a:t>Етап 1. Ініціалізація </a:t>
            </a:r>
          </a:p>
          <a:p>
            <a:pPr marL="0" indent="0">
              <a:buNone/>
            </a:pPr>
            <a:r>
              <a:rPr lang="uk-UA" sz="1600" dirty="0"/>
              <a:t>Після запуску програми, </a:t>
            </a:r>
            <a:r>
              <a:rPr lang="en-US" sz="1600" dirty="0"/>
              <a:t>Python-</a:t>
            </a:r>
            <a:r>
              <a:rPr lang="uk-UA" sz="1600" dirty="0"/>
              <a:t>інтерпретатор читає код, перевіряє форматування і синтаксис. При виявленні помилки він негайно зупиняється і показує повідомлення про помилку. Крім цього, відбувається ряд підготовчих процесів: аналіз аргументів командного рядка; установка прапорців програми; читання змінних середовища і т.д. </a:t>
            </a:r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r>
              <a:rPr lang="uk-UA" sz="1600" b="1" dirty="0"/>
              <a:t>Етап 2. Компіляція </a:t>
            </a:r>
          </a:p>
          <a:p>
            <a:pPr marL="0" indent="0">
              <a:buNone/>
            </a:pPr>
            <a:r>
              <a:rPr lang="uk-UA" sz="1600" dirty="0"/>
              <a:t>Інтерпретатор транслює (переводить) вихідні інструкції програми в байт-код (низькорівневе, платформонезалежне представлення вихідного тексту). Така трансляція необхідна в першу чергу для підвищення швидкості - байт-код виконується в рази швидше, </a:t>
            </a:r>
          </a:p>
          <a:p>
            <a:pPr marL="0" indent="0">
              <a:buNone/>
            </a:pPr>
            <a:endParaRPr lang="ru-RU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672" y="836712"/>
            <a:ext cx="5364088" cy="301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19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16632"/>
            <a:ext cx="11345333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600" dirty="0"/>
              <a:t>Якщо </a:t>
            </a:r>
            <a:r>
              <a:rPr lang="en-US" sz="1600" dirty="0"/>
              <a:t>Python-</a:t>
            </a:r>
            <a:r>
              <a:rPr lang="uk-UA" sz="1600" dirty="0"/>
              <a:t>інтерпретатор має право запису, він буде зберігати байт-код у вигляді файлу з розширенням </a:t>
            </a:r>
            <a:r>
              <a:rPr lang="uk-UA" sz="1600" i="1" dirty="0"/>
              <a:t>.</a:t>
            </a:r>
            <a:r>
              <a:rPr lang="en-US" sz="1600" i="1" dirty="0" err="1"/>
              <a:t>pyc</a:t>
            </a:r>
            <a:r>
              <a:rPr lang="en-US" sz="1600" dirty="0"/>
              <a:t>. </a:t>
            </a:r>
            <a:r>
              <a:rPr lang="uk-UA" sz="1600" dirty="0"/>
              <a:t>Якщо вихідний текст програми не змінився з моменту останньої компіляції, при наступному запуску програми, </a:t>
            </a:r>
            <a:r>
              <a:rPr lang="en-US" sz="1600" dirty="0"/>
              <a:t>Python </a:t>
            </a:r>
            <a:r>
              <a:rPr lang="uk-UA" sz="1600" dirty="0"/>
              <a:t>відразу завантажить файл </a:t>
            </a:r>
            <a:r>
              <a:rPr lang="uk-UA" sz="1600" i="1" dirty="0"/>
              <a:t>.</a:t>
            </a:r>
            <a:r>
              <a:rPr lang="en-US" sz="1600" i="1" dirty="0" err="1"/>
              <a:t>pyc</a:t>
            </a:r>
            <a:r>
              <a:rPr lang="en-US" sz="1600" dirty="0"/>
              <a:t>, </a:t>
            </a:r>
            <a:r>
              <a:rPr lang="uk-UA" sz="1600" dirty="0"/>
              <a:t>минаючи етап компіляції (тим самим прискорить процес запуску програми). </a:t>
            </a:r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r>
              <a:rPr lang="uk-UA" sz="1600" b="1" dirty="0"/>
              <a:t>Етап  3. виконання </a:t>
            </a:r>
          </a:p>
          <a:p>
            <a:pPr marL="0" indent="0">
              <a:buNone/>
            </a:pPr>
            <a:r>
              <a:rPr lang="uk-UA" sz="1600" dirty="0"/>
              <a:t>Як тільки байт-код скомпільовано, він відправляється на віртуальну машину </a:t>
            </a:r>
            <a:r>
              <a:rPr lang="en-US" sz="1600" dirty="0"/>
              <a:t>Python (PVM). </a:t>
            </a:r>
            <a:r>
              <a:rPr lang="uk-UA" sz="1600" dirty="0"/>
              <a:t>Тут виконується байт-код на </a:t>
            </a:r>
            <a:r>
              <a:rPr lang="en-US" sz="1600" dirty="0"/>
              <a:t>PVM. </a:t>
            </a:r>
            <a:r>
              <a:rPr lang="uk-UA" sz="1600" dirty="0"/>
              <a:t>Якщо під час цього виконання виникає помилка, то виконання зупиняється з повідомленням про помилку. </a:t>
            </a:r>
            <a:r>
              <a:rPr lang="en-US" sz="1600" dirty="0"/>
              <a:t>PVM </a:t>
            </a:r>
            <a:r>
              <a:rPr lang="uk-UA" sz="1600" dirty="0"/>
              <a:t>є частиною </a:t>
            </a:r>
            <a:r>
              <a:rPr lang="en-US" sz="1600" dirty="0"/>
              <a:t>Python-</a:t>
            </a:r>
            <a:r>
              <a:rPr lang="uk-UA" sz="1600" dirty="0"/>
              <a:t>інтерпретатора. По суті це просто великий цикл, який виконує перебір інструкцій в байт-коді і виконує відповідні їм операції. ніж вихідні інструкції. </a:t>
            </a:r>
            <a:endParaRPr lang="ru-RU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709" y="82866"/>
            <a:ext cx="6528432" cy="375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85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8266" y="2126191"/>
            <a:ext cx="4487333" cy="1325563"/>
          </a:xfrm>
        </p:spPr>
        <p:txBody>
          <a:bodyPr/>
          <a:lstStyle/>
          <a:p>
            <a:pPr algn="ctr"/>
            <a:r>
              <a:rPr lang="uk-UA" b="1" dirty="0"/>
              <a:t>Модулі в </a:t>
            </a:r>
            <a:r>
              <a:rPr lang="en-US" b="1" dirty="0"/>
              <a:t>Python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16075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Модулі в </a:t>
            </a:r>
            <a:r>
              <a:rPr lang="en-US" sz="1800" b="1" dirty="0"/>
              <a:t>Python</a:t>
            </a:r>
            <a:endParaRPr lang="ru-RU" sz="1800" b="1" dirty="0"/>
          </a:p>
          <a:p>
            <a:pPr marL="0" indent="0">
              <a:buNone/>
            </a:pPr>
            <a:r>
              <a:rPr lang="en-US" sz="1600" dirty="0"/>
              <a:t>Python </a:t>
            </a:r>
            <a:r>
              <a:rPr lang="ru-RU" sz="1600" dirty="0"/>
              <a:t>дозволяє розмістити класи, функції або дані в окремому файлі і використовувати їх в інших програмах. Файл, який містить початковий код на </a:t>
            </a:r>
            <a:r>
              <a:rPr lang="en-US" sz="1600" dirty="0"/>
              <a:t>Python, </a:t>
            </a:r>
            <a:r>
              <a:rPr lang="ru-RU" sz="1600" dirty="0"/>
              <a:t>є модулем. Об'єкти з модуля можуть бути імпортовані в інші модулі. </a:t>
            </a:r>
          </a:p>
          <a:p>
            <a:pPr marL="0" indent="0">
              <a:buNone/>
            </a:pPr>
            <a:r>
              <a:rPr lang="uk-UA" sz="1600" dirty="0"/>
              <a:t>Ім'я файла утворюється додаванням до імені модуля розширення </a:t>
            </a:r>
            <a:r>
              <a:rPr lang="uk-UA" sz="1600" i="1" dirty="0"/>
              <a:t>.</a:t>
            </a:r>
            <a:r>
              <a:rPr lang="en-US" sz="1600" i="1" dirty="0" err="1"/>
              <a:t>py</a:t>
            </a:r>
            <a:r>
              <a:rPr lang="en-US" sz="1600" i="1" dirty="0"/>
              <a:t>. </a:t>
            </a:r>
            <a:endParaRPr lang="uk-UA" sz="1600" i="1" dirty="0"/>
          </a:p>
          <a:p>
            <a:pPr marL="0" indent="0">
              <a:buNone/>
            </a:pPr>
            <a:r>
              <a:rPr lang="uk-UA" sz="1600" u="sng" dirty="0"/>
              <a:t>При імпорті модуля інтерпретатор шукає </a:t>
            </a:r>
            <a:r>
              <a:rPr lang="uk-UA" sz="1600" dirty="0"/>
              <a:t>файл спочатку </a:t>
            </a:r>
            <a:r>
              <a:rPr lang="uk-UA" sz="1600" u="sng" dirty="0"/>
              <a:t>у поточному каталозі</a:t>
            </a:r>
            <a:r>
              <a:rPr lang="uk-UA" sz="1600" dirty="0"/>
              <a:t>, потім у каталогах, вказаних </a:t>
            </a:r>
            <a:r>
              <a:rPr lang="uk-UA" sz="1600" u="sng" dirty="0"/>
              <a:t>у змінній середовища </a:t>
            </a:r>
            <a:r>
              <a:rPr lang="en-US" sz="1600" i="1" dirty="0"/>
              <a:t>PYTHONPATH</a:t>
            </a:r>
            <a:r>
              <a:rPr lang="en-US" sz="1600" dirty="0"/>
              <a:t>, </a:t>
            </a:r>
            <a:r>
              <a:rPr lang="uk-UA" sz="1600" dirty="0"/>
              <a:t>потім у залежних від платформи </a:t>
            </a:r>
            <a:r>
              <a:rPr lang="uk-UA" sz="1600" u="sng" dirty="0"/>
              <a:t>шляхах за замовчуванням</a:t>
            </a:r>
            <a:r>
              <a:rPr lang="uk-UA" sz="1600" dirty="0"/>
              <a:t>. </a:t>
            </a:r>
          </a:p>
          <a:p>
            <a:pPr marL="0" indent="0">
              <a:buNone/>
            </a:pPr>
            <a:r>
              <a:rPr lang="uk-UA" sz="1600" dirty="0"/>
              <a:t>Внести зміни в </a:t>
            </a:r>
            <a:r>
              <a:rPr lang="en-US" sz="1600" i="1" dirty="0"/>
              <a:t>PYTHONPATH</a:t>
            </a:r>
            <a:r>
              <a:rPr lang="en-US" sz="1600" dirty="0"/>
              <a:t> </a:t>
            </a:r>
            <a:r>
              <a:rPr lang="uk-UA" sz="1600" dirty="0"/>
              <a:t> можна додавши туди свій шлях. Каталоги, в яких здійснюється пошук, можна подивитись у змінній </a:t>
            </a:r>
            <a:r>
              <a:rPr lang="en-US" sz="1600" i="1" dirty="0" err="1"/>
              <a:t>sys.path</a:t>
            </a:r>
            <a:r>
              <a:rPr lang="en-US" sz="1600" dirty="0"/>
              <a:t>. </a:t>
            </a:r>
            <a:r>
              <a:rPr lang="uk-UA" sz="1600" dirty="0"/>
              <a:t>Також можна </a:t>
            </a:r>
            <a:r>
              <a:rPr lang="uk-UA" sz="1600" u="sng" dirty="0"/>
              <a:t>додати свій каталог для пошуку</a:t>
            </a:r>
            <a:r>
              <a:rPr lang="uk-UA" sz="1600" dirty="0"/>
              <a:t>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uk-UA" sz="1600" dirty="0"/>
              <a:t>Великі програми, як правило, складаються з стартового файла — файла верхнього рівня, і набору файлів-модулей. Головний файл займається контролем програми.</a:t>
            </a:r>
          </a:p>
          <a:p>
            <a:pPr marL="0" indent="0">
              <a:buNone/>
            </a:pPr>
            <a:r>
              <a:rPr lang="uk-UA" sz="1600" dirty="0"/>
              <a:t>Для прискорення запуску програм модулі можуть бути зкомпільовані в байт-код. Зкомпільовані модулі містяться у каталозі </a:t>
            </a:r>
            <a:r>
              <a:rPr lang="uk-UA" sz="1600" i="1" dirty="0"/>
              <a:t>__</a:t>
            </a:r>
            <a:r>
              <a:rPr lang="en-US" sz="1600" i="1" dirty="0" err="1"/>
              <a:t>pycache</a:t>
            </a:r>
            <a:r>
              <a:rPr lang="en-US" sz="1600" i="1" dirty="0"/>
              <a:t>__ </a:t>
            </a:r>
            <a:r>
              <a:rPr lang="uk-UA" sz="1600" dirty="0"/>
              <a:t>у файлах з розширенням </a:t>
            </a:r>
            <a:r>
              <a:rPr lang="uk-UA" sz="1600" i="1" dirty="0"/>
              <a:t>.</a:t>
            </a:r>
            <a:r>
              <a:rPr lang="en-US" sz="1600" i="1" dirty="0" err="1"/>
              <a:t>pyc</a:t>
            </a:r>
            <a:r>
              <a:rPr lang="en-US" sz="1600" dirty="0"/>
              <a:t>. </a:t>
            </a:r>
            <a:r>
              <a:rPr lang="uk-UA" sz="1600" dirty="0"/>
              <a:t>Ім'я файла складається з імені модуля і версії інтерпретатора. Типове ім'я файла зі скомпільованим модулем виглядає так:</a:t>
            </a:r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2640012"/>
            <a:ext cx="7967133" cy="1190787"/>
          </a:xfrm>
          <a:prstGeom prst="rect">
            <a:avLst/>
          </a:prstGeom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81000" y="5765858"/>
            <a:ext cx="2476960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module1.cpython-36.pyc 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968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777133" cy="654473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1600" u="sng" dirty="0"/>
              <a:t>Компіляція модуля</a:t>
            </a:r>
            <a:r>
              <a:rPr lang="uk-UA" sz="1600" dirty="0"/>
              <a:t> відбувається при імпортуванні цього модуля у таких випадках:</a:t>
            </a:r>
          </a:p>
          <a:p>
            <a:pPr marL="177800" indent="-177800">
              <a:spcBef>
                <a:spcPts val="0"/>
              </a:spcBef>
            </a:pPr>
            <a:r>
              <a:rPr lang="uk-UA" sz="1600" dirty="0"/>
              <a:t>якщо до даного модуля ще не існує файла зі скомпільованим байт-кодом.</a:t>
            </a:r>
          </a:p>
          <a:p>
            <a:pPr marL="177800" indent="-177800">
              <a:spcBef>
                <a:spcPts val="0"/>
              </a:spcBef>
            </a:pPr>
            <a:r>
              <a:rPr lang="uk-UA" sz="1600" dirty="0"/>
              <a:t>якщо файл з модулем створено пізніше ніж файл з байт-кодом.</a:t>
            </a:r>
          </a:p>
          <a:p>
            <a:pPr marL="0" indent="0"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Можна вказати інтерпретатору </a:t>
            </a:r>
            <a:r>
              <a:rPr lang="uk-UA" sz="1600" u="sng" dirty="0"/>
              <a:t>додаткові опції для компіляції байт-кода</a:t>
            </a:r>
            <a:r>
              <a:rPr lang="uk-UA" sz="16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    </a:t>
            </a:r>
            <a:r>
              <a:rPr lang="uk-UA" sz="1600" i="1" dirty="0"/>
              <a:t>-</a:t>
            </a:r>
            <a:r>
              <a:rPr lang="en-US" sz="1600" i="1" dirty="0"/>
              <a:t>O </a:t>
            </a:r>
            <a:r>
              <a:rPr lang="en-US" sz="1600" dirty="0"/>
              <a:t>— </a:t>
            </a:r>
            <a:r>
              <a:rPr lang="uk-UA" sz="1600" dirty="0"/>
              <a:t>ця опція змушує інтерпретатор компілювати так званий оптимізований байт-код який зберігається у файлах з розширенням </a:t>
            </a:r>
            <a:r>
              <a:rPr lang="uk-UA" sz="1600" i="1" dirty="0"/>
              <a:t>.</a:t>
            </a:r>
            <a:r>
              <a:rPr lang="en-US" sz="1600" i="1" dirty="0" err="1"/>
              <a:t>pyo</a:t>
            </a:r>
            <a:r>
              <a:rPr lang="en-US" sz="1600" dirty="0"/>
              <a:t>. </a:t>
            </a:r>
            <a:r>
              <a:rPr lang="uk-UA" sz="1600" dirty="0"/>
              <a:t>З кода видаляються </a:t>
            </a:r>
            <a:r>
              <a:rPr lang="en-US" sz="1600" i="1" dirty="0"/>
              <a:t>assert</a:t>
            </a:r>
            <a:r>
              <a:rPr lang="en-US" sz="1600" dirty="0"/>
              <a:t>, </a:t>
            </a:r>
            <a:r>
              <a:rPr lang="uk-UA" sz="1600" dirty="0"/>
              <a:t>ігнорується умовний дебаг, </a:t>
            </a:r>
            <a:r>
              <a:rPr lang="uk-UA" sz="1600" i="1" dirty="0"/>
              <a:t>.</a:t>
            </a:r>
            <a:r>
              <a:rPr lang="en-US" sz="1600" i="1" dirty="0" err="1"/>
              <a:t>pyc</a:t>
            </a:r>
            <a:r>
              <a:rPr lang="en-US" sz="1600" dirty="0"/>
              <a:t>- </a:t>
            </a:r>
            <a:r>
              <a:rPr lang="uk-UA" sz="1600" dirty="0"/>
              <a:t>файли ігноруються.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    </a:t>
            </a:r>
            <a:r>
              <a:rPr lang="uk-UA" sz="1600" i="1" dirty="0"/>
              <a:t>-</a:t>
            </a:r>
            <a:r>
              <a:rPr lang="en-US" sz="1600" i="1" dirty="0"/>
              <a:t>OO </a:t>
            </a:r>
            <a:r>
              <a:rPr lang="en-US" sz="1600" dirty="0"/>
              <a:t>— </a:t>
            </a:r>
            <a:r>
              <a:rPr lang="uk-UA" sz="1600" dirty="0"/>
              <a:t>те ж саме, плюс видаляються коментарі.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Файл, який запускається безпосередньо з командного рядка, ніколи не компілюється. Для оптимізації його запуска бажано більшу частину кода розмістити в модулі.</a:t>
            </a:r>
          </a:p>
          <a:p>
            <a:pPr marL="0" indent="0"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Зкомпільований байт-код є платформо-незалежним, але </a:t>
            </a:r>
            <a:r>
              <a:rPr lang="uk-UA" sz="1600" u="sng" dirty="0"/>
              <a:t>може бути різним для різних версій інтерпретатора</a:t>
            </a:r>
            <a:r>
              <a:rPr lang="uk-UA" sz="1600" dirty="0"/>
              <a:t>.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Модуль може завантажуватись з файлів з розширенням </a:t>
            </a:r>
            <a:r>
              <a:rPr lang="uk-UA" sz="1600" i="1" dirty="0"/>
              <a:t>.</a:t>
            </a:r>
            <a:r>
              <a:rPr lang="en-US" sz="1600" i="1" dirty="0" err="1"/>
              <a:t>pyc</a:t>
            </a:r>
            <a:r>
              <a:rPr lang="en-US" sz="1600" i="1" dirty="0"/>
              <a:t> </a:t>
            </a:r>
            <a:r>
              <a:rPr lang="uk-UA" sz="1600" dirty="0"/>
              <a:t>або </a:t>
            </a:r>
            <a:r>
              <a:rPr lang="uk-UA" sz="1600" i="1" dirty="0"/>
              <a:t>.</a:t>
            </a:r>
            <a:r>
              <a:rPr lang="en-US" sz="1600" i="1" dirty="0" err="1"/>
              <a:t>pyo</a:t>
            </a:r>
            <a:r>
              <a:rPr lang="en-US" sz="1600" i="1" dirty="0"/>
              <a:t> </a:t>
            </a:r>
            <a:r>
              <a:rPr lang="uk-UA" sz="1600" dirty="0"/>
              <a:t>навіть якщо файла з розширенням </a:t>
            </a:r>
            <a:r>
              <a:rPr lang="uk-UA" sz="1600" i="1" dirty="0"/>
              <a:t>.</a:t>
            </a:r>
            <a:r>
              <a:rPr lang="en-US" sz="1600" i="1" dirty="0" err="1"/>
              <a:t>py</a:t>
            </a:r>
            <a:r>
              <a:rPr lang="en-US" sz="1600" i="1" dirty="0"/>
              <a:t> </a:t>
            </a:r>
            <a:r>
              <a:rPr lang="uk-UA" sz="1600" dirty="0"/>
              <a:t>не існує. Це може допомогти приховати початковий код якщо ви, наприклад, не хочете розповсюджувати його. Але це не є дієвим методом захисту програм.</a:t>
            </a:r>
          </a:p>
          <a:p>
            <a:pPr marL="0" indent="0"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Зауважимо, що інтерпретатор </a:t>
            </a:r>
            <a:r>
              <a:rPr lang="en-US" sz="1600" dirty="0"/>
              <a:t>Python </a:t>
            </a:r>
            <a:r>
              <a:rPr lang="uk-UA" sz="1600" dirty="0"/>
              <a:t>також може завантажувати бінарний код, який зібрано за допомогою мови </a:t>
            </a:r>
            <a:r>
              <a:rPr lang="en-US" sz="1600" dirty="0"/>
              <a:t>C (</a:t>
            </a:r>
            <a:r>
              <a:rPr lang="uk-UA" sz="1600" dirty="0"/>
              <a:t>файли</a:t>
            </a:r>
            <a:r>
              <a:rPr lang="en-US" sz="1600" dirty="0"/>
              <a:t> </a:t>
            </a:r>
            <a:r>
              <a:rPr lang="uk-UA" sz="1600" dirty="0"/>
              <a:t>з розширенням .</a:t>
            </a:r>
            <a:r>
              <a:rPr lang="en-US" sz="1600" dirty="0"/>
              <a:t>so </a:t>
            </a:r>
            <a:r>
              <a:rPr lang="uk-UA" sz="1600" dirty="0"/>
              <a:t>в </a:t>
            </a:r>
            <a:r>
              <a:rPr lang="en-US" sz="1600" dirty="0"/>
              <a:t>Linux </a:t>
            </a:r>
            <a:r>
              <a:rPr lang="uk-UA" sz="1600" dirty="0"/>
              <a:t>або .</a:t>
            </a:r>
            <a:r>
              <a:rPr lang="en-US" sz="1600" dirty="0" err="1"/>
              <a:t>dll</a:t>
            </a:r>
            <a:r>
              <a:rPr lang="en-US" sz="1600" dirty="0"/>
              <a:t> </a:t>
            </a:r>
            <a:r>
              <a:rPr lang="uk-UA" sz="1600" dirty="0"/>
              <a:t>в </a:t>
            </a:r>
            <a:r>
              <a:rPr lang="en-US" sz="1600" dirty="0"/>
              <a:t>Windows) </a:t>
            </a:r>
            <a:r>
              <a:rPr lang="uk-UA" sz="1600" dirty="0"/>
              <a:t>і навіть </a:t>
            </a:r>
            <a:r>
              <a:rPr lang="en-US" sz="1600" dirty="0"/>
              <a:t>Java-</a:t>
            </a:r>
            <a:r>
              <a:rPr lang="uk-UA" sz="1600" dirty="0"/>
              <a:t>класи зібрані за допомогою </a:t>
            </a:r>
            <a:r>
              <a:rPr lang="en-US" sz="1600" dirty="0" err="1"/>
              <a:t>Jython</a:t>
            </a:r>
            <a:r>
              <a:rPr lang="en-US" sz="1600" dirty="0"/>
              <a:t>. </a:t>
            </a:r>
            <a:endParaRPr lang="uk-UA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199" y="1781008"/>
            <a:ext cx="4160649" cy="22829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533" y="2111570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i="1" dirty="0"/>
              <a:t>Як працює </a:t>
            </a:r>
            <a:r>
              <a:rPr lang="en-US" sz="1600" b="1" i="1" dirty="0"/>
              <a:t>import</a:t>
            </a:r>
            <a:r>
              <a:rPr lang="ru-RU" sz="1600" b="1" i="1" dirty="0"/>
              <a:t>?</a:t>
            </a:r>
            <a:r>
              <a:rPr lang="en-US" sz="1600" b="1" i="1" dirty="0"/>
              <a:t> </a:t>
            </a:r>
            <a:endParaRPr lang="ru-RU" sz="1600" b="1" i="1" dirty="0"/>
          </a:p>
          <a:p>
            <a:r>
              <a:rPr lang="uk-UA" sz="1600" i="1" dirty="0"/>
              <a:t>Шукається інформація про модуль в словнику </a:t>
            </a:r>
            <a:r>
              <a:rPr lang="en-US" sz="1600" i="1" dirty="0" err="1"/>
              <a:t>sys.modules</a:t>
            </a:r>
            <a:r>
              <a:rPr lang="en-US" sz="1600" i="1" dirty="0"/>
              <a:t>. </a:t>
            </a:r>
            <a:endParaRPr lang="ru-RU" sz="1600" i="1" dirty="0"/>
          </a:p>
          <a:p>
            <a:r>
              <a:rPr lang="uk-UA" sz="1600" i="1" dirty="0"/>
              <a:t>Якщо модуль в словнику вже є, беруть розташований в пам'яті об'єкт модуля. Якщо модуля в словнику немає (перший імпорт):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i="1" dirty="0"/>
              <a:t>Шукають файл модуля.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i="1" dirty="0"/>
              <a:t>Компілюють його в байт-код (якщо потрібно).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i="1" dirty="0"/>
              <a:t>Виконують його, щоб створити його об'єкти. </a:t>
            </a:r>
          </a:p>
        </p:txBody>
      </p:sp>
    </p:spTree>
    <p:extLst>
      <p:ext uri="{BB962C8B-B14F-4D97-AF65-F5344CB8AC3E}">
        <p14:creationId xmlns:p14="http://schemas.microsoft.com/office/powerpoint/2010/main" val="1932699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Стандартні модулі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Python </a:t>
            </a:r>
            <a:r>
              <a:rPr lang="uk-UA" sz="1600" dirty="0"/>
              <a:t>розповсюджується з бібліотекою стандартних модулів. Бібліотека включає в себе більш ніж 200 модулів, які виконують платформо-залежну підтримку таких задач, як:</a:t>
            </a:r>
          </a:p>
          <a:p>
            <a:pPr>
              <a:spcBef>
                <a:spcPts val="0"/>
              </a:spcBef>
            </a:pPr>
            <a:r>
              <a:rPr lang="uk-UA" sz="1600" dirty="0"/>
              <a:t>інтерфейс до операційної системи</a:t>
            </a:r>
          </a:p>
          <a:p>
            <a:pPr>
              <a:spcBef>
                <a:spcPts val="0"/>
              </a:spcBef>
            </a:pPr>
            <a:r>
              <a:rPr lang="uk-UA" sz="1600" dirty="0"/>
              <a:t>керування об'єктами</a:t>
            </a:r>
          </a:p>
          <a:p>
            <a:pPr>
              <a:spcBef>
                <a:spcPts val="0"/>
              </a:spcBef>
            </a:pPr>
            <a:r>
              <a:rPr lang="uk-UA" sz="1600" dirty="0"/>
              <a:t>пошук</a:t>
            </a:r>
          </a:p>
          <a:p>
            <a:pPr>
              <a:spcBef>
                <a:spcPts val="0"/>
              </a:spcBef>
            </a:pPr>
            <a:r>
              <a:rPr lang="uk-UA" sz="1600" dirty="0"/>
              <a:t>мережа + Інтернет</a:t>
            </a:r>
          </a:p>
          <a:p>
            <a:pPr>
              <a:spcBef>
                <a:spcPts val="0"/>
              </a:spcBef>
            </a:pPr>
            <a:r>
              <a:rPr lang="uk-UA" sz="1600" dirty="0"/>
              <a:t>графічний інтерфейс користувача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       і ще багато іншого. Повний список стандартних модулів можна подивитись у документації.</a:t>
            </a:r>
          </a:p>
          <a:p>
            <a:pPr marL="0" indent="0">
              <a:buNone/>
            </a:pPr>
            <a:r>
              <a:rPr lang="uk-UA" sz="1600" dirty="0"/>
              <a:t>Частину модулів вбудовано в інтерпретатор за замовчуванням. Це зроблено з міркувань ефективності або для забезпечення доступа до примітивів операційної системи — наприклад, модуль </a:t>
            </a:r>
            <a:r>
              <a:rPr lang="en-US" sz="1600" b="1" i="1" dirty="0"/>
              <a:t>sys</a:t>
            </a:r>
            <a:r>
              <a:rPr lang="en-US" sz="1600" dirty="0"/>
              <a:t>.</a:t>
            </a:r>
            <a:endParaRPr lang="uk-UA" sz="1600" dirty="0"/>
          </a:p>
          <a:p>
            <a:pPr marL="0" indent="0" algn="ctr">
              <a:buNone/>
            </a:pPr>
            <a:r>
              <a:rPr lang="ru-RU" sz="1600" b="1" dirty="0"/>
              <a:t>Функція dir()</a:t>
            </a:r>
          </a:p>
          <a:p>
            <a:pPr marL="0" indent="0">
              <a:buNone/>
            </a:pPr>
            <a:r>
              <a:rPr lang="ru-RU" sz="1600" dirty="0"/>
              <a:t>Вбудована функція </a:t>
            </a:r>
            <a:r>
              <a:rPr lang="ru-RU" sz="1600" b="1" i="1" dirty="0"/>
              <a:t>dir() </a:t>
            </a:r>
            <a:r>
              <a:rPr lang="ru-RU" sz="1600" dirty="0"/>
              <a:t>використовується для отримання імен, які визначено в модулі. Вона повертає відсортований список рядків: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Без аргументів функція </a:t>
            </a:r>
            <a:r>
              <a:rPr lang="ru-RU" sz="1600" b="1" dirty="0"/>
              <a:t>dir() </a:t>
            </a:r>
            <a:r>
              <a:rPr lang="ru-RU" sz="1600" dirty="0"/>
              <a:t>повертає список імен, які визначено в даний момент: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Результат функції </a:t>
            </a:r>
            <a:r>
              <a:rPr lang="ru-RU" sz="1600" b="1" dirty="0"/>
              <a:t>dir() </a:t>
            </a:r>
            <a:r>
              <a:rPr lang="ru-RU" sz="1600" dirty="0"/>
              <a:t>не містить вбудованих функцій і змінних. Отримати їх список можна зі стандартного модуля </a:t>
            </a:r>
            <a:r>
              <a:rPr lang="ru-RU" sz="1600" b="1" i="1" dirty="0"/>
              <a:t>builtins</a:t>
            </a:r>
            <a:r>
              <a:rPr lang="ru-RU" sz="1600" dirty="0"/>
              <a:t>:</a:t>
            </a:r>
            <a:endParaRPr lang="uk-UA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3545417"/>
            <a:ext cx="1127760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67" y="4519083"/>
            <a:ext cx="8771466" cy="10265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467" y="5853641"/>
            <a:ext cx="1157287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163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493" y="128489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Модулі як об'єкти</a:t>
            </a:r>
          </a:p>
          <a:p>
            <a:pPr marL="0" indent="0">
              <a:buNone/>
            </a:pPr>
            <a:r>
              <a:rPr lang="uk-UA" sz="1600" dirty="0"/>
              <a:t>Імпортувати модуль можна за допомогою оператора </a:t>
            </a:r>
            <a:r>
              <a:rPr lang="en-US" sz="1600" dirty="0"/>
              <a:t>import. </a:t>
            </a:r>
            <a:r>
              <a:rPr lang="uk-UA" sz="1600" dirty="0"/>
              <a:t>Після ключового слова </a:t>
            </a:r>
            <a:r>
              <a:rPr lang="en-US" sz="1600" dirty="0"/>
              <a:t>import </a:t>
            </a:r>
            <a:r>
              <a:rPr lang="uk-UA" sz="1600" dirty="0"/>
              <a:t>вказують назву імпортованого модуля або розділені комою імена імпортованих модулів: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uk-UA" sz="1600" i="1" dirty="0"/>
              <a:t>хорошою практикою в </a:t>
            </a:r>
            <a:r>
              <a:rPr lang="en-US" sz="1600" i="1" dirty="0"/>
              <a:t>Python </a:t>
            </a:r>
            <a:r>
              <a:rPr lang="uk-UA" sz="1600" i="1" dirty="0"/>
              <a:t>є імпортування модулів по одному у кожному рядку.</a:t>
            </a:r>
          </a:p>
          <a:p>
            <a:pPr marL="0" indent="0">
              <a:buNone/>
            </a:pPr>
            <a:r>
              <a:rPr lang="en-US" sz="1600" dirty="0"/>
              <a:t>Python </a:t>
            </a:r>
            <a:r>
              <a:rPr lang="uk-UA" sz="1600" dirty="0"/>
              <a:t>все є об'єктом. При імпортуванні модуля </a:t>
            </a:r>
            <a:r>
              <a:rPr lang="en-US" sz="1600" dirty="0"/>
              <a:t>Python </a:t>
            </a:r>
            <a:r>
              <a:rPr lang="uk-UA" sz="1600" dirty="0"/>
              <a:t>створює відповідний об'єкт а також ім'я, яке пов'язує з цим модулем. Ім'я об'єкта модуля буде співпадати з назвою самого модуля, але це можна змінити. Достатньо при імпортуванні модуля вказати інше ім'я після ключового слова </a:t>
            </a:r>
            <a:r>
              <a:rPr lang="en-US" sz="1600" b="1" i="1" dirty="0"/>
              <a:t>as</a:t>
            </a:r>
            <a:r>
              <a:rPr lang="en-US" sz="1600" dirty="0"/>
              <a:t>: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Модуль завантажується лише один раз. Усі наступні спроби імпортування просто повертають посилання на вже імпортований модуль.</a:t>
            </a:r>
          </a:p>
          <a:p>
            <a:pPr marL="0" indent="0">
              <a:buNone/>
            </a:pPr>
            <a:r>
              <a:rPr lang="uk-UA" sz="1600" b="1" dirty="0"/>
              <a:t>При імпорті модуля виконується увесь його вміст, рядок за рядком</a:t>
            </a:r>
            <a:r>
              <a:rPr lang="uk-UA" sz="1600" dirty="0"/>
              <a:t>! Тобто, наприклад, якщо у модулі присутні виклики функції </a:t>
            </a:r>
            <a:r>
              <a:rPr lang="en-US" sz="1600" b="1" i="1" dirty="0"/>
              <a:t>print(), </a:t>
            </a:r>
            <a:r>
              <a:rPr lang="uk-UA" sz="1600" dirty="0"/>
              <a:t>то при імпорті цього модуля вони спрацюють.</a:t>
            </a:r>
          </a:p>
          <a:p>
            <a:pPr marL="0" indent="0">
              <a:buNone/>
            </a:pPr>
            <a:r>
              <a:rPr lang="uk-UA" sz="1600" dirty="0"/>
              <a:t>Кожен </a:t>
            </a:r>
            <a:r>
              <a:rPr lang="uk-UA" sz="1600" u="sng" dirty="0"/>
              <a:t>модуль задає новий простір імен</a:t>
            </a:r>
            <a:r>
              <a:rPr lang="uk-UA" sz="1600" dirty="0"/>
              <a:t>, атрибути якого відповідають </a:t>
            </a:r>
            <a:r>
              <a:rPr lang="uk-UA" sz="1600" u="sng" dirty="0"/>
              <a:t>іменам, визначеним у файлі</a:t>
            </a:r>
            <a:r>
              <a:rPr lang="uk-UA" sz="1600" dirty="0"/>
              <a:t>:</a:t>
            </a:r>
          </a:p>
          <a:p>
            <a:pPr marL="0" indent="0">
              <a:buNone/>
            </a:pPr>
            <a:r>
              <a:rPr lang="uk-UA" sz="1600" dirty="0"/>
              <a:t>Можна </a:t>
            </a:r>
            <a:r>
              <a:rPr lang="uk-UA" sz="1600" u="sng" dirty="0"/>
              <a:t>імпортувати тільки певні імена з модуля</a:t>
            </a:r>
            <a:r>
              <a:rPr lang="uk-UA" sz="1600" dirty="0"/>
              <a:t>, після чого вони стануть доступними як глобальні імена поточного модуля. Зробити це можна за допомогою оператора </a:t>
            </a:r>
            <a:r>
              <a:rPr lang="en-US" sz="1600" b="1" i="1" dirty="0"/>
              <a:t>from...import</a:t>
            </a:r>
            <a:r>
              <a:rPr lang="en-US" sz="1600" dirty="0"/>
              <a:t>. </a:t>
            </a:r>
            <a:r>
              <a:rPr lang="uk-UA" sz="1600" dirty="0"/>
              <a:t>Після ключового слова </a:t>
            </a:r>
            <a:r>
              <a:rPr lang="en-US" sz="1600" b="1" i="1" dirty="0"/>
              <a:t>from</a:t>
            </a:r>
            <a:r>
              <a:rPr lang="en-US" sz="1600" dirty="0"/>
              <a:t> </a:t>
            </a:r>
            <a:r>
              <a:rPr lang="uk-UA" sz="1600" dirty="0"/>
              <a:t>вказують ім'я модуля, з якого ведеться імпорт, потім після ключового слова </a:t>
            </a:r>
            <a:r>
              <a:rPr lang="en-US" sz="1600" b="1" i="1" dirty="0"/>
              <a:t>import</a:t>
            </a:r>
            <a:r>
              <a:rPr lang="en-US" sz="1600" dirty="0"/>
              <a:t> </a:t>
            </a:r>
            <a:r>
              <a:rPr lang="uk-UA" sz="1600" dirty="0"/>
              <a:t>через кому перераховують імена того, що потрібно імпортувати. Також після кожного імені можна вказати ключове слово </a:t>
            </a:r>
            <a:r>
              <a:rPr lang="en-US" sz="1600" b="1" i="1" dirty="0"/>
              <a:t>as</a:t>
            </a:r>
            <a:r>
              <a:rPr lang="en-US" sz="1600" dirty="0"/>
              <a:t> </a:t>
            </a:r>
            <a:r>
              <a:rPr lang="uk-UA" sz="1600" dirty="0"/>
              <a:t>і альтернативне ім'я: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1109991"/>
            <a:ext cx="1845377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os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json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requests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467" y="2911045"/>
            <a:ext cx="2133918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mathplotlib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mp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26" y="5746122"/>
            <a:ext cx="19812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69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Синтаксис оператора довзволяє перерахувати декілька імен через кому і, можливо, переіменувати деякі з них: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ru-RU" sz="1600" dirty="0"/>
              <a:t>Оператор </a:t>
            </a:r>
            <a:r>
              <a:rPr lang="ru-RU" sz="1600" b="1" i="1" dirty="0"/>
              <a:t>from...import </a:t>
            </a:r>
            <a:r>
              <a:rPr lang="ru-RU" sz="1600" dirty="0"/>
              <a:t>можна концептуально представити наступним способом: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ru-RU" sz="1600" dirty="0"/>
              <a:t>Якщо після </a:t>
            </a:r>
            <a:r>
              <a:rPr lang="ru-RU" sz="1600" b="1" i="1" dirty="0"/>
              <a:t>from...import </a:t>
            </a:r>
            <a:r>
              <a:rPr lang="ru-RU" sz="1600" dirty="0"/>
              <a:t>вказати зірочку, то з модуля буде імпортовано </a:t>
            </a:r>
            <a:r>
              <a:rPr lang="uk-UA" sz="1600" dirty="0"/>
              <a:t>в</a:t>
            </a:r>
            <a:r>
              <a:rPr lang="ru-RU" sz="1600" dirty="0"/>
              <a:t>сі сутності, імена яких не починаються з символа підкреслення: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Зауважте, що </a:t>
            </a:r>
            <a:r>
              <a:rPr lang="ru-RU" sz="1600" u="sng" dirty="0"/>
              <a:t>все імпортоване стане глобальним для поточного модуля</a:t>
            </a:r>
            <a:r>
              <a:rPr lang="ru-RU" sz="1600" dirty="0"/>
              <a:t>. Тому такий спосіб імпорта не завжди є хорошою практикою.</a:t>
            </a:r>
          </a:p>
          <a:p>
            <a:pPr marL="0" indent="0">
              <a:buNone/>
            </a:pPr>
            <a:r>
              <a:rPr lang="ru-RU" sz="1600" dirty="0"/>
              <a:t>При створенні модуля можна обмежити імпорт з зірочкою присвоївши спеціальній змінній модуля </a:t>
            </a:r>
            <a:r>
              <a:rPr lang="ru-RU" sz="1600" b="1" i="1" dirty="0"/>
              <a:t>__</a:t>
            </a:r>
            <a:r>
              <a:rPr lang="en-US" sz="1600" b="1" i="1" dirty="0"/>
              <a:t>all__ </a:t>
            </a:r>
            <a:r>
              <a:rPr lang="ru-RU" sz="1600" dirty="0"/>
              <a:t>список з ідентифікаторами модуля. Наприклад, якщо у модулі </a:t>
            </a:r>
            <a:r>
              <a:rPr lang="en-US" sz="1600" b="1" i="1" dirty="0" err="1"/>
              <a:t>usefull</a:t>
            </a:r>
            <a:r>
              <a:rPr lang="en-US" sz="1600" dirty="0"/>
              <a:t> </a:t>
            </a:r>
            <a:r>
              <a:rPr lang="ru-RU" sz="1600" dirty="0"/>
              <a:t>визначимо: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то при імпорті усього вмісту цього модуля: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не буде імпортовано нічого.</a:t>
            </a:r>
            <a:endParaRPr lang="en-US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481113"/>
            <a:ext cx="4232249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long_function_name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as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lfn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func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467" y="1190880"/>
            <a:ext cx="2755883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lfn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long_function_name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func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func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2764896"/>
            <a:ext cx="1943100" cy="752475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30200" y="4594786"/>
            <a:ext cx="106471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__all__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[]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30200" y="5287382"/>
            <a:ext cx="1776448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usefull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2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484785"/>
            <a:ext cx="7772400" cy="3722215"/>
          </a:xfrm>
        </p:spPr>
        <p:txBody>
          <a:bodyPr>
            <a:normAutofit fontScale="90000"/>
          </a:bodyPr>
          <a:lstStyle/>
          <a:p>
            <a:r>
              <a:rPr lang="uk-UA" dirty="0"/>
              <a:t>Чому </a:t>
            </a:r>
            <a:r>
              <a:rPr lang="en-US" dirty="0"/>
              <a:t>Python-</a:t>
            </a:r>
            <a:r>
              <a:rPr lang="uk-UA" dirty="0"/>
              <a:t>код в нормальному і інтерактивному режимі іноді веде себе по різному?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827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i="1" dirty="0"/>
              <a:t>import</a:t>
            </a:r>
            <a:r>
              <a:rPr lang="en-US" sz="1600" dirty="0"/>
              <a:t> </a:t>
            </a:r>
            <a:r>
              <a:rPr lang="uk-UA" sz="1600" dirty="0"/>
              <a:t>і </a:t>
            </a:r>
            <a:r>
              <a:rPr lang="en-US" sz="1600" b="1" i="1" dirty="0"/>
              <a:t>from</a:t>
            </a:r>
            <a:r>
              <a:rPr lang="en-US" sz="1600" dirty="0"/>
              <a:t> — </a:t>
            </a:r>
            <a:r>
              <a:rPr lang="uk-UA" sz="1600" dirty="0"/>
              <a:t>це виконувані вирази, і виконуються вони у процесі виконання скрипта, а не на етапі компіляції. Це дозволяє гнучко підходити до процесі імпортування: використовувати умовні вирази і тому подібне.</a:t>
            </a:r>
          </a:p>
          <a:p>
            <a:pPr marL="0" indent="0">
              <a:buNone/>
            </a:pPr>
            <a:r>
              <a:rPr lang="uk-UA" sz="1600" dirty="0"/>
              <a:t>Доступ до певної сутності модуля відбувається вказуючи її ім'я в якості атрибута модуля: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В модулі завжди присутні </a:t>
            </a:r>
            <a:r>
              <a:rPr lang="ru-RU" sz="1600" i="1" u="sng" dirty="0"/>
              <a:t>спеціальні атрибути</a:t>
            </a:r>
            <a:r>
              <a:rPr lang="ru-RU" sz="1600" dirty="0"/>
              <a:t>, Наприклад:</a:t>
            </a:r>
          </a:p>
          <a:p>
            <a:pPr marL="0" indent="0">
              <a:buNone/>
            </a:pPr>
            <a:r>
              <a:rPr lang="ru-RU" sz="1600" b="1" i="1" dirty="0"/>
              <a:t>__file__ </a:t>
            </a:r>
            <a:r>
              <a:rPr lang="ru-RU" sz="1600" dirty="0"/>
              <a:t>— містить шлях до файлу модуля: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ru-RU" sz="1600" b="1" i="1" dirty="0"/>
          </a:p>
          <a:p>
            <a:pPr marL="0" indent="0">
              <a:buNone/>
            </a:pPr>
            <a:r>
              <a:rPr lang="en-US" sz="1600" b="1" i="1" dirty="0"/>
              <a:t>__name__ </a:t>
            </a:r>
            <a:r>
              <a:rPr lang="en-US" sz="1600" dirty="0"/>
              <a:t>— </a:t>
            </a:r>
            <a:r>
              <a:rPr lang="uk-UA" sz="1600" dirty="0"/>
              <a:t>містить ім'я модуля: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ru-RU" sz="1600" b="1" i="1" dirty="0"/>
              <a:t>__cached__ </a:t>
            </a:r>
            <a:r>
              <a:rPr lang="ru-RU" sz="1600" dirty="0"/>
              <a:t>— містить шлях до файла зкомпільованого байт-кода:</a:t>
            </a:r>
            <a:endParaRPr lang="en-US" sz="1600" dirty="0"/>
          </a:p>
          <a:p>
            <a:pPr marL="0" indent="0">
              <a:buNone/>
            </a:pPr>
            <a:endParaRPr lang="uk-UA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841" y="1090612"/>
            <a:ext cx="1466850" cy="13239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467" y="3155420"/>
            <a:ext cx="6753225" cy="7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166" y="4563534"/>
            <a:ext cx="1533525" cy="495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467" y="5671079"/>
            <a:ext cx="8620125" cy="5619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47760" y="1081093"/>
            <a:ext cx="68442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/>
              <a:t>import</a:t>
            </a:r>
            <a:r>
              <a:rPr lang="en-US" sz="1600" i="1" dirty="0"/>
              <a:t> </a:t>
            </a:r>
            <a:r>
              <a:rPr lang="uk-UA" sz="1600" i="1" dirty="0"/>
              <a:t>і </a:t>
            </a:r>
            <a:r>
              <a:rPr lang="en-US" sz="1600" b="1" i="1" dirty="0"/>
              <a:t>from</a:t>
            </a:r>
            <a:r>
              <a:rPr lang="en-US" sz="1600" i="1" dirty="0"/>
              <a:t> - </a:t>
            </a:r>
            <a:r>
              <a:rPr lang="uk-UA" sz="1600" i="1" dirty="0"/>
              <a:t> можна вкласти 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/>
              <a:t>if</a:t>
            </a:r>
            <a:r>
              <a:rPr lang="en-US" sz="1600" i="1" dirty="0"/>
              <a:t> (</a:t>
            </a:r>
            <a:r>
              <a:rPr lang="uk-UA" sz="1600" i="1" dirty="0"/>
              <a:t>імпортуємо один модуль, інакше імпортуємо інший)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i="1" dirty="0"/>
              <a:t>можна вкласти в </a:t>
            </a:r>
            <a:r>
              <a:rPr lang="en-US" sz="1600" b="1" i="1" dirty="0" err="1"/>
              <a:t>def</a:t>
            </a:r>
            <a:r>
              <a:rPr lang="en-US" sz="1600" i="1" dirty="0"/>
              <a:t> (</a:t>
            </a:r>
            <a:r>
              <a:rPr lang="uk-UA" sz="1600" i="1" dirty="0"/>
              <a:t>всередині функції)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i="1" dirty="0"/>
              <a:t>працюють тільки тоді, коли до них дійде інтерпретатор. </a:t>
            </a:r>
          </a:p>
          <a:p>
            <a:r>
              <a:rPr lang="uk-UA" sz="1600" i="1" dirty="0"/>
              <a:t>Тобто імена і модулі не доступні, поки не були виконані необхідні </a:t>
            </a:r>
            <a:r>
              <a:rPr lang="en-US" sz="1600" b="1" i="1" dirty="0"/>
              <a:t>import</a:t>
            </a:r>
            <a:r>
              <a:rPr lang="en-US" sz="1600" i="1" dirty="0"/>
              <a:t>. </a:t>
            </a:r>
            <a:endParaRPr lang="uk-UA" sz="1600" i="1" dirty="0"/>
          </a:p>
        </p:txBody>
      </p:sp>
    </p:spTree>
    <p:extLst>
      <p:ext uri="{BB962C8B-B14F-4D97-AF65-F5344CB8AC3E}">
        <p14:creationId xmlns:p14="http://schemas.microsoft.com/office/powerpoint/2010/main" val="2129350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1800" b="1" dirty="0"/>
              <a:t>Пакети</a:t>
            </a:r>
          </a:p>
          <a:p>
            <a:pPr marL="0" indent="0">
              <a:buNone/>
            </a:pPr>
            <a:r>
              <a:rPr lang="uk-UA" sz="1600" dirty="0"/>
              <a:t>Модулі можуть об'єднуватись в пакети. </a:t>
            </a:r>
            <a:r>
              <a:rPr lang="uk-UA" sz="1600" u="sng" dirty="0"/>
              <a:t>Пакети слугують як простори імен для модулів і спосіб їх структурування</a:t>
            </a:r>
            <a:r>
              <a:rPr lang="uk-UA" sz="1600" dirty="0"/>
              <a:t>.</a:t>
            </a:r>
          </a:p>
          <a:p>
            <a:pPr marL="0" indent="0">
              <a:buNone/>
            </a:pPr>
            <a:r>
              <a:rPr lang="uk-UA" sz="1600" dirty="0"/>
              <a:t>Будь-який пакет є модулем, але не кожен модуль є пакетом.</a:t>
            </a:r>
          </a:p>
          <a:p>
            <a:pPr marL="0" indent="0">
              <a:buNone/>
            </a:pPr>
            <a:r>
              <a:rPr lang="uk-UA" sz="1600" dirty="0"/>
              <a:t>Як правило (але не завжди) модулі представляються у вигляді файлів, а пакети — каталогів у файловій системі.</a:t>
            </a:r>
          </a:p>
          <a:p>
            <a:pPr marL="0" indent="0">
              <a:buNone/>
            </a:pPr>
            <a:r>
              <a:rPr lang="uk-UA" sz="1600" dirty="0"/>
              <a:t>Для того, щоб каталог був пакетом, у ньому повинен знаходитись файл </a:t>
            </a:r>
            <a:r>
              <a:rPr lang="uk-UA" sz="1600" b="1" i="1" dirty="0"/>
              <a:t>__</a:t>
            </a:r>
            <a:r>
              <a:rPr lang="en-US" sz="1600" b="1" i="1" dirty="0"/>
              <a:t>init__.py</a:t>
            </a:r>
            <a:r>
              <a:rPr lang="en-US" sz="1600" dirty="0"/>
              <a:t>. </a:t>
            </a:r>
            <a:r>
              <a:rPr lang="uk-UA" sz="1600" dirty="0"/>
              <a:t>Він автоматично виконується при імпортуванні певного модуля і може містити певні дії для ініціалізації або бути порожнім. Приклад (структура файлів):</a:t>
            </a:r>
          </a:p>
          <a:p>
            <a:pPr marL="0" indent="0">
              <a:buNone/>
            </a:pPr>
            <a:r>
              <a:rPr lang="uk-UA" sz="1600" dirty="0"/>
              <a:t>    </a:t>
            </a:r>
            <a:r>
              <a:rPr lang="en-US" sz="1600" b="1" dirty="0"/>
              <a:t>package</a:t>
            </a:r>
            <a:r>
              <a:rPr lang="en-US" sz="1600" dirty="0"/>
              <a:t> (</a:t>
            </a:r>
            <a:r>
              <a:rPr lang="uk-UA" sz="1600" dirty="0"/>
              <a:t>тека, пакет)</a:t>
            </a:r>
          </a:p>
          <a:p>
            <a:pPr marL="627063">
              <a:tabLst>
                <a:tab pos="541338" algn="l"/>
              </a:tabLst>
            </a:pPr>
            <a:r>
              <a:rPr lang="uk-UA" sz="1600" b="1" i="1" dirty="0"/>
              <a:t>__</a:t>
            </a:r>
            <a:r>
              <a:rPr lang="en-US" sz="1600" b="1" i="1" dirty="0"/>
              <a:t>init__.py </a:t>
            </a:r>
            <a:r>
              <a:rPr lang="en-US" sz="1600" dirty="0"/>
              <a:t>(</a:t>
            </a:r>
            <a:r>
              <a:rPr lang="uk-UA" sz="1600" dirty="0"/>
              <a:t>файл, модуль)</a:t>
            </a:r>
          </a:p>
          <a:p>
            <a:pPr marL="627063">
              <a:tabLst>
                <a:tab pos="541338" algn="l"/>
              </a:tabLst>
            </a:pPr>
            <a:r>
              <a:rPr lang="en-US" sz="1600" b="1" i="1" dirty="0"/>
              <a:t>module1.py</a:t>
            </a:r>
            <a:r>
              <a:rPr lang="en-US" sz="1600" dirty="0"/>
              <a:t> (</a:t>
            </a:r>
            <a:r>
              <a:rPr lang="uk-UA" sz="1600" dirty="0"/>
              <a:t>файл, модуль)</a:t>
            </a:r>
          </a:p>
          <a:p>
            <a:pPr marL="627063">
              <a:tabLst>
                <a:tab pos="541338" algn="l"/>
              </a:tabLst>
            </a:pPr>
            <a:r>
              <a:rPr lang="en-US" sz="1600" b="1" i="1" dirty="0"/>
              <a:t>module2.py</a:t>
            </a:r>
            <a:r>
              <a:rPr lang="en-US" sz="1600" dirty="0"/>
              <a:t> 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endParaRPr lang="uk-UA" sz="1600" dirty="0"/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Всередині пакетів можуть бути не тільки модулі, а й інші пакети також:</a:t>
            </a:r>
          </a:p>
          <a:p>
            <a:pPr marL="0" indent="0">
              <a:buNone/>
              <a:tabLst>
                <a:tab pos="541338" algn="l"/>
              </a:tabLst>
            </a:pPr>
            <a:endParaRPr lang="uk-UA" sz="1600" dirty="0"/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</a:t>
            </a:r>
            <a:r>
              <a:rPr lang="en-US" sz="1600" b="1" dirty="0"/>
              <a:t>package</a:t>
            </a:r>
            <a:r>
              <a:rPr lang="en-US" sz="1600" dirty="0"/>
              <a:t> (</a:t>
            </a:r>
            <a:r>
              <a:rPr lang="uk-UA" sz="1600" dirty="0"/>
              <a:t>тека, пакет)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</a:t>
            </a:r>
            <a:r>
              <a:rPr lang="uk-UA" sz="1600" b="1" i="1" dirty="0"/>
              <a:t>__</a:t>
            </a:r>
            <a:r>
              <a:rPr lang="en-US" sz="1600" b="1" i="1" dirty="0"/>
              <a:t>init__.py </a:t>
            </a:r>
            <a:r>
              <a:rPr lang="en-US" sz="1600" dirty="0"/>
              <a:t>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</a:t>
            </a:r>
            <a:r>
              <a:rPr lang="en-US" sz="1600" b="1" i="1" dirty="0"/>
              <a:t>module1.py </a:t>
            </a:r>
            <a:r>
              <a:rPr lang="en-US" sz="1600" dirty="0"/>
              <a:t>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</a:t>
            </a:r>
            <a:r>
              <a:rPr lang="en-US" sz="1600" b="1" i="1" dirty="0"/>
              <a:t>module2.py</a:t>
            </a:r>
            <a:r>
              <a:rPr lang="en-US" sz="1600" dirty="0"/>
              <a:t> 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</a:t>
            </a:r>
            <a:r>
              <a:rPr lang="en-US" sz="1600" b="1" i="1" dirty="0" err="1"/>
              <a:t>subpackage</a:t>
            </a:r>
            <a:r>
              <a:rPr lang="en-US" sz="1600" dirty="0"/>
              <a:t> (</a:t>
            </a:r>
            <a:r>
              <a:rPr lang="uk-UA" sz="1600" dirty="0"/>
              <a:t>тека, пакет)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    </a:t>
            </a:r>
            <a:r>
              <a:rPr lang="uk-UA" sz="1600" b="1" i="1" dirty="0"/>
              <a:t>__</a:t>
            </a:r>
            <a:r>
              <a:rPr lang="en-US" sz="1600" b="1" i="1" dirty="0"/>
              <a:t>init__.py </a:t>
            </a:r>
            <a:r>
              <a:rPr lang="en-US" sz="1600" dirty="0"/>
              <a:t>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    </a:t>
            </a:r>
            <a:r>
              <a:rPr lang="en-US" sz="1600" b="1" i="1" dirty="0"/>
              <a:t>submodule1.py</a:t>
            </a:r>
            <a:r>
              <a:rPr lang="en-US" sz="1600" dirty="0"/>
              <a:t> (</a:t>
            </a:r>
            <a:r>
              <a:rPr lang="uk-UA" sz="16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1600" dirty="0"/>
              <a:t>            </a:t>
            </a:r>
            <a:r>
              <a:rPr lang="en-US" sz="1600" b="1" i="1" dirty="0"/>
              <a:t>submodule2.py</a:t>
            </a:r>
            <a:r>
              <a:rPr lang="en-US" sz="1600" dirty="0"/>
              <a:t> (</a:t>
            </a:r>
            <a:r>
              <a:rPr lang="uk-UA" sz="1600" dirty="0"/>
              <a:t>файл, модуль)</a:t>
            </a:r>
          </a:p>
        </p:txBody>
      </p:sp>
    </p:spTree>
    <p:extLst>
      <p:ext uri="{BB962C8B-B14F-4D97-AF65-F5344CB8AC3E}">
        <p14:creationId xmlns:p14="http://schemas.microsoft.com/office/powerpoint/2010/main" val="1195732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798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Приклади імпорту з пакетами: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dirty="0"/>
              <a:t>При використанні оператора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i="1" dirty="0"/>
              <a:t>item</a:t>
            </a:r>
            <a:r>
              <a:rPr lang="ru-RU" sz="1600" dirty="0"/>
              <a:t> може бути пакетом, модулем або будь-яким ім'ям, описаним у пакеті.</a:t>
            </a:r>
          </a:p>
          <a:p>
            <a:pPr marL="0" indent="0">
              <a:buNone/>
            </a:pPr>
            <a:r>
              <a:rPr lang="ru-RU" sz="1600" dirty="0"/>
              <a:t>При використанні оператора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i="1" dirty="0"/>
              <a:t>item</a:t>
            </a:r>
            <a:r>
              <a:rPr lang="ru-RU" sz="1600" dirty="0"/>
              <a:t> повинен бути модулем або пакетом.</a:t>
            </a:r>
          </a:p>
          <a:p>
            <a:pPr marL="0" indent="0">
              <a:buNone/>
            </a:pPr>
            <a:r>
              <a:rPr lang="ru-RU" sz="1600" dirty="0"/>
              <a:t>Для того, щоб можна було імпортувати усі імена пакета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пакет має описувати список </a:t>
            </a:r>
            <a:r>
              <a:rPr lang="ru-RU" sz="1600" b="1" i="1" dirty="0"/>
              <a:t>__all__</a:t>
            </a:r>
            <a:r>
              <a:rPr lang="ru-RU" sz="1600" dirty="0"/>
              <a:t>, котрий містить імена підпакетів і модулів. 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509770"/>
            <a:ext cx="6148414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модуль з пакета необхідно імпортувати явно</a:t>
            </a:r>
            <a:b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item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item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467" y="2226735"/>
            <a:ext cx="2202847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item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2467" y="3232777"/>
            <a:ext cx="1795684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item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2467" y="4326466"/>
            <a:ext cx="2949846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71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Відносний імпорт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Крім абсолютних існують також відносні імпорти:</a:t>
            </a:r>
          </a:p>
          <a:p>
            <a:pPr marL="627063"/>
            <a:r>
              <a:rPr lang="uk-UA" sz="1600" dirty="0"/>
              <a:t>крапка вказує на поточний пакет (відповідає імені пакета, у якому викликається імпорт)</a:t>
            </a:r>
          </a:p>
          <a:p>
            <a:pPr marL="627063"/>
            <a:r>
              <a:rPr lang="uk-UA" sz="1600" dirty="0"/>
              <a:t>дві крапки — на батьківський і так далі</a:t>
            </a:r>
          </a:p>
          <a:p>
            <a:pPr marL="0" indent="0">
              <a:buNone/>
            </a:pPr>
            <a:r>
              <a:rPr lang="uk-UA" sz="1600" dirty="0"/>
              <a:t>Ці ж символи можуть бути використані одразу ж перед іменем пакета або модуля і впливати на те, де інтерпретатор буде шукати його. Приклади: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dirty="0"/>
              <a:t>Механізм відносних імпортів дозволяє уникнути зміни імпортів у модулях при переіменуванні або переміщені пакету.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2432559"/>
            <a:ext cx="2411238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name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30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__</a:t>
            </a:r>
            <a:r>
              <a:rPr lang="en-US" sz="2000" b="1" dirty="0"/>
              <a:t>init__.py</a:t>
            </a:r>
            <a:r>
              <a:rPr lang="uk-UA" sz="2000" b="1" dirty="0"/>
              <a:t> і шаблон «</a:t>
            </a:r>
            <a:r>
              <a:rPr lang="uk-UA" sz="1900" b="1" dirty="0"/>
              <a:t>Фасад»</a:t>
            </a:r>
          </a:p>
          <a:p>
            <a:pPr marL="0" indent="0">
              <a:buNone/>
            </a:pPr>
            <a:r>
              <a:rPr lang="uk-UA" sz="1600" dirty="0"/>
              <a:t>Задача модуля </a:t>
            </a:r>
            <a:r>
              <a:rPr lang="uk-UA" sz="1600" b="1" i="1" dirty="0"/>
              <a:t>__</a:t>
            </a:r>
            <a:r>
              <a:rPr lang="en-US" sz="1600" b="1" i="1" dirty="0"/>
              <a:t>init__.py</a:t>
            </a:r>
            <a:r>
              <a:rPr lang="en-US" sz="1600" dirty="0"/>
              <a:t> </a:t>
            </a:r>
            <a:r>
              <a:rPr lang="uk-UA" sz="1600" dirty="0"/>
              <a:t>полягає в ініціалізації пакету, тому не варто реалізовувати у ньому всю логіку. В цьому модулі варто робити:</a:t>
            </a:r>
          </a:p>
          <a:p>
            <a:pPr marL="449263"/>
            <a:r>
              <a:rPr lang="uk-UA" sz="1600" dirty="0"/>
              <a:t>нічого</a:t>
            </a:r>
          </a:p>
          <a:p>
            <a:pPr marL="449263"/>
            <a:r>
              <a:rPr lang="uk-UA" sz="1600" dirty="0"/>
              <a:t>оголосити глобальні для модуля змінні</a:t>
            </a:r>
          </a:p>
          <a:p>
            <a:pPr marL="449263"/>
            <a:r>
              <a:rPr lang="uk-UA" sz="1600" dirty="0"/>
              <a:t>огородити пакет фасадом</a:t>
            </a:r>
          </a:p>
          <a:p>
            <a:pPr marL="0" indent="0">
              <a:buNone/>
            </a:pPr>
            <a:r>
              <a:rPr lang="uk-UA" sz="1600" i="1" dirty="0"/>
              <a:t>    Фасад (</a:t>
            </a:r>
            <a:r>
              <a:rPr lang="en-US" sz="1600" i="1" dirty="0"/>
              <a:t>Facade) — </a:t>
            </a:r>
            <a:r>
              <a:rPr lang="uk-UA" sz="1600" i="1" dirty="0"/>
              <a:t>шаблон проектування, який дозволяє приховати складність системи шляхом зведення усіх можливих зовнішніх викликів до одного об'єкта, який делегує їх відповідним об'єктам системи.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В </a:t>
            </a:r>
            <a:r>
              <a:rPr lang="en-US" sz="1600" dirty="0"/>
              <a:t>Python, </a:t>
            </a:r>
            <a:r>
              <a:rPr lang="uk-UA" sz="1600" dirty="0"/>
              <a:t>у контексті пакетів, фасад — це імпорт імен з вкладених у пакет модулів і пакетів і визначення змінної </a:t>
            </a:r>
            <a:r>
              <a:rPr lang="uk-UA" sz="1600" b="1" i="1" dirty="0"/>
              <a:t>__</a:t>
            </a:r>
            <a:r>
              <a:rPr lang="en-US" sz="1600" b="1" i="1" dirty="0"/>
              <a:t>all__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Розглянемо на прикладі. Припустимо маємо пакет з такою структурою:</a:t>
            </a:r>
          </a:p>
          <a:p>
            <a:r>
              <a:rPr lang="en-US" sz="1600" b="1" i="1" dirty="0"/>
              <a:t>package</a:t>
            </a:r>
            <a:endParaRPr lang="ru-RU" sz="1600" b="1" i="1" dirty="0"/>
          </a:p>
          <a:p>
            <a:pPr marL="449263" indent="-271463"/>
            <a:r>
              <a:rPr lang="en-US" sz="1600" b="1" i="1" dirty="0"/>
              <a:t>init.py</a:t>
            </a:r>
          </a:p>
          <a:p>
            <a:pPr marL="449263" indent="-271463"/>
            <a:r>
              <a:rPr lang="en-US" sz="1600" b="1" i="1" dirty="0"/>
              <a:t>module.py</a:t>
            </a:r>
          </a:p>
          <a:p>
            <a:pPr marL="449263" indent="-271463"/>
            <a:r>
              <a:rPr lang="en-US" sz="1600" b="1" i="1" dirty="0" err="1"/>
              <a:t>subpackage</a:t>
            </a:r>
            <a:endParaRPr lang="en-US" sz="1600" b="1" i="1" dirty="0"/>
          </a:p>
          <a:p>
            <a:pPr marL="719138" indent="-269875"/>
            <a:r>
              <a:rPr lang="en-US" sz="1600" b="1" i="1" dirty="0"/>
              <a:t>init.py</a:t>
            </a:r>
          </a:p>
          <a:p>
            <a:pPr marL="719138" indent="-269875"/>
            <a:r>
              <a:rPr lang="en-US" sz="1600" b="1" i="1" dirty="0"/>
              <a:t>subpackage_module.py</a:t>
            </a:r>
            <a:endParaRPr lang="uk-UA" sz="1600" b="1" i="1" dirty="0"/>
          </a:p>
        </p:txBody>
      </p:sp>
    </p:spTree>
    <p:extLst>
      <p:ext uri="{BB962C8B-B14F-4D97-AF65-F5344CB8AC3E}">
        <p14:creationId xmlns:p14="http://schemas.microsoft.com/office/powerpoint/2010/main" val="2068036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69334"/>
            <a:ext cx="11819466" cy="66209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1600" dirty="0"/>
              <a:t>Спочатку для пакета </a:t>
            </a:r>
            <a:r>
              <a:rPr lang="en-US" sz="1600" b="1" i="1" dirty="0" err="1"/>
              <a:t>subpackage</a:t>
            </a:r>
            <a:r>
              <a:rPr lang="en-US" sz="1600" dirty="0"/>
              <a:t> </a:t>
            </a:r>
            <a:r>
              <a:rPr lang="uk-UA" sz="1600" dirty="0"/>
              <a:t>ми імпортуємо весь вміст вкладеного модуля і вказуємо, що це буде вмістом цього пакета: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Тепер аналогічно поступимо з пакетом </a:t>
            </a:r>
            <a:r>
              <a:rPr lang="en-US" sz="1600" b="1" i="1" dirty="0"/>
              <a:t>package</a:t>
            </a:r>
            <a:r>
              <a:rPr lang="en-US" sz="1600" dirty="0"/>
              <a:t>: </a:t>
            </a:r>
            <a:r>
              <a:rPr lang="uk-UA" sz="1600" dirty="0"/>
              <a:t>імпортуємо все з вкладеного модуля </a:t>
            </a:r>
            <a:r>
              <a:rPr lang="en-US" sz="1600" b="1" i="1" dirty="0"/>
              <a:t>module</a:t>
            </a:r>
            <a:r>
              <a:rPr lang="en-US" sz="1600" dirty="0"/>
              <a:t>, </a:t>
            </a:r>
            <a:r>
              <a:rPr lang="uk-UA" sz="1600" dirty="0"/>
              <a:t>потім усе з вкладеного пакета </a:t>
            </a:r>
            <a:r>
              <a:rPr lang="en-US" sz="1600" b="1" i="1" dirty="0" err="1"/>
              <a:t>subpacage</a:t>
            </a:r>
            <a:r>
              <a:rPr lang="en-US" sz="1600" dirty="0"/>
              <a:t>, </a:t>
            </a:r>
            <a:r>
              <a:rPr lang="uk-UA" sz="1600" dirty="0"/>
              <a:t>і оголосимо </a:t>
            </a:r>
            <a:r>
              <a:rPr lang="uk-UA" sz="1600" b="1" i="1" dirty="0"/>
              <a:t>__</a:t>
            </a:r>
            <a:r>
              <a:rPr lang="en-US" sz="1600" b="1" i="1" dirty="0"/>
              <a:t>all__ </a:t>
            </a:r>
            <a:r>
              <a:rPr lang="uk-UA" sz="1600" dirty="0"/>
              <a:t>як конкатенацію аналогічних змінних двох його нащадків: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Тобто ми як би абстрагували структуру пакета. Тепер необов'язково пам'ятати як називаються модулі, як у пакеті взагалі все організовано. Ми можемо використовувати пакет </a:t>
            </a:r>
            <a:r>
              <a:rPr lang="ru-RU" sz="1600" b="1" dirty="0"/>
              <a:t>package</a:t>
            </a:r>
            <a:r>
              <a:rPr lang="ru-RU" sz="1600" dirty="0"/>
              <a:t> приблизно так: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u="sng" dirty="0"/>
              <a:t>Плюси такого "фасаду"</a:t>
            </a:r>
            <a:r>
              <a:rPr lang="ru-RU" sz="1600" dirty="0"/>
              <a:t>:</a:t>
            </a:r>
          </a:p>
          <a:p>
            <a:r>
              <a:rPr lang="ru-RU" sz="1600" dirty="0"/>
              <a:t> не треба запам'ятовувати внутрішню структуру пакета і думати, з чим саме він працює: модулем чи пакетом. Наприклад, ми можемо не задумуватись як імпортувати функцію</a:t>
            </a:r>
            <a:r>
              <a:rPr lang="ru-RU" sz="1600" b="1" i="1" dirty="0"/>
              <a:t> urlopen</a:t>
            </a:r>
            <a:r>
              <a:rPr lang="ru-RU" sz="1600" dirty="0"/>
              <a:t>:</a:t>
            </a:r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інтерфейс не залежить від деталей реалізації — можна переміщувати код між внутрішніми модулями і пакетами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Мінуси:</a:t>
            </a:r>
          </a:p>
          <a:p>
            <a:r>
              <a:rPr lang="ru-RU" sz="1600" dirty="0"/>
              <a:t>    на завантаження і ініціалізацію витрачається багато часу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612803"/>
            <a:ext cx="3440365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файл package/subpackage/__init__.py</a:t>
            </a:r>
            <a:b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subpackage_module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b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__all__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subpackage_module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__all__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467" y="1927481"/>
            <a:ext cx="3884397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файл package/__init__.py</a:t>
            </a:r>
            <a:b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subpackage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__all__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module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__all__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subpacage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__all__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2467" y="3419899"/>
            <a:ext cx="2829621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package </a:t>
            </a:r>
            <a:r>
              <a:rPr kumimoji="0" lang="ru-RU" altLang="ru-RU" sz="1400" b="0" i="1" u="none" strike="noStrike" cap="none" normalizeH="0" baseline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some_entity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6267" y="4520308"/>
            <a:ext cx="2898550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urllib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urlopen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urllib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request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urlopen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urllib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requests </a:t>
            </a: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urlopen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94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Виконання пакетів</a:t>
            </a:r>
          </a:p>
          <a:p>
            <a:pPr marL="0" indent="0">
              <a:buNone/>
            </a:pPr>
            <a:r>
              <a:rPr lang="uk-UA" sz="1600" dirty="0"/>
              <a:t>Пакет, як і модуль, теж може бути запущеним самостійно шляхом передачі його в якості аргумента інтерпретатору </a:t>
            </a:r>
            <a:r>
              <a:rPr lang="en-US" sz="1600" dirty="0"/>
              <a:t>Python. </a:t>
            </a:r>
            <a:r>
              <a:rPr lang="uk-UA" sz="1600" dirty="0"/>
              <a:t>Для цього пакет повинен містити файл </a:t>
            </a:r>
            <a:r>
              <a:rPr lang="uk-UA" sz="1600" b="1" i="1" dirty="0"/>
              <a:t>__</a:t>
            </a:r>
            <a:r>
              <a:rPr lang="en-US" sz="1600" b="1" i="1" dirty="0"/>
              <a:t>main__.py</a:t>
            </a:r>
            <a:r>
              <a:rPr lang="en-US" sz="1600" dirty="0"/>
              <a:t>. </a:t>
            </a:r>
            <a:r>
              <a:rPr lang="uk-UA" sz="1600" dirty="0"/>
              <a:t>Саме цей файл буде виконано.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Але перед цим буде виконано ще й </a:t>
            </a:r>
            <a:r>
              <a:rPr lang="uk-UA" sz="1600" b="1" i="1" dirty="0"/>
              <a:t>__</a:t>
            </a:r>
            <a:r>
              <a:rPr lang="en-US" sz="1600" b="1" i="1" dirty="0"/>
              <a:t>init__.py</a:t>
            </a:r>
            <a:r>
              <a:rPr lang="en-US" sz="1600" dirty="0"/>
              <a:t>! </a:t>
            </a:r>
            <a:r>
              <a:rPr lang="uk-UA" sz="1600" dirty="0"/>
              <a:t>Чому так? Тому що </a:t>
            </a:r>
            <a:r>
              <a:rPr lang="uk-UA" sz="1600" b="1" i="1" dirty="0"/>
              <a:t>__</a:t>
            </a:r>
            <a:r>
              <a:rPr lang="en-US" sz="1600" b="1" i="1" dirty="0"/>
              <a:t>main__.py </a:t>
            </a:r>
            <a:r>
              <a:rPr lang="uk-UA" sz="1600" dirty="0"/>
              <a:t>вважається модулем, а перед тим, як виконати модуль, необхідно ініціалізувати пакет. 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Часто програма </a:t>
            </a:r>
            <a:r>
              <a:rPr lang="en-US" sz="1600" dirty="0"/>
              <a:t>Python </a:t>
            </a:r>
            <a:r>
              <a:rPr lang="uk-UA" sz="1600" dirty="0"/>
              <a:t>запускається, за назвою файлу з розширенням </a:t>
            </a:r>
            <a:r>
              <a:rPr lang="uk-UA" sz="1600" b="1" i="1" dirty="0"/>
              <a:t>.</a:t>
            </a:r>
            <a:r>
              <a:rPr lang="en-US" sz="1600" b="1" i="1" dirty="0" err="1"/>
              <a:t>py</a:t>
            </a:r>
            <a:r>
              <a:rPr lang="en-US" sz="1600" b="1" i="1" dirty="0"/>
              <a:t> </a:t>
            </a:r>
            <a:r>
              <a:rPr lang="uk-UA" sz="1600" dirty="0"/>
              <a:t>у командному рядку: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Ви також можете створити каталог або </a:t>
            </a:r>
            <a:r>
              <a:rPr lang="en-US" sz="1600" dirty="0"/>
              <a:t>zip-</a:t>
            </a:r>
            <a:r>
              <a:rPr lang="uk-UA" sz="1600" dirty="0"/>
              <a:t>файл, з кодом, та розмістити в ньому  </a:t>
            </a:r>
            <a:r>
              <a:rPr lang="uk-UA" sz="1600" b="1" i="1" dirty="0"/>
              <a:t>__</a:t>
            </a:r>
            <a:r>
              <a:rPr lang="en-US" sz="1600" b="1" i="1" dirty="0"/>
              <a:t>main__.py</a:t>
            </a:r>
            <a:r>
              <a:rPr lang="en-US" sz="1600" dirty="0"/>
              <a:t>. </a:t>
            </a:r>
            <a:r>
              <a:rPr lang="uk-UA" sz="1600" dirty="0"/>
              <a:t>Тоді ви можете просто написати назву каталогу або </a:t>
            </a:r>
            <a:r>
              <a:rPr lang="en-US" sz="1600" dirty="0"/>
              <a:t>zip-</a:t>
            </a:r>
            <a:r>
              <a:rPr lang="uk-UA" sz="1600" dirty="0"/>
              <a:t>файлу у командному рядку, і він автоматично виконує </a:t>
            </a:r>
            <a:r>
              <a:rPr lang="uk-UA" sz="1600" b="1" i="1" dirty="0"/>
              <a:t>__</a:t>
            </a:r>
            <a:r>
              <a:rPr lang="en-US" sz="1600" b="1" i="1" dirty="0"/>
              <a:t>main__.py</a:t>
            </a:r>
            <a:r>
              <a:rPr lang="en-US" sz="1600" dirty="0"/>
              <a:t>: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734" y="2707846"/>
            <a:ext cx="221246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 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1734" y="3629279"/>
            <a:ext cx="3992631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my_program_dir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zip</a:t>
            </a:r>
            <a:b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або якщо програма виконується як модуль</a:t>
            </a:r>
            <a:br>
              <a:rPr kumimoji="0" lang="ru-RU" altLang="ru-RU" sz="1400" b="0" i="1" u="none" strike="noStrike" cap="none" normalizeH="0" baseline="0" dirty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 my_program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830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Встановлення пакетів</a:t>
            </a:r>
          </a:p>
          <a:p>
            <a:pPr marL="0" indent="0">
              <a:buNone/>
            </a:pPr>
            <a:r>
              <a:rPr lang="uk-UA" sz="1600" dirty="0"/>
              <a:t>В процесі розробки програмного забезпечення на </a:t>
            </a:r>
            <a:r>
              <a:rPr lang="en-US" sz="1600" dirty="0"/>
              <a:t>Python </a:t>
            </a:r>
            <a:r>
              <a:rPr lang="uk-UA" sz="1600" dirty="0"/>
              <a:t>часто виникає необхідність скористатись пакетом, яки в даний момент відсутній на комп'ютері.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Необхідність в встановленні додаткового пакета виникне дуже швидко, якщо є необхідність попрацювати над задачею за межами базового функціоналу </a:t>
            </a:r>
            <a:r>
              <a:rPr lang="en-US" sz="1600" dirty="0"/>
              <a:t>Python. </a:t>
            </a:r>
            <a:r>
              <a:rPr lang="uk-UA" sz="1600" dirty="0"/>
              <a:t>Наприклад: робота з </a:t>
            </a:r>
            <a:r>
              <a:rPr lang="en-US" sz="1600" dirty="0"/>
              <a:t>web, </a:t>
            </a:r>
            <a:r>
              <a:rPr lang="uk-UA" sz="1600" dirty="0"/>
              <a:t>обробка зображень чи аудіо, криптографія, інше. У цьому випадку буде необхідно дізнатись, який пакет містить неообхідний нам функціонал, знайти його, завантажити, розмістити у потрібному каталозі і вже тоді почати використовувати. Усе це можна зробити вручну, але було б непогано автоматизувати цей процес. До того ж завантажувати пакети з невідомих джерел може бути небезпечним.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Для </a:t>
            </a:r>
            <a:r>
              <a:rPr lang="en-US" sz="1600" dirty="0"/>
              <a:t>Python </a:t>
            </a:r>
            <a:r>
              <a:rPr lang="uk-UA" sz="1600" dirty="0"/>
              <a:t>всі ці задачі вже вирішено.</a:t>
            </a:r>
          </a:p>
          <a:p>
            <a:pPr marL="0" indent="0">
              <a:buNone/>
            </a:pPr>
            <a:r>
              <a:rPr lang="uk-UA" sz="1600" dirty="0"/>
              <a:t>Існує так званий </a:t>
            </a:r>
            <a:r>
              <a:rPr lang="en-US" sz="1600" b="1" i="1" dirty="0"/>
              <a:t>Python Package Index </a:t>
            </a:r>
            <a:r>
              <a:rPr lang="en-US" sz="1600" dirty="0"/>
              <a:t>(</a:t>
            </a:r>
            <a:r>
              <a:rPr lang="en-US" sz="1600" b="1" i="1" dirty="0" err="1"/>
              <a:t>PyPI</a:t>
            </a:r>
            <a:r>
              <a:rPr lang="en-US" sz="1600" dirty="0"/>
              <a:t>, </a:t>
            </a:r>
            <a:r>
              <a:rPr lang="uk-UA" sz="1600" dirty="0">
                <a:hlinkClick r:id="rId2"/>
              </a:rPr>
              <a:t>каталог пакетів </a:t>
            </a:r>
            <a:r>
              <a:rPr lang="en-US" sz="1600" dirty="0">
                <a:hlinkClick r:id="rId2"/>
              </a:rPr>
              <a:t>Python</a:t>
            </a:r>
            <a:r>
              <a:rPr lang="en-US" sz="1600" dirty="0"/>
              <a:t>). </a:t>
            </a:r>
            <a:r>
              <a:rPr lang="uk-UA" sz="1600" dirty="0"/>
              <a:t>Це репозиторій, відкритий для всіх розробників на </a:t>
            </a:r>
            <a:r>
              <a:rPr lang="en-US" sz="1600" dirty="0"/>
              <a:t>Python.</a:t>
            </a:r>
          </a:p>
          <a:p>
            <a:pPr marL="0" indent="0">
              <a:buNone/>
            </a:pPr>
            <a:r>
              <a:rPr lang="uk-UA" sz="1600" dirty="0"/>
              <a:t>В </a:t>
            </a:r>
            <a:r>
              <a:rPr lang="en-US" sz="1600" b="1" i="1" dirty="0" err="1"/>
              <a:t>PyPI</a:t>
            </a:r>
            <a:r>
              <a:rPr lang="en-US" sz="1600" dirty="0"/>
              <a:t> </a:t>
            </a:r>
            <a:r>
              <a:rPr lang="uk-UA" sz="1600" dirty="0"/>
              <a:t>можна знайти пакети для вирішення практично будь-яких задач. Також є можливість викладати в цей репозиторій власні пакети.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15" y="4293817"/>
            <a:ext cx="10001552" cy="242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4643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Менеджер пакетів </a:t>
            </a:r>
            <a:r>
              <a:rPr lang="en-US" sz="1800" b="1" dirty="0"/>
              <a:t>Python pip</a:t>
            </a:r>
          </a:p>
          <a:p>
            <a:pPr marL="0" indent="0">
              <a:buNone/>
            </a:pPr>
            <a:r>
              <a:rPr lang="uk-UA" sz="1600" dirty="0"/>
              <a:t>Для завантаження і встановленлня пакетів з </a:t>
            </a:r>
            <a:r>
              <a:rPr lang="en-US" sz="1600" dirty="0" err="1"/>
              <a:t>PyPI</a:t>
            </a:r>
            <a:r>
              <a:rPr lang="en-US" sz="1600" dirty="0"/>
              <a:t> </a:t>
            </a:r>
            <a:r>
              <a:rPr lang="uk-UA" sz="1600" dirty="0"/>
              <a:t>використовують спеціальну утиліту </a:t>
            </a:r>
            <a:r>
              <a:rPr lang="en-US" sz="1600" b="1" i="1" dirty="0"/>
              <a:t>pip</a:t>
            </a:r>
            <a:r>
              <a:rPr lang="en-US" sz="1600" dirty="0"/>
              <a:t>. </a:t>
            </a:r>
            <a:r>
              <a:rPr lang="uk-UA" sz="1600" dirty="0"/>
              <a:t>Ця програма встановлюється автоматично разом з інтерпретатором.</a:t>
            </a:r>
          </a:p>
          <a:p>
            <a:pPr marL="0" indent="0">
              <a:buNone/>
            </a:pPr>
            <a:r>
              <a:rPr lang="en-US" sz="1600" b="1" dirty="0"/>
              <a:t>pip</a:t>
            </a:r>
            <a:r>
              <a:rPr lang="en-US" sz="1600" dirty="0"/>
              <a:t> — </a:t>
            </a:r>
            <a:r>
              <a:rPr lang="uk-UA" sz="1600" dirty="0"/>
              <a:t>суто консольна утиліта, вона не має графічного інтерфейсу. Як правило вона вже прописана у змінній середовища </a:t>
            </a:r>
            <a:r>
              <a:rPr lang="en-US" sz="1600" b="1" i="1" dirty="0"/>
              <a:t>PATH</a:t>
            </a:r>
            <a:r>
              <a:rPr lang="en-US" sz="1600" dirty="0"/>
              <a:t> </a:t>
            </a:r>
            <a:r>
              <a:rPr lang="uk-UA" sz="1600" dirty="0"/>
              <a:t>і доступна для використання з командного рядка. Отже її можна запускати як самостійно: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так і як модуль Python: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i="1" dirty="0"/>
              <a:t>pip</a:t>
            </a:r>
            <a:r>
              <a:rPr lang="ru-RU" sz="1600" dirty="0"/>
              <a:t> дозволяє встановити саму останню версію пакета, конкретну версію або скористатись логічним виразом за допомогою якого можна вказати що вам, наприклад, потрібна версія не нижче вказаної.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За замовчуванням пакети встановлюються з PyPI. Але можна явно вказати де саме знаходиться пакет: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1708778"/>
            <a:ext cx="1538819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аргументи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467" y="2352245"/>
            <a:ext cx="2383601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python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 pip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аргументи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256794"/>
              </p:ext>
            </p:extLst>
          </p:nvPr>
        </p:nvGraphicFramePr>
        <p:xfrm>
          <a:off x="311267" y="3279883"/>
          <a:ext cx="6680199" cy="1341120"/>
        </p:xfrm>
        <a:graphic>
          <a:graphicData uri="http://schemas.openxmlformats.org/drawingml/2006/table">
            <a:tbl>
              <a:tblPr/>
              <a:tblGrid>
                <a:gridCol w="234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4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600" dirty="0"/>
                        <a:t>команда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пояснення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останню версію пакета Django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r>
                        <a:rPr lang="en-US" sz="1600" dirty="0"/>
                        <a:t>==3.0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пакет Django версії </a:t>
                      </a:r>
                      <a:r>
                        <a:rPr lang="en-US" sz="1600" dirty="0"/>
                        <a:t>3</a:t>
                      </a:r>
                      <a:r>
                        <a:rPr lang="ru-RU" sz="1600" dirty="0"/>
                        <a:t>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r>
                        <a:rPr lang="en-US" sz="1600" dirty="0"/>
                        <a:t>&gt;=3.0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пакет Django версії не нижче </a:t>
                      </a:r>
                      <a:r>
                        <a:rPr lang="en-US" sz="1600" dirty="0"/>
                        <a:t>3</a:t>
                      </a:r>
                      <a:r>
                        <a:rPr lang="ru-RU" sz="1600" dirty="0"/>
                        <a:t>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956152"/>
              </p:ext>
            </p:extLst>
          </p:nvPr>
        </p:nvGraphicFramePr>
        <p:xfrm>
          <a:off x="262467" y="5237480"/>
          <a:ext cx="9076266" cy="1341120"/>
        </p:xfrm>
        <a:graphic>
          <a:graphicData uri="http://schemas.openxmlformats.org/drawingml/2006/table">
            <a:tbl>
              <a:tblPr/>
              <a:tblGrid>
                <a:gridCol w="502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5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600" dirty="0"/>
                        <a:t>команда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пояснення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-e git+https://gitrepo.com/ProjectName.git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пакет з </a:t>
                      </a:r>
                      <a:r>
                        <a:rPr lang="en-US" sz="1600"/>
                        <a:t>git-</a:t>
                      </a:r>
                      <a:r>
                        <a:rPr lang="ru-RU" sz="1600"/>
                        <a:t>репозиторія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--index-url http://pypackage.com/ ProjectName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з альтернативного репозиторія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./dist/ProjectName.tar.gz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з вказаного файла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2682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dirty="0"/>
              <a:t>Для того, щоб видалити пакет (наприклад, пакет Django) скористаємось командою: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Для оновлення пакета викорисовуємо ключ </a:t>
            </a:r>
            <a:r>
              <a:rPr lang="ru-RU" sz="1600" b="1" i="1" dirty="0"/>
              <a:t>–upgrade</a:t>
            </a:r>
            <a:r>
              <a:rPr lang="ru-RU" sz="1600" dirty="0"/>
              <a:t>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Щоб дізнатись список усіх встановлених пакетів: 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ru-RU" sz="1600" dirty="0"/>
              <a:t>Отримати детальну інформацію про пакет: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Якщо ви не знаєте точної назви пакета, або бажаєте переглянути пакети у назві яких міститься певне слово, скористайтесь пошуком: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i="1" dirty="0"/>
              <a:t>pip</a:t>
            </a:r>
            <a:r>
              <a:rPr lang="ru-RU" sz="1600" dirty="0"/>
              <a:t> також використовується для формування списка встановлених пакетів з вказанням версії кожного пакета: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Можна записати всю інформацію в текстовий файл 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Це корисно при работі у великих проектах, При необхідності можна відновити всю бібліотеку одною командою: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При цьому будуть встановлені пакети необхідних версій. Назва файла </a:t>
            </a:r>
            <a:r>
              <a:rPr lang="en-US" sz="1600" dirty="0"/>
              <a:t>requirements.txt </a:t>
            </a:r>
            <a:r>
              <a:rPr lang="ru-RU" sz="1600" dirty="0"/>
              <a:t>є традиційною для виконання таких операцій, крім того деякі програми, які виконують певні дії з пакетами, можуть шукати файл саме з такою назвою.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Отримати довідку по командам </a:t>
            </a:r>
            <a:r>
              <a:rPr lang="en-US" sz="1600" dirty="0"/>
              <a:t>pip </a:t>
            </a:r>
            <a:r>
              <a:rPr lang="ru-RU" sz="1600" dirty="0"/>
              <a:t>можна так: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862" y="421336"/>
            <a:ext cx="1717137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uninstall django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3351" y="1036679"/>
            <a:ext cx="2342308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install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--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upgrade django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2467" y="1698060"/>
            <a:ext cx="713657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ip</a:t>
            </a:r>
            <a:r>
              <a:rPr kumimoji="0" lang="ru-RU" altLang="ru-RU" sz="1400" b="0" i="0" u="none" strike="noStrike" cap="none" normalizeH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</a:t>
            </a:r>
            <a:r>
              <a:rPr kumimoji="0" lang="en-US" altLang="ru-RU" sz="1400" b="0" i="0" u="none" strike="noStrike" cap="none" normalizeH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list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2467" y="2313403"/>
            <a:ext cx="1627369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show requests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62467" y="2914537"/>
            <a:ext cx="1596912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search django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62467" y="3551497"/>
            <a:ext cx="970137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freeze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41629" y="4140240"/>
            <a:ext cx="2456122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freeze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requirements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txt</a:t>
            </a:r>
            <a:endParaRPr kumimoji="0" lang="ru-RU" altLang="ru-RU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20791" y="4777200"/>
            <a:ext cx="2476960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install −r requirements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txt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1629" y="6187645"/>
            <a:ext cx="832279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ip help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3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133" y="332655"/>
            <a:ext cx="11463867" cy="6364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Код який ви записуєте в файл, а потім його запускаєте виконується в так званому «нормальному» режимі (</a:t>
            </a:r>
            <a:r>
              <a:rPr lang="en-US" sz="1600" dirty="0"/>
              <a:t>normal mode).</a:t>
            </a:r>
          </a:p>
          <a:p>
            <a:pPr marL="0" indent="0">
              <a:buNone/>
            </a:pPr>
            <a:r>
              <a:rPr lang="uk-UA" sz="1600" dirty="0"/>
              <a:t>Спробуємо наступне: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Тепер спробуємо зробити це ж саме через консоль </a:t>
            </a:r>
            <a:r>
              <a:rPr lang="en-US" sz="1600" dirty="0"/>
              <a:t>Python</a:t>
            </a:r>
            <a:r>
              <a:rPr lang="uk-UA" sz="1600" dirty="0"/>
              <a:t> (</a:t>
            </a:r>
            <a:r>
              <a:rPr lang="en-US" sz="1600" dirty="0"/>
              <a:t>shell mode</a:t>
            </a:r>
            <a:r>
              <a:rPr lang="uk-UA" sz="1600" dirty="0"/>
              <a:t>).  Цей режим називається інтерактивним (</a:t>
            </a:r>
            <a:r>
              <a:rPr lang="en-US" sz="1600" dirty="0"/>
              <a:t>interactive mode)</a:t>
            </a:r>
            <a:r>
              <a:rPr lang="uk-UA" sz="1600" dirty="0"/>
              <a:t>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Той самий код</a:t>
            </a:r>
            <a:endParaRPr lang="ru-RU" sz="1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42326" y="1074028"/>
            <a:ext cx="3151825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      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4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600" y="1125403"/>
            <a:ext cx="15716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26" y="3598581"/>
            <a:ext cx="461010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212979" y="3734048"/>
            <a:ext cx="23728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/>
              <a:t>Щось пішло не так?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587219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066" y="2541582"/>
            <a:ext cx="5693790" cy="1039819"/>
          </a:xfrm>
        </p:spPr>
        <p:txBody>
          <a:bodyPr/>
          <a:lstStyle/>
          <a:p>
            <a:pPr algn="ctr"/>
            <a:r>
              <a:rPr lang="uk-UA" b="1" dirty="0"/>
              <a:t>Дякую за увагу!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945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116632"/>
            <a:ext cx="11565467" cy="6624736"/>
          </a:xfrm>
        </p:spPr>
        <p:txBody>
          <a:bodyPr>
            <a:normAutofit/>
          </a:bodyPr>
          <a:lstStyle/>
          <a:p>
            <a:pPr marL="0" indent="714375">
              <a:buNone/>
            </a:pPr>
            <a:r>
              <a:rPr lang="en-US" sz="2000" b="1" dirty="0" err="1"/>
              <a:t>tl;dr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uk-UA" sz="1600" dirty="0"/>
              <a:t>Як зазначено в офіційному довіднику:</a:t>
            </a:r>
            <a:endParaRPr lang="en-US" sz="1600" dirty="0"/>
          </a:p>
          <a:p>
            <a:pPr marL="0" indent="0">
              <a:buNone/>
            </a:pPr>
            <a:r>
              <a:rPr lang="uk-UA" sz="1600" i="1" dirty="0"/>
              <a:t>Програма </a:t>
            </a:r>
            <a:r>
              <a:rPr lang="en-US" sz="1600" i="1" dirty="0"/>
              <a:t>Python </a:t>
            </a:r>
            <a:r>
              <a:rPr lang="uk-UA" sz="1600" i="1" dirty="0"/>
              <a:t>будується з блоків коду. </a:t>
            </a:r>
            <a:endParaRPr lang="en-US" sz="1600" i="1" dirty="0"/>
          </a:p>
          <a:p>
            <a:pPr marL="0" indent="0">
              <a:buNone/>
            </a:pPr>
            <a:r>
              <a:rPr lang="uk-UA" sz="1600" i="1" dirty="0"/>
              <a:t>Блок - це фрагмент програми </a:t>
            </a:r>
            <a:r>
              <a:rPr lang="en-US" sz="1600" i="1" dirty="0"/>
              <a:t>Python, </a:t>
            </a:r>
            <a:r>
              <a:rPr lang="uk-UA" sz="1600" i="1" dirty="0"/>
              <a:t>який виконується як єдине ціле. </a:t>
            </a:r>
            <a:endParaRPr lang="en-US" sz="1600" i="1" dirty="0"/>
          </a:p>
          <a:p>
            <a:pPr marL="0" indent="0">
              <a:buNone/>
            </a:pPr>
            <a:r>
              <a:rPr lang="uk-UA" sz="1600" i="1" dirty="0"/>
              <a:t>Блоками є: модуль, тіло функції та визначення класу.</a:t>
            </a:r>
          </a:p>
          <a:p>
            <a:pPr marL="0" indent="0">
              <a:buNone/>
            </a:pPr>
            <a:r>
              <a:rPr lang="uk-UA" sz="1600" i="1" u="sng" dirty="0"/>
              <a:t>Кожна команда, введена </a:t>
            </a:r>
            <a:r>
              <a:rPr lang="uk-UA" sz="1600" i="1" u="sng" dirty="0" err="1"/>
              <a:t>інтерактивно</a:t>
            </a:r>
            <a:r>
              <a:rPr lang="uk-UA" sz="1600" i="1" u="sng" dirty="0"/>
              <a:t>, є блоком. </a:t>
            </a:r>
          </a:p>
          <a:p>
            <a:pPr marL="0" indent="0">
              <a:buNone/>
            </a:pPr>
            <a:r>
              <a:rPr lang="uk-UA" sz="1600" i="1" u="sng" dirty="0"/>
              <a:t>Файл сценарію є блоком коду.</a:t>
            </a:r>
          </a:p>
          <a:p>
            <a:pPr marL="0" indent="0">
              <a:buNone/>
            </a:pPr>
            <a:endParaRPr lang="uk-UA" sz="1600" u="sng" dirty="0"/>
          </a:p>
          <a:p>
            <a:pPr marL="0" indent="0">
              <a:buNone/>
            </a:pPr>
            <a:r>
              <a:rPr lang="uk-UA" sz="1600" dirty="0"/>
              <a:t>Ось чому, у випадку запуску нашої програми в </a:t>
            </a:r>
            <a:r>
              <a:rPr lang="uk-UA" sz="1600" u="sng" dirty="0"/>
              <a:t>нормальному режимі</a:t>
            </a:r>
            <a:r>
              <a:rPr lang="uk-UA" sz="1600" dirty="0"/>
              <a:t>, у нас є єдиний блок коду, який містить </a:t>
            </a:r>
            <a:r>
              <a:rPr lang="uk-UA" sz="1600" b="1" i="1" dirty="0"/>
              <a:t>один об’єкт</a:t>
            </a:r>
            <a:r>
              <a:rPr lang="uk-UA" sz="1600" dirty="0"/>
              <a:t> для числового літералу 40000, тому </a:t>
            </a:r>
            <a:r>
              <a:rPr lang="en-US" sz="1600" b="1" i="1" dirty="0"/>
              <a:t>id (a) == id (b) </a:t>
            </a:r>
            <a:r>
              <a:rPr lang="uk-UA" sz="1600" dirty="0"/>
              <a:t>дасть </a:t>
            </a:r>
            <a:r>
              <a:rPr lang="en-US" sz="1600" b="1" i="1" dirty="0"/>
              <a:t>True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У випадку </a:t>
            </a:r>
            <a:r>
              <a:rPr lang="uk-UA" sz="1600" u="sng" dirty="0"/>
              <a:t>інтерактивного режиму </a:t>
            </a:r>
            <a:r>
              <a:rPr lang="uk-UA" sz="1600" dirty="0"/>
              <a:t>у нас є </a:t>
            </a:r>
            <a:r>
              <a:rPr lang="uk-UA" sz="1600" b="1" i="1" dirty="0"/>
              <a:t>два різних об’єкти</a:t>
            </a:r>
            <a:r>
              <a:rPr lang="uk-UA" sz="1600" dirty="0"/>
              <a:t> коду, кожен зі своїм власним різним об’єктом для літералу 40000, тому </a:t>
            </a:r>
            <a:r>
              <a:rPr lang="uk-UA" sz="1600" dirty="0" err="1"/>
              <a:t>тому</a:t>
            </a:r>
            <a:r>
              <a:rPr lang="uk-UA" sz="1600" dirty="0"/>
              <a:t> </a:t>
            </a:r>
            <a:r>
              <a:rPr lang="en-US" sz="1600" b="1" i="1" dirty="0"/>
              <a:t>id (a) == id (b) </a:t>
            </a:r>
            <a:r>
              <a:rPr lang="uk-UA" sz="1600" dirty="0"/>
              <a:t>дасть </a:t>
            </a:r>
            <a:r>
              <a:rPr lang="en-US" sz="1600" b="1" i="1" dirty="0"/>
              <a:t>False! </a:t>
            </a:r>
            <a:endParaRPr lang="uk-UA" sz="1600" b="1" i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22265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86" y="4293095"/>
            <a:ext cx="4104933" cy="210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944" y="943099"/>
            <a:ext cx="4229100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5801" y="188641"/>
            <a:ext cx="107103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Зверніть увагу, що така поведінка не проявляється лише з цілими числами </a:t>
            </a:r>
            <a:r>
              <a:rPr lang="en-US" b="1" i="1" dirty="0" err="1"/>
              <a:t>int</a:t>
            </a:r>
            <a:r>
              <a:rPr lang="en-US" dirty="0"/>
              <a:t>, </a:t>
            </a:r>
            <a:r>
              <a:rPr lang="uk-UA" dirty="0"/>
              <a:t>ви отримаєте подібні результати, наприклад, з числами з плаваючою крапкою </a:t>
            </a:r>
            <a:r>
              <a:rPr lang="en-US" b="1" i="1" dirty="0"/>
              <a:t>float</a:t>
            </a:r>
            <a:r>
              <a:rPr lang="uk-UA" dirty="0"/>
              <a:t>.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37224" y="943099"/>
            <a:ext cx="3151825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0.4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0.4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4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86" y="2220777"/>
            <a:ext cx="15811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591944" y="4293095"/>
            <a:ext cx="39421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А тут ми у інтерактивному режимі вирішили створити </a:t>
            </a:r>
            <a:r>
              <a:rPr lang="uk-UA" sz="1600" i="1" dirty="0" err="1"/>
              <a:t>одноча</a:t>
            </a:r>
            <a:r>
              <a:rPr lang="en-US" sz="1600" i="1" dirty="0"/>
              <a:t>c</a:t>
            </a:r>
            <a:r>
              <a:rPr lang="uk-UA" sz="1600" i="1" dirty="0" err="1"/>
              <a:t>но</a:t>
            </a:r>
            <a:r>
              <a:rPr lang="uk-UA" sz="1600" i="1" dirty="0"/>
              <a:t> дві змінні, вказавши їх і їх значення через кому.</a:t>
            </a:r>
          </a:p>
          <a:p>
            <a:r>
              <a:rPr lang="uk-UA" sz="1600" i="1" dirty="0"/>
              <a:t>Відповідна команда виконається як  єдиний блок коду. Тобто буде створений  </a:t>
            </a:r>
            <a:r>
              <a:rPr lang="uk-UA" sz="1600" b="1" i="1" dirty="0"/>
              <a:t>один об’єкт</a:t>
            </a:r>
            <a:r>
              <a:rPr lang="uk-UA" sz="1600" i="1" dirty="0"/>
              <a:t> для числового літералу 40000, тому </a:t>
            </a:r>
            <a:r>
              <a:rPr lang="en-US" sz="1600" b="1" i="1" dirty="0"/>
              <a:t>a</a:t>
            </a:r>
            <a:r>
              <a:rPr lang="uk-UA" sz="1600" b="1" i="1" dirty="0"/>
              <a:t> </a:t>
            </a:r>
            <a:r>
              <a:rPr lang="en-US" sz="1600" b="1" i="1" dirty="0"/>
              <a:t>is b </a:t>
            </a:r>
            <a:r>
              <a:rPr lang="uk-UA" sz="1600" i="1" dirty="0"/>
              <a:t>дасть </a:t>
            </a:r>
            <a:r>
              <a:rPr lang="en-US" sz="1600" b="1" i="1" dirty="0"/>
              <a:t>True</a:t>
            </a:r>
            <a:endParaRPr lang="ru-RU" sz="16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37224" y="3676445"/>
            <a:ext cx="1911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Але це ще не все: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60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16632"/>
            <a:ext cx="11446933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Коли ви запускаєте код у </a:t>
            </a:r>
            <a:r>
              <a:rPr lang="uk-UA" sz="1600" dirty="0" err="1"/>
              <a:t>скрипті</a:t>
            </a:r>
            <a:r>
              <a:rPr lang="uk-UA" sz="1600" dirty="0"/>
              <a:t> </a:t>
            </a:r>
            <a:r>
              <a:rPr lang="uk-UA" sz="1600" dirty="0" err="1"/>
              <a:t>.py</a:t>
            </a:r>
            <a:r>
              <a:rPr lang="uk-UA" sz="1600" dirty="0"/>
              <a:t>, перед виконанням його весь файл компілюється в код об'єкту. У цьому випадку </a:t>
            </a:r>
            <a:r>
              <a:rPr lang="uk-UA" sz="1600" b="1" dirty="0" err="1"/>
              <a:t>CPython</a:t>
            </a:r>
            <a:r>
              <a:rPr lang="uk-UA" sz="1600" dirty="0"/>
              <a:t> може здійснити певні оптимізації. Деякі з цих </a:t>
            </a:r>
            <a:r>
              <a:rPr lang="uk-UA" sz="1600" dirty="0" err="1"/>
              <a:t>оптимізацій</a:t>
            </a:r>
            <a:r>
              <a:rPr lang="uk-UA" sz="1600" dirty="0"/>
              <a:t> досить «агресивні». Ви можете змінити рядок сценарію </a:t>
            </a:r>
            <a:r>
              <a:rPr lang="en-US" sz="1600" dirty="0"/>
              <a:t>b = 40000, </a:t>
            </a:r>
            <a:r>
              <a:rPr lang="uk-UA" sz="1600" dirty="0"/>
              <a:t>змінивши його на </a:t>
            </a:r>
            <a:r>
              <a:rPr lang="en-US" sz="1600" dirty="0"/>
              <a:t>b = 20000 + 20000, </a:t>
            </a:r>
            <a:r>
              <a:rPr lang="uk-UA" sz="1600" dirty="0"/>
              <a:t>і </a:t>
            </a:r>
            <a:r>
              <a:rPr lang="en-US" sz="1600" dirty="0" err="1"/>
              <a:t>CPython</a:t>
            </a:r>
            <a:r>
              <a:rPr lang="en-US" sz="1600" dirty="0"/>
              <a:t> </a:t>
            </a:r>
            <a:r>
              <a:rPr lang="uk-UA" sz="1600" dirty="0"/>
              <a:t>все одно "складе" </a:t>
            </a:r>
            <a:r>
              <a:rPr lang="en-US" sz="1600" dirty="0"/>
              <a:t>b </a:t>
            </a:r>
            <a:r>
              <a:rPr lang="uk-UA" sz="1600" dirty="0"/>
              <a:t>в ту саму константу. 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uk-UA" sz="1600" dirty="0"/>
              <a:t>Це працює і для рядків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uk-UA" sz="1600" dirty="0"/>
              <a:t>Але не для списків, </a:t>
            </a:r>
            <a:r>
              <a:rPr lang="uk-UA" sz="1600" dirty="0" err="1"/>
              <a:t>кортежей</a:t>
            </a:r>
            <a:r>
              <a:rPr lang="uk-UA" sz="1600" dirty="0"/>
              <a:t>, словників і множин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3623" y="1133295"/>
            <a:ext cx="3151825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20000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20000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is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f"id(a)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\n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id(b)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484" y="1134557"/>
            <a:ext cx="16192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3623" y="3157207"/>
            <a:ext cx="3102131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b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b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4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209" y="3173879"/>
            <a:ext cx="14478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49981" y="5181119"/>
            <a:ext cx="3102131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[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,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,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3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]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[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,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,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3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]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4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209" y="5181119"/>
            <a:ext cx="151447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4092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333" y="116632"/>
            <a:ext cx="11557000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b="1" dirty="0"/>
              <a:t>Як тоді зрозуміти оце?</a:t>
            </a:r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r>
              <a:rPr lang="uk-UA" sz="1600" b="1" dirty="0"/>
              <a:t>Але зі списками це спрацьовує!</a:t>
            </a: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uk-UA" sz="1600" b="1" dirty="0"/>
              <a:t>Чи не спрацьовує?</a:t>
            </a: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ru-RU" sz="16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6333" y="437023"/>
            <a:ext cx="2735044" cy="101566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</a:t>
            </a:r>
            <a:b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-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b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2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2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597" y="437023"/>
            <a:ext cx="1368152" cy="989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6333" y="1685498"/>
            <a:ext cx="2691763" cy="120032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</a:t>
            </a:r>
            <a:b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0</a:t>
            </a:r>
            <a:b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40000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</a:t>
            </a:r>
            <a:b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2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2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551" y="1669824"/>
            <a:ext cx="14763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521604" y="362058"/>
            <a:ext cx="46045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Під час присвоєння </a:t>
            </a:r>
            <a:r>
              <a:rPr lang="en-US" sz="1400" i="1" dirty="0"/>
              <a:t>b, </a:t>
            </a:r>
            <a:r>
              <a:rPr lang="en-US" sz="1400" i="1" dirty="0" err="1"/>
              <a:t>CPython</a:t>
            </a:r>
            <a:r>
              <a:rPr lang="en-US" sz="1400" i="1" dirty="0"/>
              <a:t> </a:t>
            </a:r>
            <a:r>
              <a:rPr lang="uk-UA" sz="1400" i="1" dirty="0"/>
              <a:t>не знає заздалегідь яке буде значення </a:t>
            </a:r>
            <a:r>
              <a:rPr lang="en-US" sz="1400" i="1" dirty="0"/>
              <a:t>a. </a:t>
            </a:r>
            <a:r>
              <a:rPr lang="uk-UA" sz="1400" i="1" dirty="0"/>
              <a:t> Отже, </a:t>
            </a:r>
            <a:r>
              <a:rPr lang="en-US" sz="1400" i="1" dirty="0" err="1"/>
              <a:t>CPython</a:t>
            </a:r>
            <a:r>
              <a:rPr lang="en-US" sz="1400" i="1" dirty="0"/>
              <a:t> </a:t>
            </a:r>
            <a:r>
              <a:rPr lang="uk-UA" sz="1400" i="1" dirty="0"/>
              <a:t>резервує нове розташування пам'яті для діапазону, а потім зберігає результати роботи в цій новій ділянці пам'яті. </a:t>
            </a:r>
            <a:endParaRPr lang="en-US" sz="1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15744" y="1669824"/>
            <a:ext cx="18991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i="1" dirty="0"/>
              <a:t>Так само і зі змінною с</a:t>
            </a:r>
            <a:endParaRPr lang="ru-RU" sz="1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17973" y="3233161"/>
            <a:ext cx="2691763" cy="120032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b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""</a:t>
            </a:r>
            <a:b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</a:t>
            </a:r>
            <a:b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2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2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847" y="3233161"/>
            <a:ext cx="161925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17973" y="4893933"/>
            <a:ext cx="2691763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!"</a:t>
            </a:r>
            <a:b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 "</a:t>
            </a:r>
            <a:b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d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Hello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!"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</a:t>
            </a:r>
            <a:b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</a:b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200" dirty="0" err="1">
                <a:solidFill>
                  <a:srgbClr val="C3CEE3"/>
                </a:solidFill>
                <a:latin typeface="JetBrains Mono"/>
                <a:cs typeface="Arial" pitchFamily="34" charset="0"/>
              </a:rPr>
              <a:t>d</a:t>
            </a:r>
            <a:r>
              <a:rPr lang="ru-RU" sz="12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.</a:t>
            </a:r>
            <a:r>
              <a:rPr lang="ru-RU" sz="1200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replace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 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, 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2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2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f"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} \n{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}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2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2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2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2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2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2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439" y="4931503"/>
            <a:ext cx="1614658" cy="153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661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199" y="116633"/>
            <a:ext cx="11667067" cy="67413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Але і це ще не все!</a:t>
            </a:r>
            <a:endParaRPr lang="ru-RU" sz="2000" b="1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40172" y="458092"/>
            <a:ext cx="3151825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100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-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b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 err="1">
                <a:solidFill>
                  <a:srgbClr val="C792EA"/>
                </a:solidFill>
                <a:latin typeface="JetBrains Mono"/>
                <a:cs typeface="Arial" pitchFamily="34" charset="0"/>
              </a:rPr>
              <a:t>is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f"id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</a:t>
            </a:r>
            <a:r>
              <a:rPr lang="ru-RU" sz="1400" dirty="0" err="1">
                <a:solidFill>
                  <a:srgbClr val="89DDFF"/>
                </a:solidFill>
                <a:latin typeface="JetBrains Mono"/>
                <a:cs typeface="Arial" pitchFamily="34" charset="0"/>
              </a:rPr>
              <a:t>n</a:t>
            </a:r>
            <a:r>
              <a:rPr lang="ru-RU" sz="1400" dirty="0" err="1">
                <a:solidFill>
                  <a:srgbClr val="C3E88D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 err="1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201" y="452491"/>
            <a:ext cx="1901963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591" y="452491"/>
            <a:ext cx="12096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40172" y="2382829"/>
            <a:ext cx="3409908" cy="160043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100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50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d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100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*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d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-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100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*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d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- 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25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*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**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+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c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*</a:t>
            </a:r>
            <a: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  <a:t>2</a:t>
            </a:r>
            <a:br>
              <a:rPr lang="ru-RU" sz="1400" dirty="0">
                <a:solidFill>
                  <a:srgbClr val="F78C6C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==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 </a:t>
            </a:r>
            <a:r>
              <a:rPr lang="ru-RU" sz="1400" i="1" dirty="0">
                <a:solidFill>
                  <a:srgbClr val="C792EA"/>
                </a:solidFill>
                <a:latin typeface="JetBrains Mono"/>
                <a:cs typeface="Arial" pitchFamily="34" charset="0"/>
              </a:rPr>
              <a:t>is 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b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</a:b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print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f"id(a)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a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 \n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id(b) = 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{</a:t>
            </a:r>
            <a:r>
              <a:rPr lang="ru-RU" sz="1400" i="1" dirty="0">
                <a:solidFill>
                  <a:srgbClr val="82AAFF"/>
                </a:solidFill>
                <a:latin typeface="JetBrains Mono"/>
                <a:cs typeface="Arial" pitchFamily="34" charset="0"/>
              </a:rPr>
              <a:t>id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(</a:t>
            </a:r>
            <a:r>
              <a:rPr lang="ru-RU" sz="1400" dirty="0">
                <a:solidFill>
                  <a:srgbClr val="C3CEE3"/>
                </a:solidFill>
                <a:latin typeface="JetBrains Mono"/>
                <a:cs typeface="Arial" pitchFamily="34" charset="0"/>
              </a:rPr>
              <a:t>b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)}</a:t>
            </a:r>
            <a:r>
              <a:rPr lang="ru-RU" sz="1400" dirty="0">
                <a:solidFill>
                  <a:srgbClr val="C3E88D"/>
                </a:solidFill>
                <a:latin typeface="JetBrains Mono"/>
                <a:cs typeface="Arial" pitchFamily="34" charset="0"/>
              </a:rPr>
              <a:t>"</a:t>
            </a:r>
            <a:r>
              <a:rPr lang="ru-RU" sz="1400" dirty="0">
                <a:solidFill>
                  <a:srgbClr val="89DDFF"/>
                </a:solidFill>
                <a:latin typeface="JetBrains Mono"/>
                <a:cs typeface="Arial" pitchFamily="34" charset="0"/>
              </a:rPr>
              <a:t>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817" y="2405741"/>
            <a:ext cx="1963065" cy="1240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665" y="2361295"/>
            <a:ext cx="3362497" cy="1568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857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599" y="188640"/>
            <a:ext cx="10100733" cy="6542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/>
              <a:t>Ні, це не </a:t>
            </a:r>
            <a:r>
              <a:rPr lang="uk-UA" sz="1800" b="1" dirty="0" err="1"/>
              <a:t>баг</a:t>
            </a:r>
            <a:r>
              <a:rPr lang="uk-UA" sz="1800" b="1" dirty="0"/>
              <a:t>! Це </a:t>
            </a:r>
            <a:r>
              <a:rPr lang="uk-UA" sz="1800" b="1" dirty="0" err="1"/>
              <a:t>фіча</a:t>
            </a:r>
            <a:r>
              <a:rPr lang="uk-UA" sz="1800" b="1" dirty="0"/>
              <a:t>! </a:t>
            </a:r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r>
              <a:rPr lang="uk-UA" sz="1600" b="1" dirty="0"/>
              <a:t>Ці числа відносяться до інтернованих (</a:t>
            </a:r>
            <a:r>
              <a:rPr lang="en-US" sz="1600" b="1" dirty="0"/>
              <a:t>interned) </a:t>
            </a:r>
            <a:r>
              <a:rPr lang="uk-UA" sz="1600" b="1" dirty="0"/>
              <a:t>об’єктів.</a:t>
            </a:r>
            <a:endParaRPr lang="en-US" sz="1600" b="1" dirty="0"/>
          </a:p>
          <a:p>
            <a:pPr marL="0" indent="0">
              <a:buNone/>
            </a:pPr>
            <a:r>
              <a:rPr lang="en-US" sz="1600" dirty="0" err="1"/>
              <a:t>CPython</a:t>
            </a:r>
            <a:r>
              <a:rPr lang="en-US" sz="1600" dirty="0"/>
              <a:t>  </a:t>
            </a:r>
            <a:r>
              <a:rPr lang="uk-UA" sz="1600" dirty="0"/>
              <a:t>створює деякі числа на початку роботи інтерпретатора і постійно тримає їх в пам’яті!  Так зроблено тому, що ці змінні дуже часто використовуються в багатьох програмах. Інтернуючи </a:t>
            </a:r>
            <a:r>
              <a:rPr lang="uk-UA" sz="1600" dirty="0" err="1"/>
              <a:t>Python</a:t>
            </a:r>
            <a:r>
              <a:rPr lang="uk-UA" sz="1600" dirty="0"/>
              <a:t> запобігає виділенню пам'яті для постійно використовуваних об'єктів. 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>
                <a:hlinkClick r:id="rId2"/>
              </a:rPr>
              <a:t>З документації:</a:t>
            </a:r>
            <a:endParaRPr lang="uk-UA" sz="1600" dirty="0"/>
          </a:p>
          <a:p>
            <a:pPr marL="361950" indent="0">
              <a:buNone/>
            </a:pPr>
            <a:r>
              <a:rPr lang="en-US" sz="1600" i="1" dirty="0"/>
              <a:t>The current implementation keeps an array of integer objects for all integers between -5 and 256, when you create an </a:t>
            </a:r>
            <a:r>
              <a:rPr lang="en-US" sz="1600" i="1" dirty="0" err="1"/>
              <a:t>int</a:t>
            </a:r>
            <a:r>
              <a:rPr lang="en-US" sz="1600" i="1" dirty="0"/>
              <a:t> in that range you actually just get back a reference to the existing object.</a:t>
            </a:r>
            <a:endParaRPr lang="uk-UA" sz="1600" i="1" dirty="0"/>
          </a:p>
          <a:p>
            <a:pPr marL="0" indent="0">
              <a:buNone/>
            </a:pPr>
            <a:r>
              <a:rPr lang="uk-UA" sz="1600" dirty="0"/>
              <a:t>Тобто:</a:t>
            </a:r>
          </a:p>
          <a:p>
            <a:pPr marL="361950" indent="0">
              <a:buNone/>
            </a:pPr>
            <a:r>
              <a:rPr lang="uk-UA" sz="1600" dirty="0"/>
              <a:t>Поточна реалізація зберігає масив </a:t>
            </a:r>
            <a:r>
              <a:rPr lang="uk-UA" sz="1600" u="sng" dirty="0" err="1"/>
              <a:t>цілочисельних</a:t>
            </a:r>
            <a:r>
              <a:rPr lang="uk-UA" sz="1600" u="sng" dirty="0"/>
              <a:t> об'єктів </a:t>
            </a:r>
            <a:r>
              <a:rPr lang="uk-UA" sz="1600" dirty="0"/>
              <a:t>для всіх цілих </a:t>
            </a:r>
            <a:r>
              <a:rPr lang="uk-UA" sz="1600" u="sng" dirty="0"/>
              <a:t>чисел від -5 до 256</a:t>
            </a:r>
            <a:r>
              <a:rPr lang="uk-UA" sz="1600" dirty="0"/>
              <a:t>, коли ви створюєте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uk-UA" sz="1600" dirty="0"/>
              <a:t>у цьому діапазоні, ви фактично просто отримуєте посилання на </a:t>
            </a:r>
            <a:r>
              <a:rPr lang="uk-UA" sz="1600" u="sng" dirty="0"/>
              <a:t>існуючий об'єкт</a:t>
            </a:r>
            <a:r>
              <a:rPr lang="uk-UA" sz="1600" dirty="0"/>
              <a:t>. 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en-US" sz="1600" b="1" dirty="0"/>
              <a:t>Python </a:t>
            </a:r>
            <a:r>
              <a:rPr lang="uk-UA" sz="1600" b="1" dirty="0"/>
              <a:t>попередньо створює в пам'яті певний підмножина об'єктів і зберігає їх в глобальному просторі імен для повсякденного використання</a:t>
            </a:r>
            <a:r>
              <a:rPr lang="uk-UA" sz="1600" dirty="0"/>
              <a:t>. </a:t>
            </a:r>
          </a:p>
          <a:p>
            <a:pPr marL="0" indent="0">
              <a:buNone/>
            </a:pPr>
            <a:r>
              <a:rPr lang="uk-UA" sz="1600" dirty="0"/>
              <a:t>Які об'єкти залежать від реалізації </a:t>
            </a:r>
            <a:r>
              <a:rPr lang="en-US" sz="1600" dirty="0"/>
              <a:t>Python? </a:t>
            </a:r>
            <a:r>
              <a:rPr lang="uk-UA" sz="1600" dirty="0"/>
              <a:t>У </a:t>
            </a:r>
            <a:r>
              <a:rPr lang="en-US" sz="1600" dirty="0"/>
              <a:t>Python 3.</a:t>
            </a:r>
            <a:r>
              <a:rPr lang="uk-UA" sz="1600" dirty="0"/>
              <a:t>9</a:t>
            </a:r>
            <a:r>
              <a:rPr lang="en-US" sz="1600" dirty="0"/>
              <a:t> </a:t>
            </a:r>
            <a:r>
              <a:rPr lang="uk-UA" sz="1600" dirty="0"/>
              <a:t>інтернованими є: </a:t>
            </a:r>
          </a:p>
          <a:p>
            <a:r>
              <a:rPr lang="uk-UA" sz="1600" dirty="0"/>
              <a:t>Цілі числа в діапазоні від -5 до 256. </a:t>
            </a:r>
          </a:p>
          <a:p>
            <a:r>
              <a:rPr lang="uk-UA" sz="1600" dirty="0"/>
              <a:t>Рядки, що містять тільки </a:t>
            </a:r>
            <a:r>
              <a:rPr lang="en-US" sz="1600" dirty="0"/>
              <a:t>ASCII-</a:t>
            </a:r>
            <a:r>
              <a:rPr lang="uk-UA" sz="1600" dirty="0"/>
              <a:t>букви, цифри або знаки підкреслення. </a:t>
            </a:r>
          </a:p>
          <a:p>
            <a:endParaRPr lang="uk-UA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6453" y="188640"/>
            <a:ext cx="1123950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247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3081</TotalTime>
  <Words>4389</Words>
  <Application>Microsoft Office PowerPoint</Application>
  <PresentationFormat>Широкоэкранный</PresentationFormat>
  <Paragraphs>438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Arial Unicode MS</vt:lpstr>
      <vt:lpstr>Calibri</vt:lpstr>
      <vt:lpstr>Calibri Light</vt:lpstr>
      <vt:lpstr>JetBrains Mono</vt:lpstr>
      <vt:lpstr>Office Theme</vt:lpstr>
      <vt:lpstr>Презентация PowerPoint</vt:lpstr>
      <vt:lpstr>Чому Python-код в нормальному і інтерактивному режимі іноді веде себе по різному?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Модулі в Python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 Windows</dc:creator>
  <cp:lastModifiedBy>ADMIN</cp:lastModifiedBy>
  <cp:revision>242</cp:revision>
  <dcterms:created xsi:type="dcterms:W3CDTF">2021-02-07T18:10:48Z</dcterms:created>
  <dcterms:modified xsi:type="dcterms:W3CDTF">2022-10-20T09:59:30Z</dcterms:modified>
</cp:coreProperties>
</file>