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40" r:id="rId1"/>
  </p:sldMasterIdLst>
  <p:notesMasterIdLst>
    <p:notesMasterId r:id="rId27"/>
  </p:notesMasterIdLst>
  <p:sldIdLst>
    <p:sldId id="338" r:id="rId2"/>
    <p:sldId id="337" r:id="rId3"/>
    <p:sldId id="260" r:id="rId4"/>
    <p:sldId id="261" r:id="rId5"/>
    <p:sldId id="263" r:id="rId6"/>
    <p:sldId id="340" r:id="rId7"/>
    <p:sldId id="339" r:id="rId8"/>
    <p:sldId id="341" r:id="rId9"/>
    <p:sldId id="343" r:id="rId10"/>
    <p:sldId id="344" r:id="rId11"/>
    <p:sldId id="346" r:id="rId12"/>
    <p:sldId id="342" r:id="rId13"/>
    <p:sldId id="345" r:id="rId14"/>
    <p:sldId id="347" r:id="rId15"/>
    <p:sldId id="350" r:id="rId16"/>
    <p:sldId id="348" r:id="rId17"/>
    <p:sldId id="349" r:id="rId18"/>
    <p:sldId id="351" r:id="rId19"/>
    <p:sldId id="352" r:id="rId20"/>
    <p:sldId id="353" r:id="rId21"/>
    <p:sldId id="354" r:id="rId22"/>
    <p:sldId id="355" r:id="rId23"/>
    <p:sldId id="357" r:id="rId24"/>
    <p:sldId id="356" r:id="rId25"/>
    <p:sldId id="358"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0033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65" autoAdjust="0"/>
    <p:restoredTop sz="82258" autoAdjust="0"/>
  </p:normalViewPr>
  <p:slideViewPr>
    <p:cSldViewPr snapToGrid="0">
      <p:cViewPr varScale="1">
        <p:scale>
          <a:sx n="84" d="100"/>
          <a:sy n="84" d="100"/>
        </p:scale>
        <p:origin x="1469"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89CC65-26C4-42D9-8090-B7B6E9A41842}" type="datetimeFigureOut">
              <a:rPr lang="ru-RU" smtClean="0"/>
              <a:pPr/>
              <a:t>21.02.2023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73D8A8-DBD7-48FC-BC25-A57C1F909DB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51A6B28-9C3D-4EC7-BD34-FEFC4F34F072}" type="datetime1">
              <a:rPr lang="ru-RU" smtClean="0"/>
              <a:pPr/>
              <a:t>21.02.2023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E2939B-C7B1-43E8-9966-32771C74A3D9}" type="datetime1">
              <a:rPr lang="ru-RU" smtClean="0"/>
              <a:pPr/>
              <a:t>21.02.2023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74E906D-D819-4CD5-843F-F06AFCF5E194}" type="datetime1">
              <a:rPr lang="ru-RU" smtClean="0"/>
              <a:pPr/>
              <a:t>21.02.2023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DA82DE7-7E8A-492F-86D2-153E51E13982}" type="datetime1">
              <a:rPr lang="ru-RU" smtClean="0"/>
              <a:pPr/>
              <a:t>21.02.2023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E20924D-E981-403A-A7DA-6B7652AB8CB3}" type="datetime1">
              <a:rPr lang="ru-RU" smtClean="0"/>
              <a:pPr/>
              <a:t>21.02.2023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0852FB7-026E-4C66-BC9D-CC5DD2E0DB25}" type="datetime1">
              <a:rPr lang="ru-RU" smtClean="0"/>
              <a:pPr/>
              <a:t>21.02.2023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271F20DC-FEFA-4F05-8BB0-9D67DEECB369}" type="datetime1">
              <a:rPr lang="ru-RU" smtClean="0"/>
              <a:pPr/>
              <a:t>21.02.2023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8D0456A-DDFF-4627-9C61-2CA51E33C2D0}" type="datetime1">
              <a:rPr lang="ru-RU" smtClean="0"/>
              <a:pPr/>
              <a:t>21.02.2023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9A028FF-9E76-4E5C-B345-B8C88348688B}" type="datetime1">
              <a:rPr lang="ru-RU" smtClean="0"/>
              <a:pPr/>
              <a:t>21.02.2023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34F7C9-3E58-4F5C-8372-5450577A01B9}" type="datetime1">
              <a:rPr lang="ru-RU" smtClean="0"/>
              <a:pPr/>
              <a:t>21.02.2023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030B95E-A908-4B3D-BD82-68B14E899FE8}" type="datetime1">
              <a:rPr lang="ru-RU" smtClean="0"/>
              <a:pPr/>
              <a:t>21.02.2023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527EDA0C-6A2F-49A3-8FBA-55007CDC6F64}"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chemeClr val="accent1">
                <a:lumMod val="60000"/>
                <a:lumOff val="40000"/>
              </a:schemeClr>
            </a:gs>
            <a:gs pos="100000">
              <a:srgbClr val="FFFF00"/>
            </a:gs>
          </a:gsLst>
          <a:lin ang="5400000" scaled="1"/>
          <a:tileRect/>
        </a:gradFill>
        <a:effectLst/>
      </p:bgPr>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2E80E7F-C0C9-4E43-8B1B-CCAA555C769E}" type="datetime1">
              <a:rPr lang="ru-RU" smtClean="0"/>
              <a:pPr/>
              <a:t>21.02.2023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27EDA0C-6A2F-49A3-8FBA-55007CDC6F64}"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p:cNvSpPr>
          <p:nvPr>
            <p:ph type="subTitle" idx="4294967295"/>
          </p:nvPr>
        </p:nvSpPr>
        <p:spPr>
          <a:xfrm>
            <a:off x="323850" y="1557338"/>
            <a:ext cx="8280400" cy="3001962"/>
          </a:xfrm>
        </p:spPr>
        <p:txBody>
          <a:bodyPr/>
          <a:lstStyle/>
          <a:p>
            <a:pPr marL="0" indent="0" algn="ctr" eaLnBrk="1" hangingPunct="1">
              <a:lnSpc>
                <a:spcPct val="90000"/>
              </a:lnSpc>
              <a:buFont typeface="Wingdings 2" panose="05020102010507070707" pitchFamily="18" charset="2"/>
              <a:buNone/>
              <a:defRPr/>
            </a:pPr>
            <a:endParaRPr lang="uk-UA" sz="2200" b="1" dirty="0" smtClean="0">
              <a:solidFill>
                <a:srgbClr val="996600"/>
              </a:solidFill>
              <a:effectLst>
                <a:outerShdw blurRad="38100" dist="38100" dir="2700000" algn="tl">
                  <a:srgbClr val="FFFFFF"/>
                </a:outerShdw>
              </a:effectLst>
              <a:latin typeface="Arial" charset="0"/>
            </a:endParaRPr>
          </a:p>
          <a:p>
            <a:pPr algn="just">
              <a:defRPr/>
            </a:pPr>
            <a:r>
              <a:rPr lang="uk-UA" sz="24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Лекція. </a:t>
            </a:r>
            <a:r>
              <a:rPr lang="ru-RU" sz="2200" b="1" dirty="0">
                <a:solidFill>
                  <a:srgbClr val="FF0000"/>
                </a:solidFill>
                <a:latin typeface="Times New Roman" panose="02020603050405020304" pitchFamily="18" charset="0"/>
                <a:cs typeface="Times New Roman" panose="02020603050405020304" pitchFamily="18" charset="0"/>
              </a:rPr>
              <a:t>САПР ЯК ОБ’ЄКТ ПРОЕКТУВАННЯ. ІДЕОЛОГІЯ САПР, ПРИНЦИПИ ПОБУДОВИ</a:t>
            </a:r>
            <a:r>
              <a:rPr lang="uk-UA" sz="2200" b="1" dirty="0" smtClean="0">
                <a:solidFill>
                  <a:srgbClr val="FF0000"/>
                </a:solidFill>
                <a:latin typeface="Times New Roman" panose="02020603050405020304" pitchFamily="18" charset="0"/>
                <a:cs typeface="Times New Roman" panose="02020603050405020304" pitchFamily="18" charset="0"/>
              </a:rPr>
              <a:t>. </a:t>
            </a:r>
            <a:endParaRPr lang="uk-UA" sz="22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eaLnBrk="1" hangingPunct="1">
              <a:lnSpc>
                <a:spcPct val="90000"/>
              </a:lnSpc>
              <a:buFont typeface="Wingdings 2" panose="05020102010507070707" pitchFamily="18" charset="2"/>
              <a:buNone/>
              <a:defRPr/>
            </a:pPr>
            <a:r>
              <a:rPr lang="uk-UA"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Доцент кафедри кандидат технічних наук</a:t>
            </a:r>
            <a:r>
              <a:rPr lang="ru-RU"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доцент Дубина О.Ф.</a:t>
            </a:r>
          </a:p>
          <a:p>
            <a:pPr marL="0" indent="0" algn="ctr" eaLnBrk="1" hangingPunct="1">
              <a:lnSpc>
                <a:spcPct val="90000"/>
              </a:lnSpc>
              <a:buFont typeface="Wingdings 2" panose="05020102010507070707" pitchFamily="18" charset="2"/>
              <a:buNone/>
              <a:defRPr/>
            </a:pPr>
            <a:endParaRPr lang="ru-RU" sz="18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3559" name="Rectangle 7"/>
          <p:cNvSpPr>
            <a:spLocks noChangeArrowheads="1"/>
          </p:cNvSpPr>
          <p:nvPr/>
        </p:nvSpPr>
        <p:spPr bwMode="auto">
          <a:xfrm>
            <a:off x="2667000" y="6092825"/>
            <a:ext cx="4191000" cy="369888"/>
          </a:xfrm>
          <a:prstGeom prst="rect">
            <a:avLst/>
          </a:prstGeom>
          <a:noFill/>
          <a:ln w="9525">
            <a:noFill/>
            <a:miter lim="800000"/>
            <a:headEnd/>
            <a:tailEnd/>
          </a:ln>
          <a:effectLst/>
        </p:spPr>
        <p:txBody>
          <a:bodyPr lIns="92075" tIns="46038" rIns="92075" bIns="46038">
            <a:spAutoFit/>
          </a:bodyPr>
          <a:lstStyle/>
          <a:p>
            <a:pPr algn="ctr" defTabSz="762000">
              <a:spcBef>
                <a:spcPct val="50000"/>
              </a:spcBef>
              <a:defRPr/>
            </a:pPr>
            <a:r>
              <a:rPr lang="ru-RU" b="1" dirty="0" smtClean="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2023 </a:t>
            </a:r>
            <a:r>
              <a:rPr lang="ru-RU" b="1" dirty="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року</a:t>
            </a:r>
          </a:p>
        </p:txBody>
      </p:sp>
      <p:sp>
        <p:nvSpPr>
          <p:cNvPr id="5" name="Text Box 5"/>
          <p:cNvSpPr>
            <a:spLocks noGrp="1" noChangeArrowheads="1"/>
          </p:cNvSpPr>
          <p:nvPr>
            <p:ph type="ctrTitle" idx="4294967295"/>
          </p:nvPr>
        </p:nvSpPr>
        <p:spPr>
          <a:xfrm>
            <a:off x="1042988" y="188913"/>
            <a:ext cx="7343775" cy="863600"/>
          </a:xfrm>
          <a:noFill/>
        </p:spPr>
        <p:txBody>
          <a:bodyPr>
            <a:normAutofit fontScale="90000"/>
          </a:bodyPr>
          <a:lstStyle/>
          <a:p>
            <a:pPr algn="ctr" defTabSz="762000"/>
            <a:r>
              <a:rPr lang="uk-UA" altLang="uk-UA" sz="2400" b="1" dirty="0" smtClean="0">
                <a:solidFill>
                  <a:srgbClr val="002060"/>
                </a:solidFill>
                <a:latin typeface="Times New Roman" panose="02020603050405020304" pitchFamily="18" charset="0"/>
              </a:rPr>
              <a:t>Державний університет «Житомирська політехніка»</a:t>
            </a:r>
            <a:br>
              <a:rPr lang="uk-UA" altLang="uk-UA" sz="2400" b="1" dirty="0" smtClean="0">
                <a:solidFill>
                  <a:srgbClr val="002060"/>
                </a:solidFill>
                <a:latin typeface="Times New Roman" panose="02020603050405020304" pitchFamily="18" charset="0"/>
              </a:rPr>
            </a:br>
            <a:r>
              <a:rPr lang="uk-UA" altLang="uk-UA" sz="2200" b="1" dirty="0" smtClean="0">
                <a:solidFill>
                  <a:srgbClr val="002060"/>
                </a:solidFill>
                <a:latin typeface="Times New Roman" panose="02020603050405020304" pitchFamily="18" charset="0"/>
              </a:rPr>
              <a:t>Кафедра комп’ютерних технологій у медицині та телекомунікаціях</a:t>
            </a:r>
          </a:p>
        </p:txBody>
      </p:sp>
      <p:sp>
        <p:nvSpPr>
          <p:cNvPr id="6"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3</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8525545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27164"/>
            <a:ext cx="9144000" cy="6863417"/>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Основні </a:t>
            </a:r>
            <a:r>
              <a:rPr lang="uk-UA" sz="2200" b="1" dirty="0">
                <a:latin typeface="Times New Roman" panose="02020603050405020304" pitchFamily="18" charset="0"/>
                <a:cs typeface="Times New Roman" panose="02020603050405020304" pitchFamily="18" charset="0"/>
              </a:rPr>
              <a:t>особливості побудови САПР: </a:t>
            </a:r>
            <a:endParaRPr lang="uk-UA" sz="2200" b="1" dirty="0" smtClean="0">
              <a:latin typeface="Times New Roman" panose="02020603050405020304" pitchFamily="18" charset="0"/>
              <a:cs typeface="Times New Roman" panose="02020603050405020304" pitchFamily="18" charset="0"/>
            </a:endParaRPr>
          </a:p>
          <a:p>
            <a:pPr marL="457200" indent="-457200" algn="just">
              <a:buAutoNum type="arabicPeriod"/>
            </a:pPr>
            <a:r>
              <a:rPr lang="uk-UA" sz="2200" dirty="0" smtClean="0">
                <a:latin typeface="Times New Roman" panose="02020603050405020304" pitchFamily="18" charset="0"/>
                <a:cs typeface="Times New Roman" panose="02020603050405020304" pitchFamily="18" charset="0"/>
              </a:rPr>
              <a:t>САПР </a:t>
            </a:r>
            <a:r>
              <a:rPr lang="uk-UA" sz="2200" dirty="0">
                <a:latin typeface="Times New Roman" panose="02020603050405020304" pitchFamily="18" charset="0"/>
                <a:cs typeface="Times New Roman" panose="02020603050405020304" pitchFamily="18" charset="0"/>
              </a:rPr>
              <a:t>- людино-машина система. Всі створені або створювані з допомогою КОМП'ЮТЕР системи е автоматизованими. Людина повинна вирішувати в САПР, по-перше, всі задачі, формалізація яких не досягнута, </a:t>
            </a:r>
            <a:r>
              <a:rPr lang="uk-UA" sz="2200" dirty="0" err="1">
                <a:latin typeface="Times New Roman" panose="02020603050405020304" pitchFamily="18" charset="0"/>
                <a:cs typeface="Times New Roman" panose="02020603050405020304" pitchFamily="18" charset="0"/>
              </a:rPr>
              <a:t>подруге</a:t>
            </a:r>
            <a:r>
              <a:rPr lang="uk-UA" sz="2200" dirty="0">
                <a:latin typeface="Times New Roman" panose="02020603050405020304" pitchFamily="18" charset="0"/>
                <a:cs typeface="Times New Roman" panose="02020603050405020304" pitchFamily="18" charset="0"/>
              </a:rPr>
              <a:t>, задачі вирішення яких людиною проходить на евристичному рівні. </a:t>
            </a:r>
            <a:endParaRPr lang="uk-UA" sz="2200" dirty="0" smtClean="0">
              <a:latin typeface="Times New Roman" panose="02020603050405020304" pitchFamily="18" charset="0"/>
              <a:cs typeface="Times New Roman" panose="02020603050405020304" pitchFamily="18" charset="0"/>
            </a:endParaRPr>
          </a:p>
          <a:p>
            <a:pPr marL="457200" indent="-457200" algn="just">
              <a:buAutoNum type="arabicPeriod"/>
            </a:pPr>
            <a:r>
              <a:rPr lang="uk-UA" sz="2200" dirty="0" smtClean="0">
                <a:latin typeface="Times New Roman" panose="02020603050405020304" pitchFamily="18" charset="0"/>
                <a:cs typeface="Times New Roman" panose="02020603050405020304" pitchFamily="18" charset="0"/>
              </a:rPr>
              <a:t>САПР </a:t>
            </a:r>
            <a:r>
              <a:rPr lang="uk-UA" sz="2200" dirty="0">
                <a:latin typeface="Times New Roman" panose="02020603050405020304" pitchFamily="18" charset="0"/>
                <a:cs typeface="Times New Roman" panose="02020603050405020304" pitchFamily="18" charset="0"/>
              </a:rPr>
              <a:t>- ієрархічна система. Вона реалізує комплексний підхід до автоматизації всіх рівнів проектування. Ієрархічний підхід відноситься не </a:t>
            </a:r>
            <a:r>
              <a:rPr lang="uk-UA" sz="2200" dirty="0" smtClean="0">
                <a:latin typeface="Times New Roman" panose="02020603050405020304" pitchFamily="18" charset="0"/>
                <a:cs typeface="Times New Roman" panose="02020603050405020304" pitchFamily="18" charset="0"/>
              </a:rPr>
              <a:t>тільки </a:t>
            </a:r>
            <a:r>
              <a:rPr lang="uk-UA" sz="2200" dirty="0">
                <a:latin typeface="Times New Roman" panose="02020603050405020304" pitchFamily="18" charset="0"/>
                <a:cs typeface="Times New Roman" panose="02020603050405020304" pitchFamily="18" charset="0"/>
              </a:rPr>
              <a:t>до програмного забезпечення, але й до технічних засобів САПР, що розділяються, на центральний обчислювальний комплекс і автоматизовані робочі місця </a:t>
            </a:r>
            <a:r>
              <a:rPr lang="uk-UA" sz="2200" dirty="0" smtClean="0">
                <a:latin typeface="Times New Roman" panose="02020603050405020304" pitchFamily="18" charset="0"/>
                <a:cs typeface="Times New Roman" panose="02020603050405020304" pitchFamily="18" charset="0"/>
              </a:rPr>
              <a:t>проектувальників.</a:t>
            </a:r>
          </a:p>
          <a:p>
            <a:pPr marL="457200" indent="-457200" algn="just">
              <a:buAutoNum type="arabicPeriod"/>
            </a:pPr>
            <a:r>
              <a:rPr lang="uk-UA" sz="2200" dirty="0" smtClean="0">
                <a:latin typeface="Times New Roman" panose="02020603050405020304" pitchFamily="18" charset="0"/>
                <a:cs typeface="Times New Roman" panose="02020603050405020304" pitchFamily="18" charset="0"/>
              </a:rPr>
              <a:t>САПР </a:t>
            </a:r>
            <a:r>
              <a:rPr lang="uk-UA" sz="2200" dirty="0">
                <a:latin typeface="Times New Roman" panose="02020603050405020304" pitchFamily="18" charset="0"/>
                <a:cs typeface="Times New Roman" panose="02020603050405020304" pitchFamily="18" charset="0"/>
              </a:rPr>
              <a:t>- сукупність інформаційно узгоджених систем. Інформаційна узгодженість означає, що всі або більшість послідовних задач проектування обслуговуються інформаційно узгодженими програмами. Дві програми є інформаційно узгодженими, якщо всі дані, що описують об'єкт в обох програмах, входять в числові масиви, що не потребують змін при переході від однієї програми до іншої</a:t>
            </a:r>
            <a:r>
              <a:rPr lang="uk-UA" sz="2200" dirty="0" smtClean="0">
                <a:latin typeface="Times New Roman" panose="02020603050405020304" pitchFamily="18" charset="0"/>
                <a:cs typeface="Times New Roman" panose="02020603050405020304" pitchFamily="18" charset="0"/>
              </a:rPr>
              <a:t>.</a:t>
            </a:r>
          </a:p>
          <a:p>
            <a:pPr marL="457200" indent="-457200" algn="just">
              <a:buAutoNum type="arabicPeriod"/>
            </a:pP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САПР - відкрита система і система, що розвивається САПР повинна бути системою відкритою, тобто мати здатність включати в себе нові методи і засоби.</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1206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0" y="2314167"/>
            <a:ext cx="9144000" cy="1200329"/>
          </a:xfrm>
          <a:prstGeom prst="rect">
            <a:avLst/>
          </a:prstGeom>
          <a:ln>
            <a:noFill/>
          </a:ln>
          <a:effectLst>
            <a:glow rad="139700">
              <a:schemeClr val="accent2">
                <a:satMod val="175000"/>
                <a:alpha val="40000"/>
              </a:schemeClr>
            </a:glow>
            <a:outerShdw blurRad="225425" dist="50800" dir="5220000" algn="ctr">
              <a:srgbClr val="000000">
                <a:alpha val="33000"/>
              </a:srgbClr>
            </a:outerShdw>
            <a:softEdge rad="31750"/>
          </a:effectLst>
        </p:spPr>
        <p:txBody>
          <a:bodyPr wrap="square">
            <a:spAutoFit/>
          </a:bodyPr>
          <a:lstStyle/>
          <a:p>
            <a:pPr algn="ctr"/>
            <a:r>
              <a:rPr lang="uk-UA" sz="3600" b="1" dirty="0">
                <a:latin typeface="Times New Roman" pitchFamily="18" charset="0"/>
                <a:ea typeface="Tahoma" pitchFamily="34" charset="0"/>
                <a:cs typeface="Times New Roman" pitchFamily="18" charset="0"/>
              </a:rPr>
              <a:t>2</a:t>
            </a:r>
            <a:r>
              <a:rPr lang="uk-UA" sz="3600" b="1" dirty="0" smtClean="0">
                <a:latin typeface="Times New Roman" pitchFamily="18" charset="0"/>
                <a:ea typeface="Tahoma" pitchFamily="34" charset="0"/>
                <a:cs typeface="Times New Roman" pitchFamily="18" charset="0"/>
              </a:rPr>
              <a:t>. </a:t>
            </a:r>
            <a:r>
              <a:rPr lang="uk-UA" sz="3600" dirty="0"/>
              <a:t>. Основні принципи автоматизованого проектування</a:t>
            </a:r>
            <a:endParaRPr lang="uk-UA" sz="3600" b="1" dirty="0" smtClean="0">
              <a:latin typeface="Times New Roman" pitchFamily="18" charset="0"/>
              <a:ea typeface="Tahoma" pitchFamily="34" charset="0"/>
              <a:cs typeface="Times New Roman" pitchFamily="18" charset="0"/>
            </a:endParaRPr>
          </a:p>
        </p:txBody>
      </p:sp>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0668676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0"/>
            <a:ext cx="9144000" cy="6186309"/>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Можливості </a:t>
            </a:r>
            <a:r>
              <a:rPr lang="uk-UA" sz="2200" dirty="0">
                <a:latin typeface="Times New Roman" panose="02020603050405020304" pitchFamily="18" charset="0"/>
                <a:cs typeface="Times New Roman" panose="02020603050405020304" pitchFamily="18" charset="0"/>
              </a:rPr>
              <a:t>проектування складних об'єктів обумовлені використанням ряду принципів, основними з яких є декомпозиція та ієрархічність описів об'єктів, принципи системної єдності, сумісності, типізації і </a:t>
            </a:r>
            <a:r>
              <a:rPr lang="uk-UA" sz="2200" dirty="0" smtClean="0">
                <a:latin typeface="Times New Roman" panose="02020603050405020304" pitchFamily="18" charset="0"/>
                <a:cs typeface="Times New Roman" panose="02020603050405020304" pitchFamily="18" charset="0"/>
              </a:rPr>
              <a:t>розвитку.</a:t>
            </a:r>
          </a:p>
          <a:p>
            <a:pPr algn="just"/>
            <a:r>
              <a:rPr lang="uk-UA" sz="2200" b="1" dirty="0" smtClean="0">
                <a:latin typeface="Times New Roman" panose="02020603050405020304" pitchFamily="18" charset="0"/>
                <a:cs typeface="Times New Roman" panose="02020603050405020304" pitchFamily="18" charset="0"/>
              </a:rPr>
              <a:t>	Ієрархічні </a:t>
            </a:r>
            <a:r>
              <a:rPr lang="uk-UA" sz="2200" b="1" dirty="0">
                <a:latin typeface="Times New Roman" panose="02020603050405020304" pitchFamily="18" charset="0"/>
                <a:cs typeface="Times New Roman" panose="02020603050405020304" pitchFamily="18" charset="0"/>
              </a:rPr>
              <a:t>рівні </a:t>
            </a:r>
            <a:r>
              <a:rPr lang="uk-UA" sz="2200" b="1" dirty="0" smtClean="0">
                <a:latin typeface="Times New Roman" panose="02020603050405020304" pitchFamily="18" charset="0"/>
                <a:cs typeface="Times New Roman" panose="02020603050405020304" pitchFamily="18" charset="0"/>
              </a:rPr>
              <a:t>опису </a:t>
            </a:r>
            <a:r>
              <a:rPr lang="uk-UA" sz="2200" b="1" dirty="0">
                <a:latin typeface="Times New Roman" panose="02020603050405020304" pitchFamily="18" charset="0"/>
                <a:cs typeface="Times New Roman" panose="02020603050405020304" pitchFamily="18" charset="0"/>
              </a:rPr>
              <a:t>проектованих об'єктів</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Описи </a:t>
            </a:r>
            <a:r>
              <a:rPr lang="uk-UA" sz="2200" dirty="0">
                <a:latin typeface="Times New Roman" panose="02020603050405020304" pitchFamily="18" charset="0"/>
                <a:cs typeface="Times New Roman" panose="02020603050405020304" pitchFamily="18" charset="0"/>
              </a:rPr>
              <a:t>технічних об'єктів повинні бути узгоджені за складністю з можливостями сприйняття людиною і можливостями оперування описами у процесі їх перетворення існуючими засобами проектування. Проте виконати цю вимогу в рамках єдиного опису, не розділяючи його на складові частини, можна лише для простих виробів. Як правило, стає необхідним структурування описів і відповідний розділ уявлень про проектовані об'єкти на ієрархічні рівні і аспекти. Це дозволяє розподілити роботи по проектуванню складних об'єктів між підрозділами проектної організації, що сприяє підвищенню ефективності та продуктивності пращ проектувальників. Розділ описів за ступенем деталізації відображуваних властивостей і характеристик об'єкта лежить з основі </a:t>
            </a:r>
            <a:r>
              <a:rPr lang="uk-UA" sz="2200" dirty="0">
                <a:solidFill>
                  <a:srgbClr val="FF0000"/>
                </a:solidFill>
                <a:latin typeface="Times New Roman" panose="02020603050405020304" pitchFamily="18" charset="0"/>
                <a:cs typeface="Times New Roman" panose="02020603050405020304" pitchFamily="18" charset="0"/>
              </a:rPr>
              <a:t>блочно-ієрархічного підходу </a:t>
            </a:r>
            <a:r>
              <a:rPr lang="uk-UA" sz="2200" dirty="0">
                <a:latin typeface="Times New Roman" panose="02020603050405020304" pitchFamily="18" charset="0"/>
                <a:cs typeface="Times New Roman" panose="02020603050405020304" pitchFamily="18" charset="0"/>
              </a:rPr>
              <a:t>до проектування і приводить до появи ієрархічних рівнів (рівнів абстрагування) в представленнях про проектований об'єкт.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74673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0"/>
            <a:ext cx="9144000" cy="6524863"/>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На </a:t>
            </a:r>
            <a:r>
              <a:rPr lang="uk-UA" sz="2200" dirty="0">
                <a:latin typeface="Times New Roman" panose="02020603050405020304" pitchFamily="18" charset="0"/>
                <a:cs typeface="Times New Roman" panose="02020603050405020304" pitchFamily="18" charset="0"/>
              </a:rPr>
              <a:t>кожному ієрархічному рівні використовуються свої поняття і системи елементів. На верхньому рівні складний об'єкт, що належить спроектувати, розглядається як система взаємозв'язаних і взаємодіючих, елементів. Кожен з елементів в опису верхнього рівня також представляє собою досить складний об'єкт, який в свою чергу розглядається як система елементів на нижчому рівні. Подібне розділення відбувається до тих пір, поки на деякому рівні отримують елементи, описи яких не підлягають подальшому діленню. Такі елементи по підношенню до вихідного об'єкта називають базовими елементами.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Таким </a:t>
            </a:r>
            <a:r>
              <a:rPr lang="uk-UA" sz="2200" dirty="0">
                <a:latin typeface="Times New Roman" panose="02020603050405020304" pitchFamily="18" charset="0"/>
                <a:cs typeface="Times New Roman" panose="02020603050405020304" pitchFamily="18" charset="0"/>
              </a:rPr>
              <a:t>чином, </a:t>
            </a:r>
            <a:r>
              <a:rPr lang="uk-UA" sz="2200" dirty="0">
                <a:solidFill>
                  <a:srgbClr val="FF0000"/>
                </a:solidFill>
                <a:latin typeface="Times New Roman" panose="02020603050405020304" pitchFamily="18" charset="0"/>
                <a:cs typeface="Times New Roman" panose="02020603050405020304" pitchFamily="18" charset="0"/>
              </a:rPr>
              <a:t>принцип ієрархічності </a:t>
            </a:r>
            <a:r>
              <a:rPr lang="uk-UA" sz="2200" dirty="0">
                <a:latin typeface="Times New Roman" panose="02020603050405020304" pitchFamily="18" charset="0"/>
                <a:cs typeface="Times New Roman" panose="02020603050405020304" pitchFamily="18" charset="0"/>
              </a:rPr>
              <a:t>означає структурування представлень про об'єкти проектування за ступенем детальності опису, а </a:t>
            </a:r>
            <a:r>
              <a:rPr lang="uk-UA" sz="2200" dirty="0">
                <a:solidFill>
                  <a:srgbClr val="FF0000"/>
                </a:solidFill>
                <a:latin typeface="Times New Roman" panose="02020603050405020304" pitchFamily="18" charset="0"/>
                <a:cs typeface="Times New Roman" panose="02020603050405020304" pitchFamily="18" charset="0"/>
              </a:rPr>
              <a:t>принцип декомпозиції (</a:t>
            </a:r>
            <a:r>
              <a:rPr lang="uk-UA" sz="2200" dirty="0" err="1">
                <a:solidFill>
                  <a:srgbClr val="FF0000"/>
                </a:solidFill>
                <a:latin typeface="Times New Roman" panose="02020603050405020304" pitchFamily="18" charset="0"/>
                <a:cs typeface="Times New Roman" panose="02020603050405020304" pitchFamily="18" charset="0"/>
              </a:rPr>
              <a:t>блочності</a:t>
            </a:r>
            <a:r>
              <a:rPr lang="uk-UA" sz="2200" dirty="0">
                <a:solidFill>
                  <a:srgbClr val="FF0000"/>
                </a:solidFill>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розбиття представлень кожного рівня на рад складових частин (блоків) з можливостями окремого проектування об'єктів на кожному </a:t>
            </a:r>
            <a:r>
              <a:rPr lang="uk-UA" sz="2200" dirty="0" smtClean="0">
                <a:latin typeface="Times New Roman" panose="02020603050405020304" pitchFamily="18" charset="0"/>
                <a:cs typeface="Times New Roman" panose="02020603050405020304" pitchFamily="18" charset="0"/>
              </a:rPr>
              <a:t>рівні.</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Принцип </a:t>
            </a:r>
            <a:r>
              <a:rPr lang="uk-UA" sz="2200" dirty="0">
                <a:solidFill>
                  <a:srgbClr val="FF0000"/>
                </a:solidFill>
                <a:latin typeface="Times New Roman" panose="02020603050405020304" pitchFamily="18" charset="0"/>
                <a:cs typeface="Times New Roman" panose="02020603050405020304" pitchFamily="18" charset="0"/>
              </a:rPr>
              <a:t>систематичної єдності</a:t>
            </a:r>
            <a:r>
              <a:rPr lang="uk-UA" sz="2200" dirty="0">
                <a:latin typeface="Times New Roman" panose="02020603050405020304" pitchFamily="18" charset="0"/>
                <a:cs typeface="Times New Roman" panose="02020603050405020304" pitchFamily="18" charset="0"/>
              </a:rPr>
              <a:t> забезпечує цілісність системи проектування окремих елементів і всього об'єкта проектування в цілому (ієрархічність проектування).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Принцип </a:t>
            </a:r>
            <a:r>
              <a:rPr lang="uk-UA" sz="2200" dirty="0">
                <a:solidFill>
                  <a:srgbClr val="FF0000"/>
                </a:solidFill>
                <a:latin typeface="Times New Roman" panose="02020603050405020304" pitchFamily="18" charset="0"/>
                <a:cs typeface="Times New Roman" panose="02020603050405020304" pitchFamily="18" charset="0"/>
              </a:rPr>
              <a:t>сумісності </a:t>
            </a:r>
            <a:r>
              <a:rPr lang="uk-UA" sz="2200" dirty="0">
                <a:latin typeface="Times New Roman" panose="02020603050405020304" pitchFamily="18" charset="0"/>
                <a:cs typeface="Times New Roman" panose="02020603050405020304" pitchFamily="18" charset="0"/>
              </a:rPr>
              <a:t>забезпечує сумісне функціонування складових частин САПР і зберігає: відкриту систему в цілому.</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02217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0"/>
            <a:ext cx="9143999" cy="1446550"/>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Принцип </a:t>
            </a:r>
            <a:r>
              <a:rPr lang="uk-UA" sz="2200" dirty="0">
                <a:solidFill>
                  <a:srgbClr val="FF0000"/>
                </a:solidFill>
                <a:latin typeface="Times New Roman" panose="02020603050405020304" pitchFamily="18" charset="0"/>
                <a:cs typeface="Times New Roman" panose="02020603050405020304" pitchFamily="18" charset="0"/>
              </a:rPr>
              <a:t>типізації </a:t>
            </a:r>
            <a:r>
              <a:rPr lang="uk-UA" sz="2200" dirty="0">
                <a:latin typeface="Times New Roman" panose="02020603050405020304" pitchFamily="18" charset="0"/>
                <a:cs typeface="Times New Roman" panose="02020603050405020304" pitchFamily="18" charset="0"/>
              </a:rPr>
              <a:t>орієнтує на пріоритетне створення і використання типових і уніфікованих елементів САПР. Типізації підлягають елементи, що мають перспективу багаторазового застосування Рис. 1.1. Схема </a:t>
            </a:r>
            <a:r>
              <a:rPr lang="uk-UA" sz="2200" dirty="0" smtClean="0">
                <a:latin typeface="Times New Roman" panose="02020603050405020304" pitchFamily="18" charset="0"/>
                <a:cs typeface="Times New Roman" panose="02020603050405020304" pitchFamily="18" charset="0"/>
              </a:rPr>
              <a:t>проектування</a:t>
            </a:r>
            <a:endParaRPr lang="en-US" sz="22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 y="4395789"/>
            <a:ext cx="9144000" cy="2462213"/>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Принцип </a:t>
            </a:r>
            <a:r>
              <a:rPr lang="uk-UA" sz="2200" dirty="0">
                <a:solidFill>
                  <a:srgbClr val="FF0000"/>
                </a:solidFill>
                <a:latin typeface="Times New Roman" panose="02020603050405020304" pitchFamily="18" charset="0"/>
                <a:cs typeface="Times New Roman" panose="02020603050405020304" pitchFamily="18" charset="0"/>
              </a:rPr>
              <a:t>розвитку </a:t>
            </a:r>
            <a:r>
              <a:rPr lang="uk-UA" sz="2200" dirty="0">
                <a:latin typeface="Times New Roman" panose="02020603050405020304" pitchFamily="18" charset="0"/>
                <a:cs typeface="Times New Roman" panose="02020603050405020304" pitchFamily="18" charset="0"/>
              </a:rPr>
              <a:t>забезпечує доповнення і оновлення САПР, а також взаємодію і розширення взаємозв'язку з автоматизованими системами різного рівня і функціонування, щодо призначення. </a:t>
            </a:r>
            <a:r>
              <a:rPr lang="uk-UA" sz="2200" b="1" dirty="0">
                <a:latin typeface="Times New Roman" panose="02020603050405020304" pitchFamily="18" charset="0"/>
                <a:cs typeface="Times New Roman" panose="02020603050405020304" pitchFamily="18" charset="0"/>
              </a:rPr>
              <a:t>Проектування - інформаційний процес</a:t>
            </a:r>
            <a:r>
              <a:rPr lang="uk-UA" sz="2200" dirty="0">
                <a:latin typeface="Times New Roman" panose="02020603050405020304" pitchFamily="18" charset="0"/>
                <a:cs typeface="Times New Roman" panose="02020603050405020304" pitchFamily="18" charset="0"/>
              </a:rPr>
              <a:t>, в якому здійснюються перетворення вхідної інформації про об’єкт, що проектується, у вихідну інформацію у вигляді проектної документації, виконаної в заданій формі, яка включає проектні рішення і результати </a:t>
            </a:r>
            <a:r>
              <a:rPr lang="uk-UA" sz="2200" dirty="0" smtClean="0">
                <a:latin typeface="Times New Roman" panose="02020603050405020304" pitchFamily="18" charset="0"/>
                <a:cs typeface="Times New Roman" panose="02020603050405020304" pitchFamily="18" charset="0"/>
              </a:rPr>
              <a:t>проектування</a:t>
            </a:r>
            <a:r>
              <a:rPr lang="uk-UA" dirty="0" smtClean="0"/>
              <a:t>.</a:t>
            </a:r>
            <a:endParaRPr lang="en-US" dirty="0"/>
          </a:p>
        </p:txBody>
      </p:sp>
    </p:spTree>
    <p:extLst>
      <p:ext uri="{BB962C8B-B14F-4D97-AF65-F5344CB8AC3E}">
        <p14:creationId xmlns:p14="http://schemas.microsoft.com/office/powerpoint/2010/main" val="8874589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0" y="2314167"/>
            <a:ext cx="9144000" cy="1200329"/>
          </a:xfrm>
          <a:prstGeom prst="rect">
            <a:avLst/>
          </a:prstGeom>
          <a:ln>
            <a:noFill/>
          </a:ln>
          <a:effectLst>
            <a:glow rad="139700">
              <a:schemeClr val="accent2">
                <a:satMod val="175000"/>
                <a:alpha val="40000"/>
              </a:schemeClr>
            </a:glow>
            <a:outerShdw blurRad="225425" dist="50800" dir="5220000" algn="ctr">
              <a:srgbClr val="000000">
                <a:alpha val="33000"/>
              </a:srgbClr>
            </a:outerShdw>
            <a:softEdge rad="31750"/>
          </a:effectLst>
        </p:spPr>
        <p:txBody>
          <a:bodyPr wrap="square">
            <a:spAutoFit/>
          </a:bodyPr>
          <a:lstStyle/>
          <a:p>
            <a:pPr algn="ctr"/>
            <a:r>
              <a:rPr lang="uk-UA" sz="3600" b="1" dirty="0" smtClean="0">
                <a:latin typeface="Times New Roman" pitchFamily="18" charset="0"/>
                <a:ea typeface="Tahoma" pitchFamily="34" charset="0"/>
                <a:cs typeface="Times New Roman" pitchFamily="18" charset="0"/>
              </a:rPr>
              <a:t>3. </a:t>
            </a:r>
            <a:r>
              <a:rPr lang="ru-RU" sz="3600" dirty="0" err="1" smtClean="0"/>
              <a:t>Специфічні</a:t>
            </a:r>
            <a:r>
              <a:rPr lang="ru-RU" sz="3600" dirty="0" smtClean="0"/>
              <a:t> </a:t>
            </a:r>
            <a:r>
              <a:rPr lang="ru-RU" sz="3600" dirty="0" err="1"/>
              <a:t>особливості</a:t>
            </a:r>
            <a:r>
              <a:rPr lang="ru-RU" sz="3600" dirty="0"/>
              <a:t> </a:t>
            </a:r>
            <a:r>
              <a:rPr lang="ru-RU" sz="3600" dirty="0" err="1"/>
              <a:t>проектної</a:t>
            </a:r>
            <a:r>
              <a:rPr lang="ru-RU" sz="3600" dirty="0"/>
              <a:t> </a:t>
            </a:r>
            <a:r>
              <a:rPr lang="ru-RU" sz="3600" dirty="0" err="1"/>
              <a:t>діяльності</a:t>
            </a:r>
            <a:endParaRPr lang="uk-UA" sz="3600" b="1" dirty="0" smtClean="0">
              <a:latin typeface="Times New Roman" pitchFamily="18" charset="0"/>
              <a:ea typeface="Tahoma" pitchFamily="34" charset="0"/>
              <a:cs typeface="Times New Roman" pitchFamily="18" charset="0"/>
            </a:endParaRPr>
          </a:p>
        </p:txBody>
      </p:sp>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8891246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47608"/>
            <a:ext cx="9144000" cy="6186309"/>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1</a:t>
            </a:r>
            <a:r>
              <a:rPr lang="uk-UA" sz="2200" dirty="0">
                <a:latin typeface="Times New Roman" panose="02020603050405020304" pitchFamily="18" charset="0"/>
                <a:cs typeface="Times New Roman" panose="02020603050405020304" pitchFamily="18" charset="0"/>
              </a:rPr>
              <a:t>. Продукт проектної діяльності - упорядкована сукупність відомостей, що є знаковою </a:t>
            </a:r>
            <a:r>
              <a:rPr lang="uk-UA" sz="2200" dirty="0">
                <a:solidFill>
                  <a:srgbClr val="FF0000"/>
                </a:solidFill>
                <a:latin typeface="Times New Roman" panose="02020603050405020304" pitchFamily="18" charset="0"/>
                <a:cs typeface="Times New Roman" panose="02020603050405020304" pitchFamily="18" charset="0"/>
              </a:rPr>
              <a:t>моделлю об'єкта</a:t>
            </a:r>
            <a:r>
              <a:rPr lang="uk-UA" sz="2200" dirty="0">
                <a:latin typeface="Times New Roman" panose="02020603050405020304" pitchFamily="18" charset="0"/>
                <a:cs typeface="Times New Roman" panose="02020603050405020304" pitchFamily="18" charset="0"/>
              </a:rPr>
              <a:t>, а момент проектування реально не </a:t>
            </a:r>
            <a:r>
              <a:rPr lang="uk-UA" sz="2200" dirty="0" smtClean="0">
                <a:latin typeface="Times New Roman" panose="02020603050405020304" pitchFamily="18" charset="0"/>
                <a:cs typeface="Times New Roman" panose="02020603050405020304" pitchFamily="18" charset="0"/>
              </a:rPr>
              <a:t>існуючого.</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2</a:t>
            </a:r>
            <a:r>
              <a:rPr lang="uk-UA" sz="2200" dirty="0">
                <a:latin typeface="Times New Roman" panose="02020603050405020304" pitchFamily="18" charset="0"/>
                <a:cs typeface="Times New Roman" panose="02020603050405020304" pitchFamily="18" charset="0"/>
              </a:rPr>
              <a:t>. Способи перетворення інформації при проектуванні неможливо відобразити у вигляді математичних співвідношень (неможливо побудувати математичну модель</a:t>
            </a:r>
            <a:r>
              <a:rPr lang="uk-UA" sz="2200" dirty="0" smtClean="0">
                <a:latin typeface="Times New Roman" panose="02020603050405020304" pitchFamily="18" charset="0"/>
                <a:cs typeface="Times New Roman" panose="02020603050405020304" pitchFamily="18" charset="0"/>
              </a:rPr>
              <a:t>).</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3</a:t>
            </a:r>
            <a:r>
              <a:rPr lang="uk-UA" sz="2200" dirty="0">
                <a:latin typeface="Times New Roman" panose="02020603050405020304" pitchFamily="18" charset="0"/>
                <a:cs typeface="Times New Roman" panose="02020603050405020304" pitchFamily="18" charset="0"/>
              </a:rPr>
              <a:t>. З вигляду складності об'єктів, що проектуються, на кожному етапі розробки підключаються різні спеціалісти, що надає проектуванню характер </a:t>
            </a:r>
            <a:r>
              <a:rPr lang="uk-UA" sz="2200" dirty="0">
                <a:solidFill>
                  <a:srgbClr val="FF0000"/>
                </a:solidFill>
                <a:latin typeface="Times New Roman" panose="02020603050405020304" pitchFamily="18" charset="0"/>
                <a:cs typeface="Times New Roman" panose="02020603050405020304" pitchFamily="18" charset="0"/>
              </a:rPr>
              <a:t>колективної </a:t>
            </a:r>
            <a:r>
              <a:rPr lang="uk-UA" sz="2200" dirty="0" smtClean="0">
                <a:solidFill>
                  <a:srgbClr val="FF0000"/>
                </a:solidFill>
                <a:latin typeface="Times New Roman" panose="02020603050405020304" pitchFamily="18" charset="0"/>
                <a:cs typeface="Times New Roman" panose="02020603050405020304" pitchFamily="18" charset="0"/>
              </a:rPr>
              <a:t>діяльності</a:t>
            </a:r>
            <a:r>
              <a:rPr lang="uk-UA" sz="2200" dirty="0" smtClean="0">
                <a:latin typeface="Times New Roman" panose="02020603050405020304" pitchFamily="18" charset="0"/>
                <a:cs typeface="Times New Roman" panose="02020603050405020304" pitchFamily="18" charset="0"/>
              </a:rPr>
              <a:t>.</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4</a:t>
            </a:r>
            <a:r>
              <a:rPr lang="uk-UA" sz="2200" dirty="0">
                <a:latin typeface="Times New Roman" panose="02020603050405020304" pitchFamily="18" charset="0"/>
                <a:cs typeface="Times New Roman" panose="02020603050405020304" pitchFamily="18" charset="0"/>
              </a:rPr>
              <a:t>. Об'єкт, що проектується, входить в упорядковану ієрархічну структуру об'єктів (з однієї сторони - частина системи вищого рангу, з іншої сторони - сукупність компонентів - підсистем нижчого рангу). В зв'язку з цим процес проектування поділяється на два стали : </a:t>
            </a:r>
            <a:r>
              <a:rPr lang="uk-UA" sz="2200" dirty="0">
                <a:solidFill>
                  <a:srgbClr val="FF0000"/>
                </a:solidFill>
                <a:latin typeface="Times New Roman" panose="02020603050405020304" pitchFamily="18" charset="0"/>
                <a:cs typeface="Times New Roman" panose="02020603050405020304" pitchFamily="18" charset="0"/>
              </a:rPr>
              <a:t>зовнішнє і </a:t>
            </a:r>
            <a:r>
              <a:rPr lang="uk-UA" sz="2200" dirty="0" smtClean="0">
                <a:solidFill>
                  <a:srgbClr val="FF0000"/>
                </a:solidFill>
                <a:latin typeface="Times New Roman" panose="02020603050405020304" pitchFamily="18" charset="0"/>
                <a:cs typeface="Times New Roman" panose="02020603050405020304" pitchFamily="18" charset="0"/>
              </a:rPr>
              <a:t>внутрішнє</a:t>
            </a:r>
            <a:r>
              <a:rPr lang="uk-UA" sz="2200" dirty="0" smtClean="0">
                <a:latin typeface="Times New Roman" panose="02020603050405020304" pitchFamily="18" charset="0"/>
                <a:cs typeface="Times New Roman" panose="02020603050405020304" pitchFamily="18" charset="0"/>
              </a:rPr>
              <a:t>.</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5</a:t>
            </a:r>
            <a:r>
              <a:rPr lang="uk-UA" sz="2200" dirty="0">
                <a:latin typeface="Times New Roman" panose="02020603050405020304" pitchFamily="18" charset="0"/>
                <a:cs typeface="Times New Roman" panose="02020603050405020304" pitchFamily="18" charset="0"/>
              </a:rPr>
              <a:t>. Проектування, як правило, носить </a:t>
            </a:r>
            <a:r>
              <a:rPr lang="uk-UA" sz="2200" dirty="0">
                <a:solidFill>
                  <a:srgbClr val="FF0000"/>
                </a:solidFill>
                <a:latin typeface="Times New Roman" panose="02020603050405020304" pitchFamily="18" charset="0"/>
                <a:cs typeface="Times New Roman" panose="02020603050405020304" pitchFamily="18" charset="0"/>
              </a:rPr>
              <a:t>ітераційний і багатоваріантний </a:t>
            </a:r>
            <a:r>
              <a:rPr lang="uk-UA" sz="2200" dirty="0" smtClean="0">
                <a:solidFill>
                  <a:srgbClr val="FF0000"/>
                </a:solidFill>
                <a:latin typeface="Times New Roman" panose="02020603050405020304" pitchFamily="18" charset="0"/>
                <a:cs typeface="Times New Roman" panose="02020603050405020304" pitchFamily="18" charset="0"/>
              </a:rPr>
              <a:t>характер</a:t>
            </a:r>
            <a:r>
              <a:rPr lang="uk-UA" sz="2200" dirty="0" smtClean="0">
                <a:latin typeface="Times New Roman" panose="02020603050405020304" pitchFamily="18" charset="0"/>
                <a:cs typeface="Times New Roman" panose="02020603050405020304" pitchFamily="18" charset="0"/>
              </a:rPr>
              <a:t>.</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6</a:t>
            </a:r>
            <a:r>
              <a:rPr lang="uk-UA" sz="2200" dirty="0">
                <a:latin typeface="Times New Roman" panose="02020603050405020304" pitchFamily="18" charset="0"/>
                <a:cs typeface="Times New Roman" panose="02020603050405020304" pitchFamily="18" charset="0"/>
              </a:rPr>
              <a:t>. Для прийняття проектних рішень використовують різні </a:t>
            </a:r>
            <a:r>
              <a:rPr lang="uk-UA" sz="2200" dirty="0" smtClean="0">
                <a:solidFill>
                  <a:srgbClr val="FF0000"/>
                </a:solidFill>
                <a:latin typeface="Times New Roman" panose="02020603050405020304" pitchFamily="18" charset="0"/>
                <a:cs typeface="Times New Roman" panose="02020603050405020304" pitchFamily="18" charset="0"/>
              </a:rPr>
              <a:t>науково-технічні </a:t>
            </a:r>
            <a:r>
              <a:rPr lang="uk-UA" sz="2200" dirty="0">
                <a:solidFill>
                  <a:srgbClr val="FF0000"/>
                </a:solidFill>
                <a:latin typeface="Times New Roman" panose="02020603050405020304" pitchFamily="18" charset="0"/>
                <a:cs typeface="Times New Roman" panose="02020603050405020304" pitchFamily="18" charset="0"/>
              </a:rPr>
              <a:t>знання</a:t>
            </a:r>
            <a:r>
              <a:rPr lang="uk-UA"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67739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97346"/>
            <a:ext cx="9144000" cy="4832092"/>
          </a:xfrm>
          <a:prstGeom prst="rect">
            <a:avLst/>
          </a:prstGeom>
        </p:spPr>
        <p:txBody>
          <a:bodyPr wrap="square">
            <a:spAutoFit/>
          </a:bodyPr>
          <a:lstStyle/>
          <a:p>
            <a:pPr algn="just"/>
            <a:r>
              <a:rPr lang="uk-UA" sz="2200" b="1" dirty="0" smtClean="0">
                <a:latin typeface="Times New Roman" panose="02020603050405020304" pitchFamily="18" charset="0"/>
                <a:cs typeface="Times New Roman" panose="02020603050405020304" pitchFamily="18" charset="0"/>
              </a:rPr>
              <a:t>	Ідеологія </a:t>
            </a:r>
            <a:r>
              <a:rPr lang="uk-UA" sz="2200" b="1" dirty="0">
                <a:latin typeface="Times New Roman" panose="02020603050405020304" pitchFamily="18" charset="0"/>
                <a:cs typeface="Times New Roman" panose="02020603050405020304" pitchFamily="18" charset="0"/>
              </a:rPr>
              <a:t>САПР. Декомпозиція проектних задач і системний підхід їх вирішення. </a:t>
            </a:r>
            <a:r>
              <a:rPr lang="uk-UA" sz="2200" dirty="0">
                <a:latin typeface="Times New Roman" panose="02020603050405020304" pitchFamily="18" charset="0"/>
                <a:cs typeface="Times New Roman" panose="02020603050405020304" pitchFamily="18" charset="0"/>
              </a:rPr>
              <a:t>Серед методологічних напрямків у проектуванні останнім часом значного розповсюдження отримав системний підхід.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Основні </a:t>
            </a:r>
            <a:r>
              <a:rPr lang="uk-UA" sz="2200" dirty="0">
                <a:latin typeface="Times New Roman" panose="02020603050405020304" pitchFamily="18" charset="0"/>
                <a:cs typeface="Times New Roman" panose="02020603050405020304" pitchFamily="18" charset="0"/>
              </a:rPr>
              <a:t>риси системного </a:t>
            </a:r>
            <a:r>
              <a:rPr lang="uk-UA" sz="2200" dirty="0" smtClean="0">
                <a:latin typeface="Times New Roman" panose="02020603050405020304" pitchFamily="18" charset="0"/>
                <a:cs typeface="Times New Roman" panose="02020603050405020304" pitchFamily="18" charset="0"/>
              </a:rPr>
              <a:t>підходу:</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1</a:t>
            </a:r>
            <a:r>
              <a:rPr lang="uk-UA" sz="2200" dirty="0">
                <a:latin typeface="Times New Roman" panose="02020603050405020304" pitchFamily="18" charset="0"/>
                <a:cs typeface="Times New Roman" panose="02020603050405020304" pitchFamily="18" charset="0"/>
              </a:rPr>
              <a:t>. </a:t>
            </a:r>
            <a:r>
              <a:rPr lang="uk-UA" sz="2200" dirty="0">
                <a:solidFill>
                  <a:srgbClr val="FF0000"/>
                </a:solidFill>
                <a:latin typeface="Times New Roman" panose="02020603050405020304" pitchFamily="18" charset="0"/>
                <a:cs typeface="Times New Roman" panose="02020603050405020304" pitchFamily="18" charset="0"/>
              </a:rPr>
              <a:t>Параметричний опис </a:t>
            </a:r>
            <a:r>
              <a:rPr lang="uk-UA" sz="2200" dirty="0">
                <a:latin typeface="Times New Roman" panose="02020603050405020304" pitchFamily="18" charset="0"/>
                <a:cs typeface="Times New Roman" panose="02020603050405020304" pitchFamily="18" charset="0"/>
              </a:rPr>
              <a:t>- вихідний рівень дослідження об'єкта; базується на емпіричних спостереженнях, опису властивостей, ознак і відношень між досліджуваним об'єктом і навколишніми </a:t>
            </a:r>
            <a:r>
              <a:rPr lang="uk-UA" sz="2200" dirty="0" smtClean="0">
                <a:latin typeface="Times New Roman" panose="02020603050405020304" pitchFamily="18" charset="0"/>
                <a:cs typeface="Times New Roman" panose="02020603050405020304" pitchFamily="18" charset="0"/>
              </a:rPr>
              <a:t>об'єктами.</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2</a:t>
            </a:r>
            <a:r>
              <a:rPr lang="uk-UA" sz="2200" dirty="0">
                <a:latin typeface="Times New Roman" panose="02020603050405020304" pitchFamily="18" charset="0"/>
                <a:cs typeface="Times New Roman" panose="02020603050405020304" pitchFamily="18" charset="0"/>
              </a:rPr>
              <a:t>. </a:t>
            </a:r>
            <a:r>
              <a:rPr lang="uk-UA" sz="2200" dirty="0">
                <a:solidFill>
                  <a:srgbClr val="FF0000"/>
                </a:solidFill>
                <a:latin typeface="Times New Roman" panose="02020603050405020304" pitchFamily="18" charset="0"/>
                <a:cs typeface="Times New Roman" panose="02020603050405020304" pitchFamily="18" charset="0"/>
              </a:rPr>
              <a:t>Структурний опис </a:t>
            </a:r>
            <a:r>
              <a:rPr lang="uk-UA" sz="2200" dirty="0">
                <a:latin typeface="Times New Roman" panose="02020603050405020304" pitchFamily="18" charset="0"/>
                <a:cs typeface="Times New Roman" panose="02020603050405020304" pitchFamily="18" charset="0"/>
              </a:rPr>
              <a:t>- виконується після виявлення параметрів; передбачає виявлення по елементної будови об'єкта. Основна задача – виявити взаємозв'язок властивостей і ознак, виявлених при параметричному </a:t>
            </a:r>
            <a:r>
              <a:rPr lang="uk-UA" sz="2200" dirty="0" smtClean="0">
                <a:latin typeface="Times New Roman" panose="02020603050405020304" pitchFamily="18" charset="0"/>
                <a:cs typeface="Times New Roman" panose="02020603050405020304" pitchFamily="18" charset="0"/>
              </a:rPr>
              <a:t>описі.</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3</a:t>
            </a:r>
            <a:r>
              <a:rPr lang="uk-UA" sz="2200" dirty="0">
                <a:latin typeface="Times New Roman" panose="02020603050405020304" pitchFamily="18" charset="0"/>
                <a:cs typeface="Times New Roman" panose="02020603050405020304" pitchFamily="18" charset="0"/>
              </a:rPr>
              <a:t>. </a:t>
            </a:r>
            <a:r>
              <a:rPr lang="uk-UA" sz="2200" dirty="0">
                <a:solidFill>
                  <a:srgbClr val="FF0000"/>
                </a:solidFill>
                <a:latin typeface="Times New Roman" panose="02020603050405020304" pitchFamily="18" charset="0"/>
                <a:cs typeface="Times New Roman" panose="02020603050405020304" pitchFamily="18" charset="0"/>
              </a:rPr>
              <a:t>Функціональний опис </a:t>
            </a:r>
            <a:r>
              <a:rPr lang="uk-UA" sz="2200" dirty="0">
                <a:latin typeface="Times New Roman" panose="02020603050405020304" pitchFamily="18" charset="0"/>
                <a:cs typeface="Times New Roman" panose="02020603050405020304" pitchFamily="18" charset="0"/>
              </a:rPr>
              <a:t>- виконується, виходячи з функціональної залежності між параметрами (функціонально-параметричний опис) та між частинами об'єкта (функціонально-структурний опис).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30280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751344"/>
            <a:ext cx="9144000" cy="4832092"/>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При </a:t>
            </a:r>
            <a:r>
              <a:rPr lang="uk-UA" sz="2200" dirty="0">
                <a:latin typeface="Times New Roman" panose="02020603050405020304" pitchFamily="18" charset="0"/>
                <a:cs typeface="Times New Roman" panose="02020603050405020304" pitchFamily="18" charset="0"/>
              </a:rPr>
              <a:t>вивчені об'єкта з використанням системного підходу увага звертається на структуру об'єкта (системи) і на властивості його частин, що виявляються у взаємодії. Система синтезує частини таким чином, що самостійне їх існування стає неможливим, оскільки частини складають основу даної системи.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Система </a:t>
            </a:r>
            <a:r>
              <a:rPr lang="uk-UA" sz="2200" dirty="0">
                <a:latin typeface="Times New Roman" panose="02020603050405020304" pitchFamily="18" charset="0"/>
                <a:cs typeface="Times New Roman" panose="02020603050405020304" pitchFamily="18" charset="0"/>
              </a:rPr>
              <a:t>- це сукупність виділених реальних або уявних об'єктів за умови, що: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задані зв'язки, що існують між об'єктами</a:t>
            </a:r>
            <a:r>
              <a:rPr lang="uk-UA" sz="2200" dirty="0" smtClean="0">
                <a:latin typeface="Times New Roman" panose="02020603050405020304" pitchFamily="18" charset="0"/>
                <a:cs typeface="Times New Roman" panose="02020603050405020304" pitchFamily="18" charset="0"/>
              </a:rPr>
              <a:t>;</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кожний з елементів всередині системи неподільний;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з навколишнім середовищем система взаємодіє, як ціла;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між об'єктами в різні моменти часу можна провести однозначні відповідності.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Зв'язки </a:t>
            </a:r>
            <a:r>
              <a:rPr lang="uk-UA" sz="2200" dirty="0">
                <a:latin typeface="Times New Roman" panose="02020603050405020304" pitchFamily="18" charset="0"/>
                <a:cs typeface="Times New Roman" panose="02020603050405020304" pitchFamily="18" charset="0"/>
              </a:rPr>
              <a:t>в системах бувають; взаємодії, побудови (структурні), функціонування.</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24615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582341"/>
            <a:ext cx="9144000" cy="3139321"/>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Декомпозиція</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 це розбиття задачі на складові частини. </a:t>
            </a:r>
            <a:endParaRPr lang="uk-UA" sz="2200" dirty="0" smtClean="0">
              <a:latin typeface="Times New Roman" panose="02020603050405020304" pitchFamily="18" charset="0"/>
              <a:cs typeface="Times New Roman" panose="02020603050405020304" pitchFamily="18" charset="0"/>
            </a:endParaRPr>
          </a:p>
          <a:p>
            <a:pPr algn="just"/>
            <a:endParaRPr lang="uk-UA" sz="2200" dirty="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Розрізняють </a:t>
            </a:r>
            <a:r>
              <a:rPr lang="uk-UA" sz="2200" b="1" dirty="0">
                <a:latin typeface="Times New Roman" panose="02020603050405020304" pitchFamily="18" charset="0"/>
                <a:cs typeface="Times New Roman" panose="02020603050405020304" pitchFamily="18" charset="0"/>
              </a:rPr>
              <a:t>такі рівні декомпозиції. </a:t>
            </a:r>
            <a:endParaRPr lang="uk-UA" sz="2200" b="1"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системний - загальний опис призначення об'єкта і його </a:t>
            </a:r>
            <a:r>
              <a:rPr lang="uk-UA" sz="2200" dirty="0" err="1">
                <a:latin typeface="Times New Roman" panose="02020603050405020304" pitchFamily="18" charset="0"/>
                <a:cs typeface="Times New Roman" panose="02020603050405020304" pitchFamily="18" charset="0"/>
              </a:rPr>
              <a:t>зв'язків</a:t>
            </a:r>
            <a:r>
              <a:rPr lang="uk-UA" sz="2200" dirty="0">
                <a:latin typeface="Times New Roman" panose="02020603050405020304" pitchFamily="18" charset="0"/>
                <a:cs typeface="Times New Roman" panose="02020603050405020304" pitchFamily="18" charset="0"/>
              </a:rPr>
              <a:t> з урахуванням взаємодії з навколишнім штучним і природним середовищем; </a:t>
            </a:r>
            <a:r>
              <a:rPr lang="uk-UA" sz="2200" dirty="0" smtClean="0">
                <a:latin typeface="Times New Roman" panose="02020603050405020304" pitchFamily="18" charset="0"/>
                <a:cs typeface="Times New Roman" panose="02020603050405020304" pitchFamily="18" charset="0"/>
              </a:rPr>
              <a:t>	• </a:t>
            </a:r>
            <a:r>
              <a:rPr lang="uk-UA" sz="2200" dirty="0">
                <a:latin typeface="Times New Roman" panose="02020603050405020304" pitchFamily="18" charset="0"/>
                <a:cs typeface="Times New Roman" panose="02020603050405020304" pitchFamily="18" charset="0"/>
              </a:rPr>
              <a:t>архітектурний - структурний опис об'єкта;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функціональний - опис законів функціонування підсистем об'єкта або </a:t>
            </a:r>
            <a:r>
              <a:rPr lang="uk-UA" sz="2200" dirty="0" smtClean="0">
                <a:latin typeface="Times New Roman" panose="02020603050405020304" pitchFamily="18" charset="0"/>
                <a:cs typeface="Times New Roman" panose="02020603050405020304" pitchFamily="18" charset="0"/>
              </a:rPr>
              <a:t>рішення </a:t>
            </a:r>
            <a:r>
              <a:rPr lang="uk-UA" sz="2200" dirty="0">
                <a:latin typeface="Times New Roman" panose="02020603050405020304" pitchFamily="18" charset="0"/>
                <a:cs typeface="Times New Roman" panose="02020603050405020304" pitchFamily="18" charset="0"/>
              </a:rPr>
              <a:t>задачі працездатності об'єкта як системи заданої структури;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елементний (конструктивний) - опис елементів системи.</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75655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одзаголовок 2"/>
          <p:cNvSpPr>
            <a:spLocks noGrp="1"/>
          </p:cNvSpPr>
          <p:nvPr>
            <p:ph type="subTitle" idx="1"/>
          </p:nvPr>
        </p:nvSpPr>
        <p:spPr>
          <a:xfrm>
            <a:off x="431800" y="-209016"/>
            <a:ext cx="8712200" cy="7100888"/>
          </a:xfrm>
        </p:spPr>
        <p:txBody>
          <a:bodyPr>
            <a:normAutofit lnSpcReduction="10000"/>
          </a:bodyPr>
          <a:lstStyle/>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ctr" defTabSz="179388" eaLnBrk="1" hangingPunct="1"/>
            <a:r>
              <a:rPr lang="uk-UA" altLang="uk-UA" sz="3500" b="1" i="1" dirty="0" smtClean="0">
                <a:solidFill>
                  <a:srgbClr val="FF0000"/>
                </a:solidFill>
                <a:latin typeface="Times New Roman" panose="02020603050405020304" pitchFamily="18" charset="0"/>
                <a:cs typeface="Times New Roman" panose="02020603050405020304" pitchFamily="18" charset="0"/>
              </a:rPr>
              <a:t>ЛІТЕРАТУРА:</a:t>
            </a:r>
          </a:p>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just" defTabSz="179388">
              <a:buClrTx/>
              <a:buSzPct val="100000"/>
              <a:buAutoNum type="arabicPeriod"/>
            </a:pPr>
            <a:r>
              <a:rPr lang="ru-RU" sz="2400" dirty="0" err="1" smtClean="0"/>
              <a:t>Гервас</a:t>
            </a:r>
            <a:r>
              <a:rPr lang="ru-RU" sz="2400" dirty="0" smtClean="0"/>
              <a:t> </a:t>
            </a:r>
            <a:r>
              <a:rPr lang="ru-RU" sz="2400" dirty="0"/>
              <a:t>О.Г. </a:t>
            </a:r>
            <a:r>
              <a:rPr lang="ru-RU" sz="2400" dirty="0" smtClean="0"/>
              <a:t>САПР </a:t>
            </a:r>
            <a:r>
              <a:rPr lang="ru-RU" sz="2400" dirty="0" err="1"/>
              <a:t>об’єктів</a:t>
            </a:r>
            <a:r>
              <a:rPr lang="ru-RU" sz="2400" dirty="0"/>
              <a:t> </a:t>
            </a:r>
            <a:r>
              <a:rPr lang="ru-RU" sz="2400" dirty="0" err="1"/>
              <a:t>середовища</a:t>
            </a:r>
            <a:r>
              <a:rPr lang="ru-RU" sz="2400" dirty="0"/>
              <a:t>. </a:t>
            </a:r>
            <a:r>
              <a:rPr lang="ru-RU" sz="2400" dirty="0" err="1"/>
              <a:t>Навчально-методичний</a:t>
            </a:r>
            <a:r>
              <a:rPr lang="ru-RU" sz="2400" dirty="0"/>
              <a:t> </a:t>
            </a:r>
            <a:r>
              <a:rPr lang="ru-RU" sz="2400" dirty="0" err="1"/>
              <a:t>посібник</a:t>
            </a:r>
            <a:r>
              <a:rPr lang="ru-RU" sz="2400" dirty="0"/>
              <a:t> / </a:t>
            </a:r>
            <a:r>
              <a:rPr lang="ru-RU" sz="2400" dirty="0" err="1"/>
              <a:t>Гервас</a:t>
            </a:r>
            <a:r>
              <a:rPr lang="ru-RU" sz="2400" dirty="0"/>
              <a:t> Ольга </a:t>
            </a:r>
            <a:r>
              <a:rPr lang="ru-RU" sz="2400" dirty="0" err="1"/>
              <a:t>Геннадіївна</a:t>
            </a:r>
            <a:r>
              <a:rPr lang="ru-RU" sz="2400" dirty="0"/>
              <a:t>. – Умань: </a:t>
            </a:r>
            <a:r>
              <a:rPr lang="ru-RU" sz="2400" dirty="0" err="1"/>
              <a:t>Візаві</a:t>
            </a:r>
            <a:r>
              <a:rPr lang="ru-RU" sz="2400" dirty="0"/>
              <a:t>, 2018. - 160 с</a:t>
            </a:r>
            <a:r>
              <a:rPr lang="ru-RU" sz="2400" dirty="0" smtClean="0"/>
              <a:t>.</a:t>
            </a:r>
          </a:p>
          <a:p>
            <a:pPr marL="539750" marR="0" indent="-539750" algn="just" defTabSz="179388">
              <a:buClrTx/>
              <a:buSzPct val="100000"/>
              <a:buAutoNum type="arabicPeriod"/>
            </a:pPr>
            <a:r>
              <a:rPr lang="uk-UA" sz="2400" dirty="0"/>
              <a:t>Системи автоматизованого </a:t>
            </a:r>
            <a:r>
              <a:rPr lang="uk-UA" sz="2400" dirty="0" err="1"/>
              <a:t>проєктування</a:t>
            </a:r>
            <a:r>
              <a:rPr lang="uk-UA" sz="2400" dirty="0"/>
              <a:t>: конспект лекцій [Електронний ресурс]: </a:t>
            </a:r>
            <a:r>
              <a:rPr lang="uk-UA" sz="2400" dirty="0" err="1"/>
              <a:t>навч</a:t>
            </a:r>
            <a:r>
              <a:rPr lang="uk-UA" sz="2400" dirty="0"/>
              <a:t>. </a:t>
            </a:r>
            <a:r>
              <a:rPr lang="uk-UA" sz="2400" dirty="0" err="1"/>
              <a:t>посіб</a:t>
            </a:r>
            <a:r>
              <a:rPr lang="uk-UA" sz="2400" dirty="0"/>
              <a:t>. для </a:t>
            </a:r>
            <a:r>
              <a:rPr lang="uk-UA" sz="2400" dirty="0" err="1"/>
              <a:t>студ</a:t>
            </a:r>
            <a:r>
              <a:rPr lang="uk-UA" sz="2400" dirty="0"/>
              <a:t>. спеціальності 151 «Автоматизація та комп’ютерно-інтегровані технології», спеціалізації «</a:t>
            </a:r>
            <a:r>
              <a:rPr lang="uk-UA" sz="2400" dirty="0" smtClean="0"/>
              <a:t>Комп’ютерно-інтегровані </a:t>
            </a:r>
            <a:r>
              <a:rPr lang="uk-UA" sz="2400" dirty="0"/>
              <a:t>системи та технології в приладобудуванні» / КПІ ім. Ігоря Сікорського; автори: К.С. </a:t>
            </a:r>
            <a:r>
              <a:rPr lang="uk-UA" sz="2400" dirty="0" err="1"/>
              <a:t>Барандич</a:t>
            </a:r>
            <a:r>
              <a:rPr lang="uk-UA" sz="2400" dirty="0"/>
              <a:t>, О.О. Подолян, М.М. </a:t>
            </a:r>
            <a:r>
              <a:rPr lang="uk-UA" sz="2400" dirty="0" err="1"/>
              <a:t>Гладський</a:t>
            </a:r>
            <a:r>
              <a:rPr lang="uk-UA" sz="2400" dirty="0"/>
              <a:t>. </a:t>
            </a:r>
            <a:r>
              <a:rPr lang="uk-UA" sz="2400" dirty="0" smtClean="0"/>
              <a:t>– Київ</a:t>
            </a:r>
            <a:r>
              <a:rPr lang="uk-UA" sz="2400" dirty="0"/>
              <a:t>: КПІ ім. Ігоря Сікорського, 2021. – 97 с. </a:t>
            </a:r>
            <a:endParaRPr lang="uk-UA" sz="2400" dirty="0" smtClean="0"/>
          </a:p>
          <a:p>
            <a:pPr marL="539750" marR="0" indent="-539750" algn="just" defTabSz="179388">
              <a:buClrTx/>
              <a:buSzPct val="100000"/>
              <a:buAutoNum type="arabicPeriod"/>
            </a:pPr>
            <a:r>
              <a:rPr lang="uk-UA" sz="2400" dirty="0"/>
              <a:t>Основи САПР в автомобілебудуванні : </a:t>
            </a:r>
            <a:r>
              <a:rPr lang="uk-UA" sz="2400" dirty="0" err="1"/>
              <a:t>навч</a:t>
            </a:r>
            <a:r>
              <a:rPr lang="uk-UA" sz="2400" dirty="0"/>
              <a:t>. </a:t>
            </a:r>
            <a:r>
              <a:rPr lang="uk-UA" sz="2400" dirty="0" err="1"/>
              <a:t>посіб</a:t>
            </a:r>
            <a:r>
              <a:rPr lang="uk-UA" sz="2400" dirty="0"/>
              <a:t>. / О. М. </a:t>
            </a:r>
            <a:r>
              <a:rPr lang="uk-UA" sz="2400" dirty="0" err="1"/>
              <a:t>Артюх</a:t>
            </a:r>
            <a:r>
              <a:rPr lang="uk-UA" sz="2400" dirty="0"/>
              <a:t>, О. В. </a:t>
            </a:r>
            <a:r>
              <a:rPr lang="uk-UA" sz="2400" dirty="0" err="1"/>
              <a:t>Дударенко</a:t>
            </a:r>
            <a:r>
              <a:rPr lang="uk-UA" sz="2400" dirty="0"/>
              <a:t>, В. В. Кузьмін та ін. Запоріжжя : НУ «Запорізька політехніка», 2021. – 168 </a:t>
            </a:r>
            <a:endParaRPr lang="ru-RU" altLang="uk-UA" sz="2200" b="1" dirty="0" smtClean="0">
              <a:solidFill>
                <a:schemeClr val="bg1"/>
              </a:solidFill>
              <a:latin typeface="Times New Roman" panose="02020603050405020304" pitchFamily="18" charset="0"/>
              <a:cs typeface="Times New Roman" panose="02020603050405020304" pitchFamily="18" charset="0"/>
            </a:endParaRPr>
          </a:p>
        </p:txBody>
      </p:sp>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6369601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20</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 y="889844"/>
            <a:ext cx="9144001" cy="4493538"/>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Можливі </a:t>
            </a:r>
            <a:r>
              <a:rPr lang="uk-UA" sz="2200" dirty="0">
                <a:latin typeface="Times New Roman" panose="02020603050405020304" pitchFamily="18" charset="0"/>
                <a:cs typeface="Times New Roman" panose="02020603050405020304" pitchFamily="18" charset="0"/>
              </a:rPr>
              <a:t>інші, специфічні підходи, до об'єкта, що проектується, які відповідають нижче переліченим рівням декомпозиції: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solidFill>
                  <a:srgbClr val="FF0000"/>
                </a:solidFill>
                <a:latin typeface="Times New Roman" panose="02020603050405020304" pitchFamily="18" charset="0"/>
                <a:cs typeface="Times New Roman" panose="02020603050405020304" pitchFamily="18" charset="0"/>
              </a:rPr>
              <a:t>для конструктивних об'єктів: </a:t>
            </a:r>
            <a:r>
              <a:rPr lang="uk-UA" sz="2200" dirty="0">
                <a:latin typeface="Times New Roman" panose="02020603050405020304" pitchFamily="18" charset="0"/>
                <a:cs typeface="Times New Roman" panose="02020603050405020304" pitchFamily="18" charset="0"/>
              </a:rPr>
              <a:t>функціонально - структурний, просторової компоновки, кінематичної моделі, технічної моделі, робочої моделі та ін.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solidFill>
                  <a:srgbClr val="FF0000"/>
                </a:solidFill>
                <a:latin typeface="Times New Roman" panose="02020603050405020304" pitchFamily="18" charset="0"/>
                <a:cs typeface="Times New Roman" panose="02020603050405020304" pitchFamily="18" charset="0"/>
              </a:rPr>
              <a:t>для технологічних процесів </a:t>
            </a:r>
            <a:r>
              <a:rPr lang="uk-UA" sz="2200" dirty="0">
                <a:latin typeface="Times New Roman" panose="02020603050405020304" pitchFamily="18" charset="0"/>
                <a:cs typeface="Times New Roman" panose="02020603050405020304" pitchFamily="18" charset="0"/>
              </a:rPr>
              <a:t>- принципова схема технологічного процесу, маршрутного процесу, операційного технологічного процесу, технологічних наладок та ін.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При </a:t>
            </a:r>
            <a:r>
              <a:rPr lang="uk-UA" sz="2200" dirty="0">
                <a:latin typeface="Times New Roman" panose="02020603050405020304" pitchFamily="18" charset="0"/>
                <a:cs typeface="Times New Roman" panose="02020603050405020304" pitchFamily="18" charset="0"/>
              </a:rPr>
              <a:t>створенні та експлуатації САПР об'єкт розглядається як технічна система.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Технічна </a:t>
            </a:r>
            <a:r>
              <a:rPr lang="uk-UA" sz="2200" dirty="0">
                <a:solidFill>
                  <a:srgbClr val="FF0000"/>
                </a:solidFill>
                <a:latin typeface="Times New Roman" panose="02020603050405020304" pitchFamily="18" charset="0"/>
                <a:cs typeface="Times New Roman" panose="02020603050405020304" pitchFamily="18" charset="0"/>
              </a:rPr>
              <a:t>система </a:t>
            </a:r>
            <a:r>
              <a:rPr lang="uk-UA" sz="2200" dirty="0">
                <a:latin typeface="Times New Roman" panose="02020603050405020304" pitchFamily="18" charset="0"/>
                <a:cs typeface="Times New Roman" panose="02020603050405020304" pitchFamily="18" charset="0"/>
              </a:rPr>
              <a:t>- абстрактне відображення комплексу взаємозв'язаних технічних засобів, що забезпечують перетворення маси, енергії і інформації.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68169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751344"/>
            <a:ext cx="9144000" cy="5509200"/>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Суттєвою </a:t>
            </a:r>
            <a:r>
              <a:rPr lang="uk-UA" sz="2200" dirty="0">
                <a:latin typeface="Times New Roman" panose="02020603050405020304" pitchFamily="18" charset="0"/>
                <a:cs typeface="Times New Roman" panose="02020603050405020304" pitchFamily="18" charset="0"/>
              </a:rPr>
              <a:t>рисою технічних систем є існування </a:t>
            </a:r>
            <a:r>
              <a:rPr lang="uk-UA" sz="2200" dirty="0" err="1">
                <a:latin typeface="Times New Roman" panose="02020603050405020304" pitchFamily="18" charset="0"/>
                <a:cs typeface="Times New Roman" panose="02020603050405020304" pitchFamily="18" charset="0"/>
              </a:rPr>
              <a:t>зв'язків</a:t>
            </a:r>
            <a:r>
              <a:rPr lang="uk-UA" sz="2200" dirty="0">
                <a:latin typeface="Times New Roman" panose="02020603050405020304" pitchFamily="18" charset="0"/>
                <a:cs typeface="Times New Roman" panose="02020603050405020304" pitchFamily="18" charset="0"/>
              </a:rPr>
              <a:t> і перетворень. Кількість </a:t>
            </a:r>
            <a:r>
              <a:rPr lang="uk-UA" sz="2200" dirty="0" err="1">
                <a:latin typeface="Times New Roman" panose="02020603050405020304" pitchFamily="18" charset="0"/>
                <a:cs typeface="Times New Roman" panose="02020603050405020304" pitchFamily="18" charset="0"/>
              </a:rPr>
              <a:t>зв'язків</a:t>
            </a:r>
            <a:r>
              <a:rPr lang="uk-UA" sz="2200" dirty="0">
                <a:latin typeface="Times New Roman" panose="02020603050405020304" pitchFamily="18" charset="0"/>
                <a:cs typeface="Times New Roman" panose="02020603050405020304" pitchFamily="18" charset="0"/>
              </a:rPr>
              <a:t> визначає складність системи. </a:t>
            </a:r>
            <a:r>
              <a:rPr lang="uk-UA" sz="2200" b="1" dirty="0">
                <a:latin typeface="Times New Roman" panose="02020603050405020304" pitchFamily="18" charset="0"/>
                <a:cs typeface="Times New Roman" panose="02020603050405020304" pitchFamily="18" charset="0"/>
              </a:rPr>
              <a:t>Технічну систему </a:t>
            </a:r>
            <a:r>
              <a:rPr lang="uk-UA" sz="2200" dirty="0">
                <a:latin typeface="Times New Roman" panose="02020603050405020304" pitchFamily="18" charset="0"/>
                <a:cs typeface="Times New Roman" panose="02020603050405020304" pitchFamily="18" charset="0"/>
              </a:rPr>
              <a:t>можна описати: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блок </a:t>
            </a:r>
            <a:r>
              <a:rPr lang="uk-UA" sz="2200" dirty="0">
                <a:latin typeface="Times New Roman" panose="02020603050405020304" pitchFamily="18" charset="0"/>
                <a:cs typeface="Times New Roman" panose="02020603050405020304" pitchFamily="18" charset="0"/>
              </a:rPr>
              <a:t>– схемою;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графіком;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аналітичним виразом; </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за </a:t>
            </a:r>
            <a:r>
              <a:rPr lang="uk-UA" sz="2200" dirty="0">
                <a:latin typeface="Times New Roman" panose="02020603050405020304" pitchFamily="18" charset="0"/>
                <a:cs typeface="Times New Roman" panose="02020603050405020304" pitchFamily="18" charset="0"/>
              </a:rPr>
              <a:t>допомогою матриці.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При </a:t>
            </a:r>
            <a:r>
              <a:rPr lang="uk-UA" sz="2200" dirty="0">
                <a:latin typeface="Times New Roman" panose="02020603050405020304" pitchFamily="18" charset="0"/>
                <a:cs typeface="Times New Roman" panose="02020603050405020304" pitchFamily="18" charset="0"/>
              </a:rPr>
              <a:t>системному підході будь-який об'єкт розглядається, як деяка система, яку ножна поділити на підсистеми більш низького порядку. Підсистеми самого низького порядку є елементами, властивості їх впливають на другі підсистеми і на систему в цілому.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Ієрархія </a:t>
            </a:r>
            <a:r>
              <a:rPr lang="uk-UA" sz="2200" dirty="0">
                <a:latin typeface="Times New Roman" panose="02020603050405020304" pitchFamily="18" charset="0"/>
                <a:cs typeface="Times New Roman" panose="02020603050405020304" pitchFamily="18" charset="0"/>
              </a:rPr>
              <a:t>САПР відображає загальну технологію проектування різних об'єктів і систем, передбачає ряд основних стадій розробки (базові проектні процедурні).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Ієрархія </a:t>
            </a:r>
            <a:r>
              <a:rPr lang="uk-UA" sz="2200" dirty="0">
                <a:latin typeface="Times New Roman" panose="02020603050405020304" pitchFamily="18" charset="0"/>
                <a:cs typeface="Times New Roman" panose="02020603050405020304" pitchFamily="18" charset="0"/>
              </a:rPr>
              <a:t>САПР передбачає багаторівневий метод її побудови (рис.2).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32778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42221414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0" y="2314167"/>
            <a:ext cx="9144000" cy="646331"/>
          </a:xfrm>
          <a:prstGeom prst="rect">
            <a:avLst/>
          </a:prstGeom>
          <a:ln>
            <a:noFill/>
          </a:ln>
          <a:effectLst>
            <a:glow rad="139700">
              <a:schemeClr val="accent2">
                <a:satMod val="175000"/>
                <a:alpha val="40000"/>
              </a:schemeClr>
            </a:glow>
            <a:outerShdw blurRad="225425" dist="50800" dir="5220000" algn="ctr">
              <a:srgbClr val="000000">
                <a:alpha val="33000"/>
              </a:srgbClr>
            </a:outerShdw>
            <a:softEdge rad="31750"/>
          </a:effectLst>
        </p:spPr>
        <p:txBody>
          <a:bodyPr wrap="square">
            <a:spAutoFit/>
          </a:bodyPr>
          <a:lstStyle/>
          <a:p>
            <a:pPr algn="ctr"/>
            <a:r>
              <a:rPr lang="uk-UA" sz="3600" b="1" dirty="0">
                <a:latin typeface="Times New Roman" pitchFamily="18" charset="0"/>
                <a:ea typeface="Tahoma" pitchFamily="34" charset="0"/>
                <a:cs typeface="Times New Roman" pitchFamily="18" charset="0"/>
              </a:rPr>
              <a:t>4</a:t>
            </a:r>
            <a:r>
              <a:rPr lang="uk-UA" sz="3600" b="1" dirty="0" smtClean="0">
                <a:latin typeface="Times New Roman" pitchFamily="18" charset="0"/>
                <a:ea typeface="Tahoma" pitchFamily="34" charset="0"/>
                <a:cs typeface="Times New Roman" pitchFamily="18" charset="0"/>
              </a:rPr>
              <a:t>. </a:t>
            </a:r>
            <a:r>
              <a:rPr lang="uk-UA" sz="3600" dirty="0"/>
              <a:t>Основні функції САПР</a:t>
            </a:r>
            <a:endParaRPr lang="uk-UA" sz="3600" b="1" dirty="0" smtClean="0">
              <a:latin typeface="Times New Roman" pitchFamily="18" charset="0"/>
              <a:ea typeface="Tahoma" pitchFamily="34" charset="0"/>
              <a:cs typeface="Times New Roman" pitchFamily="18" charset="0"/>
            </a:endParaRPr>
          </a:p>
        </p:txBody>
      </p:sp>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23</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1661048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24</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335846"/>
            <a:ext cx="9144000" cy="4832092"/>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Система автоматизованого проектування (САП або САПР) або автоматизована система проектування (АСП) — автоматизована система, призначена для автоматизації технологічного процесу проектування виробу, </a:t>
            </a:r>
            <a:r>
              <a:rPr lang="uk-UA" sz="2200" b="1" dirty="0" smtClean="0">
                <a:latin typeface="Times New Roman" panose="02020603050405020304" pitchFamily="18" charset="0"/>
                <a:cs typeface="Times New Roman" panose="02020603050405020304" pitchFamily="18" charset="0"/>
              </a:rPr>
              <a:t>результатом якого є </a:t>
            </a:r>
            <a:r>
              <a:rPr lang="uk-UA" sz="2200" b="1" dirty="0" smtClean="0">
                <a:solidFill>
                  <a:srgbClr val="FF0000"/>
                </a:solidFill>
                <a:latin typeface="Times New Roman" panose="02020603050405020304" pitchFamily="18" charset="0"/>
                <a:cs typeface="Times New Roman" panose="02020603050405020304" pitchFamily="18" charset="0"/>
              </a:rPr>
              <a:t>комплект проектно-конструкторської документації</a:t>
            </a:r>
            <a:r>
              <a:rPr lang="uk-UA" sz="2200" b="1" dirty="0" smtClean="0">
                <a:latin typeface="Times New Roman" panose="02020603050405020304" pitchFamily="18" charset="0"/>
                <a:cs typeface="Times New Roman" panose="02020603050405020304" pitchFamily="18" charset="0"/>
              </a:rPr>
              <a:t>, достатньої для виготовлення та подальшої експлуатації об'єкта проектування</a:t>
            </a:r>
            <a:r>
              <a:rPr lang="uk-UA" sz="2200" dirty="0" smtClean="0">
                <a:latin typeface="Times New Roman" panose="02020603050405020304" pitchFamily="18" charset="0"/>
                <a:cs typeface="Times New Roman" panose="02020603050405020304" pitchFamily="18" charset="0"/>
              </a:rPr>
              <a:t>. Реалізується САПР на базі спеціального програмного забезпечення, автоматизованих банків даних, широкого набору периферійних пристроїв. </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САПР виконує такі функції: </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конструкторська частина </a:t>
            </a:r>
            <a:r>
              <a:rPr lang="uk-UA" sz="2200" dirty="0" smtClean="0">
                <a:latin typeface="Times New Roman" panose="02020603050405020304" pitchFamily="18" charset="0"/>
                <a:cs typeface="Times New Roman" panose="02020603050405020304" pitchFamily="18" charset="0"/>
              </a:rPr>
              <a:t>— розробка повного комплекту конструкторської документації; • технологічна частина — розрахунок і проектування технологічних схем, технологічного оснащення, транспорту; 	• </a:t>
            </a:r>
            <a:r>
              <a:rPr lang="uk-UA" sz="2200" dirty="0" smtClean="0">
                <a:solidFill>
                  <a:srgbClr val="FF0000"/>
                </a:solidFill>
                <a:latin typeface="Times New Roman" panose="02020603050405020304" pitchFamily="18" charset="0"/>
                <a:cs typeface="Times New Roman" panose="02020603050405020304" pitchFamily="18" charset="0"/>
              </a:rPr>
              <a:t>архітектурно-будівельна частина </a:t>
            </a:r>
            <a:r>
              <a:rPr lang="uk-UA" sz="2200" dirty="0" smtClean="0">
                <a:latin typeface="Times New Roman" panose="02020603050405020304" pitchFamily="18" charset="0"/>
                <a:cs typeface="Times New Roman" panose="02020603050405020304" pitchFamily="18" charset="0"/>
              </a:rPr>
              <a:t>— розрахунок і проектування металевих і залізобетонних конструкцій;</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15680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25</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474345"/>
            <a:ext cx="9144000" cy="4832092"/>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санітарно-технічні </a:t>
            </a:r>
            <a:r>
              <a:rPr lang="uk-UA" sz="2200" dirty="0">
                <a:solidFill>
                  <a:srgbClr val="FF0000"/>
                </a:solidFill>
                <a:latin typeface="Times New Roman" panose="02020603050405020304" pitchFamily="18" charset="0"/>
                <a:cs typeface="Times New Roman" panose="02020603050405020304" pitchFamily="18" charset="0"/>
              </a:rPr>
              <a:t>системи </a:t>
            </a:r>
            <a:r>
              <a:rPr lang="uk-UA" sz="2200" dirty="0">
                <a:latin typeface="Times New Roman" panose="02020603050405020304" pitchFamily="18" charset="0"/>
                <a:cs typeface="Times New Roman" panose="02020603050405020304" pitchFamily="18" charset="0"/>
              </a:rPr>
              <a:t>— проектування теплопостачання, опалення і вентиляції виробничих і адміністративних корпусів, а також водопостачання і каналізації;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solidFill>
                  <a:srgbClr val="FF0000"/>
                </a:solidFill>
                <a:latin typeface="Times New Roman" panose="02020603050405020304" pitchFamily="18" charset="0"/>
                <a:cs typeface="Times New Roman" panose="02020603050405020304" pitchFamily="18" charset="0"/>
              </a:rPr>
              <a:t>електротехнічні системи </a:t>
            </a:r>
            <a:r>
              <a:rPr lang="uk-UA" sz="2200" dirty="0">
                <a:latin typeface="Times New Roman" panose="02020603050405020304" pitchFamily="18" charset="0"/>
                <a:cs typeface="Times New Roman" panose="02020603050405020304" pitchFamily="18" charset="0"/>
              </a:rPr>
              <a:t>— розрахунок і проектування електропостачання, електросилового устаткування, світлотехнічної частини проектів, телемеханізації електропостачання;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solidFill>
                  <a:srgbClr val="FF0000"/>
                </a:solidFill>
                <a:latin typeface="Times New Roman" panose="02020603050405020304" pitchFamily="18" charset="0"/>
                <a:cs typeface="Times New Roman" panose="02020603050405020304" pitchFamily="18" charset="0"/>
              </a:rPr>
              <a:t>гідротехнічні спорудження </a:t>
            </a:r>
            <a:r>
              <a:rPr lang="uk-UA" sz="2200" dirty="0">
                <a:latin typeface="Times New Roman" panose="02020603050405020304" pitchFamily="18" charset="0"/>
                <a:cs typeface="Times New Roman" panose="02020603050405020304" pitchFamily="18" charset="0"/>
              </a:rPr>
              <a:t>— розрахунок і проектування напірного і безнапірного гідротранспорту відвальних хвостів, стійкості укосів </a:t>
            </a:r>
            <a:r>
              <a:rPr lang="uk-UA" sz="2200" dirty="0" err="1">
                <a:latin typeface="Times New Roman" panose="02020603050405020304" pitchFamily="18" charset="0"/>
                <a:cs typeface="Times New Roman" panose="02020603050405020304" pitchFamily="18" charset="0"/>
              </a:rPr>
              <a:t>хвостосховищ</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solidFill>
                  <a:srgbClr val="FF0000"/>
                </a:solidFill>
                <a:latin typeface="Times New Roman" panose="02020603050405020304" pitchFamily="18" charset="0"/>
                <a:cs typeface="Times New Roman" panose="02020603050405020304" pitchFamily="18" charset="0"/>
              </a:rPr>
              <a:t>системи автоматизації </a:t>
            </a:r>
            <a:r>
              <a:rPr lang="uk-UA" sz="2200" dirty="0">
                <a:latin typeface="Times New Roman" panose="02020603050405020304" pitchFamily="18" charset="0"/>
                <a:cs typeface="Times New Roman" panose="02020603050405020304" pitchFamily="18" charset="0"/>
              </a:rPr>
              <a:t>— розробка схем зовнішніх з'єднань, електричних і трубних проводок щитів автоматики;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 </a:t>
            </a:r>
            <a:r>
              <a:rPr lang="uk-UA" sz="2200" dirty="0">
                <a:solidFill>
                  <a:srgbClr val="FF0000"/>
                </a:solidFill>
                <a:latin typeface="Times New Roman" panose="02020603050405020304" pitchFamily="18" charset="0"/>
                <a:cs typeface="Times New Roman" panose="02020603050405020304" pitchFamily="18" charset="0"/>
              </a:rPr>
              <a:t>кошторисна частина </a:t>
            </a:r>
            <a:r>
              <a:rPr lang="uk-UA" sz="2200" dirty="0">
                <a:latin typeface="Times New Roman" panose="02020603050405020304" pitchFamily="18" charset="0"/>
                <a:cs typeface="Times New Roman" panose="02020603050405020304" pitchFamily="18" charset="0"/>
              </a:rPr>
              <a:t>— складання локальних і зведених кошторисів, відомостей матеріалів, специфікацій, комплектація обладнання.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0521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986454"/>
            <a:ext cx="9144000" cy="3878509"/>
          </a:xfrm>
        </p:spPr>
        <p:txBody>
          <a:bodyPr>
            <a:normAutofit fontScale="32500" lnSpcReduction="20000"/>
          </a:bodyPr>
          <a:lstStyle/>
          <a:p>
            <a:pPr marL="0" lvl="0" indent="457200" algn="just" eaLnBrk="0" fontAlgn="base" hangingPunct="0">
              <a:lnSpc>
                <a:spcPct val="120000"/>
              </a:lnSpc>
              <a:spcBef>
                <a:spcPts val="0"/>
              </a:spcBef>
              <a:buClrTx/>
              <a:buSzTx/>
              <a:buNone/>
            </a:pPr>
            <a:r>
              <a:rPr lang="uk-UA" sz="2400" dirty="0" smtClean="0">
                <a:solidFill>
                  <a:schemeClr val="tx1">
                    <a:lumMod val="75000"/>
                    <a:lumOff val="25000"/>
                  </a:schemeClr>
                </a:solidFill>
                <a:latin typeface="Times New Roman" pitchFamily="18" charset="0"/>
                <a:ea typeface="Tahoma" pitchFamily="34" charset="0"/>
                <a:cs typeface="Times New Roman" pitchFamily="18" charset="0"/>
              </a:rPr>
              <a:t> </a:t>
            </a:r>
            <a:r>
              <a:rPr lang="uk-UA" sz="7400" dirty="0" smtClean="0">
                <a:solidFill>
                  <a:schemeClr val="tx1">
                    <a:lumMod val="75000"/>
                    <a:lumOff val="25000"/>
                  </a:schemeClr>
                </a:solidFill>
                <a:latin typeface="Times New Roman" pitchFamily="18" charset="0"/>
                <a:ea typeface="Tahoma" pitchFamily="34" charset="0"/>
                <a:cs typeface="Times New Roman" pitchFamily="18" charset="0"/>
              </a:rPr>
              <a:t>1.</a:t>
            </a:r>
            <a:r>
              <a:rPr lang="uk-UA" sz="7400" dirty="0" smtClean="0">
                <a:latin typeface="Times New Roman" panose="02020603050405020304" pitchFamily="18" charset="0"/>
                <a:cs typeface="Times New Roman" panose="02020603050405020304" pitchFamily="18" charset="0"/>
              </a:rPr>
              <a:t> Основні понятійні положення САПР: (предмет автоматизованого проектування, поняття проектування, Система автоматизованого проектування – САПР, основні особливості побудови САПР)</a:t>
            </a:r>
            <a:r>
              <a:rPr lang="uk-UA" altLang="en-US" sz="7400" dirty="0" smtClean="0">
                <a:solidFill>
                  <a:schemeClr val="tx1">
                    <a:lumMod val="75000"/>
                    <a:lumOff val="25000"/>
                  </a:schemeClr>
                </a:solidFill>
                <a:latin typeface="Times New Roman" panose="02020603050405020304" pitchFamily="18" charset="0"/>
                <a:cs typeface="Times New Roman" panose="02020603050405020304" pitchFamily="18" charset="0"/>
              </a:rPr>
              <a:t>.</a:t>
            </a:r>
          </a:p>
          <a:p>
            <a:pPr marL="0" lvl="0" indent="457200" algn="just" eaLnBrk="0" fontAlgn="base" hangingPunct="0">
              <a:lnSpc>
                <a:spcPct val="120000"/>
              </a:lnSpc>
              <a:spcBef>
                <a:spcPts val="0"/>
              </a:spcBef>
              <a:buClrTx/>
              <a:buSzTx/>
              <a:buNone/>
            </a:pPr>
            <a:r>
              <a:rPr lang="uk-UA" sz="7400" dirty="0" smtClean="0">
                <a:latin typeface="Times New Roman" panose="02020603050405020304" pitchFamily="18" charset="0"/>
                <a:cs typeface="Times New Roman" panose="02020603050405020304" pitchFamily="18" charset="0"/>
              </a:rPr>
              <a:t>2. Основні принципи автоматизованого проектування.</a:t>
            </a:r>
          </a:p>
          <a:p>
            <a:pPr marL="0" lvl="0" indent="457200" algn="just" eaLnBrk="0" fontAlgn="base" hangingPunct="0">
              <a:lnSpc>
                <a:spcPct val="120000"/>
              </a:lnSpc>
              <a:spcBef>
                <a:spcPts val="0"/>
              </a:spcBef>
              <a:buClrTx/>
              <a:buSzTx/>
              <a:buNone/>
            </a:pPr>
            <a:r>
              <a:rPr lang="uk-UA" sz="7400" dirty="0" smtClean="0">
                <a:latin typeface="Times New Roman" panose="02020603050405020304" pitchFamily="18" charset="0"/>
                <a:cs typeface="Times New Roman" panose="02020603050405020304" pitchFamily="18" charset="0"/>
              </a:rPr>
              <a:t>3. Специфічні особливості проектної діяльності.</a:t>
            </a:r>
          </a:p>
          <a:p>
            <a:pPr marL="0" lvl="0" indent="457200" algn="just" eaLnBrk="0" fontAlgn="base" hangingPunct="0">
              <a:lnSpc>
                <a:spcPct val="120000"/>
              </a:lnSpc>
              <a:spcBef>
                <a:spcPts val="0"/>
              </a:spcBef>
              <a:buClrTx/>
              <a:buSzTx/>
              <a:buNone/>
            </a:pPr>
            <a:r>
              <a:rPr lang="uk-UA" sz="7400" dirty="0" smtClean="0">
                <a:latin typeface="Times New Roman" panose="02020603050405020304" pitchFamily="18" charset="0"/>
                <a:cs typeface="Times New Roman" panose="02020603050405020304" pitchFamily="18" charset="0"/>
              </a:rPr>
              <a:t>4. Основні функції САПР.</a:t>
            </a:r>
          </a:p>
          <a:p>
            <a:pPr marL="0" lvl="0" indent="457200" algn="just" eaLnBrk="0" fontAlgn="base" hangingPunct="0">
              <a:lnSpc>
                <a:spcPct val="120000"/>
              </a:lnSpc>
              <a:spcBef>
                <a:spcPts val="0"/>
              </a:spcBef>
              <a:buClrTx/>
              <a:buSzTx/>
              <a:buNone/>
            </a:pPr>
            <a:r>
              <a:rPr lang="uk-UA" sz="7400" dirty="0" smtClean="0">
                <a:latin typeface="Times New Roman" panose="02020603050405020304" pitchFamily="18" charset="0"/>
                <a:cs typeface="Times New Roman" panose="02020603050405020304" pitchFamily="18" charset="0"/>
              </a:rPr>
              <a:t>5. Технології автоматизованого проектування.</a:t>
            </a:r>
          </a:p>
          <a:p>
            <a:pPr marL="0" lvl="0" indent="457200" algn="just" eaLnBrk="0" fontAlgn="base" hangingPunct="0">
              <a:lnSpc>
                <a:spcPct val="120000"/>
              </a:lnSpc>
              <a:spcBef>
                <a:spcPts val="0"/>
              </a:spcBef>
              <a:buClrTx/>
              <a:buSzTx/>
              <a:buNone/>
            </a:pPr>
            <a:r>
              <a:rPr lang="uk-UA" sz="7400" dirty="0" smtClean="0">
                <a:latin typeface="Times New Roman" panose="02020603050405020304" pitchFamily="18" charset="0"/>
                <a:cs typeface="Times New Roman" panose="02020603050405020304" pitchFamily="18" charset="0"/>
              </a:rPr>
              <a:t>6. Функціональний огляд найпоширеніших CAD-програм.</a:t>
            </a:r>
          </a:p>
          <a:p>
            <a:pPr marL="0" lvl="0" indent="457200" algn="just" eaLnBrk="0" fontAlgn="base" hangingPunct="0">
              <a:lnSpc>
                <a:spcPct val="120000"/>
              </a:lnSpc>
              <a:spcBef>
                <a:spcPts val="0"/>
              </a:spcBef>
              <a:buClrTx/>
              <a:buSzTx/>
              <a:buNone/>
            </a:pPr>
            <a:r>
              <a:rPr lang="uk-UA" sz="7400" dirty="0" smtClean="0">
                <a:latin typeface="Times New Roman" panose="02020603050405020304" pitchFamily="18" charset="0"/>
                <a:cs typeface="Times New Roman" panose="02020603050405020304" pitchFamily="18" charset="0"/>
              </a:rPr>
              <a:t>7. Стадії автоматизованого проектування.</a:t>
            </a:r>
            <a:endParaRPr lang="uk-UA" sz="7400" b="1" dirty="0" smtClean="0">
              <a:solidFill>
                <a:schemeClr val="tx1">
                  <a:lumMod val="75000"/>
                  <a:lumOff val="25000"/>
                </a:schemeClr>
              </a:solidFill>
              <a:latin typeface="Times New Roman" pitchFamily="18" charset="0"/>
              <a:cs typeface="Times New Roman" pitchFamily="18" charset="0"/>
            </a:endParaRPr>
          </a:p>
          <a:p>
            <a:pPr marL="0" indent="457200" algn="just">
              <a:lnSpc>
                <a:spcPct val="120000"/>
              </a:lnSpc>
              <a:spcBef>
                <a:spcPts val="0"/>
              </a:spcBef>
            </a:pPr>
            <a:endParaRPr lang="ru-RU" sz="7400" dirty="0" smtClean="0">
              <a:latin typeface="Times New Roman" pitchFamily="18" charset="0"/>
              <a:ea typeface="Tahoma" pitchFamily="34" charset="0"/>
              <a:cs typeface="Times New Roman" pitchFamily="18" charset="0"/>
            </a:endParaRPr>
          </a:p>
          <a:p>
            <a:pPr>
              <a:buNone/>
            </a:pPr>
            <a:endParaRPr lang="ru-RU" dirty="0">
              <a:latin typeface="Times New Roman" pitchFamily="18" charset="0"/>
              <a:cs typeface="Times New Roman" pitchFamily="18" charset="0"/>
            </a:endParaRPr>
          </a:p>
        </p:txBody>
      </p:sp>
      <p:grpSp>
        <p:nvGrpSpPr>
          <p:cNvPr id="2" name="Группа 7"/>
          <p:cNvGrpSpPr/>
          <p:nvPr/>
        </p:nvGrpSpPr>
        <p:grpSpPr>
          <a:xfrm>
            <a:off x="0" y="0"/>
            <a:ext cx="9144000" cy="857250"/>
            <a:chOff x="0" y="0"/>
            <a:chExt cx="9144000" cy="857250"/>
          </a:xfrm>
        </p:grpSpPr>
        <p:pic>
          <p:nvPicPr>
            <p:cNvPr id="9" name="Picture 3"/>
            <p:cNvPicPr>
              <a:picLocks noChangeAspect="1" noChangeArrowheads="1"/>
            </p:cNvPicPr>
            <p:nvPr/>
          </p:nvPicPr>
          <p:blipFill>
            <a:blip r:embed="rId2" cstate="print"/>
            <a:srcRect/>
            <a:stretch>
              <a:fillRect/>
            </a:stretch>
          </p:blipFill>
          <p:spPr bwMode="auto">
            <a:xfrm>
              <a:off x="0" y="0"/>
              <a:ext cx="9144000" cy="857250"/>
            </a:xfrm>
            <a:prstGeom prst="rect">
              <a:avLst/>
            </a:prstGeom>
            <a:noFill/>
            <a:ln w="57150">
              <a:noFill/>
              <a:miter lim="800000"/>
              <a:headEnd/>
              <a:tailEnd/>
            </a:ln>
            <a:effectLst/>
          </p:spPr>
        </p:pic>
        <p:sp>
          <p:nvSpPr>
            <p:cNvPr id="10" name="Rectangle 1"/>
            <p:cNvSpPr>
              <a:spLocks noChangeArrowheads="1"/>
            </p:cNvSpPr>
            <p:nvPr/>
          </p:nvSpPr>
          <p:spPr bwMode="auto">
            <a:xfrm>
              <a:off x="0" y="142853"/>
              <a:ext cx="8501090" cy="646331"/>
            </a:xfrm>
            <a:prstGeom prst="rect">
              <a:avLst/>
            </a:prstGeom>
            <a:noFill/>
            <a:ln>
              <a:noFill/>
              <a:headEnd/>
              <a:tailEnd/>
            </a:ln>
            <a:effectLst>
              <a:outerShdw blurRad="50800" dist="38100" dir="8100000" algn="tr"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FF0000"/>
                  </a:solidFill>
                  <a:latin typeface="Times New Roman" pitchFamily="18" charset="0"/>
                  <a:ea typeface="Tahoma" pitchFamily="34" charset="0"/>
                  <a:cs typeface="Times New Roman" pitchFamily="18" charset="0"/>
                </a:rPr>
                <a:t>ПИТАННЯ:</a:t>
              </a:r>
              <a:endParaRPr kumimoji="0" lang="ru-RU" sz="3600" b="0" i="0" u="none" strike="noStrike" cap="none" normalizeH="0" baseline="0" dirty="0" smtClean="0">
                <a:ln>
                  <a:noFill/>
                </a:ln>
                <a:solidFill>
                  <a:srgbClr val="FF0000"/>
                </a:solidFill>
                <a:latin typeface="Times New Roman" pitchFamily="18" charset="0"/>
                <a:ea typeface="Tahoma" pitchFamily="34" charset="0"/>
                <a:cs typeface="Times New Roman" pitchFamily="18" charset="0"/>
              </a:endParaRPr>
            </a:p>
          </p:txBody>
        </p:sp>
      </p:grpSp>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Rectangle 1"/>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0" y="2314167"/>
            <a:ext cx="9144000" cy="2862322"/>
          </a:xfrm>
          <a:prstGeom prst="rect">
            <a:avLst/>
          </a:prstGeom>
          <a:ln>
            <a:noFill/>
          </a:ln>
          <a:effectLst>
            <a:glow rad="139700">
              <a:schemeClr val="accent2">
                <a:satMod val="175000"/>
                <a:alpha val="40000"/>
              </a:schemeClr>
            </a:glow>
            <a:outerShdw blurRad="225425" dist="50800" dir="5220000" algn="ctr">
              <a:srgbClr val="000000">
                <a:alpha val="33000"/>
              </a:srgbClr>
            </a:outerShdw>
            <a:softEdge rad="31750"/>
          </a:effectLst>
        </p:spPr>
        <p:txBody>
          <a:bodyPr wrap="square">
            <a:spAutoFit/>
          </a:bodyPr>
          <a:lstStyle/>
          <a:p>
            <a:pPr algn="ctr"/>
            <a:r>
              <a:rPr lang="uk-UA" sz="3600" b="1" dirty="0" smtClean="0">
                <a:latin typeface="Times New Roman" pitchFamily="18" charset="0"/>
                <a:ea typeface="Tahoma" pitchFamily="34" charset="0"/>
                <a:cs typeface="Times New Roman" pitchFamily="18" charset="0"/>
              </a:rPr>
              <a:t>1. </a:t>
            </a:r>
            <a:r>
              <a:rPr lang="uk-UA" sz="3600" dirty="0" smtClean="0"/>
              <a:t>Основні понятійні положення САПР: (предмет автоматизованого проектування, поняття проектування, Система автоматизованого проектування – САПР, основні особливості побудови САПР)</a:t>
            </a:r>
            <a:endParaRPr lang="uk-UA" sz="3600" b="1" dirty="0" smtClean="0">
              <a:latin typeface="Times New Roman" pitchFamily="18" charset="0"/>
              <a:ea typeface="Tahoma" pitchFamily="34" charset="0"/>
              <a:cs typeface="Times New Roman" pitchFamily="18" charset="0"/>
            </a:endParaRPr>
          </a:p>
        </p:txBody>
      </p:sp>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64009" y="308182"/>
            <a:ext cx="9079992" cy="6524863"/>
          </a:xfrm>
          <a:prstGeom prst="rect">
            <a:avLst/>
          </a:prstGeom>
        </p:spPr>
        <p:txBody>
          <a:bodyPr wrap="square">
            <a:spAutoFit/>
          </a:bodyPr>
          <a:lstStyle/>
          <a:p>
            <a:pPr algn="just"/>
            <a:r>
              <a:rPr lang="uk-UA" dirty="0" smtClean="0"/>
              <a:t>	</a:t>
            </a:r>
            <a:r>
              <a:rPr lang="uk-UA" sz="2200" dirty="0" smtClean="0">
                <a:latin typeface="Times New Roman" panose="02020603050405020304" pitchFamily="18" charset="0"/>
                <a:cs typeface="Times New Roman" panose="02020603050405020304" pitchFamily="18" charset="0"/>
              </a:rPr>
              <a:t>Проектування </a:t>
            </a:r>
            <a:r>
              <a:rPr lang="uk-UA" sz="2200" dirty="0">
                <a:latin typeface="Times New Roman" panose="02020603050405020304" pitchFamily="18" charset="0"/>
                <a:cs typeface="Times New Roman" panose="02020603050405020304" pitchFamily="18" charset="0"/>
              </a:rPr>
              <a:t>- процес складання опису, необхідного для створення в певних умовах ще не існуючого об’єкта на основі опису цього об’єкта і (або) алгоритму його функціонування.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Проектування </a:t>
            </a:r>
            <a:r>
              <a:rPr lang="uk-UA" sz="2200" dirty="0">
                <a:latin typeface="Times New Roman" panose="02020603050405020304" pitchFamily="18" charset="0"/>
                <a:cs typeface="Times New Roman" panose="02020603050405020304" pitchFamily="18" charset="0"/>
              </a:rPr>
              <a:t>включає в себе комплекс робіт </a:t>
            </a:r>
            <a:r>
              <a:rPr lang="uk-UA" sz="2200" dirty="0" smtClean="0">
                <a:latin typeface="Times New Roman" panose="02020603050405020304" pitchFamily="18" charset="0"/>
                <a:cs typeface="Times New Roman" panose="02020603050405020304" pitchFamily="18" charset="0"/>
              </a:rPr>
              <a:t>з:</a:t>
            </a:r>
          </a:p>
          <a:p>
            <a:pPr marL="342900" indent="-342900" algn="just">
              <a:buFontTx/>
              <a:buChar char="-"/>
            </a:pPr>
            <a:r>
              <a:rPr lang="uk-UA" sz="2200" dirty="0">
                <a:latin typeface="Times New Roman" panose="02020603050405020304" pitchFamily="18" charset="0"/>
                <a:cs typeface="Times New Roman" panose="02020603050405020304" pitchFamily="18" charset="0"/>
              </a:rPr>
              <a:t>п</a:t>
            </a:r>
            <a:r>
              <a:rPr lang="uk-UA" sz="2200" dirty="0" smtClean="0">
                <a:latin typeface="Times New Roman" panose="02020603050405020304" pitchFamily="18" charset="0"/>
                <a:cs typeface="Times New Roman" panose="02020603050405020304" pitchFamily="18" charset="0"/>
              </a:rPr>
              <a:t>ошуку; </a:t>
            </a:r>
          </a:p>
          <a:p>
            <a:pPr marL="342900" indent="-342900" algn="just">
              <a:buFontTx/>
              <a:buChar char="-"/>
            </a:pPr>
            <a:r>
              <a:rPr lang="uk-UA" sz="2200" dirty="0">
                <a:latin typeface="Times New Roman" panose="02020603050405020304" pitchFamily="18" charset="0"/>
                <a:cs typeface="Times New Roman" panose="02020603050405020304" pitchFamily="18" charset="0"/>
              </a:rPr>
              <a:t>д</a:t>
            </a:r>
            <a:r>
              <a:rPr lang="uk-UA" sz="2200" dirty="0" smtClean="0">
                <a:latin typeface="Times New Roman" panose="02020603050405020304" pitchFamily="18" charset="0"/>
                <a:cs typeface="Times New Roman" panose="02020603050405020304" pitchFamily="18" charset="0"/>
              </a:rPr>
              <a:t>ослідження;</a:t>
            </a:r>
          </a:p>
          <a:p>
            <a:pPr marL="342900" indent="-342900" algn="just">
              <a:buFontTx/>
              <a:buChar char="-"/>
            </a:pPr>
            <a:r>
              <a:rPr lang="uk-UA" sz="2200" dirty="0" smtClean="0">
                <a:latin typeface="Times New Roman" panose="02020603050405020304" pitchFamily="18" charset="0"/>
                <a:cs typeface="Times New Roman" panose="02020603050405020304" pitchFamily="18" charset="0"/>
              </a:rPr>
              <a:t>розрахунку </a:t>
            </a:r>
            <a:r>
              <a:rPr lang="uk-UA" sz="2200" dirty="0">
                <a:latin typeface="Times New Roman" panose="02020603050405020304" pitchFamily="18" charset="0"/>
                <a:cs typeface="Times New Roman" panose="02020603050405020304" pitchFamily="18" charset="0"/>
              </a:rPr>
              <a:t>і </a:t>
            </a:r>
            <a:r>
              <a:rPr lang="uk-UA" sz="2200" dirty="0" smtClean="0">
                <a:latin typeface="Times New Roman" panose="02020603050405020304" pitchFamily="18" charset="0"/>
                <a:cs typeface="Times New Roman" panose="02020603050405020304" pitchFamily="18" charset="0"/>
              </a:rPr>
              <a:t>конструювання;</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які </a:t>
            </a:r>
            <a:r>
              <a:rPr lang="uk-UA" sz="2200" dirty="0">
                <a:latin typeface="Times New Roman" panose="02020603050405020304" pitchFamily="18" charset="0"/>
                <a:cs typeface="Times New Roman" panose="02020603050405020304" pitchFamily="18" charset="0"/>
              </a:rPr>
              <a:t>мають за мету отримати опис предмета проектування, необхідний і достатній для створення нового виробу або реалізації нового процесу. Розробка нових промислових виробів обумовлює необхідність виконання проектних робіт великого об'єму. Вимоги, що пред'являються до якості виробів, термінів їх виконання, стають все суворішими а міру збільшення складності об'єктів, що проектуються. Задовольнити ці вимоги за допомогою збільшення чисельності проектантів неможливо, оскільки можливість проведення 10 паралельних проектних робіт обмежена і чисельність інженерно - технічних працівників у проектних організаціях країни не можна необмежено збільшувати. Вирішити проблему можна на основі автоматизації проектування, широкого застосування обчислювальної техніки.</a:t>
            </a:r>
            <a:endParaRPr lang="en-US" sz="2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 y="685800"/>
            <a:ext cx="9144000" cy="4493538"/>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Для </a:t>
            </a:r>
            <a:r>
              <a:rPr lang="uk-UA" sz="2200" dirty="0">
                <a:latin typeface="Times New Roman" panose="02020603050405020304" pitchFamily="18" charset="0"/>
                <a:cs typeface="Times New Roman" panose="02020603050405020304" pitchFamily="18" charset="0"/>
              </a:rPr>
              <a:t>автоматизованого проектування характерно систематичне </a:t>
            </a:r>
            <a:r>
              <a:rPr lang="uk-UA" sz="2200" dirty="0">
                <a:solidFill>
                  <a:srgbClr val="FF0000"/>
                </a:solidFill>
                <a:latin typeface="Times New Roman" panose="02020603050405020304" pitchFamily="18" charset="0"/>
                <a:cs typeface="Times New Roman" panose="02020603050405020304" pitchFamily="18" charset="0"/>
              </a:rPr>
              <a:t>використання комп'ютера </a:t>
            </a:r>
            <a:r>
              <a:rPr lang="uk-UA" sz="2200" dirty="0">
                <a:latin typeface="Times New Roman" panose="02020603050405020304" pitchFamily="18" charset="0"/>
                <a:cs typeface="Times New Roman" panose="02020603050405020304" pitchFamily="18" charset="0"/>
              </a:rPr>
              <a:t>при раціональному розподілі функцій між оператором і комп'ютером. За допомогою комп'ютера вирішуються задачі, що піддаються формалізації, при умові, що їх машинне вирішення більш ефективне, ніж ручне. До таких задач відноситься виконання багатьох процедур оформлення технічної документації, отримання планів розміщення обладнання, рішення систем рівнянь» то описують процеси в об'єктах, які проектуються.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Грань </a:t>
            </a:r>
            <a:r>
              <a:rPr lang="uk-UA" sz="2200" dirty="0">
                <a:latin typeface="Times New Roman" panose="02020603050405020304" pitchFamily="18" charset="0"/>
                <a:cs typeface="Times New Roman" panose="02020603050405020304" pitchFamily="18" charset="0"/>
              </a:rPr>
              <a:t>між автоматизованим і неавтоматизованим проектуванням не може бути чіткою. Вона залежить від певних конкретних умов і змінюються в міру розвитку математики, обчислювальної техніки й теорії проектування.</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8269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1" y="770739"/>
            <a:ext cx="9144000" cy="4832092"/>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Найкращої </a:t>
            </a:r>
            <a:r>
              <a:rPr lang="uk-UA" sz="2200" dirty="0">
                <a:latin typeface="Times New Roman" panose="02020603050405020304" pitchFamily="18" charset="0"/>
                <a:cs typeface="Times New Roman" panose="02020603050405020304" pitchFamily="18" charset="0"/>
              </a:rPr>
              <a:t>ферми організації процесу проектування можна досягнути використовуючи </a:t>
            </a:r>
            <a:r>
              <a:rPr lang="uk-UA" sz="2200" dirty="0">
                <a:solidFill>
                  <a:srgbClr val="FF0000"/>
                </a:solidFill>
                <a:latin typeface="Times New Roman" panose="02020603050405020304" pitchFamily="18" charset="0"/>
                <a:cs typeface="Times New Roman" panose="02020603050405020304" pitchFamily="18" charset="0"/>
              </a:rPr>
              <a:t>САПР</a:t>
            </a:r>
            <a:r>
              <a:rPr lang="uk-UA" sz="2200" dirty="0">
                <a:latin typeface="Times New Roman" panose="02020603050405020304" pitchFamily="18" charset="0"/>
                <a:cs typeface="Times New Roman" panose="02020603050405020304" pitchFamily="18" charset="0"/>
              </a:rPr>
              <a:t> - комплекс засобів автоматизації проектування, взаємозв'язаного з підрозділами проектної організації. В такий комплекс поряд з засобами технічного, математичного та іншого забезпечення входить програмне забезпечення. Це програмне забезпечення розробляється не інженерами-користувачами, а спеціалістами з САПР.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Незважаючи </a:t>
            </a:r>
            <a:r>
              <a:rPr lang="uk-UA" sz="2200" dirty="0">
                <a:latin typeface="Times New Roman" panose="02020603050405020304" pitchFamily="18" charset="0"/>
                <a:cs typeface="Times New Roman" panose="02020603050405020304" pitchFamily="18" charset="0"/>
              </a:rPr>
              <a:t>на це, інженеру - користувачу необхідно знати методи і алгоритми, реалізовані в програмах САПР. Це допоможе йому уникнути помилок при формулюванні задачі, виборі вихідних даних, і отримання вихідних результатів. Застосування автоматизації проектування як самостійного науково-технічного процесу пов’язано з тим, що постановка і </a:t>
            </a:r>
            <a:r>
              <a:rPr lang="uk-UA" sz="2200" dirty="0" smtClean="0">
                <a:latin typeface="Times New Roman" panose="02020603050405020304" pitchFamily="18" charset="0"/>
                <a:cs typeface="Times New Roman" panose="02020603050405020304" pitchFamily="18" charset="0"/>
              </a:rPr>
              <a:t>методи </a:t>
            </a:r>
            <a:r>
              <a:rPr lang="uk-UA" sz="2200" dirty="0">
                <a:latin typeface="Times New Roman" panose="02020603050405020304" pitchFamily="18" charset="0"/>
                <a:cs typeface="Times New Roman" panose="02020603050405020304" pitchFamily="18" charset="0"/>
              </a:rPr>
              <a:t>рішення проектних задач, засоби створення мов, опис програм, банків даних, а також питання їх об’єднання в єдину проектну систему.</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1362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441555"/>
            <a:ext cx="9144000" cy="5170646"/>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Предметом </a:t>
            </a:r>
            <a:r>
              <a:rPr lang="uk-UA" sz="2200" dirty="0">
                <a:latin typeface="Times New Roman" panose="02020603050405020304" pitchFamily="18" charset="0"/>
                <a:cs typeface="Times New Roman" panose="02020603050405020304" pitchFamily="18" charset="0"/>
              </a:rPr>
              <a:t>автоматизації проектування є формалізація проектних процедур, структурування і типізація процесів проектування, постановки, моделі і методи, алгоритми рішення проектних задач, засоби створення мов, </a:t>
            </a:r>
            <a:r>
              <a:rPr lang="uk-UA" sz="2200" dirty="0" smtClean="0">
                <a:latin typeface="Times New Roman" panose="02020603050405020304" pitchFamily="18" charset="0"/>
                <a:cs typeface="Times New Roman" panose="02020603050405020304" pitchFamily="18" charset="0"/>
              </a:rPr>
              <a:t>опис </a:t>
            </a:r>
            <a:r>
              <a:rPr lang="uk-UA" sz="2200" dirty="0">
                <a:latin typeface="Times New Roman" panose="02020603050405020304" pitchFamily="18" charset="0"/>
                <a:cs typeface="Times New Roman" panose="02020603050405020304" pitchFamily="18" charset="0"/>
              </a:rPr>
              <a:t>програм, банків даних, а також</a:t>
            </a:r>
            <a:r>
              <a:rPr lang="uk-UA" sz="2200" dirty="0" smtClean="0">
                <a:latin typeface="Times New Roman" panose="02020603050405020304" pitchFamily="18" charset="0"/>
                <a:cs typeface="Times New Roman" panose="02020603050405020304" pitchFamily="18" charset="0"/>
              </a:rPr>
              <a:t>, питання </a:t>
            </a:r>
            <a:r>
              <a:rPr lang="uk-UA" sz="2200" dirty="0">
                <a:latin typeface="Times New Roman" panose="02020603050405020304" pitchFamily="18" charset="0"/>
                <a:cs typeface="Times New Roman" panose="02020603050405020304" pitchFamily="18" charset="0"/>
              </a:rPr>
              <a:t>їх об'єднання в єдину проектну </a:t>
            </a:r>
            <a:r>
              <a:rPr lang="uk-UA" sz="2200" dirty="0" smtClean="0">
                <a:latin typeface="Times New Roman" panose="02020603050405020304" pitchFamily="18" charset="0"/>
                <a:cs typeface="Times New Roman" panose="02020603050405020304" pitchFamily="18" charset="0"/>
              </a:rPr>
              <a:t>систему.</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Проектування</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 процес складання опису, необхідного для створення в певних умовах ще не існуючого об’єкта на основі опису цього об’єкта і (або) алгоритму його </a:t>
            </a:r>
            <a:r>
              <a:rPr lang="uk-UA" sz="2200" dirty="0" smtClean="0">
                <a:latin typeface="Times New Roman" panose="02020603050405020304" pitchFamily="18" charset="0"/>
                <a:cs typeface="Times New Roman" panose="02020603050405020304" pitchFamily="18" charset="0"/>
              </a:rPr>
              <a:t>функціонування.</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Проектування </a:t>
            </a:r>
            <a:r>
              <a:rPr lang="uk-UA" sz="2200" dirty="0">
                <a:latin typeface="Times New Roman" panose="02020603050405020304" pitchFamily="18" charset="0"/>
                <a:cs typeface="Times New Roman" panose="02020603050405020304" pitchFamily="18" charset="0"/>
              </a:rPr>
              <a:t>включає в себе комплекс робіт з пошуку, дослідження, розрахунку і конструювання, які мають за мету отримати </a:t>
            </a:r>
            <a:r>
              <a:rPr lang="uk-UA" sz="2200" b="1" dirty="0">
                <a:latin typeface="Times New Roman" panose="02020603050405020304" pitchFamily="18" charset="0"/>
                <a:cs typeface="Times New Roman" panose="02020603050405020304" pitchFamily="18" charset="0"/>
              </a:rPr>
              <a:t>опис предмета </a:t>
            </a:r>
            <a:r>
              <a:rPr lang="uk-UA" sz="2200" dirty="0">
                <a:latin typeface="Times New Roman" panose="02020603050405020304" pitchFamily="18" charset="0"/>
                <a:cs typeface="Times New Roman" panose="02020603050405020304" pitchFamily="18" charset="0"/>
              </a:rPr>
              <a:t>проектування, необхідний і достатній для створення нового виробу або реалізації нового </a:t>
            </a:r>
            <a:r>
              <a:rPr lang="uk-UA" sz="2200" dirty="0" smtClean="0">
                <a:latin typeface="Times New Roman" panose="02020603050405020304" pitchFamily="18" charset="0"/>
                <a:cs typeface="Times New Roman" panose="02020603050405020304" pitchFamily="18" charset="0"/>
              </a:rPr>
              <a:t>процесу.</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Під </a:t>
            </a:r>
            <a:r>
              <a:rPr lang="uk-UA" sz="2200" dirty="0">
                <a:solidFill>
                  <a:srgbClr val="FF0000"/>
                </a:solidFill>
                <a:latin typeface="Times New Roman" panose="02020603050405020304" pitchFamily="18" charset="0"/>
                <a:cs typeface="Times New Roman" panose="02020603050405020304" pitchFamily="18" charset="0"/>
              </a:rPr>
              <a:t>автоматизацію </a:t>
            </a:r>
            <a:r>
              <a:rPr lang="uk-UA" sz="2200" dirty="0">
                <a:latin typeface="Times New Roman" panose="02020603050405020304" pitchFamily="18" charset="0"/>
                <a:cs typeface="Times New Roman" panose="02020603050405020304" pitchFamily="18" charset="0"/>
              </a:rPr>
              <a:t>проектування розуміють такий спосіб виконання процесу розробки проекту, коли проектні процедури і операції виконуються проектантом виробу в тісній взаємодії з комп'ютером.</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9623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751344"/>
            <a:ext cx="9144000" cy="4493538"/>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Система </a:t>
            </a:r>
            <a:r>
              <a:rPr lang="uk-UA" sz="2200" dirty="0">
                <a:solidFill>
                  <a:srgbClr val="FF0000"/>
                </a:solidFill>
                <a:latin typeface="Times New Roman" panose="02020603050405020304" pitchFamily="18" charset="0"/>
                <a:cs typeface="Times New Roman" panose="02020603050405020304" pitchFamily="18" charset="0"/>
              </a:rPr>
              <a:t>автоматизованого проектування (САПР) </a:t>
            </a:r>
            <a:r>
              <a:rPr lang="uk-UA" sz="2200" dirty="0">
                <a:latin typeface="Times New Roman" panose="02020603050405020304" pitchFamily="18" charset="0"/>
                <a:cs typeface="Times New Roman" panose="02020603050405020304" pitchFamily="18" charset="0"/>
              </a:rPr>
              <a:t>- це комплекс засобів автоматизації проектування, взаємозв'язаних і необхідними підрозділами проектної і організації чи колективом спеціалістів (користувачами системи), що виконує автоматизоване проектування.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b="1" dirty="0">
                <a:latin typeface="Times New Roman" panose="02020603050405020304" pitchFamily="18" charset="0"/>
                <a:cs typeface="Times New Roman" panose="02020603050405020304" pitchFamily="18" charset="0"/>
              </a:rPr>
              <a:t>	</a:t>
            </a:r>
            <a:r>
              <a:rPr lang="uk-UA" sz="2200" b="1" dirty="0" smtClean="0">
                <a:latin typeface="Times New Roman" panose="02020603050405020304" pitchFamily="18" charset="0"/>
                <a:cs typeface="Times New Roman" panose="02020603050405020304" pitchFamily="18" charset="0"/>
              </a:rPr>
              <a:t>Для </a:t>
            </a:r>
            <a:r>
              <a:rPr lang="uk-UA" sz="2200" b="1" dirty="0">
                <a:latin typeface="Times New Roman" panose="02020603050405020304" pitchFamily="18" charset="0"/>
                <a:cs typeface="Times New Roman" panose="02020603050405020304" pitchFamily="18" charset="0"/>
              </a:rPr>
              <a:t>створення САПР необхідно: </a:t>
            </a:r>
            <a:endParaRPr lang="uk-UA" sz="2200" b="1"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вдосконалення проектування на основі застосування математичних методів і засобів обчислювальної техніки;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автоматизація процесу пошуку, обробки і видачі інформації;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використання методів оптимізації і багатоваріантного проектування;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створення банків даних, які включають систематизовану інформацію довідкового характеру,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необхідну для автоматизованого проектування об'єктів;</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50471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Другая 16">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F6FC6"/>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7765</TotalTime>
  <Words>305</Words>
  <Application>Microsoft Office PowerPoint</Application>
  <PresentationFormat>Экран (4:3)</PresentationFormat>
  <Paragraphs>133</Paragraphs>
  <Slides>25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25</vt:i4>
      </vt:variant>
    </vt:vector>
  </HeadingPairs>
  <TitlesOfParts>
    <vt:vector size="32" baseType="lpstr">
      <vt:lpstr>Arial</vt:lpstr>
      <vt:lpstr>Calibri</vt:lpstr>
      <vt:lpstr>Constantia</vt:lpstr>
      <vt:lpstr>Tahoma</vt:lpstr>
      <vt:lpstr>Times New Roman</vt:lpstr>
      <vt:lpstr>Wingdings 2</vt:lpstr>
      <vt:lpstr>Поток</vt:lpstr>
      <vt:lpstr>Державний університет «Житомирська політехніка» Кафедра комп’ютерних технологій у медицині та телекомунікаціях</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Глава 3 Ориентация, привязки и измерения в ЗD-пространстве</dc:title>
  <dc:creator>Тимурка</dc:creator>
  <cp:lastModifiedBy>Lenovo</cp:lastModifiedBy>
  <cp:revision>272</cp:revision>
  <dcterms:created xsi:type="dcterms:W3CDTF">2013-11-02T14:19:07Z</dcterms:created>
  <dcterms:modified xsi:type="dcterms:W3CDTF">2023-02-22T17:47:42Z</dcterms:modified>
</cp:coreProperties>
</file>