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sldIdLst>
    <p:sldId id="273" r:id="rId2"/>
    <p:sldId id="276" r:id="rId3"/>
    <p:sldId id="277" r:id="rId4"/>
    <p:sldId id="301" r:id="rId5"/>
    <p:sldId id="319" r:id="rId6"/>
    <p:sldId id="309" r:id="rId7"/>
    <p:sldId id="329" r:id="rId8"/>
    <p:sldId id="303" r:id="rId9"/>
    <p:sldId id="302" r:id="rId10"/>
    <p:sldId id="315" r:id="rId11"/>
    <p:sldId id="333" r:id="rId12"/>
    <p:sldId id="312" r:id="rId13"/>
    <p:sldId id="330" r:id="rId14"/>
    <p:sldId id="321" r:id="rId15"/>
    <p:sldId id="323" r:id="rId16"/>
    <p:sldId id="324" r:id="rId17"/>
    <p:sldId id="304" r:id="rId18"/>
    <p:sldId id="325" r:id="rId19"/>
    <p:sldId id="334" r:id="rId20"/>
    <p:sldId id="326" r:id="rId21"/>
    <p:sldId id="327" r:id="rId22"/>
    <p:sldId id="328" r:id="rId23"/>
    <p:sldId id="307" r:id="rId24"/>
    <p:sldId id="305" r:id="rId25"/>
    <p:sldId id="320" r:id="rId26"/>
    <p:sldId id="306" r:id="rId27"/>
    <p:sldId id="335" r:id="rId28"/>
    <p:sldId id="317" r:id="rId29"/>
    <p:sldId id="318" r:id="rId30"/>
    <p:sldId id="298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D279E-01CC-4A27-A9C7-9A3AFDD36BD9}" type="doc">
      <dgm:prSet loTypeId="urn:microsoft.com/office/officeart/2005/8/layout/vList3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AD0E2CA-B121-4695-AD36-C0389F48502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реальності </a:t>
          </a:r>
          <a:r>
            <a:rPr lang="uk-UA" smtClean="0">
              <a:latin typeface="Times New Roman" panose="02020603050405020304" pitchFamily="18" charset="0"/>
              <a:cs typeface="Times New Roman" panose="02020603050405020304" pitchFamily="18" charset="0"/>
            </a:rPr>
            <a:t>існування  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дебіторської заборгованості на певну дату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785EE-58C7-433B-ACD5-DA869D42D012}" type="parTrans" cxnId="{D34DC0FF-8D40-44B7-87B3-BE0FF11E1A0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E89606-E495-46F2-8098-02E51A99FD2F}" type="sibTrans" cxnId="{D34DC0FF-8D40-44B7-87B3-BE0FF11E1A0A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5747FB-EBDB-43E5-A6A2-E48DD1379745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правильності документального оформлення дебіторської заборгованості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B4290-7F76-4F07-BB0B-17966D364606}" type="parTrans" cxnId="{6521A070-1904-4CEE-9BF1-F3132AC6374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77BD86-B1F1-48A7-AFA9-54C37F091280}" type="sibTrans" cxnId="{6521A070-1904-4CEE-9BF1-F3132AC6374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F35470-06BF-461B-BC1E-514773A832CD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наявності простроченої дебіторської заборгованості</a:t>
          </a:r>
          <a:endParaRPr lang="uk-UA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C6D60E-E55C-45DE-B135-A547B1FF969C}" type="sibTrans" cxnId="{23CB3D5F-0ACA-48C2-8E77-81F8AB34263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D3DEA-88E2-4752-ADB1-EC889D0A0C62}" type="parTrans" cxnId="{23CB3D5F-0ACA-48C2-8E77-81F8AB34263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185E5A-9BE1-4F8A-8A7C-3803BDCF6238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правильності документального оформлення дебіторської заборгованості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91AE9-EF11-4EAB-A7B6-7076C21C7086}" type="sibTrans" cxnId="{8E7D1434-40EB-42ED-8301-8DAE791308A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F6AF8C-BA33-435B-81EE-F999E433C3C5}" type="parTrans" cxnId="{8E7D1434-40EB-42ED-8301-8DAE791308A6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E9FFF3-0861-4976-8D20-804B9884C54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правильності та достовірності відображення інформації про дебіторську заборгованість у бухгалтерському обліку і фінансовій звітності</a:t>
          </a:r>
          <a:endParaRPr lang="uk-UA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6311EE-6061-4750-B4B3-0B411107C08E}" type="parTrans" cxnId="{4359BDB1-A77A-4527-983D-83A9E923344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2358A2-B454-427D-99AC-01DBDCAC4987}" type="sibTrans" cxnId="{4359BDB1-A77A-4527-983D-83A9E9233442}">
      <dgm:prSet/>
      <dgm:spPr/>
      <dgm:t>
        <a:bodyPr/>
        <a:lstStyle/>
        <a:p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F3FCE-72C7-4683-A41D-BC08EE5C1BA3}" type="pres">
      <dgm:prSet presAssocID="{76DD279E-01CC-4A27-A9C7-9A3AFDD36BD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65FD019-513E-4A3C-9E1D-596A99D6EC08}" type="pres">
      <dgm:prSet presAssocID="{AAD0E2CA-B121-4695-AD36-C0389F485026}" presName="composite" presStyleCnt="0"/>
      <dgm:spPr/>
    </dgm:pt>
    <dgm:pt modelId="{217BB5C4-F76C-4CCD-8458-C542A388B797}" type="pres">
      <dgm:prSet presAssocID="{AAD0E2CA-B121-4695-AD36-C0389F485026}" presName="imgShp" presStyleLbl="fgImgPlace1" presStyleIdx="0" presStyleCnt="5" custScaleX="1256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C8A0565E-F5A0-4E61-8495-37A3512F4022}" type="pres">
      <dgm:prSet presAssocID="{AAD0E2CA-B121-4695-AD36-C0389F48502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4E402E-CF66-4A2B-8A25-4081D2AE2F47}" type="pres">
      <dgm:prSet presAssocID="{3DE89606-E495-46F2-8098-02E51A99FD2F}" presName="spacing" presStyleCnt="0"/>
      <dgm:spPr/>
    </dgm:pt>
    <dgm:pt modelId="{35439A94-B41F-44E6-9E56-FB8CCBE8FB34}" type="pres">
      <dgm:prSet presAssocID="{0C185E5A-9BE1-4F8A-8A7C-3803BDCF6238}" presName="composite" presStyleCnt="0"/>
      <dgm:spPr/>
    </dgm:pt>
    <dgm:pt modelId="{A71866AE-CDC2-4E4A-B395-03D04417A3A6}" type="pres">
      <dgm:prSet presAssocID="{0C185E5A-9BE1-4F8A-8A7C-3803BDCF6238}" presName="imgShp" presStyleLbl="fgImgPlace1" presStyleIdx="1" presStyleCnt="5" custScaleX="1419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E4543A4-AABA-4741-8C1C-CF634AC64D8A}" type="pres">
      <dgm:prSet presAssocID="{0C185E5A-9BE1-4F8A-8A7C-3803BDCF6238}" presName="txShp" presStyleLbl="node1" presStyleIdx="1" presStyleCnt="5" custLinFactNeighborX="-805" custLinFactNeighborY="5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149F5F-3ECD-4583-8D33-B10ADDAE18ED}" type="pres">
      <dgm:prSet presAssocID="{67B91AE9-EF11-4EAB-A7B6-7076C21C7086}" presName="spacing" presStyleCnt="0"/>
      <dgm:spPr/>
    </dgm:pt>
    <dgm:pt modelId="{C7D1AFE3-2FAC-443F-B2CE-51C5F6BA028B}" type="pres">
      <dgm:prSet presAssocID="{705747FB-EBDB-43E5-A6A2-E48DD1379745}" presName="composite" presStyleCnt="0"/>
      <dgm:spPr/>
    </dgm:pt>
    <dgm:pt modelId="{2373A339-D1A0-440D-87C8-D91BDA5FE0F8}" type="pres">
      <dgm:prSet presAssocID="{705747FB-EBDB-43E5-A6A2-E48DD1379745}" presName="imgShp" presStyleLbl="fgImgPlace1" presStyleIdx="2" presStyleCnt="5" custScaleX="1384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38B29B0-6071-4C46-A9FC-8DC0F696023B}" type="pres">
      <dgm:prSet presAssocID="{705747FB-EBDB-43E5-A6A2-E48DD1379745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9F2561-ECC0-454F-887F-51CA64BD2658}" type="pres">
      <dgm:prSet presAssocID="{6B77BD86-B1F1-48A7-AFA9-54C37F091280}" presName="spacing" presStyleCnt="0"/>
      <dgm:spPr/>
    </dgm:pt>
    <dgm:pt modelId="{425372AB-61E5-41EB-9572-60D4BEBBC4DA}" type="pres">
      <dgm:prSet presAssocID="{3CF35470-06BF-461B-BC1E-514773A832CD}" presName="composite" presStyleCnt="0"/>
      <dgm:spPr/>
    </dgm:pt>
    <dgm:pt modelId="{90140C42-623C-46FE-BC1E-D280BAA163F5}" type="pres">
      <dgm:prSet presAssocID="{3CF35470-06BF-461B-BC1E-514773A832CD}" presName="imgShp" presStyleLbl="fgImgPlace1" presStyleIdx="3" presStyleCnt="5" custScaleX="1419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9D373D06-F231-4353-B1C0-8F0530C86B97}" type="pres">
      <dgm:prSet presAssocID="{3CF35470-06BF-461B-BC1E-514773A832C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FA23AD-903A-4AA4-AF97-B877F85FA8DF}" type="pres">
      <dgm:prSet presAssocID="{89C6D60E-E55C-45DE-B135-A547B1FF969C}" presName="spacing" presStyleCnt="0"/>
      <dgm:spPr/>
    </dgm:pt>
    <dgm:pt modelId="{2F243226-BD33-4318-B2E8-BBA53867A62C}" type="pres">
      <dgm:prSet presAssocID="{C1E9FFF3-0861-4976-8D20-804B9884C549}" presName="composite" presStyleCnt="0"/>
      <dgm:spPr/>
    </dgm:pt>
    <dgm:pt modelId="{D10A4BB0-4CF6-43F3-BCE1-83E9FBC60AAB}" type="pres">
      <dgm:prSet presAssocID="{C1E9FFF3-0861-4976-8D20-804B9884C549}" presName="imgShp" presStyleLbl="fgImgPlace1" presStyleIdx="4" presStyleCnt="5" custScaleX="1419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9C0F575-8D52-4A46-80D8-E3F747004D94}" type="pres">
      <dgm:prSet presAssocID="{C1E9FFF3-0861-4976-8D20-804B9884C549}" presName="txShp" presStyleLbl="node1" presStyleIdx="4" presStyleCnt="5" custLinFactNeighborX="81" custLinFactNeighborY="4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BEB5493-CC5E-412F-9AA6-50574E6794F6}" type="presOf" srcId="{C1E9FFF3-0861-4976-8D20-804B9884C549}" destId="{89C0F575-8D52-4A46-80D8-E3F747004D94}" srcOrd="0" destOrd="0" presId="urn:microsoft.com/office/officeart/2005/8/layout/vList3#1"/>
    <dgm:cxn modelId="{D34DC0FF-8D40-44B7-87B3-BE0FF11E1A0A}" srcId="{76DD279E-01CC-4A27-A9C7-9A3AFDD36BD9}" destId="{AAD0E2CA-B121-4695-AD36-C0389F485026}" srcOrd="0" destOrd="0" parTransId="{55B785EE-58C7-433B-ACD5-DA869D42D012}" sibTransId="{3DE89606-E495-46F2-8098-02E51A99FD2F}"/>
    <dgm:cxn modelId="{8E7D1434-40EB-42ED-8301-8DAE791308A6}" srcId="{76DD279E-01CC-4A27-A9C7-9A3AFDD36BD9}" destId="{0C185E5A-9BE1-4F8A-8A7C-3803BDCF6238}" srcOrd="1" destOrd="0" parTransId="{66F6AF8C-BA33-435B-81EE-F999E433C3C5}" sibTransId="{67B91AE9-EF11-4EAB-A7B6-7076C21C7086}"/>
    <dgm:cxn modelId="{AB4DA7FF-6275-4B30-BEC9-B7E0A780D8AF}" type="presOf" srcId="{3CF35470-06BF-461B-BC1E-514773A832CD}" destId="{9D373D06-F231-4353-B1C0-8F0530C86B97}" srcOrd="0" destOrd="0" presId="urn:microsoft.com/office/officeart/2005/8/layout/vList3#1"/>
    <dgm:cxn modelId="{1E2D7F81-1B00-4D06-B940-2602DB399FE3}" type="presOf" srcId="{705747FB-EBDB-43E5-A6A2-E48DD1379745}" destId="{038B29B0-6071-4C46-A9FC-8DC0F696023B}" srcOrd="0" destOrd="0" presId="urn:microsoft.com/office/officeart/2005/8/layout/vList3#1"/>
    <dgm:cxn modelId="{4359BDB1-A77A-4527-983D-83A9E9233442}" srcId="{76DD279E-01CC-4A27-A9C7-9A3AFDD36BD9}" destId="{C1E9FFF3-0861-4976-8D20-804B9884C549}" srcOrd="4" destOrd="0" parTransId="{FD6311EE-6061-4750-B4B3-0B411107C08E}" sibTransId="{0A2358A2-B454-427D-99AC-01DBDCAC4987}"/>
    <dgm:cxn modelId="{6521A070-1904-4CEE-9BF1-F3132AC63742}" srcId="{76DD279E-01CC-4A27-A9C7-9A3AFDD36BD9}" destId="{705747FB-EBDB-43E5-A6A2-E48DD1379745}" srcOrd="2" destOrd="0" parTransId="{83CB4290-7F76-4F07-BB0B-17966D364606}" sibTransId="{6B77BD86-B1F1-48A7-AFA9-54C37F091280}"/>
    <dgm:cxn modelId="{1EDBA11E-2926-44E6-9A7F-BC131A2424FE}" type="presOf" srcId="{76DD279E-01CC-4A27-A9C7-9A3AFDD36BD9}" destId="{441F3FCE-72C7-4683-A41D-BC08EE5C1BA3}" srcOrd="0" destOrd="0" presId="urn:microsoft.com/office/officeart/2005/8/layout/vList3#1"/>
    <dgm:cxn modelId="{B365EB60-20DB-4C40-8456-FEE46791A648}" type="presOf" srcId="{AAD0E2CA-B121-4695-AD36-C0389F485026}" destId="{C8A0565E-F5A0-4E61-8495-37A3512F4022}" srcOrd="0" destOrd="0" presId="urn:microsoft.com/office/officeart/2005/8/layout/vList3#1"/>
    <dgm:cxn modelId="{FCC9CED2-41CD-43DC-943C-45F6B4B423CA}" type="presOf" srcId="{0C185E5A-9BE1-4F8A-8A7C-3803BDCF6238}" destId="{9E4543A4-AABA-4741-8C1C-CF634AC64D8A}" srcOrd="0" destOrd="0" presId="urn:microsoft.com/office/officeart/2005/8/layout/vList3#1"/>
    <dgm:cxn modelId="{23CB3D5F-0ACA-48C2-8E77-81F8AB342636}" srcId="{76DD279E-01CC-4A27-A9C7-9A3AFDD36BD9}" destId="{3CF35470-06BF-461B-BC1E-514773A832CD}" srcOrd="3" destOrd="0" parTransId="{6EED3DEA-88E2-4752-ADB1-EC889D0A0C62}" sibTransId="{89C6D60E-E55C-45DE-B135-A547B1FF969C}"/>
    <dgm:cxn modelId="{573DB1EF-4B31-4207-BF4A-74459356ABC9}" type="presParOf" srcId="{441F3FCE-72C7-4683-A41D-BC08EE5C1BA3}" destId="{065FD019-513E-4A3C-9E1D-596A99D6EC08}" srcOrd="0" destOrd="0" presId="urn:microsoft.com/office/officeart/2005/8/layout/vList3#1"/>
    <dgm:cxn modelId="{9DAE7188-7B52-459B-931A-595122EDC8D4}" type="presParOf" srcId="{065FD019-513E-4A3C-9E1D-596A99D6EC08}" destId="{217BB5C4-F76C-4CCD-8458-C542A388B797}" srcOrd="0" destOrd="0" presId="urn:microsoft.com/office/officeart/2005/8/layout/vList3#1"/>
    <dgm:cxn modelId="{4AABAE2D-915E-4D18-A37B-49CFC7EFECC3}" type="presParOf" srcId="{065FD019-513E-4A3C-9E1D-596A99D6EC08}" destId="{C8A0565E-F5A0-4E61-8495-37A3512F4022}" srcOrd="1" destOrd="0" presId="urn:microsoft.com/office/officeart/2005/8/layout/vList3#1"/>
    <dgm:cxn modelId="{A1B5DD0E-5858-4BAB-BFCC-CB8D82D22AAD}" type="presParOf" srcId="{441F3FCE-72C7-4683-A41D-BC08EE5C1BA3}" destId="{8F4E402E-CF66-4A2B-8A25-4081D2AE2F47}" srcOrd="1" destOrd="0" presId="urn:microsoft.com/office/officeart/2005/8/layout/vList3#1"/>
    <dgm:cxn modelId="{A8FE19DD-3FE2-4680-B607-0FEC012E66BD}" type="presParOf" srcId="{441F3FCE-72C7-4683-A41D-BC08EE5C1BA3}" destId="{35439A94-B41F-44E6-9E56-FB8CCBE8FB34}" srcOrd="2" destOrd="0" presId="urn:microsoft.com/office/officeart/2005/8/layout/vList3#1"/>
    <dgm:cxn modelId="{5A2932A8-25FD-475A-9C09-E8428C080A89}" type="presParOf" srcId="{35439A94-B41F-44E6-9E56-FB8CCBE8FB34}" destId="{A71866AE-CDC2-4E4A-B395-03D04417A3A6}" srcOrd="0" destOrd="0" presId="urn:microsoft.com/office/officeart/2005/8/layout/vList3#1"/>
    <dgm:cxn modelId="{7160EE28-1F48-4814-802E-6BA74ADC123A}" type="presParOf" srcId="{35439A94-B41F-44E6-9E56-FB8CCBE8FB34}" destId="{9E4543A4-AABA-4741-8C1C-CF634AC64D8A}" srcOrd="1" destOrd="0" presId="urn:microsoft.com/office/officeart/2005/8/layout/vList3#1"/>
    <dgm:cxn modelId="{6712F6DB-ACA6-46FA-919E-4BFAACB330FE}" type="presParOf" srcId="{441F3FCE-72C7-4683-A41D-BC08EE5C1BA3}" destId="{8E149F5F-3ECD-4583-8D33-B10ADDAE18ED}" srcOrd="3" destOrd="0" presId="urn:microsoft.com/office/officeart/2005/8/layout/vList3#1"/>
    <dgm:cxn modelId="{EBD12BF7-BE49-4CCA-A346-DB69C0A7AAA4}" type="presParOf" srcId="{441F3FCE-72C7-4683-A41D-BC08EE5C1BA3}" destId="{C7D1AFE3-2FAC-443F-B2CE-51C5F6BA028B}" srcOrd="4" destOrd="0" presId="urn:microsoft.com/office/officeart/2005/8/layout/vList3#1"/>
    <dgm:cxn modelId="{0BA1731F-26D6-4DF6-9951-34AE57D845FD}" type="presParOf" srcId="{C7D1AFE3-2FAC-443F-B2CE-51C5F6BA028B}" destId="{2373A339-D1A0-440D-87C8-D91BDA5FE0F8}" srcOrd="0" destOrd="0" presId="urn:microsoft.com/office/officeart/2005/8/layout/vList3#1"/>
    <dgm:cxn modelId="{77A0BF42-2E86-4450-A4AE-0588B210246C}" type="presParOf" srcId="{C7D1AFE3-2FAC-443F-B2CE-51C5F6BA028B}" destId="{038B29B0-6071-4C46-A9FC-8DC0F696023B}" srcOrd="1" destOrd="0" presId="urn:microsoft.com/office/officeart/2005/8/layout/vList3#1"/>
    <dgm:cxn modelId="{4632A14D-5C9D-4459-81EC-78EDCA438891}" type="presParOf" srcId="{441F3FCE-72C7-4683-A41D-BC08EE5C1BA3}" destId="{659F2561-ECC0-454F-887F-51CA64BD2658}" srcOrd="5" destOrd="0" presId="urn:microsoft.com/office/officeart/2005/8/layout/vList3#1"/>
    <dgm:cxn modelId="{2318EBD9-82E0-409D-9B10-D59C8347CCE5}" type="presParOf" srcId="{441F3FCE-72C7-4683-A41D-BC08EE5C1BA3}" destId="{425372AB-61E5-41EB-9572-60D4BEBBC4DA}" srcOrd="6" destOrd="0" presId="urn:microsoft.com/office/officeart/2005/8/layout/vList3#1"/>
    <dgm:cxn modelId="{81C4CDEA-DE44-4EBC-845F-9F804BEEE244}" type="presParOf" srcId="{425372AB-61E5-41EB-9572-60D4BEBBC4DA}" destId="{90140C42-623C-46FE-BC1E-D280BAA163F5}" srcOrd="0" destOrd="0" presId="urn:microsoft.com/office/officeart/2005/8/layout/vList3#1"/>
    <dgm:cxn modelId="{ECFE65C6-86C3-4954-A7BC-137364495C28}" type="presParOf" srcId="{425372AB-61E5-41EB-9572-60D4BEBBC4DA}" destId="{9D373D06-F231-4353-B1C0-8F0530C86B97}" srcOrd="1" destOrd="0" presId="urn:microsoft.com/office/officeart/2005/8/layout/vList3#1"/>
    <dgm:cxn modelId="{076C5EF7-80DD-469B-9F02-D01E332EB8A7}" type="presParOf" srcId="{441F3FCE-72C7-4683-A41D-BC08EE5C1BA3}" destId="{56FA23AD-903A-4AA4-AF97-B877F85FA8DF}" srcOrd="7" destOrd="0" presId="urn:microsoft.com/office/officeart/2005/8/layout/vList3#1"/>
    <dgm:cxn modelId="{E37A15C9-8198-4DAB-AD56-66FA5CA54D1E}" type="presParOf" srcId="{441F3FCE-72C7-4683-A41D-BC08EE5C1BA3}" destId="{2F243226-BD33-4318-B2E8-BBA53867A62C}" srcOrd="8" destOrd="0" presId="urn:microsoft.com/office/officeart/2005/8/layout/vList3#1"/>
    <dgm:cxn modelId="{C74E0D0F-FD39-42AF-9BD2-A1CE0BD1F092}" type="presParOf" srcId="{2F243226-BD33-4318-B2E8-BBA53867A62C}" destId="{D10A4BB0-4CF6-43F3-BCE1-83E9FBC60AAB}" srcOrd="0" destOrd="0" presId="urn:microsoft.com/office/officeart/2005/8/layout/vList3#1"/>
    <dgm:cxn modelId="{F16A9463-C88E-4154-B708-750C5B820700}" type="presParOf" srcId="{2F243226-BD33-4318-B2E8-BBA53867A62C}" destId="{89C0F575-8D52-4A46-80D8-E3F747004D9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1CAAC2-3691-4652-8A11-860570122355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89F92DC-CAE8-46ED-B201-C2E3A63F5231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Регістри аналітичного і синтетичного обліку, первинні бухгалтерські документи</a:t>
          </a:r>
          <a:endParaRPr lang="uk-UA" dirty="0"/>
        </a:p>
      </dgm:t>
    </dgm:pt>
    <dgm:pt modelId="{E83814EA-17E8-4A0D-BC20-B83353FA8E79}" type="parTrans" cxnId="{C981A6CF-A270-41ED-B47E-A44907C987D5}">
      <dgm:prSet/>
      <dgm:spPr/>
      <dgm:t>
        <a:bodyPr/>
        <a:lstStyle/>
        <a:p>
          <a:endParaRPr lang="uk-UA"/>
        </a:p>
      </dgm:t>
    </dgm:pt>
    <dgm:pt modelId="{EF0CBA48-7203-499E-A4D1-9AB90E98E63E}" type="sibTrans" cxnId="{C981A6CF-A270-41ED-B47E-A44907C987D5}">
      <dgm:prSet/>
      <dgm:spPr/>
      <dgm:t>
        <a:bodyPr/>
        <a:lstStyle/>
        <a:p>
          <a:endParaRPr lang="uk-UA"/>
        </a:p>
      </dgm:t>
    </dgm:pt>
    <dgm:pt modelId="{7D5564EF-ECF8-4C62-873D-86E65902AE40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Наказ про облікову політику підприємства</a:t>
          </a:r>
          <a:endParaRPr lang="uk-UA" dirty="0"/>
        </a:p>
      </dgm:t>
    </dgm:pt>
    <dgm:pt modelId="{E45B08F0-9059-4554-AA67-A08D0268006A}" type="parTrans" cxnId="{B3AA7A8D-F082-492A-87E1-5AC4BDBA53CB}">
      <dgm:prSet/>
      <dgm:spPr/>
      <dgm:t>
        <a:bodyPr/>
        <a:lstStyle/>
        <a:p>
          <a:endParaRPr lang="uk-UA"/>
        </a:p>
      </dgm:t>
    </dgm:pt>
    <dgm:pt modelId="{DD2D3635-7359-4226-89BB-925080E75093}" type="sibTrans" cxnId="{B3AA7A8D-F082-492A-87E1-5AC4BDBA53CB}">
      <dgm:prSet/>
      <dgm:spPr/>
      <dgm:t>
        <a:bodyPr/>
        <a:lstStyle/>
        <a:p>
          <a:endParaRPr lang="uk-UA"/>
        </a:p>
      </dgm:t>
    </dgm:pt>
    <dgm:pt modelId="{9876F895-0F04-49EC-AAC2-273EC1883B3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Регістри аналітичного і синтетичного обліку, первинні бухгалтерські документи</a:t>
          </a:r>
          <a:endParaRPr lang="uk-UA" dirty="0"/>
        </a:p>
      </dgm:t>
    </dgm:pt>
    <dgm:pt modelId="{A121597D-AA65-4B62-9549-FC4B6911A490}" type="parTrans" cxnId="{7CA4E079-FEDF-4339-BD63-DF065BD7046A}">
      <dgm:prSet/>
      <dgm:spPr/>
      <dgm:t>
        <a:bodyPr/>
        <a:lstStyle/>
        <a:p>
          <a:endParaRPr lang="uk-UA"/>
        </a:p>
      </dgm:t>
    </dgm:pt>
    <dgm:pt modelId="{CDB7D880-84CF-4169-9180-8C729031809C}" type="sibTrans" cxnId="{7CA4E079-FEDF-4339-BD63-DF065BD7046A}">
      <dgm:prSet/>
      <dgm:spPr/>
      <dgm:t>
        <a:bodyPr/>
        <a:lstStyle/>
        <a:p>
          <a:endParaRPr lang="uk-UA"/>
        </a:p>
      </dgm:t>
    </dgm:pt>
    <dgm:pt modelId="{DB92BBB7-4ADE-49E7-9023-D436CC0202D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i="0" dirty="0" err="1" smtClean="0"/>
            <a:t>Первинні</a:t>
          </a:r>
          <a:r>
            <a:rPr lang="ru-RU" b="0" i="0" dirty="0" smtClean="0"/>
            <a:t> </a:t>
          </a:r>
          <a:r>
            <a:rPr lang="ru-RU" b="0" i="0" dirty="0" err="1" smtClean="0"/>
            <a:t>документи</a:t>
          </a:r>
          <a:r>
            <a:rPr lang="ru-RU" b="0" i="0" dirty="0" smtClean="0"/>
            <a:t> </a:t>
          </a:r>
          <a:endParaRPr lang="uk-UA" dirty="0"/>
        </a:p>
      </dgm:t>
    </dgm:pt>
    <dgm:pt modelId="{B0FE5394-B7DE-4EAD-AC8A-BEE6244AE702}" type="parTrans" cxnId="{1E8FB3C3-656A-4509-B0C1-28E403B8F1FC}">
      <dgm:prSet/>
      <dgm:spPr/>
      <dgm:t>
        <a:bodyPr/>
        <a:lstStyle/>
        <a:p>
          <a:endParaRPr lang="uk-UA"/>
        </a:p>
      </dgm:t>
    </dgm:pt>
    <dgm:pt modelId="{FE970A50-7985-4D0F-B861-A2E56956D939}" type="sibTrans" cxnId="{1E8FB3C3-656A-4509-B0C1-28E403B8F1FC}">
      <dgm:prSet/>
      <dgm:spPr/>
      <dgm:t>
        <a:bodyPr/>
        <a:lstStyle/>
        <a:p>
          <a:endParaRPr lang="uk-UA"/>
        </a:p>
      </dgm:t>
    </dgm:pt>
    <dgm:pt modelId="{7894CA87-AE84-451B-BEF9-BA669783920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Договори</a:t>
          </a:r>
          <a:endParaRPr lang="uk-UA" dirty="0"/>
        </a:p>
      </dgm:t>
    </dgm:pt>
    <dgm:pt modelId="{32636380-EAAB-45DD-8DD5-441BEB8674C1}" type="parTrans" cxnId="{95F593CD-ECE1-46C4-944E-45B97DAAA1C2}">
      <dgm:prSet/>
      <dgm:spPr/>
      <dgm:t>
        <a:bodyPr/>
        <a:lstStyle/>
        <a:p>
          <a:endParaRPr lang="uk-UA"/>
        </a:p>
      </dgm:t>
    </dgm:pt>
    <dgm:pt modelId="{D0FE24AD-5C20-4B86-9E35-76774CF75798}" type="sibTrans" cxnId="{95F593CD-ECE1-46C4-944E-45B97DAAA1C2}">
      <dgm:prSet/>
      <dgm:spPr/>
      <dgm:t>
        <a:bodyPr/>
        <a:lstStyle/>
        <a:p>
          <a:endParaRPr lang="uk-UA"/>
        </a:p>
      </dgm:t>
    </dgm:pt>
    <dgm:pt modelId="{6897EC80-392F-47FA-A08C-F88F4BE5404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Журнали-ордери і Головна книга.</a:t>
          </a:r>
          <a:endParaRPr lang="uk-UA" dirty="0"/>
        </a:p>
      </dgm:t>
    </dgm:pt>
    <dgm:pt modelId="{155EBCBD-4358-45E9-B366-30A91A79DE90}" type="parTrans" cxnId="{A9BBD83E-F036-4C50-9DD9-A032E11A43E8}">
      <dgm:prSet/>
      <dgm:spPr/>
      <dgm:t>
        <a:bodyPr/>
        <a:lstStyle/>
        <a:p>
          <a:endParaRPr lang="uk-UA"/>
        </a:p>
      </dgm:t>
    </dgm:pt>
    <dgm:pt modelId="{E997C057-7E21-4C36-B614-9DE5EA18926E}" type="sibTrans" cxnId="{A9BBD83E-F036-4C50-9DD9-A032E11A43E8}">
      <dgm:prSet/>
      <dgm:spPr/>
      <dgm:t>
        <a:bodyPr/>
        <a:lstStyle/>
        <a:p>
          <a:endParaRPr lang="uk-UA"/>
        </a:p>
      </dgm:t>
    </dgm:pt>
    <dgm:pt modelId="{1CACE300-7FD2-4A02-8EB0-DDB6B6268312}" type="pres">
      <dgm:prSet presAssocID="{BC1CAAC2-3691-4652-8A11-8605701223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3C9A28F-1141-4F14-9346-E0C20C9AE41C}" type="pres">
      <dgm:prSet presAssocID="{789F92DC-CAE8-46ED-B201-C2E3A63F5231}" presName="comp" presStyleCnt="0"/>
      <dgm:spPr/>
    </dgm:pt>
    <dgm:pt modelId="{6EB643ED-86D3-4541-9A76-373B7C1D4E7B}" type="pres">
      <dgm:prSet presAssocID="{789F92DC-CAE8-46ED-B201-C2E3A63F5231}" presName="box" presStyleLbl="node1" presStyleIdx="0" presStyleCnt="6" custLinFactNeighborX="840" custLinFactNeighborY="14181"/>
      <dgm:spPr/>
      <dgm:t>
        <a:bodyPr/>
        <a:lstStyle/>
        <a:p>
          <a:endParaRPr lang="uk-UA"/>
        </a:p>
      </dgm:t>
    </dgm:pt>
    <dgm:pt modelId="{BBB5E93B-4641-452A-BC35-6B1CE1A7EBFC}" type="pres">
      <dgm:prSet presAssocID="{789F92DC-CAE8-46ED-B201-C2E3A63F5231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A92250-A66F-48BB-984F-76FF0145CF24}" type="pres">
      <dgm:prSet presAssocID="{789F92DC-CAE8-46ED-B201-C2E3A63F523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EDC02A-80BB-43A2-AF4C-719952AB89AF}" type="pres">
      <dgm:prSet presAssocID="{EF0CBA48-7203-499E-A4D1-9AB90E98E63E}" presName="spacer" presStyleCnt="0"/>
      <dgm:spPr/>
    </dgm:pt>
    <dgm:pt modelId="{9B73FA04-E174-40FA-83DD-D48DD47C2435}" type="pres">
      <dgm:prSet presAssocID="{7D5564EF-ECF8-4C62-873D-86E65902AE40}" presName="comp" presStyleCnt="0"/>
      <dgm:spPr/>
    </dgm:pt>
    <dgm:pt modelId="{03EECA9F-E1F5-48D7-AF14-7815C49E78E7}" type="pres">
      <dgm:prSet presAssocID="{7D5564EF-ECF8-4C62-873D-86E65902AE40}" presName="box" presStyleLbl="node1" presStyleIdx="1" presStyleCnt="6" custLinFactNeighborX="840" custLinFactNeighborY="14181"/>
      <dgm:spPr/>
      <dgm:t>
        <a:bodyPr/>
        <a:lstStyle/>
        <a:p>
          <a:endParaRPr lang="uk-UA"/>
        </a:p>
      </dgm:t>
    </dgm:pt>
    <dgm:pt modelId="{E34B20A5-F291-40CB-9615-FD86D413A434}" type="pres">
      <dgm:prSet presAssocID="{7D5564EF-ECF8-4C62-873D-86E65902AE40}" presName="img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A2712BB-13D9-490B-B303-47AE2E690A88}" type="pres">
      <dgm:prSet presAssocID="{7D5564EF-ECF8-4C62-873D-86E65902AE40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4D5895-F2F1-4A87-95B8-CAE89A4990F6}" type="pres">
      <dgm:prSet presAssocID="{DD2D3635-7359-4226-89BB-925080E75093}" presName="spacer" presStyleCnt="0"/>
      <dgm:spPr/>
    </dgm:pt>
    <dgm:pt modelId="{C1879BDD-51A7-44A6-BB26-04DAD5DE3AD3}" type="pres">
      <dgm:prSet presAssocID="{9876F895-0F04-49EC-AAC2-273EC1883B36}" presName="comp" presStyleCnt="0"/>
      <dgm:spPr/>
    </dgm:pt>
    <dgm:pt modelId="{C89B3ACC-B7A4-4288-824D-2A581322895D}" type="pres">
      <dgm:prSet presAssocID="{9876F895-0F04-49EC-AAC2-273EC1883B36}" presName="box" presStyleLbl="node1" presStyleIdx="2" presStyleCnt="6" custLinFactNeighborX="840" custLinFactNeighborY="14181"/>
      <dgm:spPr/>
      <dgm:t>
        <a:bodyPr/>
        <a:lstStyle/>
        <a:p>
          <a:endParaRPr lang="uk-UA"/>
        </a:p>
      </dgm:t>
    </dgm:pt>
    <dgm:pt modelId="{A361D678-8CB0-415A-9191-6AF69E3CE96E}" type="pres">
      <dgm:prSet presAssocID="{9876F895-0F04-49EC-AAC2-273EC1883B36}" presName="img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7DCDE6-611D-40B8-AF73-873D121D113A}" type="pres">
      <dgm:prSet presAssocID="{9876F895-0F04-49EC-AAC2-273EC1883B36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5ED211-29AD-40A1-9606-BA1AC87DFD16}" type="pres">
      <dgm:prSet presAssocID="{CDB7D880-84CF-4169-9180-8C729031809C}" presName="spacer" presStyleCnt="0"/>
      <dgm:spPr/>
    </dgm:pt>
    <dgm:pt modelId="{6811E77A-C16A-4B91-969A-A549913CBA2C}" type="pres">
      <dgm:prSet presAssocID="{DB92BBB7-4ADE-49E7-9023-D436CC0202DE}" presName="comp" presStyleCnt="0"/>
      <dgm:spPr/>
    </dgm:pt>
    <dgm:pt modelId="{3B43D956-1C35-4D51-BB6E-784F0C7917C0}" type="pres">
      <dgm:prSet presAssocID="{DB92BBB7-4ADE-49E7-9023-D436CC0202DE}" presName="box" presStyleLbl="node1" presStyleIdx="3" presStyleCnt="6" custLinFactNeighborX="840" custLinFactNeighborY="14181"/>
      <dgm:spPr/>
      <dgm:t>
        <a:bodyPr/>
        <a:lstStyle/>
        <a:p>
          <a:endParaRPr lang="uk-UA"/>
        </a:p>
      </dgm:t>
    </dgm:pt>
    <dgm:pt modelId="{5345E03A-AA2D-42CE-9176-F54E89569FCD}" type="pres">
      <dgm:prSet presAssocID="{DB92BBB7-4ADE-49E7-9023-D436CC0202DE}" presName="img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9C378D2-8A90-4249-9FC0-760AFE2462A2}" type="pres">
      <dgm:prSet presAssocID="{DB92BBB7-4ADE-49E7-9023-D436CC0202DE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B1DC61-0E04-4504-9A18-DE6BDE7C9A15}" type="pres">
      <dgm:prSet presAssocID="{FE970A50-7985-4D0F-B861-A2E56956D939}" presName="spacer" presStyleCnt="0"/>
      <dgm:spPr/>
    </dgm:pt>
    <dgm:pt modelId="{2ECD9EF6-0E4E-427A-9612-264B20CCB16A}" type="pres">
      <dgm:prSet presAssocID="{7894CA87-AE84-451B-BEF9-BA6697839202}" presName="comp" presStyleCnt="0"/>
      <dgm:spPr/>
    </dgm:pt>
    <dgm:pt modelId="{DDFE1ED4-961F-4057-A58C-5E1363AFD384}" type="pres">
      <dgm:prSet presAssocID="{7894CA87-AE84-451B-BEF9-BA6697839202}" presName="box" presStyleLbl="node1" presStyleIdx="4" presStyleCnt="6" custLinFactNeighborX="840" custLinFactNeighborY="14181"/>
      <dgm:spPr/>
      <dgm:t>
        <a:bodyPr/>
        <a:lstStyle/>
        <a:p>
          <a:endParaRPr lang="uk-UA"/>
        </a:p>
      </dgm:t>
    </dgm:pt>
    <dgm:pt modelId="{129B7A35-E3BC-4288-AE73-F8F4B0C27EF4}" type="pres">
      <dgm:prSet presAssocID="{7894CA87-AE84-451B-BEF9-BA6697839202}" presName="img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7EB0FC-E118-41C0-A91B-30E9DF4CDED0}" type="pres">
      <dgm:prSet presAssocID="{7894CA87-AE84-451B-BEF9-BA6697839202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C8078C-0FC1-43EB-917C-D931B4047171}" type="pres">
      <dgm:prSet presAssocID="{D0FE24AD-5C20-4B86-9E35-76774CF75798}" presName="spacer" presStyleCnt="0"/>
      <dgm:spPr/>
    </dgm:pt>
    <dgm:pt modelId="{9816C790-1BBE-468B-896C-421C4DBCF36A}" type="pres">
      <dgm:prSet presAssocID="{6897EC80-392F-47FA-A08C-F88F4BE5404F}" presName="comp" presStyleCnt="0"/>
      <dgm:spPr/>
    </dgm:pt>
    <dgm:pt modelId="{8992BBA2-3B93-44B8-A667-B272CD11D479}" type="pres">
      <dgm:prSet presAssocID="{6897EC80-392F-47FA-A08C-F88F4BE5404F}" presName="box" presStyleLbl="node1" presStyleIdx="5" presStyleCnt="6" custLinFactNeighborX="-396" custLinFactNeighborY="-269"/>
      <dgm:spPr/>
      <dgm:t>
        <a:bodyPr/>
        <a:lstStyle/>
        <a:p>
          <a:endParaRPr lang="uk-UA"/>
        </a:p>
      </dgm:t>
    </dgm:pt>
    <dgm:pt modelId="{F79BC85E-6454-4548-A480-2126EE57A8F9}" type="pres">
      <dgm:prSet presAssocID="{6897EC80-392F-47FA-A08C-F88F4BE5404F}" presName="img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0333581-B031-49DD-BCBE-712C94C3F81C}" type="pres">
      <dgm:prSet presAssocID="{6897EC80-392F-47FA-A08C-F88F4BE5404F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8FC130A-F9AF-4A13-94CB-0A36ECFE2E5C}" type="presOf" srcId="{9876F895-0F04-49EC-AAC2-273EC1883B36}" destId="{787DCDE6-611D-40B8-AF73-873D121D113A}" srcOrd="1" destOrd="0" presId="urn:microsoft.com/office/officeart/2005/8/layout/vList4"/>
    <dgm:cxn modelId="{BCA29F95-0E01-4E62-A50C-1A7C164E8768}" type="presOf" srcId="{789F92DC-CAE8-46ED-B201-C2E3A63F5231}" destId="{6EB643ED-86D3-4541-9A76-373B7C1D4E7B}" srcOrd="0" destOrd="0" presId="urn:microsoft.com/office/officeart/2005/8/layout/vList4"/>
    <dgm:cxn modelId="{1E8FB3C3-656A-4509-B0C1-28E403B8F1FC}" srcId="{BC1CAAC2-3691-4652-8A11-860570122355}" destId="{DB92BBB7-4ADE-49E7-9023-D436CC0202DE}" srcOrd="3" destOrd="0" parTransId="{B0FE5394-B7DE-4EAD-AC8A-BEE6244AE702}" sibTransId="{FE970A50-7985-4D0F-B861-A2E56956D939}"/>
    <dgm:cxn modelId="{A9BBD83E-F036-4C50-9DD9-A032E11A43E8}" srcId="{BC1CAAC2-3691-4652-8A11-860570122355}" destId="{6897EC80-392F-47FA-A08C-F88F4BE5404F}" srcOrd="5" destOrd="0" parTransId="{155EBCBD-4358-45E9-B366-30A91A79DE90}" sibTransId="{E997C057-7E21-4C36-B614-9DE5EA18926E}"/>
    <dgm:cxn modelId="{FC5C6F5A-0F99-4EC8-A485-B887CF5E8715}" type="presOf" srcId="{789F92DC-CAE8-46ED-B201-C2E3A63F5231}" destId="{C2A92250-A66F-48BB-984F-76FF0145CF24}" srcOrd="1" destOrd="0" presId="urn:microsoft.com/office/officeart/2005/8/layout/vList4"/>
    <dgm:cxn modelId="{2336559F-5923-410E-B3CB-4AE28326DBBD}" type="presOf" srcId="{9876F895-0F04-49EC-AAC2-273EC1883B36}" destId="{C89B3ACC-B7A4-4288-824D-2A581322895D}" srcOrd="0" destOrd="0" presId="urn:microsoft.com/office/officeart/2005/8/layout/vList4"/>
    <dgm:cxn modelId="{E1AC9EFC-73E7-483A-95A8-733B81986738}" type="presOf" srcId="{7D5564EF-ECF8-4C62-873D-86E65902AE40}" destId="{03EECA9F-E1F5-48D7-AF14-7815C49E78E7}" srcOrd="0" destOrd="0" presId="urn:microsoft.com/office/officeart/2005/8/layout/vList4"/>
    <dgm:cxn modelId="{7CA4E079-FEDF-4339-BD63-DF065BD7046A}" srcId="{BC1CAAC2-3691-4652-8A11-860570122355}" destId="{9876F895-0F04-49EC-AAC2-273EC1883B36}" srcOrd="2" destOrd="0" parTransId="{A121597D-AA65-4B62-9549-FC4B6911A490}" sibTransId="{CDB7D880-84CF-4169-9180-8C729031809C}"/>
    <dgm:cxn modelId="{B1A7CB52-041D-47B7-A2DC-3A1705FCB15F}" type="presOf" srcId="{7D5564EF-ECF8-4C62-873D-86E65902AE40}" destId="{DA2712BB-13D9-490B-B303-47AE2E690A88}" srcOrd="1" destOrd="0" presId="urn:microsoft.com/office/officeart/2005/8/layout/vList4"/>
    <dgm:cxn modelId="{B3AA7A8D-F082-492A-87E1-5AC4BDBA53CB}" srcId="{BC1CAAC2-3691-4652-8A11-860570122355}" destId="{7D5564EF-ECF8-4C62-873D-86E65902AE40}" srcOrd="1" destOrd="0" parTransId="{E45B08F0-9059-4554-AA67-A08D0268006A}" sibTransId="{DD2D3635-7359-4226-89BB-925080E75093}"/>
    <dgm:cxn modelId="{BA840B94-1650-4007-AE3E-A36BE5399F52}" type="presOf" srcId="{6897EC80-392F-47FA-A08C-F88F4BE5404F}" destId="{00333581-B031-49DD-BCBE-712C94C3F81C}" srcOrd="1" destOrd="0" presId="urn:microsoft.com/office/officeart/2005/8/layout/vList4"/>
    <dgm:cxn modelId="{9A913330-4F06-414C-A6F3-73529C8D1A0E}" type="presOf" srcId="{7894CA87-AE84-451B-BEF9-BA6697839202}" destId="{DDFE1ED4-961F-4057-A58C-5E1363AFD384}" srcOrd="0" destOrd="0" presId="urn:microsoft.com/office/officeart/2005/8/layout/vList4"/>
    <dgm:cxn modelId="{9B99EE9A-6C83-4E0F-9243-D374E6F45F5D}" type="presOf" srcId="{BC1CAAC2-3691-4652-8A11-860570122355}" destId="{1CACE300-7FD2-4A02-8EB0-DDB6B6268312}" srcOrd="0" destOrd="0" presId="urn:microsoft.com/office/officeart/2005/8/layout/vList4"/>
    <dgm:cxn modelId="{C981A6CF-A270-41ED-B47E-A44907C987D5}" srcId="{BC1CAAC2-3691-4652-8A11-860570122355}" destId="{789F92DC-CAE8-46ED-B201-C2E3A63F5231}" srcOrd="0" destOrd="0" parTransId="{E83814EA-17E8-4A0D-BC20-B83353FA8E79}" sibTransId="{EF0CBA48-7203-499E-A4D1-9AB90E98E63E}"/>
    <dgm:cxn modelId="{5648253A-C88E-4913-B0BC-FD43727F91B0}" type="presOf" srcId="{6897EC80-392F-47FA-A08C-F88F4BE5404F}" destId="{8992BBA2-3B93-44B8-A667-B272CD11D479}" srcOrd="0" destOrd="0" presId="urn:microsoft.com/office/officeart/2005/8/layout/vList4"/>
    <dgm:cxn modelId="{95F593CD-ECE1-46C4-944E-45B97DAAA1C2}" srcId="{BC1CAAC2-3691-4652-8A11-860570122355}" destId="{7894CA87-AE84-451B-BEF9-BA6697839202}" srcOrd="4" destOrd="0" parTransId="{32636380-EAAB-45DD-8DD5-441BEB8674C1}" sibTransId="{D0FE24AD-5C20-4B86-9E35-76774CF75798}"/>
    <dgm:cxn modelId="{5EB3C824-1458-43AC-A905-910EB3A02819}" type="presOf" srcId="{7894CA87-AE84-451B-BEF9-BA6697839202}" destId="{197EB0FC-E118-41C0-A91B-30E9DF4CDED0}" srcOrd="1" destOrd="0" presId="urn:microsoft.com/office/officeart/2005/8/layout/vList4"/>
    <dgm:cxn modelId="{2474A507-C01A-44C0-A0BE-77E71F97A800}" type="presOf" srcId="{DB92BBB7-4ADE-49E7-9023-D436CC0202DE}" destId="{3B43D956-1C35-4D51-BB6E-784F0C7917C0}" srcOrd="0" destOrd="0" presId="urn:microsoft.com/office/officeart/2005/8/layout/vList4"/>
    <dgm:cxn modelId="{F6E18432-EE86-481C-84DA-0834B0D601C4}" type="presOf" srcId="{DB92BBB7-4ADE-49E7-9023-D436CC0202DE}" destId="{69C378D2-8A90-4249-9FC0-760AFE2462A2}" srcOrd="1" destOrd="0" presId="urn:microsoft.com/office/officeart/2005/8/layout/vList4"/>
    <dgm:cxn modelId="{4BFFB234-B700-4F06-9E66-7111F0E1B696}" type="presParOf" srcId="{1CACE300-7FD2-4A02-8EB0-DDB6B6268312}" destId="{C3C9A28F-1141-4F14-9346-E0C20C9AE41C}" srcOrd="0" destOrd="0" presId="urn:microsoft.com/office/officeart/2005/8/layout/vList4"/>
    <dgm:cxn modelId="{BE63D674-1651-4BF1-9A52-4AAC86759D97}" type="presParOf" srcId="{C3C9A28F-1141-4F14-9346-E0C20C9AE41C}" destId="{6EB643ED-86D3-4541-9A76-373B7C1D4E7B}" srcOrd="0" destOrd="0" presId="urn:microsoft.com/office/officeart/2005/8/layout/vList4"/>
    <dgm:cxn modelId="{9304222B-B27A-427A-BB62-FCE1565D102B}" type="presParOf" srcId="{C3C9A28F-1141-4F14-9346-E0C20C9AE41C}" destId="{BBB5E93B-4641-452A-BC35-6B1CE1A7EBFC}" srcOrd="1" destOrd="0" presId="urn:microsoft.com/office/officeart/2005/8/layout/vList4"/>
    <dgm:cxn modelId="{A8FEB379-D7BE-4A6B-988B-F48C3F4091A5}" type="presParOf" srcId="{C3C9A28F-1141-4F14-9346-E0C20C9AE41C}" destId="{C2A92250-A66F-48BB-984F-76FF0145CF24}" srcOrd="2" destOrd="0" presId="urn:microsoft.com/office/officeart/2005/8/layout/vList4"/>
    <dgm:cxn modelId="{AE1E3F03-1C7E-440A-B0A2-07C06A5AC970}" type="presParOf" srcId="{1CACE300-7FD2-4A02-8EB0-DDB6B6268312}" destId="{F2EDC02A-80BB-43A2-AF4C-719952AB89AF}" srcOrd="1" destOrd="0" presId="urn:microsoft.com/office/officeart/2005/8/layout/vList4"/>
    <dgm:cxn modelId="{E3F11B5A-5525-4518-B8C1-AC6A50B8AB27}" type="presParOf" srcId="{1CACE300-7FD2-4A02-8EB0-DDB6B6268312}" destId="{9B73FA04-E174-40FA-83DD-D48DD47C2435}" srcOrd="2" destOrd="0" presId="urn:microsoft.com/office/officeart/2005/8/layout/vList4"/>
    <dgm:cxn modelId="{13154BC0-CE42-44C8-97C3-FC6C8EEE9763}" type="presParOf" srcId="{9B73FA04-E174-40FA-83DD-D48DD47C2435}" destId="{03EECA9F-E1F5-48D7-AF14-7815C49E78E7}" srcOrd="0" destOrd="0" presId="urn:microsoft.com/office/officeart/2005/8/layout/vList4"/>
    <dgm:cxn modelId="{E79B560A-1159-48D6-9348-8D0197987C99}" type="presParOf" srcId="{9B73FA04-E174-40FA-83DD-D48DD47C2435}" destId="{E34B20A5-F291-40CB-9615-FD86D413A434}" srcOrd="1" destOrd="0" presId="urn:microsoft.com/office/officeart/2005/8/layout/vList4"/>
    <dgm:cxn modelId="{B9BA09DA-1D5B-4CDB-B060-D37DE8F76E21}" type="presParOf" srcId="{9B73FA04-E174-40FA-83DD-D48DD47C2435}" destId="{DA2712BB-13D9-490B-B303-47AE2E690A88}" srcOrd="2" destOrd="0" presId="urn:microsoft.com/office/officeart/2005/8/layout/vList4"/>
    <dgm:cxn modelId="{603D8867-CFFF-473A-B225-50DE6C98CFE3}" type="presParOf" srcId="{1CACE300-7FD2-4A02-8EB0-DDB6B6268312}" destId="{884D5895-F2F1-4A87-95B8-CAE89A4990F6}" srcOrd="3" destOrd="0" presId="urn:microsoft.com/office/officeart/2005/8/layout/vList4"/>
    <dgm:cxn modelId="{C5AD3162-F944-4F0F-8A7B-3FDAEF55AC72}" type="presParOf" srcId="{1CACE300-7FD2-4A02-8EB0-DDB6B6268312}" destId="{C1879BDD-51A7-44A6-BB26-04DAD5DE3AD3}" srcOrd="4" destOrd="0" presId="urn:microsoft.com/office/officeart/2005/8/layout/vList4"/>
    <dgm:cxn modelId="{9C7C57B5-75C4-4647-9014-B0216DCEEFA3}" type="presParOf" srcId="{C1879BDD-51A7-44A6-BB26-04DAD5DE3AD3}" destId="{C89B3ACC-B7A4-4288-824D-2A581322895D}" srcOrd="0" destOrd="0" presId="urn:microsoft.com/office/officeart/2005/8/layout/vList4"/>
    <dgm:cxn modelId="{AF1D79DD-A346-4249-90E8-827FED03E875}" type="presParOf" srcId="{C1879BDD-51A7-44A6-BB26-04DAD5DE3AD3}" destId="{A361D678-8CB0-415A-9191-6AF69E3CE96E}" srcOrd="1" destOrd="0" presId="urn:microsoft.com/office/officeart/2005/8/layout/vList4"/>
    <dgm:cxn modelId="{08B57F2B-EFCB-435B-AFC0-ADDC14C1E6AC}" type="presParOf" srcId="{C1879BDD-51A7-44A6-BB26-04DAD5DE3AD3}" destId="{787DCDE6-611D-40B8-AF73-873D121D113A}" srcOrd="2" destOrd="0" presId="urn:microsoft.com/office/officeart/2005/8/layout/vList4"/>
    <dgm:cxn modelId="{03295E9C-37FC-4DAA-B78B-33D32D2F456E}" type="presParOf" srcId="{1CACE300-7FD2-4A02-8EB0-DDB6B6268312}" destId="{125ED211-29AD-40A1-9606-BA1AC87DFD16}" srcOrd="5" destOrd="0" presId="urn:microsoft.com/office/officeart/2005/8/layout/vList4"/>
    <dgm:cxn modelId="{0574AFA9-7E39-45F0-A3B4-70F9E5B05F71}" type="presParOf" srcId="{1CACE300-7FD2-4A02-8EB0-DDB6B6268312}" destId="{6811E77A-C16A-4B91-969A-A549913CBA2C}" srcOrd="6" destOrd="0" presId="urn:microsoft.com/office/officeart/2005/8/layout/vList4"/>
    <dgm:cxn modelId="{F53FB6BB-3526-4048-8629-107D4C2FAE6E}" type="presParOf" srcId="{6811E77A-C16A-4B91-969A-A549913CBA2C}" destId="{3B43D956-1C35-4D51-BB6E-784F0C7917C0}" srcOrd="0" destOrd="0" presId="urn:microsoft.com/office/officeart/2005/8/layout/vList4"/>
    <dgm:cxn modelId="{5C288E7D-1491-43CF-902E-024AF3E7A6B8}" type="presParOf" srcId="{6811E77A-C16A-4B91-969A-A549913CBA2C}" destId="{5345E03A-AA2D-42CE-9176-F54E89569FCD}" srcOrd="1" destOrd="0" presId="urn:microsoft.com/office/officeart/2005/8/layout/vList4"/>
    <dgm:cxn modelId="{662F6CB1-67BE-47A5-909F-D0A92813BFAD}" type="presParOf" srcId="{6811E77A-C16A-4B91-969A-A549913CBA2C}" destId="{69C378D2-8A90-4249-9FC0-760AFE2462A2}" srcOrd="2" destOrd="0" presId="urn:microsoft.com/office/officeart/2005/8/layout/vList4"/>
    <dgm:cxn modelId="{3BAF20BE-5C09-465E-9704-E7240D1960C0}" type="presParOf" srcId="{1CACE300-7FD2-4A02-8EB0-DDB6B6268312}" destId="{7EB1DC61-0E04-4504-9A18-DE6BDE7C9A15}" srcOrd="7" destOrd="0" presId="urn:microsoft.com/office/officeart/2005/8/layout/vList4"/>
    <dgm:cxn modelId="{A3749AB2-B5CB-438A-AEF3-10118BA3DD86}" type="presParOf" srcId="{1CACE300-7FD2-4A02-8EB0-DDB6B6268312}" destId="{2ECD9EF6-0E4E-427A-9612-264B20CCB16A}" srcOrd="8" destOrd="0" presId="urn:microsoft.com/office/officeart/2005/8/layout/vList4"/>
    <dgm:cxn modelId="{1E2BE463-B40B-40D8-B050-C0A6DED10FB5}" type="presParOf" srcId="{2ECD9EF6-0E4E-427A-9612-264B20CCB16A}" destId="{DDFE1ED4-961F-4057-A58C-5E1363AFD384}" srcOrd="0" destOrd="0" presId="urn:microsoft.com/office/officeart/2005/8/layout/vList4"/>
    <dgm:cxn modelId="{E5B6616F-81FF-4350-A802-E0B2E2D0D9A6}" type="presParOf" srcId="{2ECD9EF6-0E4E-427A-9612-264B20CCB16A}" destId="{129B7A35-E3BC-4288-AE73-F8F4B0C27EF4}" srcOrd="1" destOrd="0" presId="urn:microsoft.com/office/officeart/2005/8/layout/vList4"/>
    <dgm:cxn modelId="{939496C0-DA19-4E94-8CF2-915FB8CFCF87}" type="presParOf" srcId="{2ECD9EF6-0E4E-427A-9612-264B20CCB16A}" destId="{197EB0FC-E118-41C0-A91B-30E9DF4CDED0}" srcOrd="2" destOrd="0" presId="urn:microsoft.com/office/officeart/2005/8/layout/vList4"/>
    <dgm:cxn modelId="{2E50B717-8C8F-4F86-A2AD-747EBACE9F79}" type="presParOf" srcId="{1CACE300-7FD2-4A02-8EB0-DDB6B6268312}" destId="{ACC8078C-0FC1-43EB-917C-D931B4047171}" srcOrd="9" destOrd="0" presId="urn:microsoft.com/office/officeart/2005/8/layout/vList4"/>
    <dgm:cxn modelId="{97DFDA2B-A9A5-4A9C-9D47-6BFDBCF87003}" type="presParOf" srcId="{1CACE300-7FD2-4A02-8EB0-DDB6B6268312}" destId="{9816C790-1BBE-468B-896C-421C4DBCF36A}" srcOrd="10" destOrd="0" presId="urn:microsoft.com/office/officeart/2005/8/layout/vList4"/>
    <dgm:cxn modelId="{E8D6B0E7-6FE7-4186-A32A-DA079E6BFDC4}" type="presParOf" srcId="{9816C790-1BBE-468B-896C-421C4DBCF36A}" destId="{8992BBA2-3B93-44B8-A667-B272CD11D479}" srcOrd="0" destOrd="0" presId="urn:microsoft.com/office/officeart/2005/8/layout/vList4"/>
    <dgm:cxn modelId="{7829D1B9-DFFC-4B79-B834-60AF0AC32FE7}" type="presParOf" srcId="{9816C790-1BBE-468B-896C-421C4DBCF36A}" destId="{F79BC85E-6454-4548-A480-2126EE57A8F9}" srcOrd="1" destOrd="0" presId="urn:microsoft.com/office/officeart/2005/8/layout/vList4"/>
    <dgm:cxn modelId="{D0212DB5-E94B-4037-A815-58185505D9C9}" type="presParOf" srcId="{9816C790-1BBE-468B-896C-421C4DBCF36A}" destId="{00333581-B031-49DD-BCBE-712C94C3F81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77C06F-53A8-4D1D-BB30-CDABDA1C43E9}" type="doc">
      <dgm:prSet loTypeId="urn:microsoft.com/office/officeart/2005/8/layout/default#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4B0A55-2458-4084-A2A7-9EBC0EF7B41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одержання переліку дебіторів і сум дебіторської заборгованості, у тому числі заборгованості пов'язаних сторін</a:t>
          </a:r>
          <a:endParaRPr lang="uk-UA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F5938-6D7E-4C3C-8329-DAE13BCB2AB7}" type="parTrans" cxnId="{A51C0F33-381D-4075-84D1-59D244350BE3}">
      <dgm:prSet/>
      <dgm:spPr/>
      <dgm:t>
        <a:bodyPr/>
        <a:lstStyle/>
        <a:p>
          <a:endParaRPr lang="uk-UA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C54097-1AD3-438F-AEA8-FA9A34A02124}" type="sibTrans" cxnId="{A51C0F33-381D-4075-84D1-59D244350BE3}">
      <dgm:prSet/>
      <dgm:spPr/>
      <dgm:t>
        <a:bodyPr/>
        <a:lstStyle/>
        <a:p>
          <a:endParaRPr lang="uk-UA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18F2BA-C67B-4B6D-9D25-9C9245D8FE7B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законності виникнення дебіторської заборгованості та своєчасності її погашення</a:t>
          </a:r>
          <a:endParaRPr lang="uk-UA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BBA3D-EE2C-4BB9-9A81-C754AF759D76}" type="parTrans" cxnId="{0E821D6D-1097-4DF0-AD52-C89BFD13D5A9}">
      <dgm:prSet/>
      <dgm:spPr/>
      <dgm:t>
        <a:bodyPr/>
        <a:lstStyle/>
        <a:p>
          <a:endParaRPr lang="uk-UA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F22DE7-5C4F-474F-A231-1669F2049E2C}" type="sibTrans" cxnId="{0E821D6D-1097-4DF0-AD52-C89BFD13D5A9}">
      <dgm:prSet/>
      <dgm:spPr/>
      <dgm:t>
        <a:bodyPr/>
        <a:lstStyle/>
        <a:p>
          <a:endParaRPr lang="uk-UA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23BBAE-7486-42C9-9BCE-1A9B95ECC82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заходів щодо погашення дебіторської заборгованості, у тому числі простроченої</a:t>
          </a:r>
          <a:endParaRPr lang="uk-UA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EE68EE-A2C6-4EDB-B6CC-9BD705E940E3}" type="parTrans" cxnId="{C8E7D32E-0B4F-4B1D-BEE1-895A1AFACB0B}">
      <dgm:prSet/>
      <dgm:spPr/>
      <dgm:t>
        <a:bodyPr/>
        <a:lstStyle/>
        <a:p>
          <a:endParaRPr lang="uk-UA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33E1A-ED2F-4BED-85E3-3689CC4D26E5}" type="sibTrans" cxnId="{C8E7D32E-0B4F-4B1D-BEE1-895A1AFACB0B}">
      <dgm:prSet/>
      <dgm:spPr/>
      <dgm:t>
        <a:bodyPr/>
        <a:lstStyle/>
        <a:p>
          <a:endParaRPr lang="uk-UA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651C8F-CACC-4C3C-8A6C-84CE8ACDFA5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правильність розрахунку резерву сумнівних боргів та відображення його в бухгалтерському обліку і звітності</a:t>
          </a:r>
          <a:endParaRPr lang="uk-UA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C9642F-D9FC-40F5-962B-8C9CD0F64ABC}" type="parTrans" cxnId="{D3AF62FA-6A10-41A0-81FD-7D41CFDD888E}">
      <dgm:prSet/>
      <dgm:spPr/>
      <dgm:t>
        <a:bodyPr/>
        <a:lstStyle/>
        <a:p>
          <a:endParaRPr lang="uk-UA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2D75B-F29F-49EC-BC33-8941106E5FEB}" type="sibTrans" cxnId="{D3AF62FA-6A10-41A0-81FD-7D41CFDD888E}">
      <dgm:prSet/>
      <dgm:spPr/>
      <dgm:t>
        <a:bodyPr/>
        <a:lstStyle/>
        <a:p>
          <a:endParaRPr lang="uk-UA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40C183-D68F-4486-BBFD-73CE63B3AC5A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документів з інвентаризації дебіторської заборгованості та своєчасності відображення їх результатів у бухгалтерському обліку</a:t>
          </a:r>
          <a:endParaRPr lang="uk-UA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41405-1AE3-4814-9C67-F3EBF2B823C6}" type="parTrans" cxnId="{538B439D-5101-4081-A5B6-6A68B56FB4FB}">
      <dgm:prSet/>
      <dgm:spPr/>
      <dgm:t>
        <a:bodyPr/>
        <a:lstStyle/>
        <a:p>
          <a:endParaRPr lang="uk-UA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231280-851C-4D06-9E9C-3AD4E1C796DE}" type="sibTrans" cxnId="{538B439D-5101-4081-A5B6-6A68B56FB4FB}">
      <dgm:prSet/>
      <dgm:spPr/>
      <dgm:t>
        <a:bodyPr/>
        <a:lstStyle/>
        <a:p>
          <a:endParaRPr lang="uk-UA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7FCFFE-878D-4CAE-AC4E-8CEAC89A1AD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 класифікації дебіторської заборгованості за строками і фактами непогашення</a:t>
          </a:r>
          <a:endParaRPr lang="uk-UA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08B82-384A-459B-9674-EE50E60A1D1D}" type="parTrans" cxnId="{93091A44-B26C-405D-9942-68C37C410F74}">
      <dgm:prSet/>
      <dgm:spPr/>
      <dgm:t>
        <a:bodyPr/>
        <a:lstStyle/>
        <a:p>
          <a:endParaRPr lang="uk-UA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3F0A19-E63B-4298-8323-402E79DE4B45}" type="sibTrans" cxnId="{93091A44-B26C-405D-9942-68C37C410F74}">
      <dgm:prSet/>
      <dgm:spPr/>
      <dgm:t>
        <a:bodyPr/>
        <a:lstStyle/>
        <a:p>
          <a:endParaRPr lang="uk-UA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BDFFB-6461-4973-BC08-50602687F9D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правильності та обґрунтованості списання дебіторської заборгованості</a:t>
          </a:r>
          <a:endParaRPr lang="uk-UA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95072A-0390-4548-8482-97607A139758}" type="parTrans" cxnId="{42261EA1-C24C-4D7A-8E84-FECCC8622A0D}">
      <dgm:prSet/>
      <dgm:spPr/>
      <dgm:t>
        <a:bodyPr/>
        <a:lstStyle/>
        <a:p>
          <a:endParaRPr lang="uk-UA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BFD9EB-F5E5-4058-A44F-D6100659D10A}" type="sibTrans" cxnId="{42261EA1-C24C-4D7A-8E84-FECCC8622A0D}">
      <dgm:prSet/>
      <dgm:spPr/>
      <dgm:t>
        <a:bodyPr/>
        <a:lstStyle/>
        <a:p>
          <a:endParaRPr lang="uk-UA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70C40-9598-4F66-9682-3C33B06FD1F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правильності відображення дебіторської заборгованості в аналітичному і синтетичному обліку та звітності</a:t>
          </a:r>
          <a:endParaRPr lang="uk-UA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36E5C-052E-4FC9-899B-D64F4E85F0D9}" type="parTrans" cxnId="{C41E8176-2EF3-40E8-8088-F92AC32959CF}">
      <dgm:prSet/>
      <dgm:spPr/>
      <dgm:t>
        <a:bodyPr/>
        <a:lstStyle/>
        <a:p>
          <a:endParaRPr lang="uk-UA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268965-17D0-4E1A-B323-953DF3423882}" type="sibTrans" cxnId="{C41E8176-2EF3-40E8-8088-F92AC32959CF}">
      <dgm:prSet/>
      <dgm:spPr/>
      <dgm:t>
        <a:bodyPr/>
        <a:lstStyle/>
        <a:p>
          <a:endParaRPr lang="uk-UA" b="1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681BF8-DEDF-45E8-8FF4-719FF4E3C9F1}" type="pres">
      <dgm:prSet presAssocID="{7677C06F-53A8-4D1D-BB30-CDABDA1C43E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F0E6562-D64E-437B-9207-E5E4C13DFFD1}" type="pres">
      <dgm:prSet presAssocID="{1C4B0A55-2458-4084-A2A7-9EBC0EF7B416}" presName="node" presStyleLbl="node1" presStyleIdx="0" presStyleCnt="8" custScaleY="76529" custLinFactNeighborX="-1593" custLinFactNeighborY="117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A93E78-367F-404D-B6C5-BCD66543D499}" type="pres">
      <dgm:prSet presAssocID="{68C54097-1AD3-438F-AEA8-FA9A34A02124}" presName="sibTrans" presStyleCnt="0"/>
      <dgm:spPr/>
    </dgm:pt>
    <dgm:pt modelId="{DDD95CAE-8813-4E01-9BC5-22CD8A61C15F}" type="pres">
      <dgm:prSet presAssocID="{9E18F2BA-C67B-4B6D-9D25-9C9245D8FE7B}" presName="node" presStyleLbl="node1" presStyleIdx="1" presStyleCnt="8" custScaleY="64759" custLinFactNeighborX="1403" custLinFactNeighborY="59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40BD19-B0A6-41D7-9F36-C9D5ED07C1E9}" type="pres">
      <dgm:prSet presAssocID="{A7F22DE7-5C4F-474F-A231-1669F2049E2C}" presName="sibTrans" presStyleCnt="0"/>
      <dgm:spPr/>
    </dgm:pt>
    <dgm:pt modelId="{BF7B8E28-8E64-45B9-8FD8-DD261F10020E}" type="pres">
      <dgm:prSet presAssocID="{9923BBAE-7486-42C9-9BCE-1A9B95ECC829}" presName="node" presStyleLbl="node1" presStyleIdx="2" presStyleCnt="8" custScaleY="71284" custLinFactNeighborX="315" custLinFactNeighborY="-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5F8802-39F5-431D-8DB8-3F2981B7B48E}" type="pres">
      <dgm:prSet presAssocID="{C8E33E1A-ED2F-4BED-85E3-3689CC4D26E5}" presName="sibTrans" presStyleCnt="0"/>
      <dgm:spPr/>
    </dgm:pt>
    <dgm:pt modelId="{D2A03C09-3F23-4B22-858A-B723339ADEF0}" type="pres">
      <dgm:prSet presAssocID="{75651C8F-CACC-4C3C-8A6C-84CE8ACDFA5E}" presName="node" presStyleLbl="node1" presStyleIdx="3" presStyleCnt="8" custScaleY="95680" custLinFactNeighborX="-22982" custLinFactNeighborY="19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982888-7113-4EF1-B354-9A4C52D28783}" type="pres">
      <dgm:prSet presAssocID="{9D62D75B-F29F-49EC-BC33-8941106E5FEB}" presName="sibTrans" presStyleCnt="0"/>
      <dgm:spPr/>
    </dgm:pt>
    <dgm:pt modelId="{1290E182-E9CD-4DB6-9E85-14F4EE5011B6}" type="pres">
      <dgm:prSet presAssocID="{C040C183-D68F-4486-BBFD-73CE63B3AC5A}" presName="node" presStyleLbl="node1" presStyleIdx="4" presStyleCnt="8" custLinFactNeighborX="-2128" custLinFactNeighborY="690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FAFC91-DEC5-490E-AD4C-985E87EFA088}" type="pres">
      <dgm:prSet presAssocID="{02231280-851C-4D06-9E9C-3AD4E1C796DE}" presName="sibTrans" presStyleCnt="0"/>
      <dgm:spPr/>
    </dgm:pt>
    <dgm:pt modelId="{7781D991-271F-438B-AF04-11B75A6258AD}" type="pres">
      <dgm:prSet presAssocID="{157FCFFE-878D-4CAE-AC4E-8CEAC89A1ADD}" presName="node" presStyleLbl="node1" presStyleIdx="5" presStyleCnt="8" custScaleY="110306" custLinFactNeighborX="25585" custLinFactNeighborY="10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AFD4F02-2157-4901-8B10-621047077E53}" type="pres">
      <dgm:prSet presAssocID="{733F0A19-E63B-4298-8323-402E79DE4B45}" presName="sibTrans" presStyleCnt="0"/>
      <dgm:spPr/>
    </dgm:pt>
    <dgm:pt modelId="{735B47C1-E527-42DC-9180-9C1EA8AA9564}" type="pres">
      <dgm:prSet presAssocID="{AD0BDFFB-6461-4973-BC08-50602687F9D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E58CE4-1B05-47E9-A5D8-348CA87A197F}" type="pres">
      <dgm:prSet presAssocID="{ABBFD9EB-F5E5-4058-A44F-D6100659D10A}" presName="sibTrans" presStyleCnt="0"/>
      <dgm:spPr/>
    </dgm:pt>
    <dgm:pt modelId="{547AAA12-145E-4C4C-AD88-3094790FC7E1}" type="pres">
      <dgm:prSet presAssocID="{6EA70C40-9598-4F66-9682-3C33B06FD1F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41E8176-2EF3-40E8-8088-F92AC32959CF}" srcId="{7677C06F-53A8-4D1D-BB30-CDABDA1C43E9}" destId="{6EA70C40-9598-4F66-9682-3C33B06FD1F0}" srcOrd="7" destOrd="0" parTransId="{0C836E5C-052E-4FC9-899B-D64F4E85F0D9}" sibTransId="{FF268965-17D0-4E1A-B323-953DF3423882}"/>
    <dgm:cxn modelId="{C8E7D32E-0B4F-4B1D-BEE1-895A1AFACB0B}" srcId="{7677C06F-53A8-4D1D-BB30-CDABDA1C43E9}" destId="{9923BBAE-7486-42C9-9BCE-1A9B95ECC829}" srcOrd="2" destOrd="0" parTransId="{70EE68EE-A2C6-4EDB-B6CC-9BD705E940E3}" sibTransId="{C8E33E1A-ED2F-4BED-85E3-3689CC4D26E5}"/>
    <dgm:cxn modelId="{7C8CA793-C8CF-44F0-8B95-B5E9E7384C2A}" type="presOf" srcId="{C040C183-D68F-4486-BBFD-73CE63B3AC5A}" destId="{1290E182-E9CD-4DB6-9E85-14F4EE5011B6}" srcOrd="0" destOrd="0" presId="urn:microsoft.com/office/officeart/2005/8/layout/default#1"/>
    <dgm:cxn modelId="{D3AF62FA-6A10-41A0-81FD-7D41CFDD888E}" srcId="{7677C06F-53A8-4D1D-BB30-CDABDA1C43E9}" destId="{75651C8F-CACC-4C3C-8A6C-84CE8ACDFA5E}" srcOrd="3" destOrd="0" parTransId="{19C9642F-D9FC-40F5-962B-8C9CD0F64ABC}" sibTransId="{9D62D75B-F29F-49EC-BC33-8941106E5FEB}"/>
    <dgm:cxn modelId="{713FE09D-C1D8-4ED3-9831-D8065B34CE91}" type="presOf" srcId="{AD0BDFFB-6461-4973-BC08-50602687F9DA}" destId="{735B47C1-E527-42DC-9180-9C1EA8AA9564}" srcOrd="0" destOrd="0" presId="urn:microsoft.com/office/officeart/2005/8/layout/default#1"/>
    <dgm:cxn modelId="{4A85114B-DD5B-41EC-BCC6-502B5EE6DD9B}" type="presOf" srcId="{6EA70C40-9598-4F66-9682-3C33B06FD1F0}" destId="{547AAA12-145E-4C4C-AD88-3094790FC7E1}" srcOrd="0" destOrd="0" presId="urn:microsoft.com/office/officeart/2005/8/layout/default#1"/>
    <dgm:cxn modelId="{0E821D6D-1097-4DF0-AD52-C89BFD13D5A9}" srcId="{7677C06F-53A8-4D1D-BB30-CDABDA1C43E9}" destId="{9E18F2BA-C67B-4B6D-9D25-9C9245D8FE7B}" srcOrd="1" destOrd="0" parTransId="{3A2BBA3D-EE2C-4BB9-9A81-C754AF759D76}" sibTransId="{A7F22DE7-5C4F-474F-A231-1669F2049E2C}"/>
    <dgm:cxn modelId="{82C6ACBF-1FC9-42E1-9488-177839879ECE}" type="presOf" srcId="{7677C06F-53A8-4D1D-BB30-CDABDA1C43E9}" destId="{B3681BF8-DEDF-45E8-8FF4-719FF4E3C9F1}" srcOrd="0" destOrd="0" presId="urn:microsoft.com/office/officeart/2005/8/layout/default#1"/>
    <dgm:cxn modelId="{93091A44-B26C-405D-9942-68C37C410F74}" srcId="{7677C06F-53A8-4D1D-BB30-CDABDA1C43E9}" destId="{157FCFFE-878D-4CAE-AC4E-8CEAC89A1ADD}" srcOrd="5" destOrd="0" parTransId="{E1008B82-384A-459B-9674-EE50E60A1D1D}" sibTransId="{733F0A19-E63B-4298-8323-402E79DE4B45}"/>
    <dgm:cxn modelId="{7B509C59-C862-4B3C-9053-453E86FD3F1E}" type="presOf" srcId="{9923BBAE-7486-42C9-9BCE-1A9B95ECC829}" destId="{BF7B8E28-8E64-45B9-8FD8-DD261F10020E}" srcOrd="0" destOrd="0" presId="urn:microsoft.com/office/officeart/2005/8/layout/default#1"/>
    <dgm:cxn modelId="{538B439D-5101-4081-A5B6-6A68B56FB4FB}" srcId="{7677C06F-53A8-4D1D-BB30-CDABDA1C43E9}" destId="{C040C183-D68F-4486-BBFD-73CE63B3AC5A}" srcOrd="4" destOrd="0" parTransId="{2E941405-1AE3-4814-9C67-F3EBF2B823C6}" sibTransId="{02231280-851C-4D06-9E9C-3AD4E1C796DE}"/>
    <dgm:cxn modelId="{A51C0F33-381D-4075-84D1-59D244350BE3}" srcId="{7677C06F-53A8-4D1D-BB30-CDABDA1C43E9}" destId="{1C4B0A55-2458-4084-A2A7-9EBC0EF7B416}" srcOrd="0" destOrd="0" parTransId="{25EF5938-6D7E-4C3C-8329-DAE13BCB2AB7}" sibTransId="{68C54097-1AD3-438F-AEA8-FA9A34A02124}"/>
    <dgm:cxn modelId="{42261EA1-C24C-4D7A-8E84-FECCC8622A0D}" srcId="{7677C06F-53A8-4D1D-BB30-CDABDA1C43E9}" destId="{AD0BDFFB-6461-4973-BC08-50602687F9DA}" srcOrd="6" destOrd="0" parTransId="{3595072A-0390-4548-8482-97607A139758}" sibTransId="{ABBFD9EB-F5E5-4058-A44F-D6100659D10A}"/>
    <dgm:cxn modelId="{0D104EE4-8448-486E-98F1-088B7718B21C}" type="presOf" srcId="{157FCFFE-878D-4CAE-AC4E-8CEAC89A1ADD}" destId="{7781D991-271F-438B-AF04-11B75A6258AD}" srcOrd="0" destOrd="0" presId="urn:microsoft.com/office/officeart/2005/8/layout/default#1"/>
    <dgm:cxn modelId="{AC2D0F32-801C-45D9-B705-14AF39D99BF6}" type="presOf" srcId="{9E18F2BA-C67B-4B6D-9D25-9C9245D8FE7B}" destId="{DDD95CAE-8813-4E01-9BC5-22CD8A61C15F}" srcOrd="0" destOrd="0" presId="urn:microsoft.com/office/officeart/2005/8/layout/default#1"/>
    <dgm:cxn modelId="{2AD29008-3B18-4F61-A64A-C2D182BC6D2E}" type="presOf" srcId="{1C4B0A55-2458-4084-A2A7-9EBC0EF7B416}" destId="{5F0E6562-D64E-437B-9207-E5E4C13DFFD1}" srcOrd="0" destOrd="0" presId="urn:microsoft.com/office/officeart/2005/8/layout/default#1"/>
    <dgm:cxn modelId="{6F21D814-E656-4F7A-866D-FBF2DF059200}" type="presOf" srcId="{75651C8F-CACC-4C3C-8A6C-84CE8ACDFA5E}" destId="{D2A03C09-3F23-4B22-858A-B723339ADEF0}" srcOrd="0" destOrd="0" presId="urn:microsoft.com/office/officeart/2005/8/layout/default#1"/>
    <dgm:cxn modelId="{5C71D424-2FAA-46BE-98BC-F814E33BA56F}" type="presParOf" srcId="{B3681BF8-DEDF-45E8-8FF4-719FF4E3C9F1}" destId="{5F0E6562-D64E-437B-9207-E5E4C13DFFD1}" srcOrd="0" destOrd="0" presId="urn:microsoft.com/office/officeart/2005/8/layout/default#1"/>
    <dgm:cxn modelId="{216FC78F-4FC3-4F26-B9A8-A80D8A8FAA72}" type="presParOf" srcId="{B3681BF8-DEDF-45E8-8FF4-719FF4E3C9F1}" destId="{97A93E78-367F-404D-B6C5-BCD66543D499}" srcOrd="1" destOrd="0" presId="urn:microsoft.com/office/officeart/2005/8/layout/default#1"/>
    <dgm:cxn modelId="{205AE06A-6A48-4FDE-804F-66A0A6D23FF2}" type="presParOf" srcId="{B3681BF8-DEDF-45E8-8FF4-719FF4E3C9F1}" destId="{DDD95CAE-8813-4E01-9BC5-22CD8A61C15F}" srcOrd="2" destOrd="0" presId="urn:microsoft.com/office/officeart/2005/8/layout/default#1"/>
    <dgm:cxn modelId="{AE4EA17D-2AF8-4203-8933-121FA9609C20}" type="presParOf" srcId="{B3681BF8-DEDF-45E8-8FF4-719FF4E3C9F1}" destId="{5C40BD19-B0A6-41D7-9F36-C9D5ED07C1E9}" srcOrd="3" destOrd="0" presId="urn:microsoft.com/office/officeart/2005/8/layout/default#1"/>
    <dgm:cxn modelId="{E4325C02-6DEB-41CD-ABE1-EE2E8EECCC4A}" type="presParOf" srcId="{B3681BF8-DEDF-45E8-8FF4-719FF4E3C9F1}" destId="{BF7B8E28-8E64-45B9-8FD8-DD261F10020E}" srcOrd="4" destOrd="0" presId="urn:microsoft.com/office/officeart/2005/8/layout/default#1"/>
    <dgm:cxn modelId="{EBEDCA99-9DA7-46A4-A2E7-F90E1EFE855A}" type="presParOf" srcId="{B3681BF8-DEDF-45E8-8FF4-719FF4E3C9F1}" destId="{5C5F8802-39F5-431D-8DB8-3F2981B7B48E}" srcOrd="5" destOrd="0" presId="urn:microsoft.com/office/officeart/2005/8/layout/default#1"/>
    <dgm:cxn modelId="{2671C7F7-1907-4492-9B36-500F30C769A8}" type="presParOf" srcId="{B3681BF8-DEDF-45E8-8FF4-719FF4E3C9F1}" destId="{D2A03C09-3F23-4B22-858A-B723339ADEF0}" srcOrd="6" destOrd="0" presId="urn:microsoft.com/office/officeart/2005/8/layout/default#1"/>
    <dgm:cxn modelId="{457408D1-AF4E-4231-AB94-9663F38BA839}" type="presParOf" srcId="{B3681BF8-DEDF-45E8-8FF4-719FF4E3C9F1}" destId="{55982888-7113-4EF1-B354-9A4C52D28783}" srcOrd="7" destOrd="0" presId="urn:microsoft.com/office/officeart/2005/8/layout/default#1"/>
    <dgm:cxn modelId="{DC784D7F-CBFC-46EA-8CEF-821AB05FA33E}" type="presParOf" srcId="{B3681BF8-DEDF-45E8-8FF4-719FF4E3C9F1}" destId="{1290E182-E9CD-4DB6-9E85-14F4EE5011B6}" srcOrd="8" destOrd="0" presId="urn:microsoft.com/office/officeart/2005/8/layout/default#1"/>
    <dgm:cxn modelId="{E4DE74FE-08A5-4BA2-A2CD-40D539724E71}" type="presParOf" srcId="{B3681BF8-DEDF-45E8-8FF4-719FF4E3C9F1}" destId="{5CFAFC91-DEC5-490E-AD4C-985E87EFA088}" srcOrd="9" destOrd="0" presId="urn:microsoft.com/office/officeart/2005/8/layout/default#1"/>
    <dgm:cxn modelId="{50AB1091-9FCC-4962-8C63-B10D13A49725}" type="presParOf" srcId="{B3681BF8-DEDF-45E8-8FF4-719FF4E3C9F1}" destId="{7781D991-271F-438B-AF04-11B75A6258AD}" srcOrd="10" destOrd="0" presId="urn:microsoft.com/office/officeart/2005/8/layout/default#1"/>
    <dgm:cxn modelId="{C9801219-F3A9-4944-BB65-0C5ED2E9FD87}" type="presParOf" srcId="{B3681BF8-DEDF-45E8-8FF4-719FF4E3C9F1}" destId="{7AFD4F02-2157-4901-8B10-621047077E53}" srcOrd="11" destOrd="0" presId="urn:microsoft.com/office/officeart/2005/8/layout/default#1"/>
    <dgm:cxn modelId="{1A11C42B-739A-43B7-A264-567A0A8F4655}" type="presParOf" srcId="{B3681BF8-DEDF-45E8-8FF4-719FF4E3C9F1}" destId="{735B47C1-E527-42DC-9180-9C1EA8AA9564}" srcOrd="12" destOrd="0" presId="urn:microsoft.com/office/officeart/2005/8/layout/default#1"/>
    <dgm:cxn modelId="{8E58BE4D-9088-4C06-91D3-5C962D457F88}" type="presParOf" srcId="{B3681BF8-DEDF-45E8-8FF4-719FF4E3C9F1}" destId="{34E58CE4-1B05-47E9-A5D8-348CA87A197F}" srcOrd="13" destOrd="0" presId="urn:microsoft.com/office/officeart/2005/8/layout/default#1"/>
    <dgm:cxn modelId="{2AD42D2A-5834-480E-B886-2B3DA65BAC1D}" type="presParOf" srcId="{B3681BF8-DEDF-45E8-8FF4-719FF4E3C9F1}" destId="{547AAA12-145E-4C4C-AD88-3094790FC7E1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2EE6F0-3877-44C4-B677-8091635B15F2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8934E19-1C59-4B11-83FD-E8B1FD814E7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контроль наявності, якості оформлення та реєстрації укладених договорів</a:t>
          </a:r>
          <a:endParaRPr lang="uk-UA" dirty="0"/>
        </a:p>
      </dgm:t>
    </dgm:pt>
    <dgm:pt modelId="{AEF023B7-7E6F-4256-9832-83F86914FFEF}" type="parTrans" cxnId="{D05DCB4B-D66C-4C82-A94B-77424EA38B8C}">
      <dgm:prSet/>
      <dgm:spPr/>
      <dgm:t>
        <a:bodyPr/>
        <a:lstStyle/>
        <a:p>
          <a:endParaRPr lang="uk-UA"/>
        </a:p>
      </dgm:t>
    </dgm:pt>
    <dgm:pt modelId="{4EE9533E-F447-4857-85C7-E0356414E712}" type="sibTrans" cxnId="{D05DCB4B-D66C-4C82-A94B-77424EA38B8C}">
      <dgm:prSet/>
      <dgm:spPr/>
      <dgm:t>
        <a:bodyPr/>
        <a:lstStyle/>
        <a:p>
          <a:endParaRPr lang="uk-UA"/>
        </a:p>
      </dgm:t>
    </dgm:pt>
    <dgm:pt modelId="{22245240-00BD-4443-A692-EC0A6D0D32D5}">
      <dgm:prSet phldrT="[Текст]"/>
      <dgm:spPr/>
      <dgm:t>
        <a:bodyPr/>
        <a:lstStyle/>
        <a:p>
          <a:r>
            <a:rPr lang="uk-UA" dirty="0" smtClean="0"/>
            <a:t>звірення залишків по розрахунках за даними Головної книги, синтетичного й аналітичного обліку</a:t>
          </a:r>
          <a:endParaRPr lang="uk-UA" dirty="0"/>
        </a:p>
      </dgm:t>
    </dgm:pt>
    <dgm:pt modelId="{0036FFFE-8624-4C22-9326-4BAAC3CBB605}" type="parTrans" cxnId="{06DBBA48-6F1A-4C3D-90DF-C877E9FAF7E0}">
      <dgm:prSet/>
      <dgm:spPr/>
      <dgm:t>
        <a:bodyPr/>
        <a:lstStyle/>
        <a:p>
          <a:endParaRPr lang="uk-UA"/>
        </a:p>
      </dgm:t>
    </dgm:pt>
    <dgm:pt modelId="{831271A7-AC3B-471E-B9E7-415969A677B4}" type="sibTrans" cxnId="{06DBBA48-6F1A-4C3D-90DF-C877E9FAF7E0}">
      <dgm:prSet/>
      <dgm:spPr/>
      <dgm:t>
        <a:bodyPr/>
        <a:lstStyle/>
        <a:p>
          <a:endParaRPr lang="uk-UA"/>
        </a:p>
      </dgm:t>
    </dgm:pt>
    <dgm:pt modelId="{78A939A5-6924-4A90-BFDB-A8B68D5D36AA}">
      <dgm:prSet phldrT="[Текст]"/>
      <dgm:spPr/>
      <dgm:t>
        <a:bodyPr/>
        <a:lstStyle/>
        <a:p>
          <a:r>
            <a:rPr lang="uk-UA" dirty="0" smtClean="0"/>
            <a:t>контроль повноти й реальності відображення господарських операцій з безготівковими розрахунками у первинних документах</a:t>
          </a:r>
          <a:endParaRPr lang="uk-UA" dirty="0"/>
        </a:p>
      </dgm:t>
    </dgm:pt>
    <dgm:pt modelId="{25236B43-B31E-4D13-ACE0-E476AC99E4F4}" type="parTrans" cxnId="{BC3A04D0-6775-4C14-A703-03D44B2F0206}">
      <dgm:prSet/>
      <dgm:spPr/>
      <dgm:t>
        <a:bodyPr/>
        <a:lstStyle/>
        <a:p>
          <a:endParaRPr lang="uk-UA"/>
        </a:p>
      </dgm:t>
    </dgm:pt>
    <dgm:pt modelId="{ED302D86-530F-4101-BCB2-E9942CDBCAFC}" type="sibTrans" cxnId="{BC3A04D0-6775-4C14-A703-03D44B2F0206}">
      <dgm:prSet/>
      <dgm:spPr/>
      <dgm:t>
        <a:bodyPr/>
        <a:lstStyle/>
        <a:p>
          <a:endParaRPr lang="uk-UA"/>
        </a:p>
      </dgm:t>
    </dgm:pt>
    <dgm:pt modelId="{7C516780-8153-4AB9-8809-3D40FC63714E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контроль правильності розрахунків у первинних документах (і за кількістю, і за вартістю)</a:t>
          </a:r>
          <a:endParaRPr lang="uk-UA" dirty="0"/>
        </a:p>
      </dgm:t>
    </dgm:pt>
    <dgm:pt modelId="{81EA0D98-6A29-46FA-8AD7-B4501A54BCCB}" type="parTrans" cxnId="{3135B64C-EE5D-4140-B873-5C4154B7E532}">
      <dgm:prSet/>
      <dgm:spPr/>
      <dgm:t>
        <a:bodyPr/>
        <a:lstStyle/>
        <a:p>
          <a:endParaRPr lang="uk-UA"/>
        </a:p>
      </dgm:t>
    </dgm:pt>
    <dgm:pt modelId="{DB508F6C-5EA1-4B0A-BF38-DF0950F06E5C}" type="sibTrans" cxnId="{3135B64C-EE5D-4140-B873-5C4154B7E532}">
      <dgm:prSet/>
      <dgm:spPr/>
      <dgm:t>
        <a:bodyPr/>
        <a:lstStyle/>
        <a:p>
          <a:endParaRPr lang="uk-UA"/>
        </a:p>
      </dgm:t>
    </dgm:pt>
    <dgm:pt modelId="{23D03679-AB01-434A-A47E-B996D7C090FB}">
      <dgm:prSet phldrT="[Текст]"/>
      <dgm:spPr/>
      <dgm:t>
        <a:bodyPr/>
        <a:lstStyle/>
        <a:p>
          <a:r>
            <a:rPr lang="uk-UA" dirty="0" smtClean="0"/>
            <a:t>контроль відповідності/й своєчасності облікової реєстрації </a:t>
          </a:r>
          <a:endParaRPr lang="uk-UA" dirty="0"/>
        </a:p>
      </dgm:t>
    </dgm:pt>
    <dgm:pt modelId="{5F1FB5C8-F14C-40CA-9E8E-E8BDD0CC1842}" type="parTrans" cxnId="{99063B24-9C6A-4F3D-8218-2F9FA7215C65}">
      <dgm:prSet/>
      <dgm:spPr/>
      <dgm:t>
        <a:bodyPr/>
        <a:lstStyle/>
        <a:p>
          <a:endParaRPr lang="uk-UA"/>
        </a:p>
      </dgm:t>
    </dgm:pt>
    <dgm:pt modelId="{46E1D796-E522-4C98-A6D0-844B3453E92C}" type="sibTrans" cxnId="{99063B24-9C6A-4F3D-8218-2F9FA7215C65}">
      <dgm:prSet/>
      <dgm:spPr/>
      <dgm:t>
        <a:bodyPr/>
        <a:lstStyle/>
        <a:p>
          <a:endParaRPr lang="uk-UA"/>
        </a:p>
      </dgm:t>
    </dgm:pt>
    <dgm:pt modelId="{8F9F9859-D78B-4B6D-9AE6-16D24C526148}">
      <dgm:prSet phldrT="[Текст]"/>
      <dgm:spPr/>
      <dgm:t>
        <a:bodyPr/>
        <a:lstStyle/>
        <a:p>
          <a:r>
            <a:rPr lang="uk-UA" dirty="0" smtClean="0"/>
            <a:t>перевірка безнадійної дебіторської заборгованості</a:t>
          </a:r>
          <a:endParaRPr lang="uk-UA" dirty="0"/>
        </a:p>
      </dgm:t>
    </dgm:pt>
    <dgm:pt modelId="{5E1D4808-D68E-446C-A695-68DE77525C83}" type="parTrans" cxnId="{C5B7C39D-7776-4244-928E-0AFD13AD1D8E}">
      <dgm:prSet/>
      <dgm:spPr/>
      <dgm:t>
        <a:bodyPr/>
        <a:lstStyle/>
        <a:p>
          <a:endParaRPr lang="uk-UA"/>
        </a:p>
      </dgm:t>
    </dgm:pt>
    <dgm:pt modelId="{69AEC4D8-E1B9-4D65-92FA-C5072E630801}" type="sibTrans" cxnId="{C5B7C39D-7776-4244-928E-0AFD13AD1D8E}">
      <dgm:prSet/>
      <dgm:spPr/>
      <dgm:t>
        <a:bodyPr/>
        <a:lstStyle/>
        <a:p>
          <a:endParaRPr lang="uk-UA"/>
        </a:p>
      </dgm:t>
    </dgm:pt>
    <dgm:pt modelId="{FAE591B7-AF84-4EDC-A9AF-DEE48042BC98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перевірка розрахунків за претензіями та з відшкодування заподіяних збитків</a:t>
          </a:r>
          <a:endParaRPr lang="uk-UA" dirty="0"/>
        </a:p>
      </dgm:t>
    </dgm:pt>
    <dgm:pt modelId="{53BB8514-EFC8-4D9C-9FAF-98847C431D36}" type="parTrans" cxnId="{93E9413F-8295-440E-8153-C8B7183E1D93}">
      <dgm:prSet/>
      <dgm:spPr/>
      <dgm:t>
        <a:bodyPr/>
        <a:lstStyle/>
        <a:p>
          <a:endParaRPr lang="uk-UA"/>
        </a:p>
      </dgm:t>
    </dgm:pt>
    <dgm:pt modelId="{B6E3BF8E-CDDF-4951-BA1D-7471FE4813FD}" type="sibTrans" cxnId="{93E9413F-8295-440E-8153-C8B7183E1D93}">
      <dgm:prSet/>
      <dgm:spPr/>
      <dgm:t>
        <a:bodyPr/>
        <a:lstStyle/>
        <a:p>
          <a:endParaRPr lang="uk-UA"/>
        </a:p>
      </dgm:t>
    </dgm:pt>
    <dgm:pt modelId="{5C5F101F-6D82-4EF5-9B5E-A06D072494ED}">
      <dgm:prSet phldrT="[Текст]"/>
      <dgm:spPr/>
      <dgm:t>
        <a:bodyPr/>
        <a:lstStyle/>
        <a:p>
          <a:r>
            <a:rPr lang="uk-UA" dirty="0" smtClean="0"/>
            <a:t>перевірка розрахунків із зовнішньоекономічної діяльності</a:t>
          </a:r>
          <a:endParaRPr lang="uk-UA" dirty="0"/>
        </a:p>
      </dgm:t>
    </dgm:pt>
    <dgm:pt modelId="{0786A281-EFBF-48C6-B500-0F76DFD769CA}" type="parTrans" cxnId="{DE004282-7CB8-4E02-8EE2-D154A225524A}">
      <dgm:prSet/>
      <dgm:spPr/>
      <dgm:t>
        <a:bodyPr/>
        <a:lstStyle/>
        <a:p>
          <a:endParaRPr lang="uk-UA"/>
        </a:p>
      </dgm:t>
    </dgm:pt>
    <dgm:pt modelId="{90AB92BF-FE28-4D53-A67E-DBD1E5478C52}" type="sibTrans" cxnId="{DE004282-7CB8-4E02-8EE2-D154A225524A}">
      <dgm:prSet/>
      <dgm:spPr/>
      <dgm:t>
        <a:bodyPr/>
        <a:lstStyle/>
        <a:p>
          <a:endParaRPr lang="uk-UA"/>
        </a:p>
      </dgm:t>
    </dgm:pt>
    <dgm:pt modelId="{010F81A0-0811-4DC9-B96E-D68B1DBFF727}">
      <dgm:prSet phldrT="[Текст]"/>
      <dgm:spPr/>
      <dgm:t>
        <a:bodyPr/>
        <a:lstStyle/>
        <a:p>
          <a:r>
            <a:rPr lang="uk-UA" dirty="0" smtClean="0"/>
            <a:t>інші питання, що стосуються аудиту дебіторської заборгованості</a:t>
          </a:r>
          <a:endParaRPr lang="uk-UA" dirty="0"/>
        </a:p>
      </dgm:t>
    </dgm:pt>
    <dgm:pt modelId="{5A5BF66F-C2D3-4AD7-8D59-6C4D9D9251A3}" type="parTrans" cxnId="{74B27A6E-57B8-4B7B-A428-E6D9C53FE92A}">
      <dgm:prSet/>
      <dgm:spPr/>
      <dgm:t>
        <a:bodyPr/>
        <a:lstStyle/>
        <a:p>
          <a:endParaRPr lang="uk-UA"/>
        </a:p>
      </dgm:t>
    </dgm:pt>
    <dgm:pt modelId="{84AD57C5-0806-4E7B-B48E-8B828BF14112}" type="sibTrans" cxnId="{74B27A6E-57B8-4B7B-A428-E6D9C53FE92A}">
      <dgm:prSet/>
      <dgm:spPr/>
      <dgm:t>
        <a:bodyPr/>
        <a:lstStyle/>
        <a:p>
          <a:endParaRPr lang="uk-UA"/>
        </a:p>
      </dgm:t>
    </dgm:pt>
    <dgm:pt modelId="{1634F132-5CED-47AD-991C-B4B8BD31BD23}">
      <dgm:prSet/>
      <dgm:spPr/>
      <dgm:t>
        <a:bodyPr/>
        <a:lstStyle/>
        <a:p>
          <a:r>
            <a:rPr lang="uk-UA" dirty="0" smtClean="0"/>
            <a:t>перевірка розрахунків за товарообмінними операціями</a:t>
          </a:r>
          <a:endParaRPr lang="uk-UA" dirty="0"/>
        </a:p>
      </dgm:t>
    </dgm:pt>
    <dgm:pt modelId="{1AF4E91B-791C-40C2-8E96-1166A4CEC1D3}" type="parTrans" cxnId="{B24A29C6-73F2-45B3-A4F6-8FC1D5464D35}">
      <dgm:prSet/>
      <dgm:spPr/>
      <dgm:t>
        <a:bodyPr/>
        <a:lstStyle/>
        <a:p>
          <a:endParaRPr lang="uk-UA"/>
        </a:p>
      </dgm:t>
    </dgm:pt>
    <dgm:pt modelId="{92AA3A9D-3994-4D37-A373-F456DA366C6E}" type="sibTrans" cxnId="{B24A29C6-73F2-45B3-A4F6-8FC1D5464D35}">
      <dgm:prSet/>
      <dgm:spPr/>
      <dgm:t>
        <a:bodyPr/>
        <a:lstStyle/>
        <a:p>
          <a:endParaRPr lang="uk-UA"/>
        </a:p>
      </dgm:t>
    </dgm:pt>
    <dgm:pt modelId="{7A96800D-F1AC-42CD-A658-85D3DEF166FC}">
      <dgm:prSet/>
      <dgm:spPr/>
      <dgm:t>
        <a:bodyPr/>
        <a:lstStyle/>
        <a:p>
          <a:r>
            <a:rPr lang="uk-UA" dirty="0" smtClean="0"/>
            <a:t>перевірка претензійної роботи й роботи внутрішнього аудитора</a:t>
          </a:r>
          <a:endParaRPr lang="uk-UA" dirty="0"/>
        </a:p>
      </dgm:t>
    </dgm:pt>
    <dgm:pt modelId="{A96F29B3-3066-42D5-B64E-4A30A542E198}" type="parTrans" cxnId="{436E9D7D-EAFC-4053-B7CE-4309EC9CC205}">
      <dgm:prSet/>
      <dgm:spPr/>
      <dgm:t>
        <a:bodyPr/>
        <a:lstStyle/>
        <a:p>
          <a:endParaRPr lang="uk-UA"/>
        </a:p>
      </dgm:t>
    </dgm:pt>
    <dgm:pt modelId="{03E994F7-E32B-4541-BD76-3C1D32174A4D}" type="sibTrans" cxnId="{436E9D7D-EAFC-4053-B7CE-4309EC9CC205}">
      <dgm:prSet/>
      <dgm:spPr/>
      <dgm:t>
        <a:bodyPr/>
        <a:lstStyle/>
        <a:p>
          <a:endParaRPr lang="uk-UA"/>
        </a:p>
      </dgm:t>
    </dgm:pt>
    <dgm:pt modelId="{BEF2EA7F-CD19-4558-9A9C-405CDBB40E6B}">
      <dgm:prSet/>
      <dgm:spPr/>
      <dgm:t>
        <a:bodyPr/>
        <a:lstStyle/>
        <a:p>
          <a:r>
            <a:rPr lang="uk-UA" dirty="0" smtClean="0"/>
            <a:t>перевірка правильності створення і використання резерву сумнівних боргів</a:t>
          </a:r>
          <a:endParaRPr lang="uk-UA" dirty="0"/>
        </a:p>
      </dgm:t>
    </dgm:pt>
    <dgm:pt modelId="{DBE0A1A6-4B6A-46EF-9249-2C0A6B759CE2}" type="parTrans" cxnId="{3D542AD1-8E9F-44D6-8454-D4F1EB4D2B41}">
      <dgm:prSet/>
      <dgm:spPr/>
      <dgm:t>
        <a:bodyPr/>
        <a:lstStyle/>
        <a:p>
          <a:endParaRPr lang="uk-UA"/>
        </a:p>
      </dgm:t>
    </dgm:pt>
    <dgm:pt modelId="{A3F47649-192A-4D7B-94FE-9938AC4C19BF}" type="sibTrans" cxnId="{3D542AD1-8E9F-44D6-8454-D4F1EB4D2B41}">
      <dgm:prSet/>
      <dgm:spPr/>
      <dgm:t>
        <a:bodyPr/>
        <a:lstStyle/>
        <a:p>
          <a:endParaRPr lang="uk-UA"/>
        </a:p>
      </dgm:t>
    </dgm:pt>
    <dgm:pt modelId="{ECE714C8-484C-4897-98D8-A4F78F073E6F}" type="pres">
      <dgm:prSet presAssocID="{D72EE6F0-3877-44C4-B677-8091635B15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21F5840-4CE7-46BA-8365-6306A84DF424}" type="pres">
      <dgm:prSet presAssocID="{FAE591B7-AF84-4EDC-A9AF-DEE48042BC98}" presName="boxAndChildren" presStyleCnt="0"/>
      <dgm:spPr/>
    </dgm:pt>
    <dgm:pt modelId="{B2FBE805-30D1-46C5-8DDB-E4DDA0E9DE2E}" type="pres">
      <dgm:prSet presAssocID="{FAE591B7-AF84-4EDC-A9AF-DEE48042BC98}" presName="parentTextBox" presStyleLbl="node1" presStyleIdx="0" presStyleCnt="3"/>
      <dgm:spPr/>
      <dgm:t>
        <a:bodyPr/>
        <a:lstStyle/>
        <a:p>
          <a:endParaRPr lang="uk-UA"/>
        </a:p>
      </dgm:t>
    </dgm:pt>
    <dgm:pt modelId="{36B74EE1-C44F-4350-9852-648C6BB42CBE}" type="pres">
      <dgm:prSet presAssocID="{FAE591B7-AF84-4EDC-A9AF-DEE48042BC98}" presName="entireBox" presStyleLbl="node1" presStyleIdx="0" presStyleCnt="3" custScaleY="43988"/>
      <dgm:spPr/>
      <dgm:t>
        <a:bodyPr/>
        <a:lstStyle/>
        <a:p>
          <a:endParaRPr lang="uk-UA"/>
        </a:p>
      </dgm:t>
    </dgm:pt>
    <dgm:pt modelId="{D8247754-D90F-41DF-9ECF-6C6E327B5F80}" type="pres">
      <dgm:prSet presAssocID="{FAE591B7-AF84-4EDC-A9AF-DEE48042BC98}" presName="descendantBox" presStyleCnt="0"/>
      <dgm:spPr/>
    </dgm:pt>
    <dgm:pt modelId="{C4747F72-FFE9-4CA6-B245-F6C3F131C4B7}" type="pres">
      <dgm:prSet presAssocID="{5C5F101F-6D82-4EF5-9B5E-A06D072494ED}" presName="childTextBox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6C77C0-77ED-4040-A1F7-EB24618B0B53}" type="pres">
      <dgm:prSet presAssocID="{7A96800D-F1AC-42CD-A658-85D3DEF166FC}" presName="childTextBox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4D8888-C875-49BD-9EEF-844E1F737C16}" type="pres">
      <dgm:prSet presAssocID="{010F81A0-0811-4DC9-B96E-D68B1DBFF727}" presName="childTextBox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DAFA5A-4F14-4AF0-9C7C-67C76841F88B}" type="pres">
      <dgm:prSet presAssocID="{DB508F6C-5EA1-4B0A-BF38-DF0950F06E5C}" presName="sp" presStyleCnt="0"/>
      <dgm:spPr/>
    </dgm:pt>
    <dgm:pt modelId="{946A330E-3D11-45DB-8123-B1534D933764}" type="pres">
      <dgm:prSet presAssocID="{7C516780-8153-4AB9-8809-3D40FC63714E}" presName="arrowAndChildren" presStyleCnt="0"/>
      <dgm:spPr/>
    </dgm:pt>
    <dgm:pt modelId="{D1757530-85B9-40E8-979C-4DD18F8980D8}" type="pres">
      <dgm:prSet presAssocID="{7C516780-8153-4AB9-8809-3D40FC63714E}" presName="parentTextArrow" presStyleLbl="node1" presStyleIdx="0" presStyleCnt="3"/>
      <dgm:spPr/>
      <dgm:t>
        <a:bodyPr/>
        <a:lstStyle/>
        <a:p>
          <a:endParaRPr lang="uk-UA"/>
        </a:p>
      </dgm:t>
    </dgm:pt>
    <dgm:pt modelId="{42BE7F49-16C7-42EF-BC02-C2823AFB9114}" type="pres">
      <dgm:prSet presAssocID="{7C516780-8153-4AB9-8809-3D40FC63714E}" presName="arrow" presStyleLbl="node1" presStyleIdx="1" presStyleCnt="3" custScaleY="63820" custLinFactNeighborX="870"/>
      <dgm:spPr/>
      <dgm:t>
        <a:bodyPr/>
        <a:lstStyle/>
        <a:p>
          <a:endParaRPr lang="uk-UA"/>
        </a:p>
      </dgm:t>
    </dgm:pt>
    <dgm:pt modelId="{35AC8D5D-1C50-45C9-95DA-DBD2F9C5B902}" type="pres">
      <dgm:prSet presAssocID="{7C516780-8153-4AB9-8809-3D40FC63714E}" presName="descendantArrow" presStyleCnt="0"/>
      <dgm:spPr/>
    </dgm:pt>
    <dgm:pt modelId="{097FCB0B-24C0-412F-B51B-44E2536E6DC5}" type="pres">
      <dgm:prSet presAssocID="{23D03679-AB01-434A-A47E-B996D7C090FB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E7FE0C-BF32-469B-8B70-0F4CAC5DFDB2}" type="pres">
      <dgm:prSet presAssocID="{1634F132-5CED-47AD-991C-B4B8BD31BD23}" presName="childTextArrow" presStyleLbl="f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3E941D-287A-400C-A751-5E13F041A3A8}" type="pres">
      <dgm:prSet presAssocID="{8F9F9859-D78B-4B6D-9AE6-16D24C526148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302141-92D6-42B0-8E57-028B2EBFFD31}" type="pres">
      <dgm:prSet presAssocID="{4EE9533E-F447-4857-85C7-E0356414E712}" presName="sp" presStyleCnt="0"/>
      <dgm:spPr/>
    </dgm:pt>
    <dgm:pt modelId="{C8BAB16F-A439-4C76-86F7-13689F275BFC}" type="pres">
      <dgm:prSet presAssocID="{C8934E19-1C59-4B11-83FD-E8B1FD814E72}" presName="arrowAndChildren" presStyleCnt="0"/>
      <dgm:spPr/>
    </dgm:pt>
    <dgm:pt modelId="{B4E9D8E4-6503-4408-8875-71B9736255BB}" type="pres">
      <dgm:prSet presAssocID="{C8934E19-1C59-4B11-83FD-E8B1FD814E72}" presName="parentTextArrow" presStyleLbl="node1" presStyleIdx="1" presStyleCnt="3"/>
      <dgm:spPr/>
      <dgm:t>
        <a:bodyPr/>
        <a:lstStyle/>
        <a:p>
          <a:endParaRPr lang="uk-UA"/>
        </a:p>
      </dgm:t>
    </dgm:pt>
    <dgm:pt modelId="{8A5ABF56-5C45-4ADD-891C-222964ED516C}" type="pres">
      <dgm:prSet presAssocID="{C8934E19-1C59-4B11-83FD-E8B1FD814E72}" presName="arrow" presStyleLbl="node1" presStyleIdx="2" presStyleCnt="3" custScaleY="60072"/>
      <dgm:spPr/>
      <dgm:t>
        <a:bodyPr/>
        <a:lstStyle/>
        <a:p>
          <a:endParaRPr lang="uk-UA"/>
        </a:p>
      </dgm:t>
    </dgm:pt>
    <dgm:pt modelId="{46AD0B5B-5490-4016-B931-379A711D25A2}" type="pres">
      <dgm:prSet presAssocID="{C8934E19-1C59-4B11-83FD-E8B1FD814E72}" presName="descendantArrow" presStyleCnt="0"/>
      <dgm:spPr/>
    </dgm:pt>
    <dgm:pt modelId="{846298B4-383B-45A2-A75A-5D75F6F31551}" type="pres">
      <dgm:prSet presAssocID="{22245240-00BD-4443-A692-EC0A6D0D32D5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0A9CDD-B535-412D-AE5D-C9DB0DD13A51}" type="pres">
      <dgm:prSet presAssocID="{BEF2EA7F-CD19-4558-9A9C-405CDBB40E6B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26A9AD-B5EA-4A14-BECE-C4C8B0113237}" type="pres">
      <dgm:prSet presAssocID="{78A939A5-6924-4A90-BFDB-A8B68D5D36AA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210C718-0F35-4925-9EFD-C2B99A1C48E2}" type="presOf" srcId="{23D03679-AB01-434A-A47E-B996D7C090FB}" destId="{097FCB0B-24C0-412F-B51B-44E2536E6DC5}" srcOrd="0" destOrd="0" presId="urn:microsoft.com/office/officeart/2005/8/layout/process4"/>
    <dgm:cxn modelId="{AED199B2-BC7F-47BD-8084-672E88FB1A74}" type="presOf" srcId="{8F9F9859-D78B-4B6D-9AE6-16D24C526148}" destId="{0C3E941D-287A-400C-A751-5E13F041A3A8}" srcOrd="0" destOrd="0" presId="urn:microsoft.com/office/officeart/2005/8/layout/process4"/>
    <dgm:cxn modelId="{99063B24-9C6A-4F3D-8218-2F9FA7215C65}" srcId="{7C516780-8153-4AB9-8809-3D40FC63714E}" destId="{23D03679-AB01-434A-A47E-B996D7C090FB}" srcOrd="0" destOrd="0" parTransId="{5F1FB5C8-F14C-40CA-9E8E-E8BDD0CC1842}" sibTransId="{46E1D796-E522-4C98-A6D0-844B3453E92C}"/>
    <dgm:cxn modelId="{2E945777-6873-4AE4-B451-F331C647970A}" type="presOf" srcId="{FAE591B7-AF84-4EDC-A9AF-DEE48042BC98}" destId="{B2FBE805-30D1-46C5-8DDB-E4DDA0E9DE2E}" srcOrd="0" destOrd="0" presId="urn:microsoft.com/office/officeart/2005/8/layout/process4"/>
    <dgm:cxn modelId="{ACE2FC5B-868F-4D41-B4EC-683617EA24B2}" type="presOf" srcId="{5C5F101F-6D82-4EF5-9B5E-A06D072494ED}" destId="{C4747F72-FFE9-4CA6-B245-F6C3F131C4B7}" srcOrd="0" destOrd="0" presId="urn:microsoft.com/office/officeart/2005/8/layout/process4"/>
    <dgm:cxn modelId="{397CE456-A35D-4F1D-A748-8AD1A4680945}" type="presOf" srcId="{FAE591B7-AF84-4EDC-A9AF-DEE48042BC98}" destId="{36B74EE1-C44F-4350-9852-648C6BB42CBE}" srcOrd="1" destOrd="0" presId="urn:microsoft.com/office/officeart/2005/8/layout/process4"/>
    <dgm:cxn modelId="{DE004282-7CB8-4E02-8EE2-D154A225524A}" srcId="{FAE591B7-AF84-4EDC-A9AF-DEE48042BC98}" destId="{5C5F101F-6D82-4EF5-9B5E-A06D072494ED}" srcOrd="0" destOrd="0" parTransId="{0786A281-EFBF-48C6-B500-0F76DFD769CA}" sibTransId="{90AB92BF-FE28-4D53-A67E-DBD1E5478C52}"/>
    <dgm:cxn modelId="{C5B7C39D-7776-4244-928E-0AFD13AD1D8E}" srcId="{7C516780-8153-4AB9-8809-3D40FC63714E}" destId="{8F9F9859-D78B-4B6D-9AE6-16D24C526148}" srcOrd="2" destOrd="0" parTransId="{5E1D4808-D68E-446C-A695-68DE77525C83}" sibTransId="{69AEC4D8-E1B9-4D65-92FA-C5072E630801}"/>
    <dgm:cxn modelId="{3135B64C-EE5D-4140-B873-5C4154B7E532}" srcId="{D72EE6F0-3877-44C4-B677-8091635B15F2}" destId="{7C516780-8153-4AB9-8809-3D40FC63714E}" srcOrd="1" destOrd="0" parTransId="{81EA0D98-6A29-46FA-8AD7-B4501A54BCCB}" sibTransId="{DB508F6C-5EA1-4B0A-BF38-DF0950F06E5C}"/>
    <dgm:cxn modelId="{A6E02CC5-897E-47AB-9B8C-10133AF9A392}" type="presOf" srcId="{C8934E19-1C59-4B11-83FD-E8B1FD814E72}" destId="{B4E9D8E4-6503-4408-8875-71B9736255BB}" srcOrd="0" destOrd="0" presId="urn:microsoft.com/office/officeart/2005/8/layout/process4"/>
    <dgm:cxn modelId="{3D542AD1-8E9F-44D6-8454-D4F1EB4D2B41}" srcId="{C8934E19-1C59-4B11-83FD-E8B1FD814E72}" destId="{BEF2EA7F-CD19-4558-9A9C-405CDBB40E6B}" srcOrd="1" destOrd="0" parTransId="{DBE0A1A6-4B6A-46EF-9249-2C0A6B759CE2}" sibTransId="{A3F47649-192A-4D7B-94FE-9938AC4C19BF}"/>
    <dgm:cxn modelId="{B24A29C6-73F2-45B3-A4F6-8FC1D5464D35}" srcId="{7C516780-8153-4AB9-8809-3D40FC63714E}" destId="{1634F132-5CED-47AD-991C-B4B8BD31BD23}" srcOrd="1" destOrd="0" parTransId="{1AF4E91B-791C-40C2-8E96-1166A4CEC1D3}" sibTransId="{92AA3A9D-3994-4D37-A373-F456DA366C6E}"/>
    <dgm:cxn modelId="{06DBBA48-6F1A-4C3D-90DF-C877E9FAF7E0}" srcId="{C8934E19-1C59-4B11-83FD-E8B1FD814E72}" destId="{22245240-00BD-4443-A692-EC0A6D0D32D5}" srcOrd="0" destOrd="0" parTransId="{0036FFFE-8624-4C22-9326-4BAAC3CBB605}" sibTransId="{831271A7-AC3B-471E-B9E7-415969A677B4}"/>
    <dgm:cxn modelId="{A4C26BA5-9EB8-4B35-AB16-5165C6B8AB1A}" type="presOf" srcId="{7C516780-8153-4AB9-8809-3D40FC63714E}" destId="{42BE7F49-16C7-42EF-BC02-C2823AFB9114}" srcOrd="1" destOrd="0" presId="urn:microsoft.com/office/officeart/2005/8/layout/process4"/>
    <dgm:cxn modelId="{BC3A04D0-6775-4C14-A703-03D44B2F0206}" srcId="{C8934E19-1C59-4B11-83FD-E8B1FD814E72}" destId="{78A939A5-6924-4A90-BFDB-A8B68D5D36AA}" srcOrd="2" destOrd="0" parTransId="{25236B43-B31E-4D13-ACE0-E476AC99E4F4}" sibTransId="{ED302D86-530F-4101-BCB2-E9942CDBCAFC}"/>
    <dgm:cxn modelId="{361F0952-E0B5-488B-906D-465F0DC32742}" type="presOf" srcId="{BEF2EA7F-CD19-4558-9A9C-405CDBB40E6B}" destId="{880A9CDD-B535-412D-AE5D-C9DB0DD13A51}" srcOrd="0" destOrd="0" presId="urn:microsoft.com/office/officeart/2005/8/layout/process4"/>
    <dgm:cxn modelId="{7AB2A0FB-5423-4B6E-BE93-365236D7585B}" type="presOf" srcId="{7C516780-8153-4AB9-8809-3D40FC63714E}" destId="{D1757530-85B9-40E8-979C-4DD18F8980D8}" srcOrd="0" destOrd="0" presId="urn:microsoft.com/office/officeart/2005/8/layout/process4"/>
    <dgm:cxn modelId="{3B0B401C-02B7-4864-87E7-26B8B08F9617}" type="presOf" srcId="{78A939A5-6924-4A90-BFDB-A8B68D5D36AA}" destId="{0A26A9AD-B5EA-4A14-BECE-C4C8B0113237}" srcOrd="0" destOrd="0" presId="urn:microsoft.com/office/officeart/2005/8/layout/process4"/>
    <dgm:cxn modelId="{C87FD5E8-D394-4B18-8CC0-01621864EC7C}" type="presOf" srcId="{C8934E19-1C59-4B11-83FD-E8B1FD814E72}" destId="{8A5ABF56-5C45-4ADD-891C-222964ED516C}" srcOrd="1" destOrd="0" presId="urn:microsoft.com/office/officeart/2005/8/layout/process4"/>
    <dgm:cxn modelId="{74B27A6E-57B8-4B7B-A428-E6D9C53FE92A}" srcId="{FAE591B7-AF84-4EDC-A9AF-DEE48042BC98}" destId="{010F81A0-0811-4DC9-B96E-D68B1DBFF727}" srcOrd="2" destOrd="0" parTransId="{5A5BF66F-C2D3-4AD7-8D59-6C4D9D9251A3}" sibTransId="{84AD57C5-0806-4E7B-B48E-8B828BF14112}"/>
    <dgm:cxn modelId="{6C4D3C8D-C574-4D14-ACA4-67C37B0F024C}" type="presOf" srcId="{7A96800D-F1AC-42CD-A658-85D3DEF166FC}" destId="{FF6C77C0-77ED-4040-A1F7-EB24618B0B53}" srcOrd="0" destOrd="0" presId="urn:microsoft.com/office/officeart/2005/8/layout/process4"/>
    <dgm:cxn modelId="{436E9D7D-EAFC-4053-B7CE-4309EC9CC205}" srcId="{FAE591B7-AF84-4EDC-A9AF-DEE48042BC98}" destId="{7A96800D-F1AC-42CD-A658-85D3DEF166FC}" srcOrd="1" destOrd="0" parTransId="{A96F29B3-3066-42D5-B64E-4A30A542E198}" sibTransId="{03E994F7-E32B-4541-BD76-3C1D32174A4D}"/>
    <dgm:cxn modelId="{3D0CC9F9-6A3B-41A0-AC43-2785E45CB97D}" type="presOf" srcId="{D72EE6F0-3877-44C4-B677-8091635B15F2}" destId="{ECE714C8-484C-4897-98D8-A4F78F073E6F}" srcOrd="0" destOrd="0" presId="urn:microsoft.com/office/officeart/2005/8/layout/process4"/>
    <dgm:cxn modelId="{72EEDF08-5F9F-4D1F-ABEC-C3D0909C3F91}" type="presOf" srcId="{010F81A0-0811-4DC9-B96E-D68B1DBFF727}" destId="{194D8888-C875-49BD-9EEF-844E1F737C16}" srcOrd="0" destOrd="0" presId="urn:microsoft.com/office/officeart/2005/8/layout/process4"/>
    <dgm:cxn modelId="{93E9413F-8295-440E-8153-C8B7183E1D93}" srcId="{D72EE6F0-3877-44C4-B677-8091635B15F2}" destId="{FAE591B7-AF84-4EDC-A9AF-DEE48042BC98}" srcOrd="2" destOrd="0" parTransId="{53BB8514-EFC8-4D9C-9FAF-98847C431D36}" sibTransId="{B6E3BF8E-CDDF-4951-BA1D-7471FE4813FD}"/>
    <dgm:cxn modelId="{E86A4D23-B648-4DC1-A047-86B6AF7D8F42}" type="presOf" srcId="{1634F132-5CED-47AD-991C-B4B8BD31BD23}" destId="{12E7FE0C-BF32-469B-8B70-0F4CAC5DFDB2}" srcOrd="0" destOrd="0" presId="urn:microsoft.com/office/officeart/2005/8/layout/process4"/>
    <dgm:cxn modelId="{D05DCB4B-D66C-4C82-A94B-77424EA38B8C}" srcId="{D72EE6F0-3877-44C4-B677-8091635B15F2}" destId="{C8934E19-1C59-4B11-83FD-E8B1FD814E72}" srcOrd="0" destOrd="0" parTransId="{AEF023B7-7E6F-4256-9832-83F86914FFEF}" sibTransId="{4EE9533E-F447-4857-85C7-E0356414E712}"/>
    <dgm:cxn modelId="{32D083A2-83B8-4F38-8FB8-3D4B278E3B37}" type="presOf" srcId="{22245240-00BD-4443-A692-EC0A6D0D32D5}" destId="{846298B4-383B-45A2-A75A-5D75F6F31551}" srcOrd="0" destOrd="0" presId="urn:microsoft.com/office/officeart/2005/8/layout/process4"/>
    <dgm:cxn modelId="{815613D1-7010-4C7B-9AEC-62191731A95E}" type="presParOf" srcId="{ECE714C8-484C-4897-98D8-A4F78F073E6F}" destId="{021F5840-4CE7-46BA-8365-6306A84DF424}" srcOrd="0" destOrd="0" presId="urn:microsoft.com/office/officeart/2005/8/layout/process4"/>
    <dgm:cxn modelId="{73F1B5CE-4824-42A6-9D50-BCD356513963}" type="presParOf" srcId="{021F5840-4CE7-46BA-8365-6306A84DF424}" destId="{B2FBE805-30D1-46C5-8DDB-E4DDA0E9DE2E}" srcOrd="0" destOrd="0" presId="urn:microsoft.com/office/officeart/2005/8/layout/process4"/>
    <dgm:cxn modelId="{0A4D97D5-87E3-4D7D-932E-15E06B392C88}" type="presParOf" srcId="{021F5840-4CE7-46BA-8365-6306A84DF424}" destId="{36B74EE1-C44F-4350-9852-648C6BB42CBE}" srcOrd="1" destOrd="0" presId="urn:microsoft.com/office/officeart/2005/8/layout/process4"/>
    <dgm:cxn modelId="{EBD9BC65-8603-434E-A3F9-2107A81FEAD6}" type="presParOf" srcId="{021F5840-4CE7-46BA-8365-6306A84DF424}" destId="{D8247754-D90F-41DF-9ECF-6C6E327B5F80}" srcOrd="2" destOrd="0" presId="urn:microsoft.com/office/officeart/2005/8/layout/process4"/>
    <dgm:cxn modelId="{A0EE8A04-AF4F-4A1B-A1D9-399C89386B45}" type="presParOf" srcId="{D8247754-D90F-41DF-9ECF-6C6E327B5F80}" destId="{C4747F72-FFE9-4CA6-B245-F6C3F131C4B7}" srcOrd="0" destOrd="0" presId="urn:microsoft.com/office/officeart/2005/8/layout/process4"/>
    <dgm:cxn modelId="{D8175810-DD7D-41DF-A1D5-5D05A26029FD}" type="presParOf" srcId="{D8247754-D90F-41DF-9ECF-6C6E327B5F80}" destId="{FF6C77C0-77ED-4040-A1F7-EB24618B0B53}" srcOrd="1" destOrd="0" presId="urn:microsoft.com/office/officeart/2005/8/layout/process4"/>
    <dgm:cxn modelId="{C246168F-5071-4355-9CCF-0A79073F332A}" type="presParOf" srcId="{D8247754-D90F-41DF-9ECF-6C6E327B5F80}" destId="{194D8888-C875-49BD-9EEF-844E1F737C16}" srcOrd="2" destOrd="0" presId="urn:microsoft.com/office/officeart/2005/8/layout/process4"/>
    <dgm:cxn modelId="{28EC695C-4D48-47E0-B87A-86A4FF85F7A1}" type="presParOf" srcId="{ECE714C8-484C-4897-98D8-A4F78F073E6F}" destId="{E1DAFA5A-4F14-4AF0-9C7C-67C76841F88B}" srcOrd="1" destOrd="0" presId="urn:microsoft.com/office/officeart/2005/8/layout/process4"/>
    <dgm:cxn modelId="{BDC66062-CC99-422C-9EF1-CDA9E4195DF5}" type="presParOf" srcId="{ECE714C8-484C-4897-98D8-A4F78F073E6F}" destId="{946A330E-3D11-45DB-8123-B1534D933764}" srcOrd="2" destOrd="0" presId="urn:microsoft.com/office/officeart/2005/8/layout/process4"/>
    <dgm:cxn modelId="{93420F99-BE06-4A76-8A8B-581AC8604863}" type="presParOf" srcId="{946A330E-3D11-45DB-8123-B1534D933764}" destId="{D1757530-85B9-40E8-979C-4DD18F8980D8}" srcOrd="0" destOrd="0" presId="urn:microsoft.com/office/officeart/2005/8/layout/process4"/>
    <dgm:cxn modelId="{A4D53BF2-8620-4A83-B81D-8E2B04E506BE}" type="presParOf" srcId="{946A330E-3D11-45DB-8123-B1534D933764}" destId="{42BE7F49-16C7-42EF-BC02-C2823AFB9114}" srcOrd="1" destOrd="0" presId="urn:microsoft.com/office/officeart/2005/8/layout/process4"/>
    <dgm:cxn modelId="{BA4632CE-0C93-4BF6-8E66-13CA6FA6DBD9}" type="presParOf" srcId="{946A330E-3D11-45DB-8123-B1534D933764}" destId="{35AC8D5D-1C50-45C9-95DA-DBD2F9C5B902}" srcOrd="2" destOrd="0" presId="urn:microsoft.com/office/officeart/2005/8/layout/process4"/>
    <dgm:cxn modelId="{77930873-7366-492A-B327-B314375DD428}" type="presParOf" srcId="{35AC8D5D-1C50-45C9-95DA-DBD2F9C5B902}" destId="{097FCB0B-24C0-412F-B51B-44E2536E6DC5}" srcOrd="0" destOrd="0" presId="urn:microsoft.com/office/officeart/2005/8/layout/process4"/>
    <dgm:cxn modelId="{425B1570-0386-4E73-A74D-E8CA088D66A0}" type="presParOf" srcId="{35AC8D5D-1C50-45C9-95DA-DBD2F9C5B902}" destId="{12E7FE0C-BF32-469B-8B70-0F4CAC5DFDB2}" srcOrd="1" destOrd="0" presId="urn:microsoft.com/office/officeart/2005/8/layout/process4"/>
    <dgm:cxn modelId="{831FE324-A1ED-4151-A0E7-0F66E795E29F}" type="presParOf" srcId="{35AC8D5D-1C50-45C9-95DA-DBD2F9C5B902}" destId="{0C3E941D-287A-400C-A751-5E13F041A3A8}" srcOrd="2" destOrd="0" presId="urn:microsoft.com/office/officeart/2005/8/layout/process4"/>
    <dgm:cxn modelId="{8B68BF23-9813-4028-B7DB-68A58FDDA1F7}" type="presParOf" srcId="{ECE714C8-484C-4897-98D8-A4F78F073E6F}" destId="{75302141-92D6-42B0-8E57-028B2EBFFD31}" srcOrd="3" destOrd="0" presId="urn:microsoft.com/office/officeart/2005/8/layout/process4"/>
    <dgm:cxn modelId="{294457ED-16D4-49B0-B68D-CD12B3E5A499}" type="presParOf" srcId="{ECE714C8-484C-4897-98D8-A4F78F073E6F}" destId="{C8BAB16F-A439-4C76-86F7-13689F275BFC}" srcOrd="4" destOrd="0" presId="urn:microsoft.com/office/officeart/2005/8/layout/process4"/>
    <dgm:cxn modelId="{ED3621C7-5A0F-4F6C-A667-4E5A35B49991}" type="presParOf" srcId="{C8BAB16F-A439-4C76-86F7-13689F275BFC}" destId="{B4E9D8E4-6503-4408-8875-71B9736255BB}" srcOrd="0" destOrd="0" presId="urn:microsoft.com/office/officeart/2005/8/layout/process4"/>
    <dgm:cxn modelId="{9F5F1794-C250-4D39-94A8-10CF236B2F77}" type="presParOf" srcId="{C8BAB16F-A439-4C76-86F7-13689F275BFC}" destId="{8A5ABF56-5C45-4ADD-891C-222964ED516C}" srcOrd="1" destOrd="0" presId="urn:microsoft.com/office/officeart/2005/8/layout/process4"/>
    <dgm:cxn modelId="{92303D04-4346-4F39-93D5-E324E72114D2}" type="presParOf" srcId="{C8BAB16F-A439-4C76-86F7-13689F275BFC}" destId="{46AD0B5B-5490-4016-B931-379A711D25A2}" srcOrd="2" destOrd="0" presId="urn:microsoft.com/office/officeart/2005/8/layout/process4"/>
    <dgm:cxn modelId="{5881DE05-2B31-4A4E-91D3-515322BC061B}" type="presParOf" srcId="{46AD0B5B-5490-4016-B931-379A711D25A2}" destId="{846298B4-383B-45A2-A75A-5D75F6F31551}" srcOrd="0" destOrd="0" presId="urn:microsoft.com/office/officeart/2005/8/layout/process4"/>
    <dgm:cxn modelId="{61FD735F-779B-432E-91B2-2B2219109819}" type="presParOf" srcId="{46AD0B5B-5490-4016-B931-379A711D25A2}" destId="{880A9CDD-B535-412D-AE5D-C9DB0DD13A51}" srcOrd="1" destOrd="0" presId="urn:microsoft.com/office/officeart/2005/8/layout/process4"/>
    <dgm:cxn modelId="{9C516E60-934C-4858-9103-2A2F75556A65}" type="presParOf" srcId="{46AD0B5B-5490-4016-B931-379A711D25A2}" destId="{0A26A9AD-B5EA-4A14-BECE-C4C8B011323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F2BE3-05D8-43D4-8BE7-DDB37F58348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52D6AB1-8051-4BCE-8225-15F0C1DAB604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заміни виписок банку іншими або виправлення відповідних сум, що свідчать про погашення дебіторської заборгованості 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46F963-C901-4DB9-9D69-1BE345AD36AD}" type="parTrans" cxnId="{A411A947-45C1-4AA0-9EAA-C42B7ACC294D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88557-2D16-43BB-9236-DE7695C73135}" type="sibTrans" cxnId="{A411A947-45C1-4AA0-9EAA-C42B7ACC294D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EF5BA-C734-409E-9195-93D64792A33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зарахування отриманих сум дебіторської заборгованості на погашення заборгованості невідповідних дебіторів-платників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97A32-E030-4370-B7F6-CBEF1BE34BDE}" type="parTrans" cxnId="{226FA203-D18F-4F85-9341-740E828B253C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007AC-EC59-4771-95DB-8BBC35F2C7A2}" type="sibTrans" cxnId="{226FA203-D18F-4F85-9341-740E828B253C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66350-3317-4F2D-90E9-06AC6F8F33B0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неправомірне здійснення бартерних операцій для погашення дебіторської заборгованості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CCC63-4885-48A6-9225-80A93668E00F}" type="parTrans" cxnId="{C5C256EB-8122-45F1-9727-18DD602A389A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80C46-7A51-4550-A4A9-DB05C75DEE7F}" type="sibTrans" cxnId="{C5C256EB-8122-45F1-9727-18DD602A389A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CA17A-08F1-424B-BF8A-D1088330DDC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списання недостач та крадіжок за рахунок збільшення дебіторської заборгованості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5016A-E718-4160-9029-2DCA91C07E0A}" type="parTrans" cxnId="{CAE4564F-EE87-4259-B1F8-2A69A1DFC5C6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760FD6-9FD7-4932-AA7B-8B514CA1D4BC}" type="sibTrans" cxnId="{CAE4564F-EE87-4259-B1F8-2A69A1DFC5C6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679900-0475-43E9-AC61-5641CD8E90C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невідповідність даних синтетичного й аналітичного обліку дебіторської заборгованості та зобов'язань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CA3EC-69A2-4978-9967-F03D26A88328}" type="parTrans" cxnId="{671A19DA-FEC8-48FC-B706-0627F9B62E1F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22241-DBCD-42B4-A9A0-529D2DB38FE7}" type="sibTrans" cxnId="{671A19DA-FEC8-48FC-B706-0627F9B62E1F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7EC3C6-45EF-4A11-B5F4-3B7D49AAD69D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приховування дебіторської заборгованості та зобов'язань відображенням у Балансі згорнутого залишку замість розгорнутого 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EFC5D-78A9-4F29-96FD-7702B29E019D}" type="parTrans" cxnId="{EBB39D42-E67D-4BCE-AE74-4D0702C81599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E2767-D9EE-42F7-9F3A-BFB223168FEF}" type="sibTrans" cxnId="{EBB39D42-E67D-4BCE-AE74-4D0702C81599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3413E-21AE-4B1D-BF73-CD666D8D977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неправильний розрахунок суми резерву безнадійної дебіторської заборгованості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ACEB53-CD75-44B1-9832-D686AD9C2DD0}" type="parTrans" cxnId="{ED273593-4238-467D-A921-26C1DFE0935E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6879A1-A62E-4D29-A2E5-396D56ED6A6E}" type="sibTrans" cxnId="{ED273593-4238-467D-A921-26C1DFE0935E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7E7110-31B2-4080-9BBC-97247613358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невідповідність сум, зазначених у первинних документах, що є підставою виникнення дебіторської заборгованості</a:t>
          </a:r>
          <a:endParaRPr lang="uk-UA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29571-9CA3-4A67-9324-47C503B1DA05}" type="parTrans" cxnId="{E8BE6D61-C8F1-4F25-9C42-C977DE292F76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35BCF-A1EA-42CB-BE57-447E34774434}" type="sibTrans" cxnId="{E8BE6D61-C8F1-4F25-9C42-C977DE292F76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269B3-FCBE-40D2-AFB1-360D3FE86B48}" type="pres">
      <dgm:prSet presAssocID="{8E4F2BE3-05D8-43D4-8BE7-DDB37F5834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AEADC42-6C41-41FE-8E72-0BE7A00FA736}" type="pres">
      <dgm:prSet presAssocID="{852D6AB1-8051-4BCE-8225-15F0C1DAB604}" presName="parentText" presStyleLbl="node1" presStyleIdx="0" presStyleCnt="8" custLinFactNeighborX="-322" custLinFactNeighborY="-3856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59CB4D-3A39-4787-A102-8CD284FD7B43}" type="pres">
      <dgm:prSet presAssocID="{D4D88557-2D16-43BB-9236-DE7695C73135}" presName="spacer" presStyleCnt="0"/>
      <dgm:spPr/>
    </dgm:pt>
    <dgm:pt modelId="{43B4C7F7-24CC-4D65-9693-B8E88A60801B}" type="pres">
      <dgm:prSet presAssocID="{CB2EF5BA-C734-409E-9195-93D64792A33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DD8E04-A7AB-4F20-8B6F-28CDE2FF7C00}" type="pres">
      <dgm:prSet presAssocID="{8D5007AC-EC59-4771-95DB-8BBC35F2C7A2}" presName="spacer" presStyleCnt="0"/>
      <dgm:spPr/>
    </dgm:pt>
    <dgm:pt modelId="{AC2DBEC4-5405-4909-9A2A-3FE22D3717BB}" type="pres">
      <dgm:prSet presAssocID="{2BB66350-3317-4F2D-90E9-06AC6F8F33B0}" presName="parentText" presStyleLbl="node1" presStyleIdx="2" presStyleCnt="8" custLinFactNeighborY="-656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6E7664-E026-43CB-9094-31CE2B36629A}" type="pres">
      <dgm:prSet presAssocID="{7A880C46-7A51-4550-A4A9-DB05C75DEE7F}" presName="spacer" presStyleCnt="0"/>
      <dgm:spPr/>
    </dgm:pt>
    <dgm:pt modelId="{672CB3F4-5712-4105-8ABD-096FB9D9F159}" type="pres">
      <dgm:prSet presAssocID="{97CCA17A-08F1-424B-BF8A-D1088330DDC2}" presName="parentText" presStyleLbl="node1" presStyleIdx="3" presStyleCnt="8" custLinFactNeighborX="-322" custLinFactNeighborY="-9444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020198-E412-449B-BD83-D1AB65DBAAA8}" type="pres">
      <dgm:prSet presAssocID="{CE760FD6-9FD7-4932-AA7B-8B514CA1D4BC}" presName="spacer" presStyleCnt="0"/>
      <dgm:spPr/>
    </dgm:pt>
    <dgm:pt modelId="{128F08B8-D94F-45B1-869A-C71BE1A6AD72}" type="pres">
      <dgm:prSet presAssocID="{FC679900-0475-43E9-AC61-5641CD8E90C1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868D9A-2E4C-4CA2-BF21-6DAAEFC710C7}" type="pres">
      <dgm:prSet presAssocID="{91E22241-DBCD-42B4-A9A0-529D2DB38FE7}" presName="spacer" presStyleCnt="0"/>
      <dgm:spPr/>
    </dgm:pt>
    <dgm:pt modelId="{4C5E6DC2-1FB6-4764-9728-7DDE0088F64E}" type="pres">
      <dgm:prSet presAssocID="{557EC3C6-45EF-4A11-B5F4-3B7D49AAD69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044C14-19FC-4A3D-8D7F-326C98900F73}" type="pres">
      <dgm:prSet presAssocID="{19DE2767-D9EE-42F7-9F3A-BFB223168FEF}" presName="spacer" presStyleCnt="0"/>
      <dgm:spPr/>
    </dgm:pt>
    <dgm:pt modelId="{7FA13C59-8059-467F-8F56-877DEDE02882}" type="pres">
      <dgm:prSet presAssocID="{83A3413E-21AE-4B1D-BF73-CD666D8D977B}" presName="parentText" presStyleLbl="node1" presStyleIdx="6" presStyleCnt="8" custLinFactNeighborX="-1286" custLinFactNeighborY="8206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93B23C-C86D-498B-A8C6-A4121BAF0026}" type="pres">
      <dgm:prSet presAssocID="{FD6879A1-A62E-4D29-A2E5-396D56ED6A6E}" presName="spacer" presStyleCnt="0"/>
      <dgm:spPr/>
    </dgm:pt>
    <dgm:pt modelId="{CF993A4C-CC19-4F5C-A598-20F9A9FE283F}" type="pres">
      <dgm:prSet presAssocID="{637E7110-31B2-4080-9BBC-97247613358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71A19DA-FEC8-48FC-B706-0627F9B62E1F}" srcId="{8E4F2BE3-05D8-43D4-8BE7-DDB37F58348C}" destId="{FC679900-0475-43E9-AC61-5641CD8E90C1}" srcOrd="4" destOrd="0" parTransId="{D18CA3EC-69A2-4978-9967-F03D26A88328}" sibTransId="{91E22241-DBCD-42B4-A9A0-529D2DB38FE7}"/>
    <dgm:cxn modelId="{ED273593-4238-467D-A921-26C1DFE0935E}" srcId="{8E4F2BE3-05D8-43D4-8BE7-DDB37F58348C}" destId="{83A3413E-21AE-4B1D-BF73-CD666D8D977B}" srcOrd="6" destOrd="0" parTransId="{69ACEB53-CD75-44B1-9832-D686AD9C2DD0}" sibTransId="{FD6879A1-A62E-4D29-A2E5-396D56ED6A6E}"/>
    <dgm:cxn modelId="{C99FFB6F-FEB6-44CB-B4D6-E67BB9397632}" type="presOf" srcId="{97CCA17A-08F1-424B-BF8A-D1088330DDC2}" destId="{672CB3F4-5712-4105-8ABD-096FB9D9F159}" srcOrd="0" destOrd="0" presId="urn:microsoft.com/office/officeart/2005/8/layout/vList2"/>
    <dgm:cxn modelId="{EBB39D42-E67D-4BCE-AE74-4D0702C81599}" srcId="{8E4F2BE3-05D8-43D4-8BE7-DDB37F58348C}" destId="{557EC3C6-45EF-4A11-B5F4-3B7D49AAD69D}" srcOrd="5" destOrd="0" parTransId="{88FEFC5D-78A9-4F29-96FD-7702B29E019D}" sibTransId="{19DE2767-D9EE-42F7-9F3A-BFB223168FEF}"/>
    <dgm:cxn modelId="{1D8267C1-4F50-4410-8B77-E1DEBFBE04D3}" type="presOf" srcId="{557EC3C6-45EF-4A11-B5F4-3B7D49AAD69D}" destId="{4C5E6DC2-1FB6-4764-9728-7DDE0088F64E}" srcOrd="0" destOrd="0" presId="urn:microsoft.com/office/officeart/2005/8/layout/vList2"/>
    <dgm:cxn modelId="{A411A947-45C1-4AA0-9EAA-C42B7ACC294D}" srcId="{8E4F2BE3-05D8-43D4-8BE7-DDB37F58348C}" destId="{852D6AB1-8051-4BCE-8225-15F0C1DAB604}" srcOrd="0" destOrd="0" parTransId="{2A46F963-C901-4DB9-9D69-1BE345AD36AD}" sibTransId="{D4D88557-2D16-43BB-9236-DE7695C73135}"/>
    <dgm:cxn modelId="{9E2B7681-D8E1-4E42-B743-807FD05F2A41}" type="presOf" srcId="{8E4F2BE3-05D8-43D4-8BE7-DDB37F58348C}" destId="{982269B3-FCBE-40D2-AFB1-360D3FE86B48}" srcOrd="0" destOrd="0" presId="urn:microsoft.com/office/officeart/2005/8/layout/vList2"/>
    <dgm:cxn modelId="{4C5C79F6-00E7-4486-99F7-05BDE6A7A2AC}" type="presOf" srcId="{637E7110-31B2-4080-9BBC-972476133581}" destId="{CF993A4C-CC19-4F5C-A598-20F9A9FE283F}" srcOrd="0" destOrd="0" presId="urn:microsoft.com/office/officeart/2005/8/layout/vList2"/>
    <dgm:cxn modelId="{226FA203-D18F-4F85-9341-740E828B253C}" srcId="{8E4F2BE3-05D8-43D4-8BE7-DDB37F58348C}" destId="{CB2EF5BA-C734-409E-9195-93D64792A336}" srcOrd="1" destOrd="0" parTransId="{7DC97A32-E030-4370-B7F6-CBEF1BE34BDE}" sibTransId="{8D5007AC-EC59-4771-95DB-8BBC35F2C7A2}"/>
    <dgm:cxn modelId="{0CF8FA02-4F21-4AC8-9EE4-651BBB4E4DD3}" type="presOf" srcId="{852D6AB1-8051-4BCE-8225-15F0C1DAB604}" destId="{AAEADC42-6C41-41FE-8E72-0BE7A00FA736}" srcOrd="0" destOrd="0" presId="urn:microsoft.com/office/officeart/2005/8/layout/vList2"/>
    <dgm:cxn modelId="{DD823B26-37AF-4358-A738-A157469B5811}" type="presOf" srcId="{2BB66350-3317-4F2D-90E9-06AC6F8F33B0}" destId="{AC2DBEC4-5405-4909-9A2A-3FE22D3717BB}" srcOrd="0" destOrd="0" presId="urn:microsoft.com/office/officeart/2005/8/layout/vList2"/>
    <dgm:cxn modelId="{4BEBA80A-88DB-4AA5-8DF3-E7CA6F7DA95B}" type="presOf" srcId="{83A3413E-21AE-4B1D-BF73-CD666D8D977B}" destId="{7FA13C59-8059-467F-8F56-877DEDE02882}" srcOrd="0" destOrd="0" presId="urn:microsoft.com/office/officeart/2005/8/layout/vList2"/>
    <dgm:cxn modelId="{C5C256EB-8122-45F1-9727-18DD602A389A}" srcId="{8E4F2BE3-05D8-43D4-8BE7-DDB37F58348C}" destId="{2BB66350-3317-4F2D-90E9-06AC6F8F33B0}" srcOrd="2" destOrd="0" parTransId="{1D7CCC63-4885-48A6-9225-80A93668E00F}" sibTransId="{7A880C46-7A51-4550-A4A9-DB05C75DEE7F}"/>
    <dgm:cxn modelId="{E66D84F6-F2D5-469E-8BFA-95D0429FDADE}" type="presOf" srcId="{FC679900-0475-43E9-AC61-5641CD8E90C1}" destId="{128F08B8-D94F-45B1-869A-C71BE1A6AD72}" srcOrd="0" destOrd="0" presId="urn:microsoft.com/office/officeart/2005/8/layout/vList2"/>
    <dgm:cxn modelId="{CAE4564F-EE87-4259-B1F8-2A69A1DFC5C6}" srcId="{8E4F2BE3-05D8-43D4-8BE7-DDB37F58348C}" destId="{97CCA17A-08F1-424B-BF8A-D1088330DDC2}" srcOrd="3" destOrd="0" parTransId="{4EA5016A-E718-4160-9029-2DCA91C07E0A}" sibTransId="{CE760FD6-9FD7-4932-AA7B-8B514CA1D4BC}"/>
    <dgm:cxn modelId="{366E5BB0-FDDE-4E69-A677-C5FA44B99100}" type="presOf" srcId="{CB2EF5BA-C734-409E-9195-93D64792A336}" destId="{43B4C7F7-24CC-4D65-9693-B8E88A60801B}" srcOrd="0" destOrd="0" presId="urn:microsoft.com/office/officeart/2005/8/layout/vList2"/>
    <dgm:cxn modelId="{E8BE6D61-C8F1-4F25-9C42-C977DE292F76}" srcId="{8E4F2BE3-05D8-43D4-8BE7-DDB37F58348C}" destId="{637E7110-31B2-4080-9BBC-972476133581}" srcOrd="7" destOrd="0" parTransId="{4AC29571-9CA3-4A67-9324-47C503B1DA05}" sibTransId="{F6E35BCF-A1EA-42CB-BE57-447E34774434}"/>
    <dgm:cxn modelId="{E7359158-BA4B-4D18-9FA8-B7379745EBF2}" type="presParOf" srcId="{982269B3-FCBE-40D2-AFB1-360D3FE86B48}" destId="{AAEADC42-6C41-41FE-8E72-0BE7A00FA736}" srcOrd="0" destOrd="0" presId="urn:microsoft.com/office/officeart/2005/8/layout/vList2"/>
    <dgm:cxn modelId="{550E6C8E-EB2C-4399-8700-D8492433719A}" type="presParOf" srcId="{982269B3-FCBE-40D2-AFB1-360D3FE86B48}" destId="{9E59CB4D-3A39-4787-A102-8CD284FD7B43}" srcOrd="1" destOrd="0" presId="urn:microsoft.com/office/officeart/2005/8/layout/vList2"/>
    <dgm:cxn modelId="{A3548DE4-7100-4A83-BAD3-37EAE7669C34}" type="presParOf" srcId="{982269B3-FCBE-40D2-AFB1-360D3FE86B48}" destId="{43B4C7F7-24CC-4D65-9693-B8E88A60801B}" srcOrd="2" destOrd="0" presId="urn:microsoft.com/office/officeart/2005/8/layout/vList2"/>
    <dgm:cxn modelId="{B17BB50C-F1F2-453A-A31C-FC2BAE62FB52}" type="presParOf" srcId="{982269B3-FCBE-40D2-AFB1-360D3FE86B48}" destId="{9FDD8E04-A7AB-4F20-8B6F-28CDE2FF7C00}" srcOrd="3" destOrd="0" presId="urn:microsoft.com/office/officeart/2005/8/layout/vList2"/>
    <dgm:cxn modelId="{AE01A8A5-AD10-4297-8967-C64D7C78FF4A}" type="presParOf" srcId="{982269B3-FCBE-40D2-AFB1-360D3FE86B48}" destId="{AC2DBEC4-5405-4909-9A2A-3FE22D3717BB}" srcOrd="4" destOrd="0" presId="urn:microsoft.com/office/officeart/2005/8/layout/vList2"/>
    <dgm:cxn modelId="{DE91BAE7-A385-4D36-ABD4-97D821320CE7}" type="presParOf" srcId="{982269B3-FCBE-40D2-AFB1-360D3FE86B48}" destId="{BD6E7664-E026-43CB-9094-31CE2B36629A}" srcOrd="5" destOrd="0" presId="urn:microsoft.com/office/officeart/2005/8/layout/vList2"/>
    <dgm:cxn modelId="{3E9EEE29-57E7-4A48-9B3E-01F019D093EB}" type="presParOf" srcId="{982269B3-FCBE-40D2-AFB1-360D3FE86B48}" destId="{672CB3F4-5712-4105-8ABD-096FB9D9F159}" srcOrd="6" destOrd="0" presId="urn:microsoft.com/office/officeart/2005/8/layout/vList2"/>
    <dgm:cxn modelId="{04CD9008-54D9-4233-B859-A5B95F9E728C}" type="presParOf" srcId="{982269B3-FCBE-40D2-AFB1-360D3FE86B48}" destId="{B0020198-E412-449B-BD83-D1AB65DBAAA8}" srcOrd="7" destOrd="0" presId="urn:microsoft.com/office/officeart/2005/8/layout/vList2"/>
    <dgm:cxn modelId="{87FA2303-4AAC-4E3B-8479-59EFF60FCCAC}" type="presParOf" srcId="{982269B3-FCBE-40D2-AFB1-360D3FE86B48}" destId="{128F08B8-D94F-45B1-869A-C71BE1A6AD72}" srcOrd="8" destOrd="0" presId="urn:microsoft.com/office/officeart/2005/8/layout/vList2"/>
    <dgm:cxn modelId="{C19C1EB1-7E4A-40E7-B094-3A7B8F70C22D}" type="presParOf" srcId="{982269B3-FCBE-40D2-AFB1-360D3FE86B48}" destId="{91868D9A-2E4C-4CA2-BF21-6DAAEFC710C7}" srcOrd="9" destOrd="0" presId="urn:microsoft.com/office/officeart/2005/8/layout/vList2"/>
    <dgm:cxn modelId="{FE9D9440-B59D-444C-89C9-E1E842B3F09F}" type="presParOf" srcId="{982269B3-FCBE-40D2-AFB1-360D3FE86B48}" destId="{4C5E6DC2-1FB6-4764-9728-7DDE0088F64E}" srcOrd="10" destOrd="0" presId="urn:microsoft.com/office/officeart/2005/8/layout/vList2"/>
    <dgm:cxn modelId="{B4FF5989-A63C-4683-BC9D-7ACC09A2B2E3}" type="presParOf" srcId="{982269B3-FCBE-40D2-AFB1-360D3FE86B48}" destId="{84044C14-19FC-4A3D-8D7F-326C98900F73}" srcOrd="11" destOrd="0" presId="urn:microsoft.com/office/officeart/2005/8/layout/vList2"/>
    <dgm:cxn modelId="{0A88D86A-433E-4635-AD46-E50DBB97F301}" type="presParOf" srcId="{982269B3-FCBE-40D2-AFB1-360D3FE86B48}" destId="{7FA13C59-8059-467F-8F56-877DEDE02882}" srcOrd="12" destOrd="0" presId="urn:microsoft.com/office/officeart/2005/8/layout/vList2"/>
    <dgm:cxn modelId="{B6047C57-D2A0-49AF-8D5D-82A7A4AA5F19}" type="presParOf" srcId="{982269B3-FCBE-40D2-AFB1-360D3FE86B48}" destId="{4D93B23C-C86D-498B-A8C6-A4121BAF0026}" srcOrd="13" destOrd="0" presId="urn:microsoft.com/office/officeart/2005/8/layout/vList2"/>
    <dgm:cxn modelId="{31FC53D7-9B6E-4FCE-9D85-E9A8CD5DFD83}" type="presParOf" srcId="{982269B3-FCBE-40D2-AFB1-360D3FE86B48}" destId="{CF993A4C-CC19-4F5C-A598-20F9A9FE283F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4F2BE3-05D8-43D4-8BE7-DDB37F58348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52D6AB1-8051-4BCE-8225-15F0C1DAB60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шахрайство із сумами дебіторської заборгованості підзвітних осіб </a:t>
          </a:r>
          <a:endParaRPr lang="uk-UA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46F963-C901-4DB9-9D69-1BE345AD36AD}" type="parTrans" cxnId="{A411A947-45C1-4AA0-9EAA-C42B7ACC294D}">
      <dgm:prSet/>
      <dgm:spPr/>
      <dgm:t>
        <a:bodyPr/>
        <a:lstStyle/>
        <a:p>
          <a:pPr algn="ctr"/>
          <a:endParaRPr lang="uk-UA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88557-2D16-43BB-9236-DE7695C73135}" type="sibTrans" cxnId="{A411A947-45C1-4AA0-9EAA-C42B7ACC294D}">
      <dgm:prSet/>
      <dgm:spPr/>
      <dgm:t>
        <a:bodyPr/>
        <a:lstStyle/>
        <a:p>
          <a:pPr algn="ctr"/>
          <a:endParaRPr lang="uk-UA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2EF5BA-C734-409E-9195-93D64792A33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неправильне оформленням або відсутність договорів, що стали підставою для відвантаження товару і виникнення дебіторської заборгованості</a:t>
          </a:r>
          <a:endParaRPr lang="uk-UA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97A32-E030-4370-B7F6-CBEF1BE34BDE}" type="parTrans" cxnId="{226FA203-D18F-4F85-9341-740E828B253C}">
      <dgm:prSet/>
      <dgm:spPr/>
      <dgm:t>
        <a:bodyPr/>
        <a:lstStyle/>
        <a:p>
          <a:pPr algn="ctr"/>
          <a:endParaRPr lang="uk-UA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5007AC-EC59-4771-95DB-8BBC35F2C7A2}" type="sibTrans" cxnId="{226FA203-D18F-4F85-9341-740E828B253C}">
      <dgm:prSet/>
      <dgm:spPr/>
      <dgm:t>
        <a:bodyPr/>
        <a:lstStyle/>
        <a:p>
          <a:pPr algn="ctr"/>
          <a:endParaRPr lang="uk-UA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66350-3317-4F2D-90E9-06AC6F8F33B0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неправильна кореспонденція рахунків при відображенні в обліку дебіторської заборгованості</a:t>
          </a:r>
          <a:endParaRPr lang="uk-UA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CCC63-4885-48A6-9225-80A93668E00F}" type="parTrans" cxnId="{C5C256EB-8122-45F1-9727-18DD602A389A}">
      <dgm:prSet/>
      <dgm:spPr/>
      <dgm:t>
        <a:bodyPr/>
        <a:lstStyle/>
        <a:p>
          <a:pPr algn="ctr"/>
          <a:endParaRPr lang="uk-UA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80C46-7A51-4550-A4A9-DB05C75DEE7F}" type="sibTrans" cxnId="{C5C256EB-8122-45F1-9727-18DD602A389A}">
      <dgm:prSet/>
      <dgm:spPr/>
      <dgm:t>
        <a:bodyPr/>
        <a:lstStyle/>
        <a:p>
          <a:pPr algn="ctr"/>
          <a:endParaRPr lang="uk-UA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CA17A-08F1-424B-BF8A-D1088330DDC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відображена дебіторська заборгованість не належить підприємству</a:t>
          </a:r>
          <a:endParaRPr lang="uk-UA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5016A-E718-4160-9029-2DCA91C07E0A}" type="parTrans" cxnId="{CAE4564F-EE87-4259-B1F8-2A69A1DFC5C6}">
      <dgm:prSet/>
      <dgm:spPr/>
      <dgm:t>
        <a:bodyPr/>
        <a:lstStyle/>
        <a:p>
          <a:pPr algn="ctr"/>
          <a:endParaRPr lang="uk-UA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760FD6-9FD7-4932-AA7B-8B514CA1D4BC}" type="sibTrans" cxnId="{CAE4564F-EE87-4259-B1F8-2A69A1DFC5C6}">
      <dgm:prSet/>
      <dgm:spPr/>
      <dgm:t>
        <a:bodyPr/>
        <a:lstStyle/>
        <a:p>
          <a:pPr algn="ctr"/>
          <a:endParaRPr lang="uk-UA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679900-0475-43E9-AC61-5641CD8E90C1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зарахування дебіторської заборгованості у валюту Балансу не за чистою реалізаційною вартістю, а за початковою вартістю виникнення </a:t>
          </a:r>
          <a:endParaRPr lang="uk-UA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CA3EC-69A2-4978-9967-F03D26A88328}" type="parTrans" cxnId="{671A19DA-FEC8-48FC-B706-0627F9B62E1F}">
      <dgm:prSet/>
      <dgm:spPr/>
      <dgm:t>
        <a:bodyPr/>
        <a:lstStyle/>
        <a:p>
          <a:pPr algn="ctr"/>
          <a:endParaRPr lang="uk-UA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22241-DBCD-42B4-A9A0-529D2DB38FE7}" type="sibTrans" cxnId="{671A19DA-FEC8-48FC-B706-0627F9B62E1F}">
      <dgm:prSet/>
      <dgm:spPr/>
      <dgm:t>
        <a:bodyPr/>
        <a:lstStyle/>
        <a:p>
          <a:pPr algn="ctr"/>
          <a:endParaRPr lang="uk-UA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7EC3C6-45EF-4A11-B5F4-3B7D49AAD69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неправильна </a:t>
          </a:r>
          <a:r>
            <a:rPr lang="uk-UA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класифікація дебіторської заборгованості на довгострокову та короткострокову, унаслідок чого викривляється фінансовий стан підприємства при аналізі показників, що його характеризують</a:t>
          </a:r>
          <a:endParaRPr lang="uk-UA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FEFC5D-78A9-4F29-96FD-7702B29E019D}" type="parTrans" cxnId="{EBB39D42-E67D-4BCE-AE74-4D0702C81599}">
      <dgm:prSet/>
      <dgm:spPr/>
      <dgm:t>
        <a:bodyPr/>
        <a:lstStyle/>
        <a:p>
          <a:pPr algn="ctr"/>
          <a:endParaRPr lang="uk-UA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E2767-D9EE-42F7-9F3A-BFB223168FEF}" type="sibTrans" cxnId="{EBB39D42-E67D-4BCE-AE74-4D0702C81599}">
      <dgm:prSet/>
      <dgm:spPr/>
      <dgm:t>
        <a:bodyPr/>
        <a:lstStyle/>
        <a:p>
          <a:pPr algn="ctr"/>
          <a:endParaRPr lang="uk-UA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A3413E-21AE-4B1D-BF73-CD666D8D977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запис дебіторської заборгованості за фіктивними рахунками неіснуючих клієнтів або за фіктивними, нетоварними операціями</a:t>
          </a:r>
          <a:endParaRPr lang="uk-UA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ACEB53-CD75-44B1-9832-D686AD9C2DD0}" type="parTrans" cxnId="{ED273593-4238-467D-A921-26C1DFE0935E}">
      <dgm:prSet/>
      <dgm:spPr/>
      <dgm:t>
        <a:bodyPr/>
        <a:lstStyle/>
        <a:p>
          <a:pPr algn="ctr"/>
          <a:endParaRPr lang="uk-UA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6879A1-A62E-4D29-A2E5-396D56ED6A6E}" type="sibTrans" cxnId="{ED273593-4238-467D-A921-26C1DFE0935E}">
      <dgm:prSet/>
      <dgm:spPr/>
      <dgm:t>
        <a:bodyPr/>
        <a:lstStyle/>
        <a:p>
          <a:pPr algn="ctr"/>
          <a:endParaRPr lang="uk-UA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269B3-FCBE-40D2-AFB1-360D3FE86B48}" type="pres">
      <dgm:prSet presAssocID="{8E4F2BE3-05D8-43D4-8BE7-DDB37F5834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AEADC42-6C41-41FE-8E72-0BE7A00FA736}" type="pres">
      <dgm:prSet presAssocID="{852D6AB1-8051-4BCE-8225-15F0C1DAB604}" presName="parentText" presStyleLbl="node1" presStyleIdx="0" presStyleCnt="7" custScaleY="82695" custLinFactNeighborX="-870" custLinFactNeighborY="-5787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59CB4D-3A39-4787-A102-8CD284FD7B43}" type="pres">
      <dgm:prSet presAssocID="{D4D88557-2D16-43BB-9236-DE7695C73135}" presName="spacer" presStyleCnt="0"/>
      <dgm:spPr/>
    </dgm:pt>
    <dgm:pt modelId="{43B4C7F7-24CC-4D65-9693-B8E88A60801B}" type="pres">
      <dgm:prSet presAssocID="{CB2EF5BA-C734-409E-9195-93D64792A336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DD8E04-A7AB-4F20-8B6F-28CDE2FF7C00}" type="pres">
      <dgm:prSet presAssocID="{8D5007AC-EC59-4771-95DB-8BBC35F2C7A2}" presName="spacer" presStyleCnt="0"/>
      <dgm:spPr/>
    </dgm:pt>
    <dgm:pt modelId="{AC2DBEC4-5405-4909-9A2A-3FE22D3717BB}" type="pres">
      <dgm:prSet presAssocID="{2BB66350-3317-4F2D-90E9-06AC6F8F33B0}" presName="parentText" presStyleLbl="node1" presStyleIdx="2" presStyleCnt="7" custLinFactNeighborY="-656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6E7664-E026-43CB-9094-31CE2B36629A}" type="pres">
      <dgm:prSet presAssocID="{7A880C46-7A51-4550-A4A9-DB05C75DEE7F}" presName="spacer" presStyleCnt="0"/>
      <dgm:spPr/>
    </dgm:pt>
    <dgm:pt modelId="{672CB3F4-5712-4105-8ABD-096FB9D9F159}" type="pres">
      <dgm:prSet presAssocID="{97CCA17A-08F1-424B-BF8A-D1088330DDC2}" presName="parentText" presStyleLbl="node1" presStyleIdx="3" presStyleCnt="7" custLinFactNeighborX="-375" custLinFactNeighborY="-3821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020198-E412-449B-BD83-D1AB65DBAAA8}" type="pres">
      <dgm:prSet presAssocID="{CE760FD6-9FD7-4932-AA7B-8B514CA1D4BC}" presName="spacer" presStyleCnt="0"/>
      <dgm:spPr/>
    </dgm:pt>
    <dgm:pt modelId="{128F08B8-D94F-45B1-869A-C71BE1A6AD72}" type="pres">
      <dgm:prSet presAssocID="{FC679900-0475-43E9-AC61-5641CD8E90C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868D9A-2E4C-4CA2-BF21-6DAAEFC710C7}" type="pres">
      <dgm:prSet presAssocID="{91E22241-DBCD-42B4-A9A0-529D2DB38FE7}" presName="spacer" presStyleCnt="0"/>
      <dgm:spPr/>
    </dgm:pt>
    <dgm:pt modelId="{4C5E6DC2-1FB6-4764-9728-7DDE0088F64E}" type="pres">
      <dgm:prSet presAssocID="{557EC3C6-45EF-4A11-B5F4-3B7D49AAD69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044C14-19FC-4A3D-8D7F-326C98900F73}" type="pres">
      <dgm:prSet presAssocID="{19DE2767-D9EE-42F7-9F3A-BFB223168FEF}" presName="spacer" presStyleCnt="0"/>
      <dgm:spPr/>
    </dgm:pt>
    <dgm:pt modelId="{7FA13C59-8059-467F-8F56-877DEDE02882}" type="pres">
      <dgm:prSet presAssocID="{83A3413E-21AE-4B1D-BF73-CD666D8D977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AE4564F-EE87-4259-B1F8-2A69A1DFC5C6}" srcId="{8E4F2BE3-05D8-43D4-8BE7-DDB37F58348C}" destId="{97CCA17A-08F1-424B-BF8A-D1088330DDC2}" srcOrd="3" destOrd="0" parTransId="{4EA5016A-E718-4160-9029-2DCA91C07E0A}" sibTransId="{CE760FD6-9FD7-4932-AA7B-8B514CA1D4BC}"/>
    <dgm:cxn modelId="{1C4B089C-EB6C-4B58-94C3-01AC4F1EEF79}" type="presOf" srcId="{FC679900-0475-43E9-AC61-5641CD8E90C1}" destId="{128F08B8-D94F-45B1-869A-C71BE1A6AD72}" srcOrd="0" destOrd="0" presId="urn:microsoft.com/office/officeart/2005/8/layout/vList2"/>
    <dgm:cxn modelId="{17E54C52-EEF1-4810-A1F4-70956D378AFE}" type="presOf" srcId="{2BB66350-3317-4F2D-90E9-06AC6F8F33B0}" destId="{AC2DBEC4-5405-4909-9A2A-3FE22D3717BB}" srcOrd="0" destOrd="0" presId="urn:microsoft.com/office/officeart/2005/8/layout/vList2"/>
    <dgm:cxn modelId="{AE2786D3-F92F-4016-8851-08D22AA9CF14}" type="presOf" srcId="{8E4F2BE3-05D8-43D4-8BE7-DDB37F58348C}" destId="{982269B3-FCBE-40D2-AFB1-360D3FE86B48}" srcOrd="0" destOrd="0" presId="urn:microsoft.com/office/officeart/2005/8/layout/vList2"/>
    <dgm:cxn modelId="{EBB39D42-E67D-4BCE-AE74-4D0702C81599}" srcId="{8E4F2BE3-05D8-43D4-8BE7-DDB37F58348C}" destId="{557EC3C6-45EF-4A11-B5F4-3B7D49AAD69D}" srcOrd="5" destOrd="0" parTransId="{88FEFC5D-78A9-4F29-96FD-7702B29E019D}" sibTransId="{19DE2767-D9EE-42F7-9F3A-BFB223168FEF}"/>
    <dgm:cxn modelId="{A411A947-45C1-4AA0-9EAA-C42B7ACC294D}" srcId="{8E4F2BE3-05D8-43D4-8BE7-DDB37F58348C}" destId="{852D6AB1-8051-4BCE-8225-15F0C1DAB604}" srcOrd="0" destOrd="0" parTransId="{2A46F963-C901-4DB9-9D69-1BE345AD36AD}" sibTransId="{D4D88557-2D16-43BB-9236-DE7695C73135}"/>
    <dgm:cxn modelId="{1A328BA8-1A81-4F4E-998E-77994586F9FC}" type="presOf" srcId="{557EC3C6-45EF-4A11-B5F4-3B7D49AAD69D}" destId="{4C5E6DC2-1FB6-4764-9728-7DDE0088F64E}" srcOrd="0" destOrd="0" presId="urn:microsoft.com/office/officeart/2005/8/layout/vList2"/>
    <dgm:cxn modelId="{C5C256EB-8122-45F1-9727-18DD602A389A}" srcId="{8E4F2BE3-05D8-43D4-8BE7-DDB37F58348C}" destId="{2BB66350-3317-4F2D-90E9-06AC6F8F33B0}" srcOrd="2" destOrd="0" parTransId="{1D7CCC63-4885-48A6-9225-80A93668E00F}" sibTransId="{7A880C46-7A51-4550-A4A9-DB05C75DEE7F}"/>
    <dgm:cxn modelId="{226FA203-D18F-4F85-9341-740E828B253C}" srcId="{8E4F2BE3-05D8-43D4-8BE7-DDB37F58348C}" destId="{CB2EF5BA-C734-409E-9195-93D64792A336}" srcOrd="1" destOrd="0" parTransId="{7DC97A32-E030-4370-B7F6-CBEF1BE34BDE}" sibTransId="{8D5007AC-EC59-4771-95DB-8BBC35F2C7A2}"/>
    <dgm:cxn modelId="{9A967ABE-B8A7-40B9-9F30-DB9764AC1C9D}" type="presOf" srcId="{852D6AB1-8051-4BCE-8225-15F0C1DAB604}" destId="{AAEADC42-6C41-41FE-8E72-0BE7A00FA736}" srcOrd="0" destOrd="0" presId="urn:microsoft.com/office/officeart/2005/8/layout/vList2"/>
    <dgm:cxn modelId="{F6CEE7D3-F060-4962-81F7-DF3D6161A677}" type="presOf" srcId="{97CCA17A-08F1-424B-BF8A-D1088330DDC2}" destId="{672CB3F4-5712-4105-8ABD-096FB9D9F159}" srcOrd="0" destOrd="0" presId="urn:microsoft.com/office/officeart/2005/8/layout/vList2"/>
    <dgm:cxn modelId="{ED273593-4238-467D-A921-26C1DFE0935E}" srcId="{8E4F2BE3-05D8-43D4-8BE7-DDB37F58348C}" destId="{83A3413E-21AE-4B1D-BF73-CD666D8D977B}" srcOrd="6" destOrd="0" parTransId="{69ACEB53-CD75-44B1-9832-D686AD9C2DD0}" sibTransId="{FD6879A1-A62E-4D29-A2E5-396D56ED6A6E}"/>
    <dgm:cxn modelId="{671A19DA-FEC8-48FC-B706-0627F9B62E1F}" srcId="{8E4F2BE3-05D8-43D4-8BE7-DDB37F58348C}" destId="{FC679900-0475-43E9-AC61-5641CD8E90C1}" srcOrd="4" destOrd="0" parTransId="{D18CA3EC-69A2-4978-9967-F03D26A88328}" sibTransId="{91E22241-DBCD-42B4-A9A0-529D2DB38FE7}"/>
    <dgm:cxn modelId="{F3D6A7E8-F4E5-4636-B694-6FDD1333B768}" type="presOf" srcId="{83A3413E-21AE-4B1D-BF73-CD666D8D977B}" destId="{7FA13C59-8059-467F-8F56-877DEDE02882}" srcOrd="0" destOrd="0" presId="urn:microsoft.com/office/officeart/2005/8/layout/vList2"/>
    <dgm:cxn modelId="{7D6010C5-9BA8-498D-9B01-46713913C897}" type="presOf" srcId="{CB2EF5BA-C734-409E-9195-93D64792A336}" destId="{43B4C7F7-24CC-4D65-9693-B8E88A60801B}" srcOrd="0" destOrd="0" presId="urn:microsoft.com/office/officeart/2005/8/layout/vList2"/>
    <dgm:cxn modelId="{F2A1E519-9899-43D4-B353-9BED1A402234}" type="presParOf" srcId="{982269B3-FCBE-40D2-AFB1-360D3FE86B48}" destId="{AAEADC42-6C41-41FE-8E72-0BE7A00FA736}" srcOrd="0" destOrd="0" presId="urn:microsoft.com/office/officeart/2005/8/layout/vList2"/>
    <dgm:cxn modelId="{73AFD326-8209-4606-81BF-EE4E2E30463A}" type="presParOf" srcId="{982269B3-FCBE-40D2-AFB1-360D3FE86B48}" destId="{9E59CB4D-3A39-4787-A102-8CD284FD7B43}" srcOrd="1" destOrd="0" presId="urn:microsoft.com/office/officeart/2005/8/layout/vList2"/>
    <dgm:cxn modelId="{CBEA8A1A-9FA5-4CDD-86D3-8D9CD7DE0E1F}" type="presParOf" srcId="{982269B3-FCBE-40D2-AFB1-360D3FE86B48}" destId="{43B4C7F7-24CC-4D65-9693-B8E88A60801B}" srcOrd="2" destOrd="0" presId="urn:microsoft.com/office/officeart/2005/8/layout/vList2"/>
    <dgm:cxn modelId="{DC05AC4B-39B9-4F5C-8007-7A74DCDE37B7}" type="presParOf" srcId="{982269B3-FCBE-40D2-AFB1-360D3FE86B48}" destId="{9FDD8E04-A7AB-4F20-8B6F-28CDE2FF7C00}" srcOrd="3" destOrd="0" presId="urn:microsoft.com/office/officeart/2005/8/layout/vList2"/>
    <dgm:cxn modelId="{48C41969-BCE7-4FDC-A981-751711E81583}" type="presParOf" srcId="{982269B3-FCBE-40D2-AFB1-360D3FE86B48}" destId="{AC2DBEC4-5405-4909-9A2A-3FE22D3717BB}" srcOrd="4" destOrd="0" presId="urn:microsoft.com/office/officeart/2005/8/layout/vList2"/>
    <dgm:cxn modelId="{8AFC6FF2-6610-46BE-8D5F-ADA1FE605937}" type="presParOf" srcId="{982269B3-FCBE-40D2-AFB1-360D3FE86B48}" destId="{BD6E7664-E026-43CB-9094-31CE2B36629A}" srcOrd="5" destOrd="0" presId="urn:microsoft.com/office/officeart/2005/8/layout/vList2"/>
    <dgm:cxn modelId="{6585CCD7-72CB-4D75-B404-82E2313F6261}" type="presParOf" srcId="{982269B3-FCBE-40D2-AFB1-360D3FE86B48}" destId="{672CB3F4-5712-4105-8ABD-096FB9D9F159}" srcOrd="6" destOrd="0" presId="urn:microsoft.com/office/officeart/2005/8/layout/vList2"/>
    <dgm:cxn modelId="{3709FE5C-0D91-4500-AAFD-1543FADDC2B9}" type="presParOf" srcId="{982269B3-FCBE-40D2-AFB1-360D3FE86B48}" destId="{B0020198-E412-449B-BD83-D1AB65DBAAA8}" srcOrd="7" destOrd="0" presId="urn:microsoft.com/office/officeart/2005/8/layout/vList2"/>
    <dgm:cxn modelId="{980D1B56-AC4E-4D9F-A7C0-66F9748BB778}" type="presParOf" srcId="{982269B3-FCBE-40D2-AFB1-360D3FE86B48}" destId="{128F08B8-D94F-45B1-869A-C71BE1A6AD72}" srcOrd="8" destOrd="0" presId="urn:microsoft.com/office/officeart/2005/8/layout/vList2"/>
    <dgm:cxn modelId="{CF517AB5-2A2D-406B-8B8B-FBA0B5EC8D8A}" type="presParOf" srcId="{982269B3-FCBE-40D2-AFB1-360D3FE86B48}" destId="{91868D9A-2E4C-4CA2-BF21-6DAAEFC710C7}" srcOrd="9" destOrd="0" presId="urn:microsoft.com/office/officeart/2005/8/layout/vList2"/>
    <dgm:cxn modelId="{C2CCFC1E-92C0-45CB-B288-9BE89619C564}" type="presParOf" srcId="{982269B3-FCBE-40D2-AFB1-360D3FE86B48}" destId="{4C5E6DC2-1FB6-4764-9728-7DDE0088F64E}" srcOrd="10" destOrd="0" presId="urn:microsoft.com/office/officeart/2005/8/layout/vList2"/>
    <dgm:cxn modelId="{8623FC41-52B3-4102-93E9-E37F0313D6BF}" type="presParOf" srcId="{982269B3-FCBE-40D2-AFB1-360D3FE86B48}" destId="{84044C14-19FC-4A3D-8D7F-326C98900F73}" srcOrd="11" destOrd="0" presId="urn:microsoft.com/office/officeart/2005/8/layout/vList2"/>
    <dgm:cxn modelId="{CD77F99D-271D-48EB-A7AE-A95A03B0F102}" type="presParOf" srcId="{982269B3-FCBE-40D2-AFB1-360D3FE86B48}" destId="{7FA13C59-8059-467F-8F56-877DEDE0288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A0565E-F5A0-4E61-8495-37A3512F4022}">
      <dsp:nvSpPr>
        <dsp:cNvPr id="0" name=""/>
        <dsp:cNvSpPr/>
      </dsp:nvSpPr>
      <dsp:spPr>
        <a:xfrm rot="10800000">
          <a:off x="1939697" y="4024"/>
          <a:ext cx="6603371" cy="880355"/>
        </a:xfrm>
        <a:prstGeom prst="homePlate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821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реальності </a:t>
          </a:r>
          <a:r>
            <a:rPr lang="uk-UA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існування  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дебіторської заборгованості на певну дату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39697" y="4024"/>
        <a:ext cx="6603371" cy="880355"/>
      </dsp:txXfrm>
    </dsp:sp>
    <dsp:sp modelId="{217BB5C4-F76C-4CCD-8458-C542A388B797}">
      <dsp:nvSpPr>
        <dsp:cNvPr id="0" name=""/>
        <dsp:cNvSpPr/>
      </dsp:nvSpPr>
      <dsp:spPr>
        <a:xfrm>
          <a:off x="1386812" y="4024"/>
          <a:ext cx="1105770" cy="8803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4543A4-AABA-4741-8C1C-CF634AC64D8A}">
      <dsp:nvSpPr>
        <dsp:cNvPr id="0" name=""/>
        <dsp:cNvSpPr/>
      </dsp:nvSpPr>
      <dsp:spPr>
        <a:xfrm rot="10800000">
          <a:off x="1922542" y="1151909"/>
          <a:ext cx="6603371" cy="880355"/>
        </a:xfrm>
        <a:prstGeom prst="homePlate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821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правильності документального оформлення дебіторської заборгованості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22542" y="1151909"/>
        <a:ext cx="6603371" cy="880355"/>
      </dsp:txXfrm>
    </dsp:sp>
    <dsp:sp modelId="{A71866AE-CDC2-4E4A-B395-03D04417A3A6}">
      <dsp:nvSpPr>
        <dsp:cNvPr id="0" name=""/>
        <dsp:cNvSpPr/>
      </dsp:nvSpPr>
      <dsp:spPr>
        <a:xfrm>
          <a:off x="1350810" y="1147173"/>
          <a:ext cx="1249779" cy="8803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B29B0-6071-4C46-A9FC-8DC0F696023B}">
      <dsp:nvSpPr>
        <dsp:cNvPr id="0" name=""/>
        <dsp:cNvSpPr/>
      </dsp:nvSpPr>
      <dsp:spPr>
        <a:xfrm rot="10800000">
          <a:off x="1967873" y="2290322"/>
          <a:ext cx="6603371" cy="880355"/>
        </a:xfrm>
        <a:prstGeom prst="homePlate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821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правильності документального оформлення дебіторської заборгованості</a:t>
          </a: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67873" y="2290322"/>
        <a:ext cx="6603371" cy="880355"/>
      </dsp:txXfrm>
    </dsp:sp>
    <dsp:sp modelId="{2373A339-D1A0-440D-87C8-D91BDA5FE0F8}">
      <dsp:nvSpPr>
        <dsp:cNvPr id="0" name=""/>
        <dsp:cNvSpPr/>
      </dsp:nvSpPr>
      <dsp:spPr>
        <a:xfrm>
          <a:off x="1358636" y="2290322"/>
          <a:ext cx="1218474" cy="8803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73D06-F231-4353-B1C0-8F0530C86B97}">
      <dsp:nvSpPr>
        <dsp:cNvPr id="0" name=""/>
        <dsp:cNvSpPr/>
      </dsp:nvSpPr>
      <dsp:spPr>
        <a:xfrm rot="10800000">
          <a:off x="1975700" y="3433470"/>
          <a:ext cx="6603371" cy="880355"/>
        </a:xfrm>
        <a:prstGeom prst="homePlate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821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наявності простроченої дебіторської заборгованості</a:t>
          </a:r>
          <a:endParaRPr lang="uk-UA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75700" y="3433470"/>
        <a:ext cx="6603371" cy="880355"/>
      </dsp:txXfrm>
    </dsp:sp>
    <dsp:sp modelId="{90140C42-623C-46FE-BC1E-D280BAA163F5}">
      <dsp:nvSpPr>
        <dsp:cNvPr id="0" name=""/>
        <dsp:cNvSpPr/>
      </dsp:nvSpPr>
      <dsp:spPr>
        <a:xfrm>
          <a:off x="1350810" y="3433470"/>
          <a:ext cx="1249779" cy="8803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0F575-8D52-4A46-80D8-E3F747004D94}">
      <dsp:nvSpPr>
        <dsp:cNvPr id="0" name=""/>
        <dsp:cNvSpPr/>
      </dsp:nvSpPr>
      <dsp:spPr>
        <a:xfrm rot="10800000">
          <a:off x="1981048" y="4580642"/>
          <a:ext cx="6603371" cy="880355"/>
        </a:xfrm>
        <a:prstGeom prst="homePlate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821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правильності та достовірності відображення інформації про дебіторську заборгованість у бухгалтерському обліку і фінансовій звітності</a:t>
          </a:r>
          <a:endParaRPr lang="uk-UA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81048" y="4580642"/>
        <a:ext cx="6603371" cy="880355"/>
      </dsp:txXfrm>
    </dsp:sp>
    <dsp:sp modelId="{D10A4BB0-4CF6-43F3-BCE1-83E9FBC60AAB}">
      <dsp:nvSpPr>
        <dsp:cNvPr id="0" name=""/>
        <dsp:cNvSpPr/>
      </dsp:nvSpPr>
      <dsp:spPr>
        <a:xfrm>
          <a:off x="1350810" y="4576619"/>
          <a:ext cx="1249779" cy="88035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B643ED-86D3-4541-9A76-373B7C1D4E7B}">
      <dsp:nvSpPr>
        <dsp:cNvPr id="0" name=""/>
        <dsp:cNvSpPr/>
      </dsp:nvSpPr>
      <dsp:spPr>
        <a:xfrm>
          <a:off x="0" y="104633"/>
          <a:ext cx="8501122" cy="7378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Регістри аналітичного і синтетичного обліку, первинні бухгалтерські документи</a:t>
          </a:r>
          <a:endParaRPr lang="uk-UA" sz="2000" kern="1200" dirty="0"/>
        </a:p>
      </dsp:txBody>
      <dsp:txXfrm>
        <a:off x="1774008" y="104633"/>
        <a:ext cx="6727113" cy="737843"/>
      </dsp:txXfrm>
    </dsp:sp>
    <dsp:sp modelId="{BBB5E93B-4641-452A-BC35-6B1CE1A7EBFC}">
      <dsp:nvSpPr>
        <dsp:cNvPr id="0" name=""/>
        <dsp:cNvSpPr/>
      </dsp:nvSpPr>
      <dsp:spPr>
        <a:xfrm>
          <a:off x="73784" y="73784"/>
          <a:ext cx="1700224" cy="590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EECA9F-E1F5-48D7-AF14-7815C49E78E7}">
      <dsp:nvSpPr>
        <dsp:cNvPr id="0" name=""/>
        <dsp:cNvSpPr/>
      </dsp:nvSpPr>
      <dsp:spPr>
        <a:xfrm>
          <a:off x="0" y="916261"/>
          <a:ext cx="8501122" cy="7378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Наказ про облікову політику підприємства</a:t>
          </a:r>
          <a:endParaRPr lang="uk-UA" sz="2000" kern="1200" dirty="0"/>
        </a:p>
      </dsp:txBody>
      <dsp:txXfrm>
        <a:off x="1774008" y="916261"/>
        <a:ext cx="6727113" cy="737843"/>
      </dsp:txXfrm>
    </dsp:sp>
    <dsp:sp modelId="{E34B20A5-F291-40CB-9615-FD86D413A434}">
      <dsp:nvSpPr>
        <dsp:cNvPr id="0" name=""/>
        <dsp:cNvSpPr/>
      </dsp:nvSpPr>
      <dsp:spPr>
        <a:xfrm>
          <a:off x="73784" y="885411"/>
          <a:ext cx="1700224" cy="590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9B3ACC-B7A4-4288-824D-2A581322895D}">
      <dsp:nvSpPr>
        <dsp:cNvPr id="0" name=""/>
        <dsp:cNvSpPr/>
      </dsp:nvSpPr>
      <dsp:spPr>
        <a:xfrm>
          <a:off x="0" y="1727888"/>
          <a:ext cx="8501122" cy="7378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Регістри аналітичного і синтетичного обліку, первинні бухгалтерські документи</a:t>
          </a:r>
          <a:endParaRPr lang="uk-UA" sz="2000" kern="1200" dirty="0"/>
        </a:p>
      </dsp:txBody>
      <dsp:txXfrm>
        <a:off x="1774008" y="1727888"/>
        <a:ext cx="6727113" cy="737843"/>
      </dsp:txXfrm>
    </dsp:sp>
    <dsp:sp modelId="{A361D678-8CB0-415A-9191-6AF69E3CE96E}">
      <dsp:nvSpPr>
        <dsp:cNvPr id="0" name=""/>
        <dsp:cNvSpPr/>
      </dsp:nvSpPr>
      <dsp:spPr>
        <a:xfrm>
          <a:off x="73784" y="1697039"/>
          <a:ext cx="1700224" cy="590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B43D956-1C35-4D51-BB6E-784F0C7917C0}">
      <dsp:nvSpPr>
        <dsp:cNvPr id="0" name=""/>
        <dsp:cNvSpPr/>
      </dsp:nvSpPr>
      <dsp:spPr>
        <a:xfrm>
          <a:off x="0" y="2539516"/>
          <a:ext cx="8501122" cy="7378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 smtClean="0"/>
            <a:t>Первинні</a:t>
          </a:r>
          <a:r>
            <a:rPr lang="ru-RU" sz="2000" b="0" i="0" kern="1200" dirty="0" smtClean="0"/>
            <a:t> </a:t>
          </a:r>
          <a:r>
            <a:rPr lang="ru-RU" sz="2000" b="0" i="0" kern="1200" dirty="0" err="1" smtClean="0"/>
            <a:t>документи</a:t>
          </a:r>
          <a:r>
            <a:rPr lang="ru-RU" sz="2000" b="0" i="0" kern="1200" dirty="0" smtClean="0"/>
            <a:t> </a:t>
          </a:r>
          <a:endParaRPr lang="uk-UA" sz="2000" kern="1200" dirty="0"/>
        </a:p>
      </dsp:txBody>
      <dsp:txXfrm>
        <a:off x="1774008" y="2539516"/>
        <a:ext cx="6727113" cy="737843"/>
      </dsp:txXfrm>
    </dsp:sp>
    <dsp:sp modelId="{5345E03A-AA2D-42CE-9176-F54E89569FCD}">
      <dsp:nvSpPr>
        <dsp:cNvPr id="0" name=""/>
        <dsp:cNvSpPr/>
      </dsp:nvSpPr>
      <dsp:spPr>
        <a:xfrm>
          <a:off x="73784" y="2508666"/>
          <a:ext cx="1700224" cy="590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DFE1ED4-961F-4057-A58C-5E1363AFD384}">
      <dsp:nvSpPr>
        <dsp:cNvPr id="0" name=""/>
        <dsp:cNvSpPr/>
      </dsp:nvSpPr>
      <dsp:spPr>
        <a:xfrm>
          <a:off x="0" y="3351143"/>
          <a:ext cx="8501122" cy="7378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Договори</a:t>
          </a:r>
          <a:endParaRPr lang="uk-UA" sz="2000" kern="1200" dirty="0"/>
        </a:p>
      </dsp:txBody>
      <dsp:txXfrm>
        <a:off x="1774008" y="3351143"/>
        <a:ext cx="6727113" cy="737843"/>
      </dsp:txXfrm>
    </dsp:sp>
    <dsp:sp modelId="{129B7A35-E3BC-4288-AE73-F8F4B0C27EF4}">
      <dsp:nvSpPr>
        <dsp:cNvPr id="0" name=""/>
        <dsp:cNvSpPr/>
      </dsp:nvSpPr>
      <dsp:spPr>
        <a:xfrm>
          <a:off x="73784" y="3320294"/>
          <a:ext cx="1700224" cy="590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992BBA2-3B93-44B8-A667-B272CD11D479}">
      <dsp:nvSpPr>
        <dsp:cNvPr id="0" name=""/>
        <dsp:cNvSpPr/>
      </dsp:nvSpPr>
      <dsp:spPr>
        <a:xfrm>
          <a:off x="0" y="4056152"/>
          <a:ext cx="8501122" cy="7378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Журнали-ордери і Головна книга.</a:t>
          </a:r>
          <a:endParaRPr lang="uk-UA" sz="2000" kern="1200" dirty="0"/>
        </a:p>
      </dsp:txBody>
      <dsp:txXfrm>
        <a:off x="1774008" y="4056152"/>
        <a:ext cx="6727113" cy="737843"/>
      </dsp:txXfrm>
    </dsp:sp>
    <dsp:sp modelId="{F79BC85E-6454-4548-A480-2126EE57A8F9}">
      <dsp:nvSpPr>
        <dsp:cNvPr id="0" name=""/>
        <dsp:cNvSpPr/>
      </dsp:nvSpPr>
      <dsp:spPr>
        <a:xfrm>
          <a:off x="73784" y="4131921"/>
          <a:ext cx="1700224" cy="590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1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0E6562-D64E-437B-9207-E5E4C13DFFD1}">
      <dsp:nvSpPr>
        <dsp:cNvPr id="0" name=""/>
        <dsp:cNvSpPr/>
      </dsp:nvSpPr>
      <dsp:spPr>
        <a:xfrm>
          <a:off x="922747" y="145621"/>
          <a:ext cx="2047504" cy="940160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одержання переліку дебіторів і сум дебіторської заборгованості, у тому числі заборгованості пов'язаних сторін</a:t>
          </a:r>
          <a:endParaRPr lang="uk-UA" sz="1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2747" y="145621"/>
        <a:ext cx="2047504" cy="940160"/>
      </dsp:txXfrm>
    </dsp:sp>
    <dsp:sp modelId="{DDD95CAE-8813-4E01-9BC5-22CD8A61C15F}">
      <dsp:nvSpPr>
        <dsp:cNvPr id="0" name=""/>
        <dsp:cNvSpPr/>
      </dsp:nvSpPr>
      <dsp:spPr>
        <a:xfrm>
          <a:off x="3236346" y="145621"/>
          <a:ext cx="2047504" cy="795566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законності виникнення дебіторської заборгованості та своєчасності її погашення</a:t>
          </a:r>
          <a:endParaRPr lang="uk-UA" sz="1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6346" y="145621"/>
        <a:ext cx="2047504" cy="795566"/>
      </dsp:txXfrm>
    </dsp:sp>
    <dsp:sp modelId="{BF7B8E28-8E64-45B9-8FD8-DD261F10020E}">
      <dsp:nvSpPr>
        <dsp:cNvPr id="0" name=""/>
        <dsp:cNvSpPr/>
      </dsp:nvSpPr>
      <dsp:spPr>
        <a:xfrm>
          <a:off x="5466324" y="32273"/>
          <a:ext cx="2047504" cy="875725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заходів щодо погашення дебіторської заборгованості, у тому числі простроченої</a:t>
          </a:r>
          <a:endParaRPr lang="uk-UA" sz="1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6324" y="32273"/>
        <a:ext cx="2047504" cy="875725"/>
      </dsp:txXfrm>
    </dsp:sp>
    <dsp:sp modelId="{D2A03C09-3F23-4B22-858A-B723339ADEF0}">
      <dsp:nvSpPr>
        <dsp:cNvPr id="0" name=""/>
        <dsp:cNvSpPr/>
      </dsp:nvSpPr>
      <dsp:spPr>
        <a:xfrm>
          <a:off x="484806" y="1259021"/>
          <a:ext cx="2047504" cy="1175431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правильність розрахунку резерву сумнівних боргів та відображення його в бухгалтерському обліку і звітності</a:t>
          </a:r>
          <a:endParaRPr lang="uk-UA" sz="1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806" y="1259021"/>
        <a:ext cx="2047504" cy="1175431"/>
      </dsp:txXfrm>
    </dsp:sp>
    <dsp:sp modelId="{1290E182-E9CD-4DB6-9E85-14F4EE5011B6}">
      <dsp:nvSpPr>
        <dsp:cNvPr id="0" name=""/>
        <dsp:cNvSpPr/>
      </dsp:nvSpPr>
      <dsp:spPr>
        <a:xfrm>
          <a:off x="3164048" y="1293849"/>
          <a:ext cx="2047504" cy="1228502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документів з інвентаризації дебіторської заборгованості та своєчасності відображення їх результатів у бухгалтерському обліку</a:t>
          </a:r>
          <a:endParaRPr lang="uk-UA" sz="1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4048" y="1293849"/>
        <a:ext cx="2047504" cy="1228502"/>
      </dsp:txXfrm>
    </dsp:sp>
    <dsp:sp modelId="{7781D991-271F-438B-AF04-11B75A6258AD}">
      <dsp:nvSpPr>
        <dsp:cNvPr id="0" name=""/>
        <dsp:cNvSpPr/>
      </dsp:nvSpPr>
      <dsp:spPr>
        <a:xfrm>
          <a:off x="5983728" y="1158247"/>
          <a:ext cx="2047504" cy="1355112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дослідження класифікації дебіторської заборгованості за строками і фактами непогашення</a:t>
          </a:r>
          <a:endParaRPr lang="uk-UA" sz="1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3728" y="1158247"/>
        <a:ext cx="2047504" cy="1355112"/>
      </dsp:txXfrm>
    </dsp:sp>
    <dsp:sp modelId="{735B47C1-E527-42DC-9180-9C1EA8AA9564}">
      <dsp:nvSpPr>
        <dsp:cNvPr id="0" name=""/>
        <dsp:cNvSpPr/>
      </dsp:nvSpPr>
      <dsp:spPr>
        <a:xfrm>
          <a:off x="2081492" y="2705530"/>
          <a:ext cx="2047504" cy="1228502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правильності та обґрунтованості списання дебіторської заборгованості, у тому числі тієї, за якою закінчився термін позовної давності</a:t>
          </a:r>
          <a:endParaRPr lang="uk-UA" sz="1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1492" y="2705530"/>
        <a:ext cx="2047504" cy="1228502"/>
      </dsp:txXfrm>
    </dsp:sp>
    <dsp:sp modelId="{547AAA12-145E-4C4C-AD88-3094790FC7E1}">
      <dsp:nvSpPr>
        <dsp:cNvPr id="0" name=""/>
        <dsp:cNvSpPr/>
      </dsp:nvSpPr>
      <dsp:spPr>
        <a:xfrm>
          <a:off x="4333747" y="2705530"/>
          <a:ext cx="2047504" cy="1228502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перевірка правильності відображення дебіторської заборгованості в аналітичному і синтетичному обліку та звітності</a:t>
          </a:r>
          <a:endParaRPr lang="uk-UA" sz="12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33747" y="2705530"/>
        <a:ext cx="2047504" cy="12285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B74EE1-C44F-4350-9852-648C6BB42CBE}">
      <dsp:nvSpPr>
        <dsp:cNvPr id="0" name=""/>
        <dsp:cNvSpPr/>
      </dsp:nvSpPr>
      <dsp:spPr>
        <a:xfrm>
          <a:off x="0" y="3547198"/>
          <a:ext cx="8215370" cy="831822"/>
        </a:xfrm>
        <a:prstGeom prst="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перевірка розрахунків за претензіями та з відшкодування заподіяних збитків</a:t>
          </a:r>
          <a:endParaRPr lang="uk-UA" sz="1500" kern="1200" dirty="0"/>
        </a:p>
      </dsp:txBody>
      <dsp:txXfrm>
        <a:off x="0" y="3547198"/>
        <a:ext cx="8215370" cy="449184"/>
      </dsp:txXfrm>
    </dsp:sp>
    <dsp:sp modelId="{C4747F72-FFE9-4CA6-B245-F6C3F131C4B7}">
      <dsp:nvSpPr>
        <dsp:cNvPr id="0" name=""/>
        <dsp:cNvSpPr/>
      </dsp:nvSpPr>
      <dsp:spPr>
        <a:xfrm>
          <a:off x="4011" y="4000930"/>
          <a:ext cx="2735782" cy="869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перевірка розрахунків із зовнішньоекономічної діяльності</a:t>
          </a:r>
          <a:endParaRPr lang="uk-UA" sz="1200" kern="1200" dirty="0"/>
        </a:p>
      </dsp:txBody>
      <dsp:txXfrm>
        <a:off x="4011" y="4000930"/>
        <a:ext cx="2735782" cy="869870"/>
      </dsp:txXfrm>
    </dsp:sp>
    <dsp:sp modelId="{FF6C77C0-77ED-4040-A1F7-EB24618B0B53}">
      <dsp:nvSpPr>
        <dsp:cNvPr id="0" name=""/>
        <dsp:cNvSpPr/>
      </dsp:nvSpPr>
      <dsp:spPr>
        <a:xfrm>
          <a:off x="2739793" y="4000930"/>
          <a:ext cx="2735782" cy="869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перевірка претензійної роботи й роботи внутрішнього аудитора</a:t>
          </a:r>
          <a:endParaRPr lang="uk-UA" sz="1200" kern="1200" dirty="0"/>
        </a:p>
      </dsp:txBody>
      <dsp:txXfrm>
        <a:off x="2739793" y="4000930"/>
        <a:ext cx="2735782" cy="869870"/>
      </dsp:txXfrm>
    </dsp:sp>
    <dsp:sp modelId="{194D8888-C875-49BD-9EEF-844E1F737C16}">
      <dsp:nvSpPr>
        <dsp:cNvPr id="0" name=""/>
        <dsp:cNvSpPr/>
      </dsp:nvSpPr>
      <dsp:spPr>
        <a:xfrm>
          <a:off x="5475576" y="4000930"/>
          <a:ext cx="2735782" cy="8698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інші питання, що стосуються аудиту дебіторської заборгованості</a:t>
          </a:r>
          <a:endParaRPr lang="uk-UA" sz="1200" kern="1200" dirty="0"/>
        </a:p>
      </dsp:txBody>
      <dsp:txXfrm>
        <a:off x="5475576" y="4000930"/>
        <a:ext cx="2735782" cy="869870"/>
      </dsp:txXfrm>
    </dsp:sp>
    <dsp:sp modelId="{42BE7F49-16C7-42EF-BC02-C2823AFB9114}">
      <dsp:nvSpPr>
        <dsp:cNvPr id="0" name=""/>
        <dsp:cNvSpPr/>
      </dsp:nvSpPr>
      <dsp:spPr>
        <a:xfrm rot="10800000">
          <a:off x="0" y="1719427"/>
          <a:ext cx="8215370" cy="1856136"/>
        </a:xfrm>
        <a:prstGeom prst="upArrowCallou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контроль правильності розрахунків у первинних документах (і за кількістю, і за вартістю)</a:t>
          </a:r>
          <a:endParaRPr lang="uk-UA" sz="1500" kern="1200" dirty="0"/>
        </a:p>
      </dsp:txBody>
      <dsp:txXfrm>
        <a:off x="0" y="1719427"/>
        <a:ext cx="8215370" cy="651503"/>
      </dsp:txXfrm>
    </dsp:sp>
    <dsp:sp modelId="{097FCB0B-24C0-412F-B51B-44E2536E6DC5}">
      <dsp:nvSpPr>
        <dsp:cNvPr id="0" name=""/>
        <dsp:cNvSpPr/>
      </dsp:nvSpPr>
      <dsp:spPr>
        <a:xfrm>
          <a:off x="4011" y="2214145"/>
          <a:ext cx="2735782" cy="8696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контроль відповідності/й своєчасності облікової реєстрації </a:t>
          </a:r>
          <a:endParaRPr lang="uk-UA" sz="1200" kern="1200" dirty="0"/>
        </a:p>
      </dsp:txBody>
      <dsp:txXfrm>
        <a:off x="4011" y="2214145"/>
        <a:ext cx="2735782" cy="869609"/>
      </dsp:txXfrm>
    </dsp:sp>
    <dsp:sp modelId="{12E7FE0C-BF32-469B-8B70-0F4CAC5DFDB2}">
      <dsp:nvSpPr>
        <dsp:cNvPr id="0" name=""/>
        <dsp:cNvSpPr/>
      </dsp:nvSpPr>
      <dsp:spPr>
        <a:xfrm>
          <a:off x="2739793" y="2214145"/>
          <a:ext cx="2735782" cy="8696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перевірка розрахунків за товарообмінними операціями</a:t>
          </a:r>
          <a:endParaRPr lang="uk-UA" sz="1200" kern="1200" dirty="0"/>
        </a:p>
      </dsp:txBody>
      <dsp:txXfrm>
        <a:off x="2739793" y="2214145"/>
        <a:ext cx="2735782" cy="869609"/>
      </dsp:txXfrm>
    </dsp:sp>
    <dsp:sp modelId="{0C3E941D-287A-400C-A751-5E13F041A3A8}">
      <dsp:nvSpPr>
        <dsp:cNvPr id="0" name=""/>
        <dsp:cNvSpPr/>
      </dsp:nvSpPr>
      <dsp:spPr>
        <a:xfrm>
          <a:off x="5475576" y="2214145"/>
          <a:ext cx="2735782" cy="8696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перевірка безнадійної дебіторської заборгованості</a:t>
          </a:r>
          <a:endParaRPr lang="uk-UA" sz="1200" kern="1200" dirty="0"/>
        </a:p>
      </dsp:txBody>
      <dsp:txXfrm>
        <a:off x="5475576" y="2214145"/>
        <a:ext cx="2735782" cy="869609"/>
      </dsp:txXfrm>
    </dsp:sp>
    <dsp:sp modelId="{8A5ABF56-5C45-4ADD-891C-222964ED516C}">
      <dsp:nvSpPr>
        <dsp:cNvPr id="0" name=""/>
        <dsp:cNvSpPr/>
      </dsp:nvSpPr>
      <dsp:spPr>
        <a:xfrm rot="10800000">
          <a:off x="0" y="663"/>
          <a:ext cx="8215370" cy="1747129"/>
        </a:xfrm>
        <a:prstGeom prst="upArrowCallou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контроль наявності, якості оформлення та реєстрації укладених договорів</a:t>
          </a:r>
          <a:endParaRPr lang="uk-UA" sz="1500" kern="1200" dirty="0"/>
        </a:p>
      </dsp:txBody>
      <dsp:txXfrm>
        <a:off x="0" y="663"/>
        <a:ext cx="8215370" cy="613242"/>
      </dsp:txXfrm>
    </dsp:sp>
    <dsp:sp modelId="{846298B4-383B-45A2-A75A-5D75F6F31551}">
      <dsp:nvSpPr>
        <dsp:cNvPr id="0" name=""/>
        <dsp:cNvSpPr/>
      </dsp:nvSpPr>
      <dsp:spPr>
        <a:xfrm>
          <a:off x="4011" y="440877"/>
          <a:ext cx="2735782" cy="8696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звірення залишків по розрахунках за даними Головної книги, синтетичного й аналітичного обліку</a:t>
          </a:r>
          <a:endParaRPr lang="uk-UA" sz="1200" kern="1200" dirty="0"/>
        </a:p>
      </dsp:txBody>
      <dsp:txXfrm>
        <a:off x="4011" y="440877"/>
        <a:ext cx="2735782" cy="869609"/>
      </dsp:txXfrm>
    </dsp:sp>
    <dsp:sp modelId="{880A9CDD-B535-412D-AE5D-C9DB0DD13A51}">
      <dsp:nvSpPr>
        <dsp:cNvPr id="0" name=""/>
        <dsp:cNvSpPr/>
      </dsp:nvSpPr>
      <dsp:spPr>
        <a:xfrm>
          <a:off x="2739793" y="440877"/>
          <a:ext cx="2735782" cy="8696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перевірка правильності створення і використання резерву сумнівних боргів</a:t>
          </a:r>
          <a:endParaRPr lang="uk-UA" sz="1200" kern="1200" dirty="0"/>
        </a:p>
      </dsp:txBody>
      <dsp:txXfrm>
        <a:off x="2739793" y="440877"/>
        <a:ext cx="2735782" cy="869609"/>
      </dsp:txXfrm>
    </dsp:sp>
    <dsp:sp modelId="{0A26A9AD-B5EA-4A14-BECE-C4C8B0113237}">
      <dsp:nvSpPr>
        <dsp:cNvPr id="0" name=""/>
        <dsp:cNvSpPr/>
      </dsp:nvSpPr>
      <dsp:spPr>
        <a:xfrm>
          <a:off x="5475576" y="440877"/>
          <a:ext cx="2735782" cy="8696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контроль повноти й реальності відображення господарських операцій з безготівковими розрахунками у первинних документах</a:t>
          </a:r>
          <a:endParaRPr lang="uk-UA" sz="1200" kern="1200" dirty="0"/>
        </a:p>
      </dsp:txBody>
      <dsp:txXfrm>
        <a:off x="5475576" y="440877"/>
        <a:ext cx="2735782" cy="86960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EADC42-6C41-41FE-8E72-0BE7A00FA736}">
      <dsp:nvSpPr>
        <dsp:cNvPr id="0" name=""/>
        <dsp:cNvSpPr/>
      </dsp:nvSpPr>
      <dsp:spPr>
        <a:xfrm>
          <a:off x="0" y="103174"/>
          <a:ext cx="7958118" cy="579149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заміни виписок банку іншими або виправлення відповідних сум, що свідчать про погашення дебіторської заборгованості </a:t>
          </a:r>
          <a:endParaRPr lang="uk-UA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03174"/>
        <a:ext cx="7958118" cy="579149"/>
      </dsp:txXfrm>
    </dsp:sp>
    <dsp:sp modelId="{43B4C7F7-24CC-4D65-9693-B8E88A60801B}">
      <dsp:nvSpPr>
        <dsp:cNvPr id="0" name=""/>
        <dsp:cNvSpPr/>
      </dsp:nvSpPr>
      <dsp:spPr>
        <a:xfrm>
          <a:off x="0" y="742186"/>
          <a:ext cx="7958118" cy="579149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зарахування отриманих сум дебіторської заборгованості на погашення заборгованості невідповідних дебіторів-платників</a:t>
          </a:r>
          <a:endParaRPr lang="uk-UA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42186"/>
        <a:ext cx="7958118" cy="579149"/>
      </dsp:txXfrm>
    </dsp:sp>
    <dsp:sp modelId="{AC2DBEC4-5405-4909-9A2A-3FE22D3717BB}">
      <dsp:nvSpPr>
        <dsp:cNvPr id="0" name=""/>
        <dsp:cNvSpPr/>
      </dsp:nvSpPr>
      <dsp:spPr>
        <a:xfrm>
          <a:off x="0" y="1336172"/>
          <a:ext cx="7958118" cy="579149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неправомірне здійснення бартерних операцій для погашення дебіторської заборгованості</a:t>
          </a:r>
          <a:endParaRPr lang="uk-UA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36172"/>
        <a:ext cx="7958118" cy="579149"/>
      </dsp:txXfrm>
    </dsp:sp>
    <dsp:sp modelId="{672CB3F4-5712-4105-8ABD-096FB9D9F159}">
      <dsp:nvSpPr>
        <dsp:cNvPr id="0" name=""/>
        <dsp:cNvSpPr/>
      </dsp:nvSpPr>
      <dsp:spPr>
        <a:xfrm>
          <a:off x="0" y="1946086"/>
          <a:ext cx="7958118" cy="579149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списання недостач та крадіжок за рахунок збільшення дебіторської заборгованості</a:t>
          </a:r>
          <a:endParaRPr lang="uk-UA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46086"/>
        <a:ext cx="7958118" cy="579149"/>
      </dsp:txXfrm>
    </dsp:sp>
    <dsp:sp modelId="{128F08B8-D94F-45B1-869A-C71BE1A6AD72}">
      <dsp:nvSpPr>
        <dsp:cNvPr id="0" name=""/>
        <dsp:cNvSpPr/>
      </dsp:nvSpPr>
      <dsp:spPr>
        <a:xfrm>
          <a:off x="0" y="2609236"/>
          <a:ext cx="7958118" cy="579149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невідповідність даних синтетичного й аналітичного обліку дебіторської заборгованості та зобов'язань</a:t>
          </a:r>
          <a:endParaRPr lang="uk-UA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09236"/>
        <a:ext cx="7958118" cy="579149"/>
      </dsp:txXfrm>
    </dsp:sp>
    <dsp:sp modelId="{4C5E6DC2-1FB6-4764-9728-7DDE0088F64E}">
      <dsp:nvSpPr>
        <dsp:cNvPr id="0" name=""/>
        <dsp:cNvSpPr/>
      </dsp:nvSpPr>
      <dsp:spPr>
        <a:xfrm>
          <a:off x="0" y="3231586"/>
          <a:ext cx="7958118" cy="579149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приховування дебіторської заборгованості та зобов'язань відображенням у Балансі згорнутого залишку замість розгорнутого </a:t>
          </a:r>
          <a:endParaRPr lang="uk-UA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31586"/>
        <a:ext cx="7958118" cy="579149"/>
      </dsp:txXfrm>
    </dsp:sp>
    <dsp:sp modelId="{7FA13C59-8059-467F-8F56-877DEDE02882}">
      <dsp:nvSpPr>
        <dsp:cNvPr id="0" name=""/>
        <dsp:cNvSpPr/>
      </dsp:nvSpPr>
      <dsp:spPr>
        <a:xfrm>
          <a:off x="0" y="3889388"/>
          <a:ext cx="7958118" cy="579149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неправильний розрахунок суми резерву безнадійної дебіторської заборгованості</a:t>
          </a:r>
          <a:endParaRPr lang="uk-UA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89388"/>
        <a:ext cx="7958118" cy="579149"/>
      </dsp:txXfrm>
    </dsp:sp>
    <dsp:sp modelId="{CF993A4C-CC19-4F5C-A598-20F9A9FE283F}">
      <dsp:nvSpPr>
        <dsp:cNvPr id="0" name=""/>
        <dsp:cNvSpPr/>
      </dsp:nvSpPr>
      <dsp:spPr>
        <a:xfrm>
          <a:off x="0" y="4476286"/>
          <a:ext cx="7958118" cy="579149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невідповідність сум, зазначених у первинних документах, що є підставою виникнення дебіторської заборгованості</a:t>
          </a:r>
          <a:endParaRPr lang="uk-UA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76286"/>
        <a:ext cx="7958118" cy="5791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EADC42-6C41-41FE-8E72-0BE7A00FA736}">
      <dsp:nvSpPr>
        <dsp:cNvPr id="0" name=""/>
        <dsp:cNvSpPr/>
      </dsp:nvSpPr>
      <dsp:spPr>
        <a:xfrm>
          <a:off x="0" y="0"/>
          <a:ext cx="8215370" cy="657921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шахрайство із сумами дебіторської заборгованості підзвітних осіб </a:t>
          </a:r>
          <a:endParaRPr lang="uk-UA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8215370" cy="657921"/>
      </dsp:txXfrm>
    </dsp:sp>
    <dsp:sp modelId="{43B4C7F7-24CC-4D65-9693-B8E88A60801B}">
      <dsp:nvSpPr>
        <dsp:cNvPr id="0" name=""/>
        <dsp:cNvSpPr/>
      </dsp:nvSpPr>
      <dsp:spPr>
        <a:xfrm>
          <a:off x="0" y="770656"/>
          <a:ext cx="8215370" cy="795600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неправильне оформленням або відсутність договорів, що стали підставою для відвантаження товару і виникнення дебіторської заборгованості</a:t>
          </a:r>
          <a:endParaRPr lang="uk-UA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70656"/>
        <a:ext cx="8215370" cy="795600"/>
      </dsp:txXfrm>
    </dsp:sp>
    <dsp:sp modelId="{AC2DBEC4-5405-4909-9A2A-3FE22D3717BB}">
      <dsp:nvSpPr>
        <dsp:cNvPr id="0" name=""/>
        <dsp:cNvSpPr/>
      </dsp:nvSpPr>
      <dsp:spPr>
        <a:xfrm>
          <a:off x="0" y="1599885"/>
          <a:ext cx="8215370" cy="795600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неправильна кореспонденція рахунків при відображенні в обліку дебіторської заборгованості</a:t>
          </a:r>
          <a:endParaRPr lang="uk-UA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99885"/>
        <a:ext cx="8215370" cy="795600"/>
      </dsp:txXfrm>
    </dsp:sp>
    <dsp:sp modelId="{672CB3F4-5712-4105-8ABD-096FB9D9F159}">
      <dsp:nvSpPr>
        <dsp:cNvPr id="0" name=""/>
        <dsp:cNvSpPr/>
      </dsp:nvSpPr>
      <dsp:spPr>
        <a:xfrm>
          <a:off x="0" y="2520280"/>
          <a:ext cx="8215370" cy="795600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відображена дебіторська заборгованість не належить підприємству</a:t>
          </a:r>
          <a:endParaRPr lang="uk-UA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20280"/>
        <a:ext cx="8215370" cy="795600"/>
      </dsp:txXfrm>
    </dsp:sp>
    <dsp:sp modelId="{128F08B8-D94F-45B1-869A-C71BE1A6AD72}">
      <dsp:nvSpPr>
        <dsp:cNvPr id="0" name=""/>
        <dsp:cNvSpPr/>
      </dsp:nvSpPr>
      <dsp:spPr>
        <a:xfrm>
          <a:off x="0" y="3451216"/>
          <a:ext cx="8215370" cy="795600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зарахування дебіторської заборгованості у валюту Балансу не за чистою реалізаційною вартістю, а за початковою вартістю виникнення </a:t>
          </a:r>
          <a:endParaRPr lang="uk-UA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51216"/>
        <a:ext cx="8215370" cy="795600"/>
      </dsp:txXfrm>
    </dsp:sp>
    <dsp:sp modelId="{4C5E6DC2-1FB6-4764-9728-7DDE0088F64E}">
      <dsp:nvSpPr>
        <dsp:cNvPr id="0" name=""/>
        <dsp:cNvSpPr/>
      </dsp:nvSpPr>
      <dsp:spPr>
        <a:xfrm>
          <a:off x="0" y="4344736"/>
          <a:ext cx="8215370" cy="795600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неправильна </a:t>
          </a: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класифікація дебіторської заборгованості на довгострокову та короткострокову, унаслідок чого викривляється фінансовий стан підприємства при аналізі показників, що його характеризують</a:t>
          </a:r>
          <a:endParaRPr lang="uk-UA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44736"/>
        <a:ext cx="8215370" cy="795600"/>
      </dsp:txXfrm>
    </dsp:sp>
    <dsp:sp modelId="{7FA13C59-8059-467F-8F56-877DEDE02882}">
      <dsp:nvSpPr>
        <dsp:cNvPr id="0" name=""/>
        <dsp:cNvSpPr/>
      </dsp:nvSpPr>
      <dsp:spPr>
        <a:xfrm>
          <a:off x="0" y="5238256"/>
          <a:ext cx="8215370" cy="795600"/>
        </a:xfrm>
        <a:prstGeom prst="roundRect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запис дебіторської заборгованості за фіктивними рахунками неіснуючих клієнтів або за фіктивними, нетоварними операціями</a:t>
          </a:r>
          <a:endParaRPr lang="uk-UA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238256"/>
        <a:ext cx="8215370" cy="79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9028-2E29-40B6-8D0D-BB95E3D0157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DF9028-2E29-40B6-8D0D-BB95E3D0157D}" type="datetimeFigureOut">
              <a:rPr lang="uk-UA" smtClean="0"/>
              <a:pPr/>
              <a:t>27.11.2017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13DB25-D861-4BE4-91D0-65CBD05626A8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7488832" cy="2210999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Тема: </a:t>
            </a:r>
            <a:r>
              <a:rPr lang="uk-UA" sz="5400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Аудит дебіторської заборгованості</a:t>
            </a:r>
            <a:endParaRPr lang="uk-UA" sz="5400" b="1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301208"/>
            <a:ext cx="6400800" cy="792088"/>
          </a:xfrm>
        </p:spPr>
        <p:txBody>
          <a:bodyPr>
            <a:noAutofit/>
          </a:bodyPr>
          <a:lstStyle/>
          <a:p>
            <a:pPr algn="r"/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Лектор: Назаренко Т. П</a:t>
            </a:r>
            <a:r>
              <a:rPr lang="uk-UA" sz="4000" b="1" dirty="0" smtClean="0">
                <a:latin typeface="Times New Roman" pitchFamily="18" charset="0"/>
              </a:rPr>
              <a:t>.</a:t>
            </a:r>
            <a:endParaRPr lang="en-US" sz="4000" b="1" dirty="0" smtClean="0">
              <a:latin typeface="Times New Roman" pitchFamily="18" charset="0"/>
            </a:endParaRPr>
          </a:p>
        </p:txBody>
      </p:sp>
      <p:pic>
        <p:nvPicPr>
          <p:cNvPr id="5" name="Shape 32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-108520" y="4077072"/>
            <a:ext cx="3111500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45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типовой процесс 3"/>
          <p:cNvSpPr/>
          <p:nvPr/>
        </p:nvSpPr>
        <p:spPr>
          <a:xfrm>
            <a:off x="1331640" y="1556792"/>
            <a:ext cx="6929437" cy="1212726"/>
          </a:xfrm>
          <a:prstGeom prst="flowChartPredefined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У </a:t>
            </a:r>
            <a:r>
              <a:rPr lang="uk-UA" sz="2400" b="1" i="1" dirty="0"/>
              <a:t>процесі аудиту дебіторської заборгованості</a:t>
            </a:r>
            <a:r>
              <a:rPr lang="uk-UA" sz="2400" dirty="0"/>
              <a:t> використовуються такі </a:t>
            </a:r>
            <a:r>
              <a:rPr lang="uk-UA" sz="2400" b="1" i="1" dirty="0"/>
              <a:t>процедури:</a:t>
            </a:r>
            <a:endParaRPr lang="uk-UA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621443892"/>
              </p:ext>
            </p:extLst>
          </p:nvPr>
        </p:nvGraphicFramePr>
        <p:xfrm>
          <a:off x="395536" y="2923210"/>
          <a:ext cx="8462744" cy="393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17632" cy="1944216"/>
          </a:xfrm>
        </p:spPr>
        <p:txBody>
          <a:bodyPr>
            <a:noAutofit/>
          </a:bodyPr>
          <a:lstStyle/>
          <a:p>
            <a:pPr algn="ctr"/>
            <a:r>
              <a:rPr lang="uk-UA" sz="3200" b="1" i="1" dirty="0" smtClean="0">
                <a:latin typeface="+mn-lt"/>
              </a:rPr>
              <a:t>2. Програма </a:t>
            </a:r>
            <a:r>
              <a:rPr lang="uk-UA" sz="3200" b="1" i="1" dirty="0">
                <a:latin typeface="+mn-lt"/>
              </a:rPr>
              <a:t>й робочі документи для забезпечення проведення аудиту дебіторської заборгованості</a:t>
            </a:r>
            <a:br>
              <a:rPr lang="uk-UA" sz="3200" b="1" i="1" dirty="0">
                <a:latin typeface="+mn-lt"/>
              </a:rPr>
            </a:b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uk-U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33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907704" y="548680"/>
            <a:ext cx="6929438" cy="100012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До програми аудиту дебіторської заборгованості входять такі процедури</a:t>
            </a:r>
            <a:r>
              <a:rPr lang="uk-UA" sz="2400" dirty="0"/>
              <a:t>: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571472" y="1700808"/>
          <a:ext cx="8215370" cy="4871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8229600" cy="330324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Особливу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увагу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необхідно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приділити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аудиту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дебіторської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заборгованості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, тому що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дебіторська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заборгованість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— це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вилучені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з обороту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кошти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суб'єкта господарювання.</a:t>
            </a: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5" name="Picture 7" descr="https://encrypted-tbn1.gstatic.com/images?q=tbn:ANd9GcSnJgBkVj7FHO7NcsSGUHOlZS1JVnDhXwruRQ8918_FVTcpyK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8900" y="5172074"/>
            <a:ext cx="2705100" cy="1685926"/>
          </a:xfrm>
          <a:prstGeom prst="rect">
            <a:avLst/>
          </a:prstGeom>
          <a:noFill/>
        </p:spPr>
      </p:pic>
      <p:pic>
        <p:nvPicPr>
          <p:cNvPr id="2057" name="Picture 9" descr="http://virtuni.education.zp.ua/info_cpu/sites/default/files/fl3basOIB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3" cy="177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957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680" y="692696"/>
            <a:ext cx="879532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приділити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розкриття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дебіторську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заборгованість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примітках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звітності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де наведено: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 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дебіторів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довгострокової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дебіторської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 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дебіторів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дебіторської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пов'язаних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виділенням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внутрішньо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групового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сальдо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дебіторської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   склад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балансу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дебіторська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заборгованість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   метод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резерву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сумнівних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боргів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   суму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поточної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дебіторської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розрізі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строками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непогашення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gazeta.snu.edu.ua/uploads/1298365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193704"/>
            <a:ext cx="241176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328026"/>
          <a:ext cx="8784976" cy="5469201"/>
        </p:xfrm>
        <a:graphic>
          <a:graphicData uri="http://schemas.openxmlformats.org/drawingml/2006/table">
            <a:tbl>
              <a:tblPr/>
              <a:tblGrid>
                <a:gridCol w="372246"/>
                <a:gridCol w="5532410"/>
                <a:gridCol w="576064"/>
                <a:gridCol w="576064"/>
                <a:gridCol w="1080120"/>
                <a:gridCol w="648072"/>
              </a:tblGrid>
              <a:tr h="1248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Зміст 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Варіанти відповіді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Примітки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44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Ні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r>
                        <a:rPr lang="uk-UA" sz="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Інформація відсутня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 контроль відповідності вимогам замовника залежить від дебіторської заборгованості, бухгалтерського обліку і роботи з грошовими коштами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ведення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аналітичного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Обліку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дебіторської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заборгованості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залежить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ведення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головної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книги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випадку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виходу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відпустку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співробітника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в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обов'язок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якого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входить робота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дебіторською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заборгованістю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Йому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призначають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заступника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обмежено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доступ до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комп'ютеризованих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записів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дебіторської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заборгованості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 попередньо пронумеровані документи на відвантаження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рахунок-фактури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ведуться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належною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перевіркою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їх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послідовності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використовуються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для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виставлення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рахунків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затверджені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прейскуранти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переліки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рахунків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дебіторів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розбивкою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термінах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оплати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складаються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регулярно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перевіряються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відповідною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особою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виписки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банківському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рахунку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розносить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особа,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що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пов'язана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обліком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дебіторської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заборгованості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перевіряються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рахунки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виписані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клієнтам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відповідною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особою перед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відвантаженням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звіряються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відвантажена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кількістю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на яку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виставляються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рахунки-фактури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здійснюється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детальна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звірка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аналітичного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обліку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дебіторської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заборгованості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із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синтетичним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рахунком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здійснюється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детальна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звірка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аналітичного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обліку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дебіторської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заборгованості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із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синтетичним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рахунком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6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656565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класифікується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дебіторська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заборгованість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терміном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оплати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6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656565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скарги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замовників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питання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пов'язані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виставленням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рахунків-фактур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контролюються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вирішуються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вчасно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6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656565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ведеться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перевіряється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журнал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замовлень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регулярно для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обліку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не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відвантажених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замовлень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6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656565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рахунки-фактури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Порівнюються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із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замовленнями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продажі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Порівнюються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документацією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відвантаженню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Перевіряються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арифметичну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точність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Погоджуються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затвердженими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прейскурантами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65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656565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2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ведеться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підприємстві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Книга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реєстрації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виписки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рахунків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Книга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реєстрації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виписки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накладних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відвантаження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;.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63" marR="26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863" marR="26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Содержимое 2"/>
          <p:cNvSpPr txBox="1">
            <a:spLocks/>
          </p:cNvSpPr>
          <p:nvPr/>
        </p:nvSpPr>
        <p:spPr>
          <a:xfrm>
            <a:off x="1043608" y="0"/>
            <a:ext cx="7920880" cy="1124744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/>
          <a:p>
            <a:pPr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1600" b="1" dirty="0" smtClean="0"/>
              <a:t>Тест </a:t>
            </a:r>
            <a:r>
              <a:rPr lang="ru-RU" sz="1600" b="1" dirty="0" err="1" smtClean="0"/>
              <a:t>внутрішнього</a:t>
            </a:r>
            <a:r>
              <a:rPr lang="ru-RU" sz="1600" b="1" dirty="0" smtClean="0"/>
              <a:t> контролю </a:t>
            </a:r>
            <a:r>
              <a:rPr lang="ru-RU" sz="1600" b="1" dirty="0" err="1" smtClean="0"/>
              <a:t>дебіторської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заборгованості</a:t>
            </a:r>
            <a:endParaRPr lang="ru-RU" sz="1600" dirty="0" smtClean="0"/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Аудиторська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фірма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"Центр-аудит"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TOB "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Агроінформ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перевіряється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01.01.20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13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-31.12.20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13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650507"/>
          <a:ext cx="8784974" cy="6022802"/>
        </p:xfrm>
        <a:graphic>
          <a:graphicData uri="http://schemas.openxmlformats.org/drawingml/2006/table">
            <a:tbl>
              <a:tblPr/>
              <a:tblGrid>
                <a:gridCol w="490451"/>
                <a:gridCol w="4478101"/>
                <a:gridCol w="792088"/>
                <a:gridCol w="936104"/>
                <a:gridCol w="1224136"/>
                <a:gridCol w="864094"/>
              </a:tblGrid>
              <a:tr h="153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Книга </a:t>
                      </a:r>
                      <a:r>
                        <a:rPr lang="ru-RU" sz="9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реєстрації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договорів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9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Книга </a:t>
                      </a:r>
                      <a:r>
                        <a:rPr lang="ru-RU" sz="9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реєстрації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претензій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 існує графік документообороту на відвантаження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7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Як проводиться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інвентаризація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заборгованості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Періодичність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Документальне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оформлення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 складаються акти звірки: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дату інвентаризації;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Перед виставлянням претензій;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мірі необхідності.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Аналітичний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облік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заборгованості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ведеться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розрізі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Дебітора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(в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загальній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);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Кожного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відвантаження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Договорів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проводиться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аналіз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заборгованості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терміном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позовної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давності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що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минув, на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кінець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кожного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звітного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місяця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 є на підприємстві дебіторська заборгованість, забезпечена векселями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 використовуються в розрахунках взаємозаліки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існує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дебіторська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заборгованість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бартерними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договорами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списується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дебіторська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заборгованість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витрати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переносилася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дебіторська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заборгованість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інші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рахунки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записи в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журналі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реєстрації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виписки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рахунків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періодично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порівнюються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документами на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відвантаження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сумарні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підсумки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рахунків-фактур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підводяться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щодня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порівнюються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записом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журналі-ордері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uk-UA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 відповідна особа періодично порівнює фактичні продажі з плановими продажами і контролює суттєві різниці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endParaRPr lang="ru-RU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періодично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оцінюється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адекватність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резерву на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покриття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сумнівних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боргів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рахунках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відповідною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особою</a:t>
                      </a:r>
                      <a:endParaRPr lang="ru-RU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787" marR="38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0"/>
            <a:ext cx="8229600" cy="62942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продовження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3" y="1778977"/>
          <a:ext cx="8964488" cy="5089547"/>
        </p:xfrm>
        <a:graphic>
          <a:graphicData uri="http://schemas.openxmlformats.org/drawingml/2006/table">
            <a:tbl>
              <a:tblPr/>
              <a:tblGrid>
                <a:gridCol w="388505"/>
                <a:gridCol w="5084102"/>
                <a:gridCol w="1296144"/>
                <a:gridCol w="1368152"/>
                <a:gridCol w="827585"/>
              </a:tblGrid>
              <a:tr h="360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Перелік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аудиторських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процедур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Виконавець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Період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перевірки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05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Примітки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17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9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Звірка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даних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регістрів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обліку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дебіторської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заборгованості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зданими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головної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книги.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Макаренко В.Ю.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 лютого 20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Перевірка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наявності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первинної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документації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всіма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господарськими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операціями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дебіторами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Степанов К.Д.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 лютого 201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Перевірка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класифікації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дебіторської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заборгованості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Макаренко В. Ю.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02 лютого 201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Перевірка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санкціонування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операцій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відвантаження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продукції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товарів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Степанов К. Д.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02 лютого 201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Перевірка санкціонування розрахунків з іншими дебіторами підприємства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Макаренко В. Ю.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03 лютого 201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Перевірка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правильності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проведення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документального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оформлення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відображення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обліку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розрахунків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дебіторами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Макаренко В. Ю.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 лютого 201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Встановлення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найбільш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крупних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дебіторів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з'ясування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строку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погашення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заборгованості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Степанов К.Д.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 лютого 201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Перевірка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своєчасності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повернення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дебіторської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заборгованості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Макаренко В.Ю.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 лютого 201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Виявлення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обсягів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простроченої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безнадійної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заборгованості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Степанов К. Д.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 лютого 201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Перевірка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обґрунтованості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списання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заборгованості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витрати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Макаренко В.Ю.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 лютого 201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Перевірка відповідності даних синтетичного і аналітичного обліку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Степанов К.Д.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06 лютого 201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Перевірка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документального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оформлення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та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відображення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обліку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результатів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переоцінок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основних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засобів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Макаренко В. Ю.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 лютого 201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Групування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систематизація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виявлених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недоліків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Степанов К.Д.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09 лютого 201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Формулювання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висновків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 результатами аудиту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Макаренко В. Ю.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44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лютого 201</a:t>
                      </a:r>
                      <a:r>
                        <a:rPr lang="uk-UA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09" marR="288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809" marR="28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Текст 2"/>
          <p:cNvSpPr txBox="1">
            <a:spLocks/>
          </p:cNvSpPr>
          <p:nvPr/>
        </p:nvSpPr>
        <p:spPr>
          <a:xfrm>
            <a:off x="251520" y="188640"/>
            <a:ext cx="8640960" cy="1509712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 аудиту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дебіторської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заборгованості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Аудиторська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фірма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"Центр-аудит"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Підприємство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TOB "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Агроінформ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Період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перевіряється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01.01.2013-31.12.2013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Запланований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ризик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середній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Запланована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суттєвість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10000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512168"/>
          </a:xfrm>
        </p:spPr>
        <p:txBody>
          <a:bodyPr>
            <a:noAutofit/>
          </a:bodyPr>
          <a:lstStyle/>
          <a:p>
            <a:pPr lvl="0"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Методика </a:t>
            </a:r>
            <a:r>
              <a:rPr lang="uk-UA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проведення 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аудиту </a:t>
            </a: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дебіторської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заборгованості</a:t>
            </a:r>
            <a:r>
              <a:rPr lang="uk-UA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uk-U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відборі елементів дебіторської заборгованості для вибірко­вої перевірки аудитору необхідно розділити сукупність залишків дебіторської заборгованості за такими ознаками: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видами дебіторської заборгованості;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ознакою вартості. Залишки дебіторської заборгованості, що пере­вищують рівень суттєвості або є близькими до нього, обов’язково повинні бути відібрані та перевірені;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строками погашення дебіторської заборгованості. Для перевірки повинні бути відібрані залишки по рахунках як короткострокової, так і довгострокової дебіторської заборгованості;</a:t>
            </a:r>
          </a:p>
          <a:p>
            <a:pPr lvl="0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строками виникнення заборгованості.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 ознаками залежно від особливостей діяльності клієнта.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69207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51443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Методика аудиту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дебіторської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таких процедур: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94116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звірка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залишків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Головній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книзі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обліковими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регістрами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За результатами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відомість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крупних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дебіторів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переліку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направлення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запитів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підтвердження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дебіторської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т. ч.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векселям;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договорів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правильності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відвантаження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своєчасне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бухгалтерію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товарообмінними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операціями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договору, акта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взаємозаліку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доказів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підтвердження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спростування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того,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поточна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дебіторська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заборгованість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визнається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визнанням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доходу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обґрунтованості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списання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безнадійної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дебіторської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заборгованості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окремим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документом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виявлених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аудиту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При відборі елементів дебіторської заборгованості для вибірко­вої перевірки аудитору необхідно розділити сукупність залишків дебіторської заборгованості за такими ознаками: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29824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видами дебіторської заборгованості;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ознакою вартості. Залишки дебіторської заборгованості, що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перевищують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рівень суттєвості або є близькими до нього, обов’язково повинні бути відібрані та перевірені;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строками погашення дебіторської заборгованості. Для перевірки повинні бути відібрані залишки по рахунках як короткострокової, так і довгострокової дебіторської заборгованості;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строками виникнення заборгованості. Аудитору необхідно звернути увагу на заборгованість, яка виникла на початку та наприкінці періоду, що перевіряється, щоб упевнитись у тому, що відображена у звітності заборгованість належить до звітного, а не наступного періоду. Заборгованість, яка тривалий час залишається без руху на рахунках бухгалтерського обліку, необхідно перевірити на предмет реальності її погашення;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іншими ознаками залежно від особливостей діяльності клієнта.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387424"/>
            <a:ext cx="7488832" cy="2210999"/>
          </a:xfrm>
        </p:spPr>
        <p:txBody>
          <a:bodyPr>
            <a:noAutofit/>
          </a:bodyPr>
          <a:lstStyle/>
          <a:p>
            <a:pPr algn="ctr"/>
            <a:r>
              <a:rPr lang="uk-UA" sz="4800" i="1" dirty="0" smtClean="0">
                <a:latin typeface="+mn-lt"/>
              </a:rPr>
              <a:t>План лекційного</a:t>
            </a:r>
            <a:r>
              <a:rPr lang="uk-UA" sz="6000" i="1" dirty="0" smtClean="0">
                <a:latin typeface="+mn-lt"/>
              </a:rPr>
              <a:t> </a:t>
            </a:r>
            <a:r>
              <a:rPr lang="uk-UA" sz="4800" i="1" dirty="0" smtClean="0">
                <a:latin typeface="+mn-lt"/>
              </a:rPr>
              <a:t>заняття</a:t>
            </a:r>
            <a:endParaRPr lang="uk-UA" sz="4800" b="1" i="1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96944" cy="3168352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Мета, завдання та джерела аудиту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дебіторської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заборгованості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робочі документи для забезпечення проведення аудиту дебіторської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заборгованості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дебіторської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заборгованості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 аудиту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дебіторської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слайди\ukrayisnskyyaudy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653136"/>
            <a:ext cx="2627784" cy="1988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45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12241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Аудитор повинен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проаналізувати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склад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дебіторів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боргу.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перевірку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за результатами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скласти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ерелік великих дебіторі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803775" cy="507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ірка повноти та своєчасності оплати рахунків покупця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32656"/>
            <a:ext cx="4392487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писання дебіторської заборгованості зі строком позовної давності, що мину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29895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релік виявлених помилок і порушень при перевірці дебіторської заборгованості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192687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157816"/>
          </a:xfrm>
        </p:spPr>
        <p:txBody>
          <a:bodyPr>
            <a:noAutofit/>
          </a:bodyPr>
          <a:lstStyle/>
          <a:p>
            <a:pPr lvl="0" algn="just"/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правильність визнання і оцінки дебіторської заборго­ваності відповідно до П(С)БО 10;</a:t>
            </a:r>
          </a:p>
          <a:p>
            <a:pPr lvl="0" algn="just"/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встановити реальність вказаної дебіторської заборгованості;</a:t>
            </a:r>
          </a:p>
          <a:p>
            <a:pPr lvl="0" algn="just"/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інформацію про дебіторську заборгованість, наве­дену в примітках, на її повноту і достовірність;</a:t>
            </a:r>
          </a:p>
          <a:p>
            <a:pPr lvl="0" algn="just"/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 правильність розрахунку і дотримання обраного методу визначення величини резерву сумнівних боргів;</a:t>
            </a:r>
          </a:p>
          <a:p>
            <a:pPr lvl="0" algn="just"/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 правильність класифікації дебіторської заборгованості в балансі на довгострокову, поточну та безнадійну.</a:t>
            </a:r>
          </a:p>
          <a:p>
            <a:pPr marL="0" indent="0" algn="just">
              <a:buNone/>
            </a:pP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8927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uk-UA" sz="4000" b="1" i="1" dirty="0">
                <a:latin typeface="+mn-lt"/>
              </a:rPr>
              <a:t>Під час перевірки дебіторської заборгованості аудитор повинен:</a:t>
            </a:r>
            <a:r>
              <a:rPr lang="uk-UA" sz="4000" i="1" dirty="0">
                <a:latin typeface="+mn-lt"/>
              </a:rPr>
              <a:t/>
            </a:r>
            <a:br>
              <a:rPr lang="uk-UA" sz="4000" i="1" dirty="0">
                <a:latin typeface="+mn-lt"/>
              </a:rPr>
            </a:br>
            <a:endParaRPr lang="uk-UA" sz="4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953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3528392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Аудитору необхідно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звернути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 на заборгованість, яка виникла на початку та наприкінці періоду, що перевіряється, щоб упевнитись у тому, що відображена у звітності заборгованість належить до звітного, а не наступного періоду. Заборгованість, яка тривалий час залишається без руху на рахунках бухгалтерського обліку, необхідно перевірити на предмет реальності її погашення;</a:t>
            </a:r>
          </a:p>
          <a:p>
            <a:pPr marL="0" indent="0" algn="ctr">
              <a:buNone/>
            </a:pPr>
            <a:endParaRPr lang="uk-UA" dirty="0"/>
          </a:p>
        </p:txBody>
      </p:sp>
      <p:pic>
        <p:nvPicPr>
          <p:cNvPr id="1027" name="Picture 3" descr="F:\слайди\auditOpenEdgeD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34991"/>
            <a:ext cx="4019153" cy="2723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7986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Перевіряючи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відповідність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даних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синтетичного обліку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дебіторської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заборгованості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їх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аналітичному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обліку,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необхідно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враховувати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наявність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такого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аналітичного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обліку за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конкретними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об'єктами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uk-U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8712968" cy="4389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1.   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облік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фінансову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орендарем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2.   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облік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векселем та за строками їх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3.   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облік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дебіторської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дебітором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видами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її виникнення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4.   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облік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короткострокових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векселем та за строками їх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5.   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облік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замовниками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дебітором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видами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її виникнення й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пред'явленим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сплати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рахунком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6.   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облік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короткостроковими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дебіторами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дебітором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видами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її виникнення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7.   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облік резерву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сумнівних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боргів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боржників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за строками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55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944216"/>
          </a:xfrm>
        </p:spPr>
        <p:txBody>
          <a:bodyPr>
            <a:noAutofit/>
          </a:bodyPr>
          <a:lstStyle/>
          <a:p>
            <a:pPr lvl="0" algn="ctr"/>
            <a:r>
              <a:rPr lang="uk-UA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</a:t>
            </a:r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Узагальнення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результатів аудиту (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Аудиторський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висновок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про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перевірку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дебіторської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заборгованості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).</a:t>
            </a:r>
            <a:r>
              <a:rPr lang="uk-U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uk-UA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uk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3719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Аудиторський висновок (витяг)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Довгострокова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дебіторська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заборгованість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відображена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балансі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станом на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31.12.2016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р. в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сумі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13 133 тис.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та представлена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розстроченою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заборгованістю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електроенергію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штрафні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санкції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покупців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електроенергії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строк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погашення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передбачений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договорами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реструктуризації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дати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Балансу.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   Станом на 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31.12.2016 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р. за даними департаменту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енергозбуту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ПАТ «Крименерго»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довгострокова частина розстроченої заборгованості складає 13 133 тис. грн. та представлена заборгованістю 17 споживачів електроенергії, з таким узгодженим узагальненим графіком 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погашення: 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– в 2013 р. – 4 470,7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., або 34% заборгованості; 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– в 2014 р. – 4 079,6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., або 31% заборгованості; 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– в 2015 р. – 3 870,1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., або 30% заборгованості; 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– в 2016 р. – 388,4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., або 3% заборгованості; 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– в 2013 р. – 323,7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., або 2% заборгованості. 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   Найбільшими боржниками станом на 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31.12.2016 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р. є: 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– Керченський ВПВКГ - 10 333,9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., заборгованість розстрочена шляхом укладення мирової угоди від 13.12.2005р. та ухвалена Господарським судом АРК </a:t>
            </a:r>
          </a:p>
          <a:p>
            <a:pPr marL="0" indent="0" algn="just">
              <a:buNone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від13.12.2005р. до 2015 року включно; 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550366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54360"/>
          </a:xfrm>
        </p:spPr>
        <p:txBody>
          <a:bodyPr>
            <a:normAutofit/>
          </a:bodyPr>
          <a:lstStyle/>
          <a:p>
            <a:pPr algn="r"/>
            <a:r>
              <a:rPr lang="uk-UA" sz="4000" i="1" dirty="0" smtClean="0">
                <a:latin typeface="Times New Roman" pitchFamily="18" charset="0"/>
                <a:cs typeface="Times New Roman" pitchFamily="18" charset="0"/>
              </a:rPr>
              <a:t>продовження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Комунальне підприємство «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Ленводоканал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» - 1 877,5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., заборгованість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розстрочена на підставі Додаткової угоди 1/1202 від 25.11.2009р. до Договору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№1066 від 06.11.2009р. до 2017 року включно;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ДПУ МДЦ «Артек» - 128,6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., заборгованість розстрочена на підставі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Додаткової угоди 1/1202 від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20.03.2009р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 до Договору №98 від 20.10.2006р. до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2013 року включно;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Аршинцево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» - 360,6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., заборгованість розстрочена на підставі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Додаткової угоди 1/1202 від 28.09.2011р. до Договору №3110 від 23.07.2009р. до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2014 року включно;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ГУЖХ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Октябрського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п/с» 286,9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., заборгованість розстрочена на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підставі Додаткової угоди 1/1202 від 08.07.2011р. до Договору №1297 від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29.06.2011р. до 2015 року включно;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– Інші - 145,4 тис. грн.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Визнання сум довгострокової дебіторської заборгованості, їх облік та відображення у фінансовій звітності відповідає вимогам П(С)БО 10 «Дебіторська заборгованість». 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547664" y="0"/>
            <a:ext cx="7310586" cy="1285875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/>
              <a:t>Найтиповіші невідповідності, які можуть бути виявлені у процесі аудиту дебіторської заборгованості</a:t>
            </a:r>
            <a:r>
              <a:rPr lang="uk-UA" dirty="0"/>
              <a:t>, такі: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899276526"/>
              </p:ext>
            </p:extLst>
          </p:nvPr>
        </p:nvGraphicFramePr>
        <p:xfrm>
          <a:off x="971600" y="1397000"/>
          <a:ext cx="7958118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4607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769937130"/>
              </p:ext>
            </p:extLst>
          </p:nvPr>
        </p:nvGraphicFramePr>
        <p:xfrm>
          <a:off x="714348" y="332656"/>
          <a:ext cx="821537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35554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Мета, завдання та джерела аудиту </a:t>
            </a: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дебіторської заборгованості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3" name="Picture 1" descr="C:\Users\User\Desktop\аудит - копия\150px-Accountancy_templat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4941168"/>
            <a:ext cx="2232248" cy="191683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043608" y="2132856"/>
            <a:ext cx="7219752" cy="1643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Дебітори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юридичні та фізичні особи, які внаслідок минулих подій заборгували підприємству певні суми грошових коштів, їх еквівалентів або інших активів.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3892492"/>
            <a:ext cx="6408712" cy="1643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Дебіторська заборгованість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— </a:t>
            </a:r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сума заборгованості дебіторів підприємству на певну дату.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851648" cy="18288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72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увагу! Гарного дня.</a:t>
            </a:r>
            <a:endParaRPr lang="ru-RU" sz="7200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udit.pzv.net.ua/wp-content/uploads/2013/07/1_c94ed036d19fd9d172c4b3f9fdfc99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57624"/>
            <a:ext cx="3288407" cy="3000376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33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1245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82783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Основною метою аудиту дебіторської заборгованості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отримання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необхід­них аудиторських доказів та формулювання думки про достовірність і повноту інформації про дебіторську заборгованість, відображену у фінансовій звітності підприємства.</a:t>
            </a:r>
          </a:p>
          <a:p>
            <a:pPr algn="ctr">
              <a:lnSpc>
                <a:spcPct val="150000"/>
              </a:lnSpc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87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6491" y="476672"/>
            <a:ext cx="6500813" cy="1214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/>
              <a:t>Завдання </a:t>
            </a:r>
            <a:r>
              <a:rPr lang="uk-UA" sz="3200" b="1" dirty="0" smtClean="0"/>
              <a:t>аудиту</a:t>
            </a:r>
            <a:r>
              <a:rPr lang="en-US" sz="3200" b="1" dirty="0" smtClean="0"/>
              <a:t> </a:t>
            </a:r>
            <a:r>
              <a:rPr lang="uk-UA" sz="3200" b="1" dirty="0" smtClean="0"/>
              <a:t>дебіторської </a:t>
            </a:r>
            <a:r>
              <a:rPr lang="uk-UA" sz="3200" b="1" dirty="0"/>
              <a:t>заборгованості</a:t>
            </a:r>
            <a:r>
              <a:rPr lang="uk-UA" sz="3200" dirty="0"/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3648" y="2077390"/>
            <a:ext cx="6286500" cy="37147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i="1" dirty="0"/>
              <a:t>перевірка законності її виникнення і своєчасності погашення, правильності обліку розрахунків і заходи, спрямовані на недопущення виникнення незаконної заборгованості</a:t>
            </a:r>
          </a:p>
        </p:txBody>
      </p:sp>
    </p:spTree>
    <p:extLst>
      <p:ext uri="{BB962C8B-B14F-4D97-AF65-F5344CB8AC3E}">
        <p14:creationId xmlns:p14="http://schemas.microsoft.com/office/powerpoint/2010/main" xmlns="" val="343041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619672" y="142875"/>
            <a:ext cx="7143750" cy="1071563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проведенні аудиту зобов'язань і дебіторської заборгованості мають бути вирішені такі завдання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788479401"/>
              </p:ext>
            </p:extLst>
          </p:nvPr>
        </p:nvGraphicFramePr>
        <p:xfrm>
          <a:off x="1180" y="1397000"/>
          <a:ext cx="992988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9677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Джерела аудиту дебіторської заборгованості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95536" y="1844824"/>
          <a:ext cx="8501122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56184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 smtClean="0">
                <a:latin typeface="Times New Roman" panose="02020603050405020304" pitchFamily="18" charset="0"/>
                <a:cs typeface="Times New Roman" pitchFamily="18" charset="0"/>
              </a:rPr>
              <a:t>Основними методами </a:t>
            </a:r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 дебіторської заборгованості є 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460432" cy="432048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 – для оцінки наявності та правильності визначення розміру заборгованості;</a:t>
            </a: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 підтвердження – для перевірки існування контрагента та уточнення суми;</a:t>
            </a: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повторний підрахунок – для перевірки правильності розрахунку резерву сумнівних боргів;</a:t>
            </a: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 процедури – для отримання альтернативних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аудиторських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доказів.</a:t>
            </a:r>
          </a:p>
          <a:p>
            <a:pPr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F:\слайди\sde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287056"/>
            <a:ext cx="2339752" cy="2570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100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8884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вимоги обачності та підходу "спрямованої </a:t>
            </a:r>
            <a:r>
              <a:rPr lang="uk-UA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дебіторська заборгованість тестується аудитором на предмет її завищення, тобто основне завдання аудиту дебіторської заборгованос­ті полягає у тому, щоб упевнитись, що показник дебіторської забор­гованості (активи підприємства) у фінансовій звітності не завищений.</a:t>
            </a:r>
          </a:p>
          <a:p>
            <a:pPr algn="ctr">
              <a:buNone/>
            </a:pPr>
            <a:endParaRPr lang="uk-UA" sz="28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725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469</TotalTime>
  <Words>2503</Words>
  <Application>Microsoft Office PowerPoint</Application>
  <PresentationFormat>Экран (4:3)</PresentationFormat>
  <Paragraphs>319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Тема: Аудит дебіторської заборгованості</vt:lpstr>
      <vt:lpstr>План лекційного заняття</vt:lpstr>
      <vt:lpstr>1. Мета, завдання та джерела аудиту дебіторської заборгованості  </vt:lpstr>
      <vt:lpstr>Слайд 4</vt:lpstr>
      <vt:lpstr>Слайд 5</vt:lpstr>
      <vt:lpstr>Слайд 6</vt:lpstr>
      <vt:lpstr>Джерела аудиту дебіторської заборгованості</vt:lpstr>
      <vt:lpstr>Основними методами перевірки дебіторської заборгованості є : </vt:lpstr>
      <vt:lpstr>Слайд 9</vt:lpstr>
      <vt:lpstr>2. Програма й робочі документи для забезпечення проведення аудиту дебіторської заборгованості  </vt:lpstr>
      <vt:lpstr>Слайд 11</vt:lpstr>
      <vt:lpstr>Особливу увагу необхідно приділити аудиту дебіторської заборгованості, тому що дебіторська заборгованість — це вилучені з обороту кошти суб'єкта господарювання.</vt:lpstr>
      <vt:lpstr>Особливу увагу слід приділити контролю розкриття інформації про дебіторську заборгованість у примітках до фінансової звітності, де наведено:</vt:lpstr>
      <vt:lpstr>Слайд 14</vt:lpstr>
      <vt:lpstr>Слайд 15</vt:lpstr>
      <vt:lpstr>Слайд 16</vt:lpstr>
      <vt:lpstr>3. Методика проведення аудиту дебіторської заборгованості </vt:lpstr>
      <vt:lpstr>Методика аудиту дебіторської заборгованості передбачає здійснення таких процедур: </vt:lpstr>
      <vt:lpstr>При відборі елементів дебіторської заборгованості для вибірко­вої перевірки аудитору необхідно розділити сукупність залишків дебіторської заборгованості за такими ознаками: </vt:lpstr>
      <vt:lpstr>Слайд 20</vt:lpstr>
      <vt:lpstr>Слайд 21</vt:lpstr>
      <vt:lpstr>Слайд 22</vt:lpstr>
      <vt:lpstr>Під час перевірки дебіторської заборгованості аудитор повинен: </vt:lpstr>
      <vt:lpstr>Слайд 24</vt:lpstr>
      <vt:lpstr>Перевіряючи відповідність даних синтетичного обліку дебіторської заборгованості їх аналітичному обліку, необхідно враховувати наявність такого аналітичного обліку за конкретними об'єктами:</vt:lpstr>
      <vt:lpstr>4. Узагальнення результатів аудиту (Аудиторський висновок про перевірку дебіторської заборгованості). </vt:lpstr>
      <vt:lpstr>продовження</vt:lpstr>
      <vt:lpstr>Слайд 28</vt:lpstr>
      <vt:lpstr>Слайд 29</vt:lpstr>
      <vt:lpstr>Дякую за увагу! Гарного дня.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</dc:creator>
  <cp:lastModifiedBy>Татьяна</cp:lastModifiedBy>
  <cp:revision>50</cp:revision>
  <dcterms:created xsi:type="dcterms:W3CDTF">2014-03-19T19:11:57Z</dcterms:created>
  <dcterms:modified xsi:type="dcterms:W3CDTF">2017-11-27T07:46:42Z</dcterms:modified>
</cp:coreProperties>
</file>