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77" r:id="rId5"/>
    <p:sldId id="278" r:id="rId6"/>
    <p:sldId id="279" r:id="rId7"/>
    <p:sldId id="340" r:id="rId8"/>
    <p:sldId id="280" r:id="rId9"/>
    <p:sldId id="341" r:id="rId10"/>
    <p:sldId id="343" r:id="rId11"/>
    <p:sldId id="344" r:id="rId12"/>
    <p:sldId id="345" r:id="rId13"/>
    <p:sldId id="347" r:id="rId14"/>
    <p:sldId id="349" r:id="rId15"/>
    <p:sldId id="350" r:id="rId16"/>
    <p:sldId id="351" r:id="rId17"/>
    <p:sldId id="352" r:id="rId1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/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fld>
            <a:endParaRPr lang="en-US"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0" name="Google Shape;1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2" name="Google Shape;43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4" name="Google Shape;444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matchingName="Заголовок, текст и два объекта">
  <p:cSld name="TEXT_AND_TWO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9" name="Google Shape;19;p2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Заголовок раздела">
  <p:cSld name="SECTION_HEADER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9pPr>
          </a:lstStyle>
          <a:p/>
        </p:txBody>
      </p:sp>
      <p:sp>
        <p:nvSpPr>
          <p:cNvPr id="94" name="Google Shape;94;p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Заголовок и объект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6" name="Google Shape;26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Только заголовок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Пустой слайд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Вертикальный заголовок и текст">
  <p:cSld name="VERTICAL_TITLE_AND_VERTICAL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Заголовок и вертикальный текст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Рисунок с подписью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1" name="Google Shape;71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9pPr>
          </a:lstStyle>
          <a:p/>
        </p:txBody>
      </p:sp>
      <p:sp>
        <p:nvSpPr>
          <p:cNvPr id="72" name="Google Shape;72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Объект с подписью">
  <p:cSld name="OBJECT_WITH_CAPTION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9pPr>
          </a:lstStyle>
          <a:p/>
        </p:txBody>
      </p:sp>
      <p:sp>
        <p:nvSpPr>
          <p:cNvPr id="78" name="Google Shape;78;p1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9pPr>
          </a:lstStyle>
          <a:p/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Сравнение">
  <p:cSld name="TWO_OBJECTS_WITH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/>
        </p:txBody>
      </p:sp>
      <p:sp>
        <p:nvSpPr>
          <p:cNvPr id="85" name="Google Shape;85;p1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9pPr>
          </a:lstStyle>
          <a:p/>
        </p:txBody>
      </p:sp>
      <p:sp>
        <p:nvSpPr>
          <p:cNvPr id="86" name="Google Shape;86;p1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/>
        </p:txBody>
      </p:sp>
      <p:sp>
        <p:nvSpPr>
          <p:cNvPr id="87" name="Google Shape;87;p1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9pPr>
          </a:lstStyle>
          <a:p/>
        </p:txBody>
      </p:sp>
      <p:sp>
        <p:nvSpPr>
          <p:cNvPr id="88" name="Google Shape;88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body" idx="1"/>
          </p:nvPr>
        </p:nvSpPr>
        <p:spPr>
          <a:xfrm>
            <a:off x="684212" y="2559050"/>
            <a:ext cx="7088187" cy="293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63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</a:pPr>
            <a:endParaRPr sz="4400" b="1" i="0" u="none" dirty="0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63500" algn="l" rtl="0"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</a:pPr>
            <a:endParaRPr sz="4400" b="1" i="0" u="none" dirty="0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13" name="Google Shape;113;p17"/>
          <p:cNvSpPr txBox="1">
            <a:spLocks noGrp="1"/>
          </p:cNvSpPr>
          <p:nvPr>
            <p:ph type="title"/>
          </p:nvPr>
        </p:nvSpPr>
        <p:spPr>
          <a:xfrm>
            <a:off x="1187450" y="2205037"/>
            <a:ext cx="6561137" cy="22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br>
              <a:rPr lang="en-US" sz="3200" b="1" i="0" u="none" dirty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3200" b="1" i="0" u="none" dirty="0" err="1" smtClean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Тема</a:t>
            </a:r>
            <a:r>
              <a:rPr lang="en-US" sz="3200" b="1" i="0" u="none" dirty="0" smtClean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2</a:t>
            </a:r>
            <a:br>
              <a:rPr lang="en-US" sz="3200" b="1" i="0" u="none" dirty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2500" b="1" i="0" u="none" dirty="0"/>
              <a:t>ФІНАНСОВІ РЕСУРСИ </a:t>
            </a:r>
            <a:br>
              <a:rPr lang="en-US" sz="2500" b="1" i="0" u="none" dirty="0"/>
            </a:br>
            <a:r>
              <a:rPr lang="en-US" sz="2500" b="1" i="0" u="none" dirty="0"/>
              <a:t>ОБ’ЄДНАНОЇ ТЕРИТОРІАЛЬНОЇ</a:t>
            </a:r>
            <a:br>
              <a:rPr lang="en-US" sz="2500" b="1" i="0" u="none" dirty="0"/>
            </a:br>
            <a:r>
              <a:rPr lang="en-US" sz="2500" b="1" i="0" u="none" dirty="0"/>
              <a:t>ГРОМАДИ</a:t>
            </a:r>
            <a:br>
              <a:rPr lang="en-US" sz="2500" b="1" i="0" u="none" dirty="0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br>
            <a:endParaRPr sz="2500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 </a:t>
            </a:r>
            <a:r>
              <a:rPr lang="ru-RU" altLang="en-US" sz="2000" b="1">
                <a:solidFill>
                  <a:srgbClr val="FF0000"/>
                </a:solidFill>
              </a:rPr>
              <a:t>БЮДЖЕТНІ МЕХАНІЗМИ ФІНАНСУВАННЯ </a:t>
            </a:r>
            <a:br>
              <a:rPr lang="ru-RU" altLang="en-US" sz="2000" b="1">
                <a:solidFill>
                  <a:srgbClr val="FF0000"/>
                </a:solidFill>
              </a:rPr>
            </a:br>
            <a:r>
              <a:rPr lang="ru-RU" altLang="en-US" sz="2000" b="1">
                <a:solidFill>
                  <a:srgbClr val="FF0000"/>
                </a:solidFill>
              </a:rPr>
              <a:t>РОЗВИТКУ ОБ’ЄДНАНОЇ ТЕРИТОРІАЛЬНОЇ ГРОМАДИ</a:t>
            </a:r>
            <a:endParaRPr lang="ru-RU" altLang="en-US" sz="2000" b="1">
              <a:solidFill>
                <a:srgbClr val="FF0000"/>
              </a:solidFill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lang="ru-RU" altLang="en-US" sz="1700" b="1" u="sng"/>
              <a:t>Місцеві цільові програми</a:t>
            </a:r>
            <a:r>
              <a:rPr lang="ru-RU" altLang="en-US" sz="1700" b="1"/>
              <a:t> – механізм планування та управління місцевим розвитком, що в тій чи іншій формі застосовується у більшості населених пунктах світу (в міжнародній практиці більше відомий як територіальні та галузеві стратегії розвитку).</a:t>
            </a:r>
            <a:endParaRPr lang="ru-RU" altLang="en-US" sz="1700" b="1"/>
          </a:p>
          <a:p>
            <a:pPr marL="114300" indent="0" algn="just">
              <a:buNone/>
            </a:pPr>
            <a:endParaRPr lang="ru-RU" altLang="en-US" sz="1700" b="1"/>
          </a:p>
          <a:p>
            <a:pPr marL="114300" indent="0" algn="just">
              <a:buNone/>
            </a:pPr>
            <a:r>
              <a:rPr lang="ru-RU" altLang="en-US" sz="1700" b="1" u="sng"/>
              <a:t>Фінансування проектів з Державного фонду регіонального розвитку</a:t>
            </a:r>
            <a:r>
              <a:rPr lang="ru-RU" altLang="en-US" sz="1700" b="1"/>
              <a:t> – механізм виконання інвестиційних програм і проектів регіонального розвитку (у тому числі проектів співробітництва та добровільного об’єднання територіальних громад), що мають на меті розвиток регіонів, створення інфраструктури, індустріальних та інноваційних парків і відповідають пріоритетам, визначеним у Державній стратегії регіонального розвитку та відповідних стратегіях розвитку регіонів. </a:t>
            </a:r>
            <a:r>
              <a:rPr lang="ru-RU" altLang="en-US" sz="1700" i="1"/>
              <a:t>Програми і проекти, що реалізуються за рахунок коштів державного фонду регіонального розвитку, підлягають співфінансуванню з місцевих бюджетів на рівні 10%.</a:t>
            </a:r>
            <a:r>
              <a:rPr lang="ru-RU" altLang="en-US" sz="1700" b="1"/>
              <a:t> Проект регіонального розвитку перш за все має бути спрямований на розвиток інфраструктури, підприємництва, давати мультиплікаційний ефект.</a:t>
            </a:r>
            <a:endParaRPr lang="ru-RU" altLang="en-US" sz="17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 </a:t>
            </a:r>
            <a:r>
              <a:rPr lang="ru-RU" altLang="en-US" sz="2000" b="1">
                <a:solidFill>
                  <a:srgbClr val="FF0000"/>
                </a:solidFill>
              </a:rPr>
              <a:t>БЮДЖЕТНІ МЕХАНІЗМИ ФІНАНСУВАННЯ </a:t>
            </a:r>
            <a:br>
              <a:rPr lang="ru-RU" altLang="en-US" sz="2000" b="1">
                <a:solidFill>
                  <a:srgbClr val="FF0000"/>
                </a:solidFill>
              </a:rPr>
            </a:br>
            <a:r>
              <a:rPr lang="ru-RU" altLang="en-US" sz="2000" b="1">
                <a:solidFill>
                  <a:srgbClr val="FF0000"/>
                </a:solidFill>
              </a:rPr>
              <a:t>РОЗВИТКУ ОБ’ЄДНАНОЇ ТЕРИТОРІАЛЬНОЇ ГРОМАДИ</a:t>
            </a:r>
            <a:endParaRPr lang="ru-RU" altLang="en-US" sz="2000" b="1">
              <a:solidFill>
                <a:srgbClr val="FF0000"/>
              </a:solidFill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lang="ru-RU" altLang="en-US" sz="1500" b="1">
                <a:solidFill>
                  <a:srgbClr val="FF0000"/>
                </a:solidFill>
              </a:rPr>
              <a:t>Міжмуніципальне співробітництво</a:t>
            </a:r>
            <a:r>
              <a:rPr lang="ru-RU" altLang="en-US" sz="1500" b="1"/>
              <a:t> – механізм місцевого розвитку та його фінансування, якийґрунтується на співпраці між територіальними громадами, спрямованій на забезпечення їх сталого розвитку завдяки об’єднанню ресурсів різних муніципалітетів.</a:t>
            </a:r>
            <a:endParaRPr lang="ru-RU" altLang="en-US" sz="1500" b="1"/>
          </a:p>
          <a:p>
            <a:pPr marL="114300" indent="0" algn="just">
              <a:buNone/>
            </a:pPr>
            <a:r>
              <a:rPr lang="ru-RU" altLang="en-US" sz="1200" b="1"/>
              <a:t>Основні риси ММС:</a:t>
            </a:r>
            <a:endParaRPr lang="ru-RU" altLang="en-US" sz="1200" b="1"/>
          </a:p>
          <a:p>
            <a:pPr marL="114300" indent="0" algn="just">
              <a:buNone/>
            </a:pPr>
            <a:r>
              <a:rPr lang="ru-RU" altLang="en-US" sz="1200" b="1"/>
              <a:t>1) наявність партнерів – участь двох або декількох органів місцевого самоврядування, які співпрацюють між собою;</a:t>
            </a:r>
            <a:endParaRPr lang="ru-RU" altLang="en-US" sz="1200" b="1"/>
          </a:p>
          <a:p>
            <a:pPr marL="114300" indent="0" algn="just">
              <a:buNone/>
            </a:pPr>
            <a:r>
              <a:rPr lang="ru-RU" altLang="en-US" sz="1200" b="1"/>
              <a:t>2) учасники погоджуються спільно працювати та надавати певні ресурси для отримання обопільної користі, яка була б недосяжною у разі їх самостійної (ізольованої) діяльності;</a:t>
            </a:r>
            <a:endParaRPr lang="ru-RU" altLang="en-US" sz="1200" b="1"/>
          </a:p>
          <a:p>
            <a:pPr marL="114300" indent="0" algn="just">
              <a:buNone/>
            </a:pPr>
            <a:r>
              <a:rPr lang="ru-RU" altLang="en-US" sz="1200" b="1"/>
              <a:t>3) спільні зусилля можуть стосуватися однієї або кількох галузей, які належать до визначеної компетенції місцевого самоврядування;</a:t>
            </a:r>
            <a:endParaRPr lang="ru-RU" altLang="en-US" sz="1200" b="1"/>
          </a:p>
          <a:p>
            <a:pPr marL="114300" indent="0" algn="just">
              <a:buNone/>
            </a:pPr>
            <a:r>
              <a:rPr lang="ru-RU" altLang="en-US" sz="1200" b="1"/>
              <a:t>4) співробітництво має свою ціну для кожного з ОМС-партнерів: воно потребує зусиль, фінансування та спільного використання ресурсів (кадри, земля, обладнання, будівлі тощо);</a:t>
            </a:r>
            <a:endParaRPr lang="ru-RU" altLang="en-US" sz="1200" b="1"/>
          </a:p>
          <a:p>
            <a:pPr marL="114300" indent="0" algn="just">
              <a:buNone/>
            </a:pPr>
            <a:r>
              <a:rPr lang="ru-RU" altLang="en-US" sz="1200" b="1"/>
              <a:t>5) ММС є результатом усвідомленого рішення. Угода про співпрацю є добровільною, вона не нав’язується законом, хоча в деяких випадках закон може наполегливо рекомендувати або навіть спонукати місцеву владу до пошуку шляхів співпраці;</a:t>
            </a:r>
            <a:endParaRPr lang="ru-RU" altLang="en-US" sz="1200" b="1"/>
          </a:p>
          <a:p>
            <a:pPr marL="114300" indent="0" algn="just">
              <a:buNone/>
            </a:pPr>
            <a:r>
              <a:rPr lang="ru-RU" altLang="en-US" sz="1200" b="1"/>
              <a:t>6) нові вигоди для ОМС-партнерів можуть бути різними, наприклад: створення ресурсів для надання послуг, які є недоступними для малих громад, заощадження витрат при наданні послуг, підвищення якості послуг, краща координація у плануванні майбутнього розвитку, ефективніша та</a:t>
            </a:r>
            <a:endParaRPr lang="ru-RU" altLang="en-US" sz="1200" b="1"/>
          </a:p>
          <a:p>
            <a:pPr marL="114300" indent="0" algn="just">
              <a:buNone/>
            </a:pPr>
            <a:r>
              <a:rPr lang="ru-RU" altLang="en-US" sz="1200" b="1"/>
              <a:t>прозоріша політика розвитку; </a:t>
            </a:r>
            <a:endParaRPr lang="ru-RU" altLang="en-US" sz="1200" b="1"/>
          </a:p>
          <a:p>
            <a:pPr marL="114300" indent="0" algn="just">
              <a:buNone/>
            </a:pPr>
            <a:r>
              <a:rPr lang="ru-RU" altLang="en-US" sz="1200" b="1"/>
              <a:t>7) співробітництво не є фрагментарним – воно розраховано на певний період, а в більшості випадків обумовлюється постійною угодою без визначеної дати завершення терміну дії;</a:t>
            </a:r>
            <a:endParaRPr lang="ru-RU" altLang="en-US" sz="1200" b="1"/>
          </a:p>
          <a:p>
            <a:pPr marL="114300" indent="0" algn="just">
              <a:buNone/>
            </a:pPr>
            <a:r>
              <a:rPr lang="ru-RU" altLang="en-US" sz="1200" b="1"/>
              <a:t>8) постійний трансфер повноважень органів місцевого самоврядування відсутній; муніципалітети зберігають непрямий контроль за рішеннями та послугами, які є результатом співробітництва.</a:t>
            </a:r>
            <a:endParaRPr lang="ru-RU" altLang="en-US" sz="12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>
                <a:solidFill>
                  <a:srgbClr val="00B050"/>
                </a:solidFill>
              </a:rPr>
              <a:t> </a:t>
            </a:r>
            <a:r>
              <a:rPr lang="ru-RU" altLang="en-US" sz="2000" b="1">
                <a:solidFill>
                  <a:srgbClr val="00B050"/>
                </a:solidFill>
              </a:rPr>
              <a:t>ІНВЕСТИЦІЙНІ МЕХАНІЗМИ ФІНАНСУВАННЯ </a:t>
            </a:r>
            <a:br>
              <a:rPr lang="ru-RU" altLang="en-US" sz="2000" b="1">
                <a:solidFill>
                  <a:srgbClr val="00B050"/>
                </a:solidFill>
              </a:rPr>
            </a:br>
            <a:r>
              <a:rPr lang="ru-RU" altLang="en-US" sz="2000" b="1">
                <a:solidFill>
                  <a:srgbClr val="00B050"/>
                </a:solidFill>
              </a:rPr>
              <a:t>РОЗВИТКУ ОБ’ЄДНАНОЇ ТЕРИТОРІАЛЬНОЇ ГРОМАДИ</a:t>
            </a:r>
            <a:endParaRPr lang="ru-RU" altLang="en-US" sz="2000" b="1">
              <a:solidFill>
                <a:srgbClr val="00B050"/>
              </a:solidFill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lang="ru-RU" altLang="en-US" sz="1700" b="1" u="sng"/>
              <a:t>Корпоратизація комунальних підприємств</a:t>
            </a:r>
            <a:r>
              <a:rPr lang="ru-RU" altLang="en-US" sz="1700" b="1"/>
              <a:t> – механізм залучення</a:t>
            </a:r>
            <a:r>
              <a:rPr lang="uk-UA" altLang="ru-RU" sz="1700" b="1"/>
              <a:t> </a:t>
            </a:r>
            <a:r>
              <a:rPr lang="ru-RU" altLang="en-US" sz="1700" b="1"/>
              <a:t>додаткових надходжень шляхом передачі корпоративних прав на унітарне комунальне підприємство (або частини таких прав) приватним</a:t>
            </a:r>
            <a:r>
              <a:rPr lang="uk-UA" altLang="ru-RU" sz="1700" b="1"/>
              <a:t> </a:t>
            </a:r>
            <a:r>
              <a:rPr lang="ru-RU" altLang="en-US" sz="1700" b="1"/>
              <a:t>інвесторам та його перетворення на корпоративне.</a:t>
            </a:r>
            <a:endParaRPr lang="ru-RU" altLang="en-US" sz="1700" b="1"/>
          </a:p>
          <a:p>
            <a:pPr marL="114300" indent="0" algn="just">
              <a:buNone/>
            </a:pPr>
            <a:endParaRPr lang="ru-RU" altLang="en-US" sz="1700" b="1"/>
          </a:p>
          <a:p>
            <a:pPr marL="114300" indent="0" algn="just">
              <a:buNone/>
            </a:pPr>
            <a:r>
              <a:rPr lang="ru-RU" altLang="en-US" sz="1700" b="1" u="sng"/>
              <a:t>Створення підприємств комунальної форми власності</a:t>
            </a:r>
            <a:r>
              <a:rPr lang="ru-RU" altLang="en-US" sz="1700" b="1"/>
              <a:t>, здатних бути</a:t>
            </a:r>
            <a:r>
              <a:rPr lang="uk-UA" altLang="ru-RU" sz="1700" b="1"/>
              <a:t> </a:t>
            </a:r>
            <a:r>
              <a:rPr lang="ru-RU" altLang="en-US" sz="1700" b="1"/>
              <a:t>джерелом доходів до місцевих бюджетів і забезпечувати послуги соціального характеру – напрям роботи органів місцевого самоврядування, який</a:t>
            </a:r>
            <a:r>
              <a:rPr lang="uk-UA" altLang="ru-RU" sz="1700" b="1"/>
              <a:t> </a:t>
            </a:r>
            <a:r>
              <a:rPr lang="ru-RU" altLang="en-US" sz="1700" b="1"/>
              <a:t>має охоплювати комплекс питань.</a:t>
            </a:r>
            <a:endParaRPr lang="ru-RU" altLang="en-US" sz="1700" b="1"/>
          </a:p>
          <a:p>
            <a:pPr marL="114300" indent="0" algn="just">
              <a:buNone/>
            </a:pPr>
            <a:endParaRPr lang="ru-RU" altLang="en-US" sz="1700" b="1"/>
          </a:p>
          <a:p>
            <a:pPr marL="114300" indent="0" algn="just">
              <a:buNone/>
            </a:pPr>
            <a:r>
              <a:rPr lang="ru-RU" altLang="en-US" sz="1700" b="1" u="sng"/>
              <a:t>Державно-приватне партнерство</a:t>
            </a:r>
            <a:r>
              <a:rPr lang="ru-RU" altLang="en-US" sz="1700" b="1"/>
              <a:t> – стале співробітництво між органами влади, зокрема й місцевого рівня, та підприємствами приватного</a:t>
            </a:r>
            <a:r>
              <a:rPr lang="uk-UA" altLang="ru-RU" sz="1700" b="1"/>
              <a:t> </a:t>
            </a:r>
            <a:r>
              <a:rPr lang="ru-RU" altLang="en-US" sz="1700" b="1"/>
              <a:t>сектору з метою генерування ресурсів для реалізації інфраструктурних</a:t>
            </a:r>
            <a:r>
              <a:rPr lang="uk-UA" altLang="ru-RU" sz="1700" b="1"/>
              <a:t> </a:t>
            </a:r>
            <a:r>
              <a:rPr lang="ru-RU" altLang="en-US" sz="1700" b="1"/>
              <a:t>проектів.</a:t>
            </a:r>
            <a:endParaRPr lang="ru-RU" altLang="en-US" sz="1700" b="1"/>
          </a:p>
          <a:p>
            <a:pPr marL="114300" indent="0" algn="just">
              <a:buNone/>
            </a:pPr>
            <a:endParaRPr lang="ru-RU" altLang="en-US" sz="1500" b="1"/>
          </a:p>
          <a:p>
            <a:pPr marL="114300" indent="0" algn="just">
              <a:buNone/>
            </a:pPr>
            <a:endParaRPr lang="ru-RU" altLang="en-US" sz="1500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>
                <a:solidFill>
                  <a:srgbClr val="FFC000"/>
                </a:solidFill>
              </a:rPr>
              <a:t> </a:t>
            </a:r>
            <a:r>
              <a:rPr lang="uk-UA" altLang="ru-RU" sz="2000" b="1">
                <a:solidFill>
                  <a:srgbClr val="FFC000"/>
                </a:solidFill>
              </a:rPr>
              <a:t>ГРАНТОВІ </a:t>
            </a:r>
            <a:r>
              <a:rPr lang="ru-RU" altLang="en-US" sz="2000" b="1">
                <a:solidFill>
                  <a:srgbClr val="FFC000"/>
                </a:solidFill>
              </a:rPr>
              <a:t>МЕХАНІЗМИ ФІНАНСУВАННЯ </a:t>
            </a:r>
            <a:br>
              <a:rPr lang="ru-RU" altLang="en-US" sz="2000" b="1">
                <a:solidFill>
                  <a:srgbClr val="FFC000"/>
                </a:solidFill>
              </a:rPr>
            </a:br>
            <a:r>
              <a:rPr lang="ru-RU" altLang="en-US" sz="2000" b="1">
                <a:solidFill>
                  <a:srgbClr val="FFC000"/>
                </a:solidFill>
              </a:rPr>
              <a:t>РОЗВИТКУ ОБ’ЄДНАНОЇ ТЕРИТОРІАЛЬНОЇ ГРОМАДИ</a:t>
            </a:r>
            <a:endParaRPr lang="ru-RU" altLang="en-US" sz="2000" b="1">
              <a:solidFill>
                <a:srgbClr val="FFC000"/>
              </a:solidFill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sz="1700" b="1">
                <a:solidFill>
                  <a:srgbClr val="FFC000"/>
                </a:solidFill>
              </a:rPr>
              <a:t>Міжнародна технічна допомога</a:t>
            </a:r>
            <a:r>
              <a:rPr sz="1700" b="1"/>
              <a:t> – це ресурси, які, відповідно до міжнародних договорів, надаються донорами (урядами іноземних держав,</a:t>
            </a:r>
            <a:r>
              <a:rPr lang="uk-UA" sz="1700" b="1"/>
              <a:t> </a:t>
            </a:r>
            <a:r>
              <a:rPr sz="1700" b="1"/>
              <a:t>уповноваженими ними організаціями, а також міжнародними організаціями) на безоплатній та безповоротній основі для вирішення пріоритетних</a:t>
            </a:r>
            <a:r>
              <a:rPr lang="uk-UA" sz="1700" b="1"/>
              <a:t> </a:t>
            </a:r>
            <a:r>
              <a:rPr sz="1700" b="1"/>
              <a:t>завдань суспільної трансформації та економічного розвитку. </a:t>
            </a:r>
            <a:endParaRPr sz="1700" b="1"/>
          </a:p>
          <a:p>
            <a:pPr marL="114300" indent="0" algn="just">
              <a:buNone/>
            </a:pPr>
            <a:r>
              <a:rPr lang="uk-UA" sz="1700" b="1">
                <a:solidFill>
                  <a:srgbClr val="FFC000"/>
                </a:solidFill>
              </a:rPr>
              <a:t>Форми міжнародної технічної допомоги:</a:t>
            </a:r>
            <a:endParaRPr lang="uk-UA" sz="1700" b="1">
              <a:solidFill>
                <a:srgbClr val="FFC000"/>
              </a:solidFill>
            </a:endParaRPr>
          </a:p>
          <a:p>
            <a:pPr marL="114300" indent="0" algn="just">
              <a:buNone/>
            </a:pPr>
            <a:r>
              <a:rPr sz="1700" b="1"/>
              <a:t>майн</a:t>
            </a:r>
            <a:r>
              <a:rPr lang="uk-UA" sz="1700" b="1"/>
              <a:t>о</a:t>
            </a:r>
            <a:r>
              <a:rPr sz="1700" b="1"/>
              <a:t>, 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роб</a:t>
            </a:r>
            <a:r>
              <a:rPr lang="uk-UA" sz="1700" b="1"/>
              <a:t>о</a:t>
            </a:r>
            <a:r>
              <a:rPr sz="1700" b="1"/>
              <a:t>т</a:t>
            </a:r>
            <a:r>
              <a:rPr lang="uk-UA" sz="1700" b="1"/>
              <a:t>и</a:t>
            </a:r>
            <a:r>
              <a:rPr sz="1700" b="1"/>
              <a:t> чи послуг</a:t>
            </a:r>
            <a:r>
              <a:rPr lang="uk-UA" sz="1700" b="1"/>
              <a:t>и</a:t>
            </a:r>
            <a:r>
              <a:rPr sz="1700" b="1"/>
              <a:t>,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 інтелектуальн</a:t>
            </a:r>
            <a:r>
              <a:rPr lang="uk-UA" sz="1700" b="1"/>
              <a:t>а</a:t>
            </a:r>
            <a:r>
              <a:rPr sz="1700" b="1"/>
              <a:t> власн</a:t>
            </a:r>
            <a:r>
              <a:rPr lang="uk-UA" sz="1700" b="1"/>
              <a:t>і</a:t>
            </a:r>
            <a:r>
              <a:rPr sz="1700" b="1"/>
              <a:t>ст</a:t>
            </a:r>
            <a:r>
              <a:rPr lang="uk-UA" sz="1700" b="1"/>
              <a:t>ь</a:t>
            </a:r>
            <a:r>
              <a:rPr sz="1700" b="1"/>
              <a:t>, 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фінансов</a:t>
            </a:r>
            <a:r>
              <a:rPr lang="uk-UA" sz="1700" b="1"/>
              <a:t>і</a:t>
            </a:r>
            <a:r>
              <a:rPr sz="1700" b="1"/>
              <a:t> ресурс</a:t>
            </a:r>
            <a:r>
              <a:rPr lang="uk-UA" sz="1700" b="1"/>
              <a:t>и</a:t>
            </a:r>
            <a:r>
              <a:rPr sz="1700" b="1"/>
              <a:t>.</a:t>
            </a:r>
            <a:endParaRPr sz="1700" b="1"/>
          </a:p>
          <a:p>
            <a:pPr marL="114300" indent="0" algn="just">
              <a:buNone/>
            </a:pPr>
            <a:r>
              <a:rPr sz="1700" b="1">
                <a:solidFill>
                  <a:srgbClr val="FFC000"/>
                </a:solidFill>
              </a:rPr>
              <a:t>Основн</a:t>
            </a:r>
            <a:r>
              <a:rPr lang="uk-UA" sz="1700" b="1">
                <a:solidFill>
                  <a:srgbClr val="FFC000"/>
                </a:solidFill>
              </a:rPr>
              <a:t>і</a:t>
            </a:r>
            <a:r>
              <a:rPr sz="1700" b="1">
                <a:solidFill>
                  <a:srgbClr val="FFC000"/>
                </a:solidFill>
              </a:rPr>
              <a:t> характеристики донора</a:t>
            </a:r>
            <a:r>
              <a:rPr lang="uk-UA" sz="1700" b="1">
                <a:solidFill>
                  <a:srgbClr val="FFC000"/>
                </a:solidFill>
              </a:rPr>
              <a:t>:</a:t>
            </a:r>
            <a:endParaRPr lang="uk-UA" sz="1700" b="1">
              <a:solidFill>
                <a:srgbClr val="FFC000"/>
              </a:solidFill>
            </a:endParaRPr>
          </a:p>
          <a:p>
            <a:pPr marL="114300" indent="0" algn="just">
              <a:buNone/>
            </a:pPr>
            <a:r>
              <a:rPr sz="1700" b="1"/>
              <a:t>напрямки його фінансування; 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географія інтересів</a:t>
            </a:r>
            <a:r>
              <a:rPr lang="uk-UA" sz="1700" b="1"/>
              <a:t>;</a:t>
            </a:r>
            <a:endParaRPr lang="uk-UA" sz="1700" b="1"/>
          </a:p>
          <a:p>
            <a:pPr marL="114300" indent="0" algn="just">
              <a:buNone/>
            </a:pPr>
            <a:r>
              <a:rPr sz="1700" b="1"/>
              <a:t>тип одержувачів грантів.</a:t>
            </a:r>
            <a:endParaRPr sz="1700" b="1"/>
          </a:p>
          <a:p>
            <a:pPr marL="114300" indent="0" algn="just">
              <a:buNone/>
            </a:pPr>
            <a:endParaRPr lang="ru-RU" altLang="en-US" sz="15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ru-RU" sz="2500">
                <a:solidFill>
                  <a:srgbClr val="FFC000"/>
                </a:solidFill>
                <a:sym typeface="+mn-ea"/>
              </a:rPr>
              <a:t>М</a:t>
            </a:r>
            <a:r>
              <a:rPr lang="ru-RU" altLang="en-US" sz="2500">
                <a:solidFill>
                  <a:srgbClr val="FFC000"/>
                </a:solidFill>
                <a:sym typeface="+mn-ea"/>
              </a:rPr>
              <a:t>іжнародн</a:t>
            </a:r>
            <a:r>
              <a:rPr lang="uk-UA" altLang="ru-RU" sz="2500">
                <a:solidFill>
                  <a:srgbClr val="FFC000"/>
                </a:solidFill>
                <a:sym typeface="+mn-ea"/>
              </a:rPr>
              <a:t>і</a:t>
            </a:r>
            <a:r>
              <a:rPr lang="ru-RU" altLang="en-US" sz="2500">
                <a:solidFill>
                  <a:srgbClr val="FFC000"/>
                </a:solidFill>
                <a:sym typeface="+mn-ea"/>
              </a:rPr>
              <a:t> програм</a:t>
            </a:r>
            <a:r>
              <a:rPr lang="uk-UA" altLang="ru-RU" sz="2500">
                <a:solidFill>
                  <a:srgbClr val="FFC000"/>
                </a:solidFill>
                <a:sym typeface="+mn-ea"/>
              </a:rPr>
              <a:t>и </a:t>
            </a:r>
            <a:r>
              <a:rPr lang="ru-RU" altLang="en-US" sz="2500">
                <a:solidFill>
                  <a:srgbClr val="FFC000"/>
                </a:solidFill>
                <a:sym typeface="+mn-ea"/>
              </a:rPr>
              <a:t>на підтримку реформи децентралізації та нових громад</a:t>
            </a:r>
            <a:r>
              <a:rPr lang="ru-RU" altLang="en-US" sz="1500">
                <a:sym typeface="+mn-ea"/>
              </a:rPr>
              <a:t> </a:t>
            </a:r>
            <a:endParaRPr lang="ru-RU" altLang="en-US" sz="150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ru-RU" altLang="en-US" sz="2000"/>
              <a:t>- програма USAID «Decentralization Offering Better Results and</a:t>
            </a:r>
            <a:endParaRPr lang="ru-RU" altLang="en-US" sz="2000"/>
          </a:p>
          <a:p>
            <a:r>
              <a:rPr lang="ru-RU" altLang="en-US" sz="2000"/>
              <a:t>Efficiency» – 50 млн. дол.;</a:t>
            </a:r>
            <a:endParaRPr lang="ru-RU" altLang="en-US" sz="2000"/>
          </a:p>
          <a:p>
            <a:endParaRPr lang="ru-RU" altLang="en-US" sz="2000"/>
          </a:p>
          <a:p>
            <a:r>
              <a:rPr lang="ru-RU" altLang="en-US" sz="2000"/>
              <a:t>- програма ЄС «U-Lead» – на суму 97 млн. євро;</a:t>
            </a:r>
            <a:endParaRPr lang="ru-RU" altLang="en-US" sz="2000"/>
          </a:p>
          <a:p>
            <a:endParaRPr lang="ru-RU" altLang="en-US" sz="2000"/>
          </a:p>
          <a:p>
            <a:r>
              <a:rPr lang="ru-RU" altLang="en-US" sz="2000"/>
              <a:t>- проекти Ради Європи, Королівства Швеції, Королівства</a:t>
            </a:r>
            <a:endParaRPr lang="ru-RU" altLang="en-US" sz="2000"/>
          </a:p>
          <a:p>
            <a:r>
              <a:rPr lang="ru-RU" altLang="en-US" sz="2000"/>
              <a:t>Данії, Королівства Нідерландів, Швейцарської конфедерації,</a:t>
            </a:r>
            <a:endParaRPr lang="ru-RU" altLang="en-US" sz="2000"/>
          </a:p>
          <a:p>
            <a:r>
              <a:rPr lang="ru-RU" altLang="en-US" sz="2000"/>
              <a:t>Фінляндії, Канади – на понад 20 млн. євро.</a:t>
            </a:r>
            <a:endParaRPr lang="ru-RU" altLang="en-US" sz="2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>
                <a:solidFill>
                  <a:srgbClr val="FFC000"/>
                </a:solidFill>
              </a:rPr>
              <a:t> </a:t>
            </a:r>
            <a:r>
              <a:rPr lang="uk-UA" altLang="ru-RU" sz="20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КРЕДИТНІ </a:t>
            </a:r>
            <a:r>
              <a:rPr lang="ru-RU" altLang="en-US" sz="20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МЕХАНІЗМИ ФІНАНСУВАННЯ </a:t>
            </a:r>
            <a:br>
              <a:rPr lang="ru-RU" altLang="en-US" sz="20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</a:br>
            <a:r>
              <a:rPr lang="ru-RU" altLang="en-US" sz="20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РОЗВИТКУ ОБ’ЄДНАНОЇ ТЕРИТОРІАЛЬНОЇ ГРОМАДИ</a:t>
            </a:r>
            <a:endParaRPr lang="ru-RU" altLang="en-US" sz="2000" b="1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sz="1700" b="1">
                <a:solidFill>
                  <a:srgbClr val="7030A0"/>
                </a:solidFill>
              </a:rPr>
              <a:t>Місцеві запозичення</a:t>
            </a:r>
            <a:r>
              <a:rPr sz="1700" b="1"/>
              <a:t> – це сукупність відносин між органом місцевого самоврядування та фізичними і юридичними особами, що передбачають залучення коштів від юридичних та фізичних осіб та виникнення</a:t>
            </a:r>
            <a:r>
              <a:rPr lang="uk-UA" sz="1700" b="1"/>
              <a:t> </a:t>
            </a:r>
            <a:r>
              <a:rPr sz="1700" b="1"/>
              <a:t>боргових зобов’язань органу місцевого самоврядування як позичальника</a:t>
            </a:r>
            <a:r>
              <a:rPr lang="uk-UA" sz="1700" b="1"/>
              <a:t> </a:t>
            </a:r>
            <a:r>
              <a:rPr sz="1700" b="1"/>
              <a:t>грошових коштів.</a:t>
            </a:r>
            <a:endParaRPr sz="1700" b="1"/>
          </a:p>
          <a:p>
            <a:pPr marL="114300" indent="0" algn="just">
              <a:buNone/>
            </a:pPr>
            <a:endParaRPr sz="1700" b="1"/>
          </a:p>
          <a:p>
            <a:pPr marL="114300" indent="0" algn="just">
              <a:buNone/>
            </a:pPr>
            <a:r>
              <a:rPr sz="1700" b="1" u="sng"/>
              <a:t>Залежно від способу здійснення запозичень, розрізняють такі їх основні</a:t>
            </a:r>
            <a:endParaRPr sz="1700" b="1" u="sng"/>
          </a:p>
          <a:p>
            <a:pPr marL="114300" indent="0" algn="just">
              <a:buNone/>
            </a:pPr>
            <a:r>
              <a:rPr sz="1700" b="1" u="sng"/>
              <a:t>форми:</a:t>
            </a:r>
            <a:endParaRPr sz="1700" b="1" u="sng"/>
          </a:p>
          <a:p>
            <a:pPr marL="114300" indent="0" algn="just">
              <a:buNone/>
            </a:pPr>
            <a:r>
              <a:rPr sz="1700" b="1"/>
              <a:t> кредити, що залучаються органами місцевого самоврядування від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банківських та інших фінансових установ;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 облігаційні позики, що передбачають емісію муніципальних облігацій;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 вексельна позика, що передбачає емісію короткострокових казна-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чейських векселів та казначейських зобов’язань (в Україні – лише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держава);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 взаємні позики органів місцевого самоврядування (у нас забороне-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но), казначейські позики (а також середньострокові позики з єди-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ного казначейського рахунку).</a:t>
            </a:r>
            <a:endParaRPr sz="17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Times New Roman" panose="02020603050405020304"/>
              <a:buNone/>
            </a:pPr>
            <a:r>
              <a:rPr sz="25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ДЖЕРЕЛА ФІНАНСОВИХ РЕСУРСІВ ОБ’ЄДНАНОЇ</a:t>
            </a:r>
            <a:br>
              <a:rPr sz="25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sz="25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ТЕРИТОРІАЛЬНОЇ ГРОМАДИ</a:t>
            </a:r>
            <a:endParaRPr sz="2500" b="0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35" name="Google Shape;435;p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8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Для забезпечення потреб ОТГ можуть бути використані фінансові ресурси різних економічних агентів^ 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</a:pPr>
            <a:r>
              <a:rPr lang="en-US" sz="2000" b="1">
                <a:sym typeface="Arial" panose="020B0604020202020204"/>
              </a:rPr>
              <a:t>місцевих та цен</a:t>
            </a: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тральних органів влади, 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приватних суб’єктів господарювання,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фінансових установ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неурядових організацій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іноземних держав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міжнародних фінансових організацій. 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</a:pP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1800" b="1" i="0" u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Фінансові ресурси можна класифікувати за різними критеріями: </a:t>
            </a:r>
            <a:endParaRPr lang="en-US" sz="1800" b="1" i="0" u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за територіальним походженням, </a:t>
            </a:r>
            <a:endParaRPr lang="en-US" sz="18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регулярністю використання, </a:t>
            </a:r>
            <a:endParaRPr lang="en-US" sz="18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економічним змістом, </a:t>
            </a:r>
            <a:endParaRPr lang="en-US" sz="18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способом залучення</a:t>
            </a:r>
            <a:endParaRPr lang="en-US" sz="18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>
                <a:sym typeface="+mn-ea"/>
              </a:rPr>
              <a:t>Відповідно до частини 4 ст</a:t>
            </a:r>
            <a:r>
              <a:rPr lang="en-US" altLang="uk-UA" sz="2000" smtClean="0">
                <a:sym typeface="+mn-ea"/>
              </a:rPr>
              <a:t> </a:t>
            </a:r>
            <a:r>
              <a:rPr lang="uk-UA" sz="2000" smtClean="0">
                <a:sym typeface="+mn-ea"/>
              </a:rPr>
              <a:t>67 Бюджетного кодексу</a:t>
            </a:r>
            <a:br>
              <a:rPr lang="uk-UA" sz="2000" smtClean="0">
                <a:sym typeface="+mn-ea"/>
              </a:rPr>
            </a:br>
            <a:r>
              <a:rPr lang="uk-UA" sz="2500" b="1" smtClean="0">
                <a:sym typeface="+mn-ea"/>
              </a:rPr>
              <a:t>бюджети об’єднаних територіальних громад</a:t>
            </a:r>
            <a:r>
              <a:rPr lang="en-US" altLang="uk-UA" sz="2500" b="1" smtClean="0">
                <a:sym typeface="+mn-ea"/>
              </a:rPr>
              <a:t> </a:t>
            </a:r>
            <a:endParaRPr lang="uk-UA" altLang="en-US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50825" y="1341437"/>
            <a:ext cx="8569325" cy="5256212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endParaRPr lang="uk-UA" sz="2000" dirty="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r>
              <a:rPr lang="uk-UA" sz="2000" smtClean="0"/>
              <a:t> </a:t>
            </a:r>
            <a:r>
              <a:rPr lang="uk-UA" sz="2500" smtClean="0"/>
              <a:t>мають такі ж повноваження, як міста обласного значення;</a:t>
            </a:r>
            <a:endParaRPr lang="uk-UA" sz="2500" smtClean="0"/>
          </a:p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endParaRPr lang="uk-UA" sz="2500" smtClean="0"/>
          </a:p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r>
              <a:rPr lang="uk-UA" sz="2500" smtClean="0"/>
              <a:t> мають прямі міжбюджетні відносини з державним бюджетом.</a:t>
            </a:r>
            <a:endParaRPr lang="uk-UA" sz="25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5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У якості бюджетних ресурсів розглядаються кошти місцевого та державного бюджетів, що спрямовуються на фінансування потреб розвитку ОТГ і не тягнуть за собою боргових зобов’язань.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Бюджетні джерела можуть формуватись як за рахунок внутрішніх ресурсів об’єднаної територіальної громади, так і за рахунок ресурсів, залучених ззовні.</a:t>
            </a:r>
            <a:endParaRPr lang="uk-UA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uk-UA" altLang="en-US" sz="2500">
                <a:solidFill>
                  <a:srgbClr val="FF0000"/>
                </a:solidFill>
                <a:sym typeface="Times New Roman" panose="02020603050405020304"/>
              </a:rPr>
              <a:t>Б</a:t>
            </a:r>
            <a:r>
              <a:rPr lang="en-US" sz="2500">
                <a:solidFill>
                  <a:srgbClr val="FF0000"/>
                </a:solidFill>
                <a:sym typeface="Times New Roman" panose="02020603050405020304"/>
              </a:rPr>
              <a:t>юджетн</a:t>
            </a:r>
            <a:r>
              <a:rPr lang="uk-UA" altLang="en-US" sz="2500">
                <a:solidFill>
                  <a:srgbClr val="FF0000"/>
                </a:solidFill>
                <a:sym typeface="Times New Roman" panose="02020603050405020304"/>
              </a:rPr>
              <a:t>і</a:t>
            </a:r>
            <a:r>
              <a:rPr lang="en-US" sz="2500">
                <a:solidFill>
                  <a:srgbClr val="FF0000"/>
                </a:solidFill>
                <a:sym typeface="Times New Roman" panose="02020603050405020304"/>
              </a:rPr>
              <a:t> ресурс</a:t>
            </a:r>
            <a:r>
              <a:rPr lang="uk-UA" altLang="en-US" sz="2500">
                <a:solidFill>
                  <a:srgbClr val="FF0000"/>
                </a:solidFill>
                <a:sym typeface="Times New Roman" panose="02020603050405020304"/>
              </a:rPr>
              <a:t>и</a:t>
            </a:r>
            <a:r>
              <a:rPr lang="en-US" sz="2500">
                <a:solidFill>
                  <a:srgbClr val="FF0000"/>
                </a:solidFill>
                <a:sym typeface="Times New Roman" panose="02020603050405020304"/>
              </a:rPr>
              <a:t> внутрішнього походження</a:t>
            </a:r>
            <a:r>
              <a:rPr lang="uk-UA" altLang="en-US" sz="2500">
                <a:solidFill>
                  <a:srgbClr val="FF0000"/>
                </a:solidFill>
                <a:sym typeface="Times New Roman" panose="02020603050405020304"/>
              </a:rPr>
              <a:t>:</a:t>
            </a:r>
            <a:endParaRPr lang="uk-UA" altLang="en-US" sz="2500">
              <a:solidFill>
                <a:srgbClr val="FF0000"/>
              </a:solidFill>
              <a:sym typeface="Times New Roman" panose="02020603050405020304"/>
            </a:endParaRPr>
          </a:p>
        </p:txBody>
      </p:sp>
      <p:sp>
        <p:nvSpPr>
          <p:cNvPr id="447" name="Google Shape;447;p40"/>
          <p:cNvSpPr txBox="1">
            <a:spLocks noGrp="1"/>
          </p:cNvSpPr>
          <p:nvPr>
            <p:ph type="body" idx="1"/>
          </p:nvPr>
        </p:nvSpPr>
        <p:spPr>
          <a:xfrm>
            <a:off x="467995" y="1600200"/>
            <a:ext cx="8218170" cy="206121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2500">
                <a:sym typeface="Times New Roman" panose="02020603050405020304"/>
              </a:rPr>
              <a:t>надходження від податків та зборів, </a:t>
            </a:r>
            <a:endParaRPr lang="en-US" sz="25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endParaRPr lang="en-US" sz="25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2500">
                <a:sym typeface="Times New Roman" panose="02020603050405020304"/>
              </a:rPr>
              <a:t>продажу об’єктів комунальної власності</a:t>
            </a:r>
            <a:endParaRPr lang="en-US" sz="25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endParaRPr lang="en-US" sz="25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2500">
                <a:sym typeface="Times New Roman" panose="02020603050405020304"/>
              </a:rPr>
              <a:t>оренди об’єктів комунальної власності.</a:t>
            </a:r>
            <a:endParaRPr lang="en-US" sz="2500" b="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2" name="Google Shape;446;p40"/>
          <p:cNvSpPr txBox="1">
            <a:spLocks noGrp="1"/>
          </p:cNvSpPr>
          <p:nvPr/>
        </p:nvSpPr>
        <p:spPr>
          <a:xfrm>
            <a:off x="456565" y="384460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uk-UA" altLang="en-US" sz="250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sym typeface="Times New Roman" panose="02020603050405020304"/>
              </a:rPr>
              <a:t>Б</a:t>
            </a:r>
            <a:r>
              <a:rPr lang="en-US" sz="250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sym typeface="Times New Roman" panose="02020603050405020304"/>
              </a:rPr>
              <a:t>юджетн</a:t>
            </a:r>
            <a:r>
              <a:rPr lang="uk-UA" altLang="en-US" sz="250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sym typeface="Times New Roman" panose="02020603050405020304"/>
              </a:rPr>
              <a:t>і</a:t>
            </a:r>
            <a:r>
              <a:rPr lang="en-US" sz="250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sym typeface="Times New Roman" panose="02020603050405020304"/>
              </a:rPr>
              <a:t> ресурс</a:t>
            </a:r>
            <a:r>
              <a:rPr lang="uk-UA" altLang="en-US" sz="250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sym typeface="Times New Roman" panose="02020603050405020304"/>
              </a:rPr>
              <a:t>и</a:t>
            </a:r>
            <a:r>
              <a:rPr lang="en-US" sz="250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sym typeface="Times New Roman" panose="02020603050405020304"/>
              </a:rPr>
              <a:t> </a:t>
            </a:r>
            <a:r>
              <a:rPr lang="uk-UA" altLang="en-US" sz="250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sym typeface="Times New Roman" panose="02020603050405020304"/>
              </a:rPr>
              <a:t>зовнішнього </a:t>
            </a:r>
            <a:r>
              <a:rPr lang="en-US" sz="250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sym typeface="Times New Roman" panose="02020603050405020304"/>
              </a:rPr>
              <a:t>походження</a:t>
            </a:r>
            <a:r>
              <a:rPr lang="uk-UA" altLang="en-US" sz="250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sym typeface="Times New Roman" panose="02020603050405020304"/>
              </a:rPr>
              <a:t>:</a:t>
            </a:r>
            <a:endParaRPr lang="uk-UA" altLang="en-US" sz="250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sym typeface="Times New Roman" panose="02020603050405020304"/>
            </a:endParaRPr>
          </a:p>
        </p:txBody>
      </p:sp>
      <p:sp>
        <p:nvSpPr>
          <p:cNvPr id="3" name="Google Shape;447;p40"/>
          <p:cNvSpPr txBox="1">
            <a:spLocks noGrp="1"/>
          </p:cNvSpPr>
          <p:nvPr/>
        </p:nvSpPr>
        <p:spPr>
          <a:xfrm>
            <a:off x="461645" y="4727575"/>
            <a:ext cx="8218170" cy="206121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2000">
                <a:sym typeface="Times New Roman" panose="02020603050405020304"/>
              </a:rPr>
              <a:t>державний бюджет.</a:t>
            </a:r>
            <a:endParaRPr lang="en-US" sz="2000">
              <a:sym typeface="Times New Roman" panose="020206030504050203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2000">
                <a:sym typeface="Times New Roman" panose="02020603050405020304"/>
              </a:rPr>
              <a:t>Зокрема,  цільові субвенції з державного бюджету, у т. ч. в рамках виконання державних або регіональних цільових програм, нвестиційних проектів</a:t>
            </a:r>
            <a:r>
              <a:rPr lang="uk-UA" altLang="en-US" sz="2000">
                <a:sym typeface="Times New Roman" panose="02020603050405020304"/>
              </a:rPr>
              <a:t> </a:t>
            </a:r>
            <a:r>
              <a:rPr lang="en-US" sz="2000">
                <a:sym typeface="Times New Roman" panose="02020603050405020304"/>
              </a:rPr>
              <a:t>(програм), чи фінансування проектів ОТГ з Державного фонду регіонального розвитку.</a:t>
            </a:r>
            <a:endParaRPr lang="en-US" sz="2000"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732155"/>
            <a:ext cx="8229600" cy="44958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b="1" dirty="0" smtClean="0"/>
              <a:t>Розподіл субвенції ОТГ</a:t>
            </a:r>
            <a:r>
              <a:rPr lang="uk-UA" sz="2000" dirty="0" smtClean="0"/>
              <a:t> здійснюється в залежності від 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en-US" altLang="uk-UA" sz="2000" dirty="0" smtClean="0"/>
              <a:t>1</a:t>
            </a:r>
            <a:r>
              <a:rPr lang="ru-RU" altLang="en-US" sz="2000" dirty="0" smtClean="0"/>
              <a:t>) </a:t>
            </a:r>
            <a:r>
              <a:rPr lang="uk-UA" sz="2000" dirty="0" smtClean="0"/>
              <a:t>площі території 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ru-RU" altLang="uk-UA" sz="2000" dirty="0" smtClean="0"/>
              <a:t>2) </a:t>
            </a:r>
            <a:r>
              <a:rPr lang="uk-UA" sz="2000" dirty="0" smtClean="0"/>
              <a:t>чисельності сільських жителів (постанова Кабінету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Міністрів України від 16.03.16 № 200 «Деякі питання надання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субвенції з державного бюджету місцевим бюджетам на формування інфраструктури об’єднаних територіальних громад»).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Субвенція надається для створення, модернізації інфраструктури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об’єднаної територіальної громади та може спрямовуватись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 на нове будівництво, реконструкцію, капітальний ремонт об’єктів інфраструктури, що належать до комунальної форми власності (у тому числі на виготовлення проектної та містобудівної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документації)</a:t>
            </a:r>
            <a:endParaRPr lang="uk-UA"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1"/>
          <p:cNvSpPr txBox="1">
            <a:spLocks noGrp="1"/>
          </p:cNvSpPr>
          <p:nvPr>
            <p:ph type="title"/>
          </p:nvPr>
        </p:nvSpPr>
        <p:spPr>
          <a:xfrm>
            <a:off x="467995" y="383540"/>
            <a:ext cx="8507095" cy="2159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 panose="02020603050405020304"/>
              <a:buNone/>
            </a:pPr>
            <a:r>
              <a:rPr lang="uk-UA" sz="2500" smtClean="0">
                <a:solidFill>
                  <a:srgbClr val="FF0000"/>
                </a:solidFill>
                <a:sym typeface="Arial" panose="020B0604020202020204"/>
              </a:rPr>
              <a:t>Грантові кошти як засіб фінансвування ОТГ</a:t>
            </a:r>
            <a:endParaRPr lang="uk-UA" sz="2500" b="0" i="0" u="none" smtClean="0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Arial" panose="020B0604020202020204"/>
            </a:endParaRPr>
          </a:p>
        </p:txBody>
      </p:sp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2745740"/>
            <a:ext cx="8229600" cy="334708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.</a:t>
            </a:r>
            <a:r>
              <a:rPr sz="2000" b="1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Грантові ресурси</a:t>
            </a: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– ресурси, надані для фінансування потреб </a:t>
            </a:r>
            <a:r>
              <a:rPr lang="ru-RU"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м</a:t>
            </a: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ісцевого розвитку у вигляді міжнародної технічної допомоги, рантів міжнародних донорських організацій, благодійних внесків та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пожертв. Грантовими також можна вважати кошти, спрямовані</a:t>
            </a:r>
            <a:r>
              <a:rPr lang="ru-RU"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на розвиток місцевої економіки в рамках проектів корпоративної</a:t>
            </a:r>
            <a:r>
              <a:rPr lang="ru-RU"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соціальної відповідальності, тобто ініціатив місцевого розвитку,</a:t>
            </a:r>
            <a:r>
              <a:rPr lang="ru-RU"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що підтримуються інституціями приватного сектору, які здійснюють свою діяльність на відповідній території.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1"/>
          <p:cNvSpPr txBox="1">
            <a:spLocks noGrp="1"/>
          </p:cNvSpPr>
          <p:nvPr>
            <p:ph type="title"/>
          </p:nvPr>
        </p:nvSpPr>
        <p:spPr>
          <a:xfrm>
            <a:off x="468312" y="1052512"/>
            <a:ext cx="8507412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 panose="02020603050405020304"/>
              <a:buNone/>
            </a:pPr>
            <a:r>
              <a:rPr sz="3200" smtClean="0">
                <a:solidFill>
                  <a:schemeClr val="dk1"/>
                </a:solidFill>
                <a:sym typeface="Arial" panose="020B0604020202020204"/>
              </a:rPr>
              <a:t> Грантова допомога може бути у формі</a:t>
            </a:r>
            <a:endParaRPr lang="en-US" sz="3200" b="0" i="0" u="none">
              <a:solidFill>
                <a:schemeClr val="accent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2411095"/>
            <a:ext cx="8229600" cy="306514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грошових коштів (безповоротні гранти), 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консалтингових послуг, 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обладнання, 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матеріалів, які надаються українським реципієнтам на безповоротній основі.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 </a:t>
            </a:r>
            <a:r>
              <a:rPr lang="ru-RU" altLang="en-US" sz="2000" b="1">
                <a:solidFill>
                  <a:srgbClr val="FF0000"/>
                </a:solidFill>
              </a:rPr>
              <a:t>БЮДЖЕТНІ МЕХАНІЗМИ ФІНАНСУВАННЯ </a:t>
            </a:r>
            <a:br>
              <a:rPr lang="ru-RU" altLang="en-US" sz="2000" b="1">
                <a:solidFill>
                  <a:srgbClr val="FF0000"/>
                </a:solidFill>
              </a:rPr>
            </a:br>
            <a:r>
              <a:rPr lang="ru-RU" altLang="en-US" sz="2000" b="1">
                <a:solidFill>
                  <a:srgbClr val="FF0000"/>
                </a:solidFill>
              </a:rPr>
              <a:t>РОЗВИТКУ ОБ’ЄДНАНОЇ ТЕРИТОРІАЛЬНОЇ ГРОМАДИ</a:t>
            </a:r>
            <a:endParaRPr lang="ru-RU" altLang="en-US" sz="2000" b="1">
              <a:solidFill>
                <a:srgbClr val="FF0000"/>
              </a:solidFill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lang="ru-RU" altLang="en-US" sz="2000" b="1" u="sng"/>
              <a:t>Податки та збори – </a:t>
            </a:r>
            <a:r>
              <a:rPr lang="ru-RU" altLang="en-US" sz="2000" b="1"/>
              <a:t>механізм фінансування місцевого соціально-економічного розвитку за рахунок надходжень до бюджету ОТГ.</a:t>
            </a:r>
            <a:endParaRPr lang="ru-RU" altLang="en-US" sz="2000" b="1"/>
          </a:p>
          <a:p>
            <a:pPr marL="114300" indent="0">
              <a:buNone/>
            </a:pPr>
            <a:endParaRPr lang="ru-RU" altLang="en-US" sz="2000" b="1" u="sng"/>
          </a:p>
          <a:p>
            <a:pPr marL="114300" indent="0">
              <a:buNone/>
            </a:pPr>
            <a:r>
              <a:rPr lang="ru-RU" altLang="en-US" sz="1500"/>
              <a:t>Згідно Бюджетного кодексу ОТГ отримують </a:t>
            </a:r>
            <a:endParaRPr lang="ru-RU" altLang="en-US" sz="1500"/>
          </a:p>
          <a:p>
            <a:r>
              <a:rPr lang="ru-RU" altLang="en-US" sz="1500">
                <a:solidFill>
                  <a:srgbClr val="FF0000"/>
                </a:solidFill>
              </a:rPr>
              <a:t>60 % податку на доходи фізичних осіб, який є основним джерелом наповнення їх бюджетів;</a:t>
            </a:r>
            <a:endParaRPr lang="ru-RU" altLang="en-US" sz="1500">
              <a:solidFill>
                <a:srgbClr val="FF0000"/>
              </a:solidFill>
            </a:endParaRPr>
          </a:p>
          <a:p>
            <a:r>
              <a:rPr lang="ru-RU" altLang="en-US" sz="1500"/>
              <a:t> акцизний податок (5%), </a:t>
            </a:r>
            <a:endParaRPr lang="ru-RU" altLang="en-US" sz="1500"/>
          </a:p>
          <a:p>
            <a:r>
              <a:rPr lang="ru-RU" altLang="en-US" sz="1500">
                <a:solidFill>
                  <a:srgbClr val="FF0000"/>
                </a:solidFill>
              </a:rPr>
              <a:t>податок на майно,</a:t>
            </a:r>
            <a:endParaRPr lang="ru-RU" altLang="en-US" sz="1500">
              <a:solidFill>
                <a:srgbClr val="FF0000"/>
              </a:solidFill>
            </a:endParaRPr>
          </a:p>
          <a:p>
            <a:r>
              <a:rPr lang="ru-RU" altLang="en-US" sz="1500"/>
              <a:t>єдиний податок, </a:t>
            </a:r>
            <a:endParaRPr lang="ru-RU" altLang="en-US" sz="1500"/>
          </a:p>
          <a:p>
            <a:r>
              <a:rPr lang="ru-RU" altLang="en-US" sz="1500">
                <a:solidFill>
                  <a:srgbClr val="FF0000"/>
                </a:solidFill>
              </a:rPr>
              <a:t>збір за паркування, </a:t>
            </a:r>
            <a:endParaRPr lang="ru-RU" altLang="en-US" sz="1500">
              <a:solidFill>
                <a:srgbClr val="FF0000"/>
              </a:solidFill>
            </a:endParaRPr>
          </a:p>
          <a:p>
            <a:r>
              <a:rPr lang="ru-RU" altLang="en-US" sz="1500"/>
              <a:t>туристичний збір, </a:t>
            </a:r>
            <a:endParaRPr lang="ru-RU" altLang="en-US" sz="1500"/>
          </a:p>
          <a:p>
            <a:r>
              <a:rPr lang="ru-RU" altLang="en-US" sz="1500">
                <a:solidFill>
                  <a:srgbClr val="FF0000"/>
                </a:solidFill>
              </a:rPr>
              <a:t>плату за надання адміністративних послуг, </a:t>
            </a:r>
            <a:endParaRPr lang="ru-RU" altLang="en-US" sz="1500">
              <a:solidFill>
                <a:srgbClr val="FF0000"/>
              </a:solidFill>
            </a:endParaRPr>
          </a:p>
          <a:p>
            <a:r>
              <a:rPr lang="ru-RU" altLang="en-US" sz="1500"/>
              <a:t>25% екологічного податку, </a:t>
            </a:r>
            <a:endParaRPr lang="ru-RU" altLang="en-US" sz="1500"/>
          </a:p>
          <a:p>
            <a:r>
              <a:rPr lang="ru-RU" altLang="en-US" sz="1500">
                <a:solidFill>
                  <a:srgbClr val="FF0000"/>
                </a:solidFill>
              </a:rPr>
              <a:t>50% рентної плати за використання лісових ресурсів та води, 25% рентної плати за користування надрами (без нафти, природного газу, газового конденсату); </a:t>
            </a:r>
            <a:endParaRPr lang="ru-RU" altLang="en-US" sz="1500">
              <a:solidFill>
                <a:srgbClr val="FF0000"/>
              </a:solidFill>
            </a:endParaRPr>
          </a:p>
          <a:p>
            <a:r>
              <a:rPr lang="ru-RU" altLang="en-US" sz="1500"/>
              <a:t>плату за ліцензії та за державну реєстрацію, адміністративні штрафи та штрафні санкції та ін</a:t>
            </a:r>
            <a:endParaRPr lang="ru-RU" altLang="en-US" sz="15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 </a:t>
            </a:r>
            <a:r>
              <a:rPr lang="ru-RU" altLang="en-US" sz="2000" b="1">
                <a:solidFill>
                  <a:srgbClr val="FF0000"/>
                </a:solidFill>
              </a:rPr>
              <a:t>БЮДЖЕТНІ МЕХАНІЗМИ ФІНАНСУВАННЯ </a:t>
            </a:r>
            <a:br>
              <a:rPr lang="ru-RU" altLang="en-US" sz="2000" b="1">
                <a:solidFill>
                  <a:srgbClr val="FF0000"/>
                </a:solidFill>
              </a:rPr>
            </a:br>
            <a:r>
              <a:rPr lang="ru-RU" altLang="en-US" sz="2000" b="1">
                <a:solidFill>
                  <a:srgbClr val="FF0000"/>
                </a:solidFill>
              </a:rPr>
              <a:t>РОЗВИТКУ ОБ’ЄДНАНОЇ ТЕРИТОРІАЛЬНОЇ ГРОМАДИ</a:t>
            </a:r>
            <a:endParaRPr lang="ru-RU" altLang="en-US" sz="2000" b="1">
              <a:solidFill>
                <a:srgbClr val="FF0000"/>
              </a:solidFill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lang="ru-RU" altLang="en-US" sz="2000" b="1" u="sng"/>
              <a:t>Продаж комунального майна –</a:t>
            </a:r>
            <a:r>
              <a:rPr lang="ru-RU" altLang="en-US" sz="2000" b="1"/>
              <a:t> механізм, що передбачає перехід прав власності на комунальні активи. </a:t>
            </a:r>
            <a:endParaRPr lang="ru-RU" altLang="en-US" sz="2000" b="1"/>
          </a:p>
          <a:p>
            <a:pPr marL="114300" indent="0" algn="just">
              <a:buNone/>
            </a:pPr>
            <a:endParaRPr lang="ru-RU" altLang="en-US" sz="2000" b="1"/>
          </a:p>
          <a:p>
            <a:pPr marL="114300" algn="just">
              <a:buNone/>
            </a:pPr>
            <a:r>
              <a:rPr lang="ru-RU" altLang="en-US" sz="2000" b="1" u="sng"/>
              <a:t>Оренда комунального майна – </a:t>
            </a:r>
            <a:r>
              <a:rPr lang="ru-RU" altLang="en-US" sz="2000" b="1"/>
              <a:t>механізм, що передбачає тимчасовий перехід права володіння та користування об’єктами комунальної власності.</a:t>
            </a:r>
            <a:endParaRPr lang="ru-RU" altLang="en-US" sz="2000" b="1"/>
          </a:p>
          <a:p>
            <a:pPr marL="114300" algn="just">
              <a:buNone/>
            </a:pPr>
            <a:endParaRPr lang="ru-RU" altLang="en-US" sz="2000" b="1"/>
          </a:p>
          <a:p>
            <a:pPr marL="114300" algn="just">
              <a:buNone/>
            </a:pPr>
            <a:r>
              <a:rPr lang="ru-RU" altLang="en-US" sz="2000" b="1" u="sng"/>
              <a:t>Державні цільові програми</a:t>
            </a:r>
            <a:r>
              <a:rPr lang="ru-RU" altLang="en-US" sz="2000" b="1"/>
              <a:t> – механізм залучення коштів центрального бюджету на вирішення проблем у певній галузі або на певній території, що визнані пріоритетними на загальнодержавному рівні і мають системний характер, тобто перешкоджають стабільному соціально-економічному розвитку країни або принаймні декількох територіальних одиниць в її межах (у міжнародній практиці найбільше відповідають національним галузевим програмам та програмам розвитку окремих територій).</a:t>
            </a:r>
            <a:endParaRPr lang="ru-RU" altLang="en-US" sz="20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9853</Words>
  <Application>WPS Presentation</Application>
  <PresentationFormat>Экран (4:3)</PresentationFormat>
  <Paragraphs>165</Paragraphs>
  <Slides>15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Arial</vt:lpstr>
      <vt:lpstr>SimSun</vt:lpstr>
      <vt:lpstr>Wingdings</vt:lpstr>
      <vt:lpstr>Arial</vt:lpstr>
      <vt:lpstr>Times New Roman</vt:lpstr>
      <vt:lpstr>Microsoft YaHei</vt:lpstr>
      <vt:lpstr>Arial Unicode MS</vt:lpstr>
      <vt:lpstr>Оформление по умолчанию</vt:lpstr>
      <vt:lpstr> Тема 2 ФІНАНСОВІ РЕСУРСИ  ОБ’ЄДНАНОЇ ТЕРИТОРІАЛЬНОЇ ГРОМАДИ </vt:lpstr>
      <vt:lpstr>ДЖЕРЕЛА ФІНАНСОВИХ РЕСУРСІВ ОБ’ЄДНАНОЇ ТЕРИТОРІАЛЬНОЇ ГРОМАДИ</vt:lpstr>
      <vt:lpstr>Відповідно до частини 4 ст67 Бюджетного кодек-су) бюджети об’єднаних територіальних громад </vt:lpstr>
      <vt:lpstr>Бюджетні ресурси внутрішнього походження:</vt:lpstr>
      <vt:lpstr>PowerPoint 演示文稿</vt:lpstr>
      <vt:lpstr>Грантові кошти як засіб фінансвування ОТГ</vt:lpstr>
      <vt:lpstr> Грантова допомога може бути у формі</vt:lpstr>
      <vt:lpstr>PowerPoint 演示文稿</vt:lpstr>
      <vt:lpstr> БЮДЖЕТНІ МЕХАНІЗМИ ФІНАНСУВАННЯ  РОЗВИТКУ ОБ’ЄДНАНОЇ ТЕРИТОРІАЛЬНОЇ ГРОМАДИ</vt:lpstr>
      <vt:lpstr> БЮДЖЕТНІ МЕХАНІЗМИ ФІНАНСУВАННЯ  РОЗВИТКУ ОБ’ЄДНАНОЇ ТЕРИТОРІАЛЬНОЇ ГРОМАДИ</vt:lpstr>
      <vt:lpstr> БЮДЖЕТНІ МЕХАНІЗМИ ФІНАНСУВАННЯ  РОЗВИТКУ ОБ’ЄДНАНОЇ ТЕРИТОРІАЛЬНОЇ ГРОМАДИ</vt:lpstr>
      <vt:lpstr> БЮДЖЕТНІ МЕХАНІЗМИ ФІНАНСУВАННЯ  РОЗВИТКУ ОБ’ЄДНАНОЇ ТЕРИТОРІАЛЬНОЇ ГРОМАДИ</vt:lpstr>
      <vt:lpstr> ІНВЕСТИЦІЙНІ МЕХАНІЗМИ ФІНАНСУВАННЯ  РОЗВИТКУ ОБ’ЄДНАНОЇ ТЕРИТОРІАЛЬНОЇ ГРОМАДИ</vt:lpstr>
      <vt:lpstr>PowerPoint 演示文稿</vt:lpstr>
      <vt:lpstr> ГРАНТОВІ МЕХАНІЗМИ ФІНАНСУВАННЯ  РОЗВИТКУ ОБ’ЄДНАНОЇ ТЕРИТОРІАЛЬНОЇ ГРОМАДИ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   КОНЦЕПЦІЯ УПРАВЛІННЯ ЕФЕКТИВНІСТЮ БІЗНЕСУ   </dc:title>
  <dc:creator/>
  <cp:lastModifiedBy>Богдан</cp:lastModifiedBy>
  <cp:revision>46</cp:revision>
  <dcterms:created xsi:type="dcterms:W3CDTF">2022-09-08T04:56:00Z</dcterms:created>
  <dcterms:modified xsi:type="dcterms:W3CDTF">2023-02-21T08:10:39Z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2584F993533A43C48212DD9723BA36E2</vt:lpwstr>
  </property>
  <property fmtid="{D5CDD505-2E9C-101B-9397-08002B2CF9AE}" pid="3" name="KSOProductBuildVer">
    <vt:lpwstr>1049-11.2.0.11486</vt:lpwstr>
  </property>
</Properties>
</file>