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61" r:id="rId6"/>
    <p:sldId id="265" r:id="rId7"/>
    <p:sldId id="258"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4"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17.09.2024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ue.gov.ua/%D0%90%D0%BD%D1%82%D0%B8%D0%BC%D0%BE%D0%BD%D0%BE%D0%BF%D0%BE%D0%BB%D1%8C%D0%BD%D0%B8%D0%B9_%D0%BA%D0%BE%D0%BC%D1%96%D1%82%D0%B5%D1%82_%D0%A3%D0%BA%D1%80%D0%B0%D1%97%D0%BD%D0%B8" TargetMode="External"/><Relationship Id="rId2" Type="http://schemas.openxmlformats.org/officeDocument/2006/relationships/hyperlink" Target="https://vue.gov.ua/%D0%90%D0%BD%D1%82%D0%B8%D0%BC%D0%BE%D0%BD%D0%BE%D0%BF%D0%BE%D0%BB%D1%8C%D0%BD%D0%B5_%D0%B7%D0%B0%D0%BA%D0%BE%D0%BD%D0%BE%D0%B4%D0%B0%D0%B2%D1%81%D1%82%D0%B2%D0%BE" TargetMode="External"/><Relationship Id="rId1" Type="http://schemas.openxmlformats.org/officeDocument/2006/relationships/slideLayout" Target="../slideLayouts/slideLayout2.xml"/><Relationship Id="rId4" Type="http://schemas.openxmlformats.org/officeDocument/2006/relationships/hyperlink" Target="https://vue.gov.ua/%D0%A2%D0%B0%D1%80%D0%B8%D1%8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zakon.rada.gov.ua/laws/show/1682-14#n13"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22891A-BDD8-3996-E15C-F0A021C7113F}"/>
              </a:ext>
            </a:extLst>
          </p:cNvPr>
          <p:cNvSpPr>
            <a:spLocks noGrp="1"/>
          </p:cNvSpPr>
          <p:nvPr>
            <p:ph type="title"/>
          </p:nvPr>
        </p:nvSpPr>
        <p:spPr>
          <a:xfrm>
            <a:off x="0" y="1253067"/>
            <a:ext cx="12279086" cy="4986866"/>
          </a:xfrm>
        </p:spPr>
        <p:txBody>
          <a:bodyPr>
            <a:normAutofit/>
          </a:bodyPr>
          <a:lstStyle/>
          <a:p>
            <a:r>
              <a:rPr lang="uk-UA" sz="2500" b="1" i="1" u="sng" dirty="0">
                <a:latin typeface="Times New Roman" pitchFamily="18" charset="0"/>
                <a:cs typeface="Times New Roman" pitchFamily="18" charset="0"/>
              </a:rPr>
              <a:t>ТЕМА </a:t>
            </a:r>
            <a:r>
              <a:rPr lang="uk-UA" sz="2500" b="1" i="1" u="sng" dirty="0" smtClean="0">
                <a:latin typeface="Times New Roman" pitchFamily="18" charset="0"/>
                <a:cs typeface="Times New Roman" pitchFamily="18" charset="0"/>
              </a:rPr>
              <a:t>2. </a:t>
            </a:r>
            <a:r>
              <a:rPr lang="uk-UA" sz="2500" b="1" i="1" u="sng" dirty="0">
                <a:latin typeface="Times New Roman" pitchFamily="18" charset="0"/>
                <a:cs typeface="Times New Roman" pitchFamily="18" charset="0"/>
              </a:rPr>
              <a:t>РИНОК</a:t>
            </a:r>
            <a:r>
              <a:rPr lang="uk-UA" sz="1800" b="1" i="1" u="sng" dirty="0">
                <a:latin typeface="Times New Roman" pitchFamily="18" charset="0"/>
                <a:cs typeface="Times New Roman" pitchFamily="18" charset="0"/>
              </a:rPr>
              <a:t/>
            </a:r>
            <a:br>
              <a:rPr lang="uk-UA" sz="1800" b="1" i="1" u="sng" dirty="0">
                <a:latin typeface="Times New Roman" pitchFamily="18" charset="0"/>
                <a:cs typeface="Times New Roman" pitchFamily="18" charset="0"/>
              </a:rPr>
            </a:br>
            <a:r>
              <a:rPr lang="uk-UA" sz="1800" b="1" i="1" u="sng" dirty="0" smtClean="0">
                <a:latin typeface="Times New Roman" pitchFamily="18" charset="0"/>
                <a:cs typeface="Times New Roman" pitchFamily="18" charset="0"/>
              </a:rPr>
              <a:t/>
            </a:r>
            <a:br>
              <a:rPr lang="uk-UA" sz="1800" b="1" i="1" u="sng" dirty="0" smtClean="0">
                <a:latin typeface="Times New Roman" pitchFamily="18" charset="0"/>
                <a:cs typeface="Times New Roman" pitchFamily="18" charset="0"/>
              </a:rPr>
            </a:br>
            <a:r>
              <a:rPr lang="uk-UA" sz="1800" b="1" i="1" u="sng" dirty="0">
                <a:latin typeface="Times New Roman" pitchFamily="18" charset="0"/>
                <a:cs typeface="Times New Roman" pitchFamily="18" charset="0"/>
              </a:rPr>
              <a:t/>
            </a:r>
            <a:br>
              <a:rPr lang="uk-UA" sz="1800" b="1" i="1" u="sng" dirty="0">
                <a:latin typeface="Times New Roman" pitchFamily="18" charset="0"/>
                <a:cs typeface="Times New Roman" pitchFamily="18" charset="0"/>
              </a:rPr>
            </a:br>
            <a:r>
              <a:rPr lang="uk-UA" sz="1800" b="1" i="1" u="sng" dirty="0" smtClean="0">
                <a:latin typeface="Times New Roman" pitchFamily="18" charset="0"/>
                <a:cs typeface="Times New Roman" pitchFamily="18" charset="0"/>
              </a:rPr>
              <a:t>1. </a:t>
            </a:r>
            <a:r>
              <a:rPr lang="uk-UA" sz="2000" u="sng" dirty="0" smtClean="0">
                <a:latin typeface="Times New Roman" pitchFamily="18" charset="0"/>
                <a:cs typeface="Times New Roman" pitchFamily="18" charset="0"/>
              </a:rPr>
              <a:t>Сутність </a:t>
            </a:r>
            <a:r>
              <a:rPr lang="uk-UA" sz="2000" u="sng" dirty="0">
                <a:latin typeface="Times New Roman" pitchFamily="18" charset="0"/>
                <a:cs typeface="Times New Roman" pitchFamily="18" charset="0"/>
              </a:rPr>
              <a:t>і функції ринку як форми організації суспільного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виробництва. Суб’єкти ринкової економіки.</a:t>
            </a:r>
            <a:br>
              <a:rPr lang="uk-UA" sz="2000" u="sng" dirty="0">
                <a:latin typeface="Times New Roman" pitchFamily="18" charset="0"/>
                <a:cs typeface="Times New Roman" pitchFamily="18" charset="0"/>
              </a:rPr>
            </a:br>
            <a:r>
              <a:rPr lang="uk-UA" sz="2000" u="sng" dirty="0" smtClean="0">
                <a:latin typeface="Times New Roman" pitchFamily="18" charset="0"/>
                <a:cs typeface="Times New Roman" pitchFamily="18" charset="0"/>
              </a:rPr>
              <a:t>2. Механізм </a:t>
            </a:r>
            <a:r>
              <a:rPr lang="uk-UA" sz="2000" u="sng" dirty="0">
                <a:latin typeface="Times New Roman" pitchFamily="18" charset="0"/>
                <a:cs typeface="Times New Roman" pitchFamily="18" charset="0"/>
              </a:rPr>
              <a:t>дії ринку та його складові. Попит і пропозиція як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складові ринкового механізму, їх фактори. Ринкова рівновага. Закон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попиту і пропозиції як основа ринкової рівноваги.</a:t>
            </a:r>
            <a:br>
              <a:rPr lang="uk-UA" sz="2000" u="sng" dirty="0">
                <a:latin typeface="Times New Roman" pitchFamily="18" charset="0"/>
                <a:cs typeface="Times New Roman" pitchFamily="18" charset="0"/>
              </a:rPr>
            </a:br>
            <a:r>
              <a:rPr lang="uk-UA" sz="2000" u="sng" dirty="0" smtClean="0">
                <a:latin typeface="Times New Roman" pitchFamily="18" charset="0"/>
                <a:cs typeface="Times New Roman" pitchFamily="18" charset="0"/>
              </a:rPr>
              <a:t>3. Ринкова </a:t>
            </a:r>
            <a:r>
              <a:rPr lang="uk-UA" sz="2000" u="sng" dirty="0">
                <a:latin typeface="Times New Roman" pitchFamily="18" charset="0"/>
                <a:cs typeface="Times New Roman" pitchFamily="18" charset="0"/>
              </a:rPr>
              <a:t>ціна. Цінова еластичність попиту і пропозиції. </a:t>
            </a:r>
            <a:br>
              <a:rPr lang="uk-UA" sz="2000" u="sng" dirty="0">
                <a:latin typeface="Times New Roman" pitchFamily="18" charset="0"/>
                <a:cs typeface="Times New Roman" pitchFamily="18" charset="0"/>
              </a:rPr>
            </a:br>
            <a:r>
              <a:rPr lang="uk-UA" sz="2000" u="sng" dirty="0" smtClean="0">
                <a:latin typeface="Times New Roman" pitchFamily="18" charset="0"/>
                <a:cs typeface="Times New Roman" pitchFamily="18" charset="0"/>
              </a:rPr>
              <a:t>4. Конкуренція </a:t>
            </a:r>
            <a:r>
              <a:rPr lang="uk-UA" sz="2000" u="sng" dirty="0">
                <a:latin typeface="Times New Roman" pitchFamily="18" charset="0"/>
                <a:cs typeface="Times New Roman" pitchFamily="18" charset="0"/>
              </a:rPr>
              <a:t>й монополія в ринковій економіці. Закон конкуренції. </a:t>
            </a:r>
            <a:r>
              <a:rPr lang="uk-UA" sz="2000" u="sng" dirty="0" smtClean="0">
                <a:latin typeface="Times New Roman" pitchFamily="18" charset="0"/>
                <a:cs typeface="Times New Roman" pitchFamily="18" charset="0"/>
              </a:rPr>
              <a:t>Антимонопольна </a:t>
            </a:r>
            <a:r>
              <a:rPr lang="uk-UA" sz="2000" u="sng" dirty="0">
                <a:latin typeface="Times New Roman" pitchFamily="18" charset="0"/>
                <a:cs typeface="Times New Roman" pitchFamily="18" charset="0"/>
              </a:rPr>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політика держави та антимонопольне законодавство.</a:t>
            </a:r>
            <a:br>
              <a:rPr lang="uk-UA" sz="2000" u="sng" dirty="0">
                <a:latin typeface="Times New Roman" pitchFamily="18" charset="0"/>
                <a:cs typeface="Times New Roman" pitchFamily="18" charset="0"/>
              </a:rPr>
            </a:br>
            <a:r>
              <a:rPr lang="uk-UA" sz="2000" u="sng" dirty="0" smtClean="0">
                <a:latin typeface="Times New Roman" pitchFamily="18" charset="0"/>
                <a:cs typeface="Times New Roman" pitchFamily="18" charset="0"/>
              </a:rPr>
              <a:t>5.Види </a:t>
            </a:r>
            <a:r>
              <a:rPr lang="uk-UA" sz="2000" u="sng" dirty="0">
                <a:latin typeface="Times New Roman" pitchFamily="18" charset="0"/>
                <a:cs typeface="Times New Roman" pitchFamily="18" charset="0"/>
              </a:rPr>
              <a:t>ринків. Інфраструктура ринку.</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6</a:t>
            </a:r>
            <a:r>
              <a:rPr lang="uk-UA" sz="2000" u="sng" dirty="0" smtClean="0">
                <a:latin typeface="Times New Roman" pitchFamily="18" charset="0"/>
                <a:cs typeface="Times New Roman" pitchFamily="18" charset="0"/>
              </a:rPr>
              <a:t>.Особливості </a:t>
            </a:r>
            <a:r>
              <a:rPr lang="uk-UA" sz="2000" u="sng" dirty="0">
                <a:latin typeface="Times New Roman" pitchFamily="18" charset="0"/>
                <a:cs typeface="Times New Roman" pitchFamily="18" charset="0"/>
              </a:rPr>
              <a:t>формування ринкових відносин в Україні на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сучасному етапі.</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xmlns=""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000" u="sng" dirty="0">
                <a:latin typeface="Times New Roman" pitchFamily="18" charset="0"/>
                <a:cs typeface="Times New Roman" pitchFamily="18" charset="0"/>
              </a:rPr>
              <a:t>2. Механізм дії ринку та його складові. Попит і пропозиція як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складові ринкового механізму, їх фактори. Ринкова рівновага. Закон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попиту і пропозиції як основа ринкової рівноваги.</a:t>
            </a:r>
            <a:br>
              <a:rPr lang="uk-UA" sz="2000" u="sng" dirty="0">
                <a:latin typeface="Times New Roman" pitchFamily="18" charset="0"/>
                <a:cs typeface="Times New Roman" pitchFamily="18" charset="0"/>
              </a:rPr>
            </a:br>
            <a:endParaRPr lang="uk-UA" sz="2000" dirty="0"/>
          </a:p>
        </p:txBody>
      </p:sp>
      <p:sp>
        <p:nvSpPr>
          <p:cNvPr id="3" name="Місце для тексту 2"/>
          <p:cNvSpPr>
            <a:spLocks noGrp="1"/>
          </p:cNvSpPr>
          <p:nvPr>
            <p:ph type="body" sz="quarter" idx="10"/>
          </p:nvPr>
        </p:nvSpPr>
        <p:spPr>
          <a:xfrm>
            <a:off x="335281" y="1181100"/>
            <a:ext cx="11559858" cy="4581843"/>
          </a:xfrm>
        </p:spPr>
        <p:txBody>
          <a:bodyPr/>
          <a:lstStyle/>
          <a:p>
            <a:pPr marL="0" indent="457200" algn="just">
              <a:lnSpc>
                <a:spcPct val="100000"/>
              </a:lnSpc>
              <a:spcBef>
                <a:spcPts val="0"/>
              </a:spcBef>
              <a:buNone/>
            </a:pPr>
            <a:r>
              <a:rPr lang="uk-UA" sz="1550" i="1" u="sng" dirty="0">
                <a:solidFill>
                  <a:schemeClr val="tx1">
                    <a:lumMod val="50000"/>
                  </a:schemeClr>
                </a:solidFill>
                <a:latin typeface="Times New Roman" pitchFamily="18" charset="0"/>
                <a:cs typeface="Times New Roman" pitchFamily="18" charset="0"/>
              </a:rPr>
              <a:t>Ринковий механізм </a:t>
            </a:r>
            <a:r>
              <a:rPr lang="uk-UA" sz="1550" b="0" dirty="0">
                <a:solidFill>
                  <a:schemeClr val="tx1">
                    <a:lumMod val="50000"/>
                  </a:schemeClr>
                </a:solidFill>
                <a:latin typeface="Times New Roman" pitchFamily="18" charset="0"/>
                <a:cs typeface="Times New Roman" pitchFamily="18" charset="0"/>
              </a:rPr>
              <a:t>– це механізм взаємозв’язку і взаємодії </a:t>
            </a:r>
            <a:r>
              <a:rPr lang="uk-UA" sz="1550" b="0" dirty="0" smtClean="0">
                <a:solidFill>
                  <a:schemeClr val="tx1">
                    <a:lumMod val="50000"/>
                  </a:schemeClr>
                </a:solidFill>
                <a:latin typeface="Times New Roman" pitchFamily="18" charset="0"/>
                <a:cs typeface="Times New Roman" pitchFamily="18" charset="0"/>
              </a:rPr>
              <a:t>основних</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елементів </a:t>
            </a:r>
            <a:r>
              <a:rPr lang="uk-UA" sz="1550" b="0" dirty="0">
                <a:solidFill>
                  <a:schemeClr val="tx1">
                    <a:lumMod val="50000"/>
                  </a:schemeClr>
                </a:solidFill>
                <a:latin typeface="Times New Roman" pitchFamily="18" charset="0"/>
                <a:cs typeface="Times New Roman" pitchFamily="18" charset="0"/>
              </a:rPr>
              <a:t>ринку, дії основних економічних законів ринку. Він формує ціни </a:t>
            </a:r>
            <a:r>
              <a:rPr lang="uk-UA" sz="1550" b="0" dirty="0" smtClean="0">
                <a:solidFill>
                  <a:schemeClr val="tx1">
                    <a:lumMod val="50000"/>
                  </a:schemeClr>
                </a:solidFill>
                <a:latin typeface="Times New Roman" pitchFamily="18" charset="0"/>
                <a:cs typeface="Times New Roman" pitchFamily="18" charset="0"/>
              </a:rPr>
              <a:t>і</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здійснює </a:t>
            </a:r>
            <a:r>
              <a:rPr lang="uk-UA" sz="1550" b="0" dirty="0">
                <a:solidFill>
                  <a:schemeClr val="tx1">
                    <a:lumMod val="50000"/>
                  </a:schemeClr>
                </a:solidFill>
                <a:latin typeface="Times New Roman" pitchFamily="18" charset="0"/>
                <a:cs typeface="Times New Roman" pitchFamily="18" charset="0"/>
              </a:rPr>
              <a:t>розподіл ресурсів, забезпечує взаємодію продавців і покупців </a:t>
            </a:r>
            <a:r>
              <a:rPr lang="uk-UA" sz="1550" b="0" dirty="0" smtClean="0">
                <a:solidFill>
                  <a:schemeClr val="tx1">
                    <a:lumMod val="50000"/>
                  </a:schemeClr>
                </a:solidFill>
                <a:latin typeface="Times New Roman" pitchFamily="18" charset="0"/>
                <a:cs typeface="Times New Roman" pitchFamily="18" charset="0"/>
              </a:rPr>
              <a:t>з</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приводу </a:t>
            </a:r>
            <a:r>
              <a:rPr lang="uk-UA" sz="1550" b="0" dirty="0">
                <a:solidFill>
                  <a:schemeClr val="tx1">
                    <a:lumMod val="50000"/>
                  </a:schemeClr>
                </a:solidFill>
                <a:latin typeface="Times New Roman" pitchFamily="18" charset="0"/>
                <a:cs typeface="Times New Roman" pitchFamily="18" charset="0"/>
              </a:rPr>
              <a:t>визначення кількості й якості товарів, структури </a:t>
            </a:r>
            <a:r>
              <a:rPr lang="uk-UA" sz="1550" b="0" dirty="0" smtClean="0">
                <a:solidFill>
                  <a:schemeClr val="tx1">
                    <a:lumMod val="50000"/>
                  </a:schemeClr>
                </a:solidFill>
                <a:latin typeface="Times New Roman" pitchFamily="18" charset="0"/>
                <a:cs typeface="Times New Roman" pitchFamily="18" charset="0"/>
              </a:rPr>
              <a:t>виробництва.</a:t>
            </a:r>
          </a:p>
          <a:p>
            <a:pPr marL="0" indent="457200" algn="just">
              <a:lnSpc>
                <a:spcPct val="100000"/>
              </a:lnSpc>
              <a:spcBef>
                <a:spcPts val="0"/>
              </a:spcBef>
              <a:buNone/>
            </a:pPr>
            <a:r>
              <a:rPr lang="uk-UA" sz="1550" dirty="0">
                <a:solidFill>
                  <a:schemeClr val="tx1">
                    <a:lumMod val="50000"/>
                  </a:schemeClr>
                </a:solidFill>
                <a:latin typeface="Times New Roman" pitchFamily="18" charset="0"/>
                <a:cs typeface="Times New Roman" pitchFamily="18" charset="0"/>
              </a:rPr>
              <a:t>Зміст ринкового механізму в чистому вигляді включає в себе три важливі елементи: вільне виробництво (нерегульовані пропозиції), вільну купівлю (нерегульований попит), вільну (нерегульовану) ціну, яка зрівноважує попит і пропозиції.</a:t>
            </a:r>
            <a:endParaRPr lang="uk-UA" sz="155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В </a:t>
            </a:r>
            <a:r>
              <a:rPr lang="uk-UA" sz="1550" b="0" dirty="0">
                <a:solidFill>
                  <a:schemeClr val="tx1">
                    <a:lumMod val="50000"/>
                  </a:schemeClr>
                </a:solidFill>
                <a:latin typeface="Times New Roman" pitchFamily="18" charset="0"/>
                <a:cs typeface="Times New Roman" pitchFamily="18" charset="0"/>
              </a:rPr>
              <a:t>найзагальнішому вигляді ринковий механізм функціонує </a:t>
            </a:r>
            <a:r>
              <a:rPr lang="uk-UA" sz="1550" b="0" dirty="0" smtClean="0">
                <a:solidFill>
                  <a:schemeClr val="tx1">
                    <a:lumMod val="50000"/>
                  </a:schemeClr>
                </a:solidFill>
                <a:latin typeface="Times New Roman" pitchFamily="18" charset="0"/>
                <a:cs typeface="Times New Roman" pitchFamily="18" charset="0"/>
              </a:rPr>
              <a:t>таким</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чином</a:t>
            </a:r>
            <a:r>
              <a:rPr lang="uk-UA" sz="1550" b="0" dirty="0">
                <a:solidFill>
                  <a:schemeClr val="tx1">
                    <a:lumMod val="50000"/>
                  </a:schemeClr>
                </a:solidFill>
                <a:latin typeface="Times New Roman" pitchFamily="18" charset="0"/>
                <a:cs typeface="Times New Roman" pitchFamily="18" charset="0"/>
              </a:rPr>
              <a:t>. Припустимо, що, внаслідок зростання доходів, люди стали </a:t>
            </a:r>
            <a:r>
              <a:rPr lang="uk-UA" sz="1550" b="0" dirty="0" smtClean="0">
                <a:solidFill>
                  <a:schemeClr val="tx1">
                    <a:lumMod val="50000"/>
                  </a:schemeClr>
                </a:solidFill>
                <a:latin typeface="Times New Roman" pitchFamily="18" charset="0"/>
                <a:cs typeface="Times New Roman" pitchFamily="18" charset="0"/>
              </a:rPr>
              <a:t>більше</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купувати </a:t>
            </a:r>
            <a:r>
              <a:rPr lang="uk-UA" sz="1550" b="0" dirty="0">
                <a:solidFill>
                  <a:schemeClr val="tx1">
                    <a:lumMod val="50000"/>
                  </a:schemeClr>
                </a:solidFill>
                <a:latin typeface="Times New Roman" pitchFamily="18" charset="0"/>
                <a:cs typeface="Times New Roman" pitchFamily="18" charset="0"/>
              </a:rPr>
              <a:t>м'яса і менше картоплі. Ринок зреагував на це зростанням цін на</a:t>
            </a:r>
            <a:r>
              <a:rPr lang="uk-UA" sz="1550" dirty="0">
                <a:solidFill>
                  <a:schemeClr val="tx1">
                    <a:lumMod val="50000"/>
                  </a:schemeClr>
                </a:solidFill>
                <a:latin typeface="Times New Roman" pitchFamily="18" charset="0"/>
                <a:cs typeface="Times New Roman" pitchFamily="18" charset="0"/>
              </a:rPr>
              <a:t/>
            </a:r>
            <a:br>
              <a:rPr lang="uk-UA" sz="1550" dirty="0">
                <a:solidFill>
                  <a:schemeClr val="tx1">
                    <a:lumMod val="50000"/>
                  </a:schemeClr>
                </a:solidFill>
                <a:latin typeface="Times New Roman" pitchFamily="18" charset="0"/>
                <a:cs typeface="Times New Roman" pitchFamily="18" charset="0"/>
              </a:rPr>
            </a:br>
            <a:r>
              <a:rPr lang="uk-UA" sz="1550" b="0" dirty="0">
                <a:solidFill>
                  <a:schemeClr val="tx1">
                    <a:lumMod val="50000"/>
                  </a:schemeClr>
                </a:solidFill>
                <a:latin typeface="Times New Roman" pitchFamily="18" charset="0"/>
                <a:cs typeface="Times New Roman" pitchFamily="18" charset="0"/>
              </a:rPr>
              <a:t>м'ясо і зниженням ціни на картоплю. Оскільки виробництво м'яса </a:t>
            </a:r>
            <a:r>
              <a:rPr lang="uk-UA" sz="1550" b="0" dirty="0" smtClean="0">
                <a:solidFill>
                  <a:schemeClr val="tx1">
                    <a:lumMod val="50000"/>
                  </a:schemeClr>
                </a:solidFill>
                <a:latin typeface="Times New Roman" pitchFamily="18" charset="0"/>
                <a:cs typeface="Times New Roman" pitchFamily="18" charset="0"/>
              </a:rPr>
              <a:t>стає</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вигідною </a:t>
            </a:r>
            <a:r>
              <a:rPr lang="uk-UA" sz="1550" b="0" dirty="0">
                <a:solidFill>
                  <a:schemeClr val="tx1">
                    <a:lumMod val="50000"/>
                  </a:schemeClr>
                </a:solidFill>
                <a:latin typeface="Times New Roman" pitchFamily="18" charset="0"/>
                <a:cs typeface="Times New Roman" pitchFamily="18" charset="0"/>
              </a:rPr>
              <a:t>справою, воно збільшується, а картоплі – не вигідною, </a:t>
            </a:r>
            <a:r>
              <a:rPr lang="uk-UA" sz="1550" b="0" dirty="0" smtClean="0">
                <a:solidFill>
                  <a:schemeClr val="tx1">
                    <a:lumMod val="50000"/>
                  </a:schemeClr>
                </a:solidFill>
                <a:latin typeface="Times New Roman" pitchFamily="18" charset="0"/>
                <a:cs typeface="Times New Roman" pitchFamily="18" charset="0"/>
              </a:rPr>
              <a:t>воно</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зменшується</a:t>
            </a:r>
            <a:r>
              <a:rPr lang="uk-UA" sz="1550" b="0" dirty="0">
                <a:solidFill>
                  <a:schemeClr val="tx1">
                    <a:lumMod val="50000"/>
                  </a:schemeClr>
                </a:solidFill>
                <a:latin typeface="Times New Roman" pitchFamily="18" charset="0"/>
                <a:cs typeface="Times New Roman" pitchFamily="18" charset="0"/>
              </a:rPr>
              <a:t>. Отже, співвідношення цін, яке постійно змінюється, й</a:t>
            </a:r>
            <a:r>
              <a:rPr lang="uk-UA" sz="1550" dirty="0">
                <a:solidFill>
                  <a:schemeClr val="tx1">
                    <a:lumMod val="50000"/>
                  </a:schemeClr>
                </a:solidFill>
                <a:latin typeface="Times New Roman" pitchFamily="18" charset="0"/>
                <a:cs typeface="Times New Roman" pitchFamily="18" charset="0"/>
              </a:rPr>
              <a:t/>
            </a:r>
            <a:br>
              <a:rPr lang="uk-UA" sz="1550" dirty="0">
                <a:solidFill>
                  <a:schemeClr val="tx1">
                    <a:lumMod val="50000"/>
                  </a:schemeClr>
                </a:solidFill>
                <a:latin typeface="Times New Roman" pitchFamily="18" charset="0"/>
                <a:cs typeface="Times New Roman" pitchFamily="18" charset="0"/>
              </a:rPr>
            </a:br>
            <a:r>
              <a:rPr lang="uk-UA" sz="1550" b="0" dirty="0">
                <a:solidFill>
                  <a:schemeClr val="tx1">
                    <a:lumMod val="50000"/>
                  </a:schemeClr>
                </a:solidFill>
                <a:latin typeface="Times New Roman" pitchFamily="18" charset="0"/>
                <a:cs typeface="Times New Roman" pitchFamily="18" charset="0"/>
              </a:rPr>
              <a:t>забезпечує збільшення або зменшення виробництва товарів, </a:t>
            </a:r>
            <a:r>
              <a:rPr lang="uk-UA" sz="1550" b="0" dirty="0" smtClean="0">
                <a:solidFill>
                  <a:schemeClr val="tx1">
                    <a:lumMod val="50000"/>
                  </a:schemeClr>
                </a:solidFill>
                <a:latin typeface="Times New Roman" pitchFamily="18" charset="0"/>
                <a:cs typeface="Times New Roman" pitchFamily="18" charset="0"/>
              </a:rPr>
              <a:t>встановлення</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ринкової </a:t>
            </a:r>
            <a:r>
              <a:rPr lang="uk-UA" sz="1550" b="0" dirty="0">
                <a:solidFill>
                  <a:schemeClr val="tx1">
                    <a:lumMod val="50000"/>
                  </a:schemeClr>
                </a:solidFill>
                <a:latin typeface="Times New Roman" pitchFamily="18" charset="0"/>
                <a:cs typeface="Times New Roman" pitchFamily="18" charset="0"/>
              </a:rPr>
              <a:t>рівноваги.</a:t>
            </a:r>
            <a:r>
              <a:rPr lang="uk-UA" sz="1550" dirty="0">
                <a:solidFill>
                  <a:schemeClr val="tx1">
                    <a:lumMod val="50000"/>
                  </a:schemeClr>
                </a:solidFill>
                <a:latin typeface="Times New Roman" pitchFamily="18" charset="0"/>
                <a:cs typeface="Times New Roman" pitchFamily="18" charset="0"/>
              </a:rPr>
              <a:t/>
            </a:r>
            <a:br>
              <a:rPr lang="uk-UA" sz="1550" dirty="0">
                <a:solidFill>
                  <a:schemeClr val="tx1">
                    <a:lumMod val="50000"/>
                  </a:schemeClr>
                </a:solidFill>
                <a:latin typeface="Times New Roman" pitchFamily="18" charset="0"/>
                <a:cs typeface="Times New Roman" pitchFamily="18" charset="0"/>
              </a:rPr>
            </a:br>
            <a:r>
              <a:rPr lang="uk-UA" sz="1550" i="1" u="sng" dirty="0">
                <a:solidFill>
                  <a:schemeClr val="tx1">
                    <a:lumMod val="50000"/>
                  </a:schemeClr>
                </a:solidFill>
                <a:latin typeface="Times New Roman" pitchFamily="18" charset="0"/>
                <a:cs typeface="Times New Roman" pitchFamily="18" charset="0"/>
              </a:rPr>
              <a:t>Ціна</a:t>
            </a:r>
            <a:r>
              <a:rPr lang="uk-UA" sz="1550" b="0" dirty="0">
                <a:solidFill>
                  <a:schemeClr val="tx1">
                    <a:lumMod val="50000"/>
                  </a:schemeClr>
                </a:solidFill>
                <a:latin typeface="Times New Roman" pitchFamily="18" charset="0"/>
                <a:cs typeface="Times New Roman" pitchFamily="18" charset="0"/>
              </a:rPr>
              <a:t> – це певна кількість грошових одиниць, отриманих за </a:t>
            </a:r>
            <a:r>
              <a:rPr lang="uk-UA" sz="1550" b="0" dirty="0" smtClean="0">
                <a:solidFill>
                  <a:schemeClr val="tx1">
                    <a:lumMod val="50000"/>
                  </a:schemeClr>
                </a:solidFill>
                <a:latin typeface="Times New Roman" pitchFamily="18" charset="0"/>
                <a:cs typeface="Times New Roman" pitchFamily="18" charset="0"/>
              </a:rPr>
              <a:t>товар.</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Розрізняють </a:t>
            </a:r>
            <a:r>
              <a:rPr lang="uk-UA" sz="1550" b="0" dirty="0">
                <a:solidFill>
                  <a:schemeClr val="tx1">
                    <a:lumMod val="50000"/>
                  </a:schemeClr>
                </a:solidFill>
                <a:latin typeface="Times New Roman" pitchFamily="18" charset="0"/>
                <a:cs typeface="Times New Roman" pitchFamily="18" charset="0"/>
              </a:rPr>
              <a:t>ціну продавця, ціну покупця і ринкову ціну. Ціна є </a:t>
            </a:r>
            <a:r>
              <a:rPr lang="uk-UA" sz="1550" b="0" dirty="0" smtClean="0">
                <a:solidFill>
                  <a:schemeClr val="tx1">
                    <a:lumMod val="50000"/>
                  </a:schemeClr>
                </a:solidFill>
                <a:latin typeface="Times New Roman" pitchFamily="18" charset="0"/>
                <a:cs typeface="Times New Roman" pitchFamily="18" charset="0"/>
              </a:rPr>
              <a:t>орієнтиром</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для </a:t>
            </a:r>
            <a:r>
              <a:rPr lang="uk-UA" sz="1550" b="0" dirty="0">
                <a:solidFill>
                  <a:schemeClr val="tx1">
                    <a:lumMod val="50000"/>
                  </a:schemeClr>
                </a:solidFill>
                <a:latin typeface="Times New Roman" pitchFamily="18" charset="0"/>
                <a:cs typeface="Times New Roman" pitchFamily="18" charset="0"/>
              </a:rPr>
              <a:t>виробника. Якщо вона зменшується, то виробник зменшує </a:t>
            </a:r>
            <a:r>
              <a:rPr lang="uk-UA" sz="1550" b="0" dirty="0" smtClean="0">
                <a:solidFill>
                  <a:schemeClr val="tx1">
                    <a:lumMod val="50000"/>
                  </a:schemeClr>
                </a:solidFill>
                <a:latin typeface="Times New Roman" pitchFamily="18" charset="0"/>
                <a:cs typeface="Times New Roman" pitchFamily="18" charset="0"/>
              </a:rPr>
              <a:t>обсяги</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виробництва</a:t>
            </a:r>
            <a:r>
              <a:rPr lang="uk-UA" sz="1550" b="0" dirty="0">
                <a:solidFill>
                  <a:schemeClr val="tx1">
                    <a:lumMod val="50000"/>
                  </a:schemeClr>
                </a:solidFill>
                <a:latin typeface="Times New Roman" pitchFamily="18" charset="0"/>
                <a:cs typeface="Times New Roman" pitchFamily="18" charset="0"/>
              </a:rPr>
              <a:t>. І, навпаки, якщо вона збільшується, то зростають </a:t>
            </a:r>
            <a:r>
              <a:rPr lang="uk-UA" sz="1550" b="0" dirty="0" smtClean="0">
                <a:solidFill>
                  <a:schemeClr val="tx1">
                    <a:lumMod val="50000"/>
                  </a:schemeClr>
                </a:solidFill>
                <a:latin typeface="Times New Roman" pitchFamily="18" charset="0"/>
                <a:cs typeface="Times New Roman" pitchFamily="18" charset="0"/>
              </a:rPr>
              <a:t>обсяги</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виробництва </a:t>
            </a:r>
            <a:r>
              <a:rPr lang="uk-UA" sz="1550" b="0" dirty="0">
                <a:solidFill>
                  <a:schemeClr val="tx1">
                    <a:lumMod val="50000"/>
                  </a:schemeClr>
                </a:solidFill>
                <a:latin typeface="Times New Roman" pitchFamily="18" charset="0"/>
                <a:cs typeface="Times New Roman" pitchFamily="18" charset="0"/>
              </a:rPr>
              <a:t>за рахунок використання ефективних технологій. Ціни </a:t>
            </a:r>
            <a:r>
              <a:rPr lang="uk-UA" sz="1550" b="0" dirty="0" smtClean="0">
                <a:solidFill>
                  <a:schemeClr val="tx1">
                    <a:lumMod val="50000"/>
                  </a:schemeClr>
                </a:solidFill>
                <a:latin typeface="Times New Roman" pitchFamily="18" charset="0"/>
                <a:cs typeface="Times New Roman" pitchFamily="18" charset="0"/>
              </a:rPr>
              <a:t>також</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визначають </a:t>
            </a:r>
            <a:r>
              <a:rPr lang="uk-UA" sz="1550" b="0" dirty="0">
                <a:solidFill>
                  <a:schemeClr val="tx1">
                    <a:lumMod val="50000"/>
                  </a:schemeClr>
                </a:solidFill>
                <a:latin typeface="Times New Roman" pitchFamily="18" charset="0"/>
                <a:cs typeface="Times New Roman" pitchFamily="18" charset="0"/>
              </a:rPr>
              <a:t>категорію людей, яка за даного рівня їхніх доходів </a:t>
            </a:r>
            <a:r>
              <a:rPr lang="uk-UA" sz="1550" b="0" dirty="0" smtClean="0">
                <a:solidFill>
                  <a:schemeClr val="tx1">
                    <a:lumMod val="50000"/>
                  </a:schemeClr>
                </a:solidFill>
                <a:latin typeface="Times New Roman" pitchFamily="18" charset="0"/>
                <a:cs typeface="Times New Roman" pitchFamily="18" charset="0"/>
              </a:rPr>
              <a:t>споживатиме</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цей товар.</a:t>
            </a:r>
            <a:r>
              <a:rPr lang="uk-UA" sz="1550" dirty="0" smtClean="0">
                <a:solidFill>
                  <a:schemeClr val="tx1">
                    <a:lumMod val="50000"/>
                  </a:schemeClr>
                </a:solidFill>
                <a:latin typeface="Times New Roman" pitchFamily="18" charset="0"/>
                <a:cs typeface="Times New Roman" pitchFamily="18" charset="0"/>
              </a:rPr>
              <a:t> </a:t>
            </a:r>
            <a:r>
              <a:rPr lang="uk-UA" sz="1550" i="1" u="sng" dirty="0" smtClean="0">
                <a:solidFill>
                  <a:schemeClr val="tx1">
                    <a:lumMod val="50000"/>
                  </a:schemeClr>
                </a:solidFill>
                <a:latin typeface="Times New Roman" pitchFamily="18" charset="0"/>
                <a:cs typeface="Times New Roman" pitchFamily="18" charset="0"/>
              </a:rPr>
              <a:t>Попит</a:t>
            </a:r>
            <a:r>
              <a:rPr lang="uk-UA" sz="1550" b="0" dirty="0" smtClean="0">
                <a:solidFill>
                  <a:schemeClr val="tx1">
                    <a:lumMod val="50000"/>
                  </a:schemeClr>
                </a:solidFill>
                <a:latin typeface="Times New Roman" pitchFamily="18" charset="0"/>
                <a:cs typeface="Times New Roman" pitchFamily="18" charset="0"/>
              </a:rPr>
              <a:t> </a:t>
            </a:r>
            <a:r>
              <a:rPr lang="uk-UA" sz="1550" b="0" dirty="0">
                <a:solidFill>
                  <a:schemeClr val="tx1">
                    <a:lumMod val="50000"/>
                  </a:schemeClr>
                </a:solidFill>
                <a:latin typeface="Times New Roman" pitchFamily="18" charset="0"/>
                <a:cs typeface="Times New Roman" pitchFamily="18" charset="0"/>
              </a:rPr>
              <a:t>означає платоспроможну потребу. Це - пред’явлені на ринку</a:t>
            </a:r>
            <a:r>
              <a:rPr lang="uk-UA" sz="1550" dirty="0">
                <a:solidFill>
                  <a:schemeClr val="tx1">
                    <a:lumMod val="50000"/>
                  </a:schemeClr>
                </a:solidFill>
                <a:latin typeface="Times New Roman" pitchFamily="18" charset="0"/>
                <a:cs typeface="Times New Roman" pitchFamily="18" charset="0"/>
              </a:rPr>
              <a:t/>
            </a:r>
            <a:br>
              <a:rPr lang="uk-UA" sz="1550" dirty="0">
                <a:solidFill>
                  <a:schemeClr val="tx1">
                    <a:lumMod val="50000"/>
                  </a:schemeClr>
                </a:solidFill>
                <a:latin typeface="Times New Roman" pitchFamily="18" charset="0"/>
                <a:cs typeface="Times New Roman" pitchFamily="18" charset="0"/>
              </a:rPr>
            </a:br>
            <a:r>
              <a:rPr lang="uk-UA" sz="1550" b="0" dirty="0">
                <a:solidFill>
                  <a:schemeClr val="tx1">
                    <a:lumMod val="50000"/>
                  </a:schemeClr>
                </a:solidFill>
                <a:latin typeface="Times New Roman" pitchFamily="18" charset="0"/>
                <a:cs typeface="Times New Roman" pitchFamily="18" charset="0"/>
              </a:rPr>
              <a:t>бажання і можливість споживача купити певну кількість даного товару </a:t>
            </a:r>
            <a:r>
              <a:rPr lang="uk-UA" sz="1550" b="0" dirty="0" smtClean="0">
                <a:solidFill>
                  <a:schemeClr val="tx1">
                    <a:lumMod val="50000"/>
                  </a:schemeClr>
                </a:solidFill>
                <a:latin typeface="Times New Roman" pitchFamily="18" charset="0"/>
                <a:cs typeface="Times New Roman" pitchFamily="18" charset="0"/>
              </a:rPr>
              <a:t>чи</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послуги </a:t>
            </a:r>
            <a:r>
              <a:rPr lang="uk-UA" sz="1550" b="0" dirty="0">
                <a:solidFill>
                  <a:schemeClr val="tx1">
                    <a:lumMod val="50000"/>
                  </a:schemeClr>
                </a:solidFill>
                <a:latin typeface="Times New Roman" pitchFamily="18" charset="0"/>
                <a:cs typeface="Times New Roman" pitchFamily="18" charset="0"/>
              </a:rPr>
              <a:t>за певну ціну у даний період </a:t>
            </a:r>
            <a:r>
              <a:rPr lang="uk-UA" sz="1550" b="0" dirty="0" smtClean="0">
                <a:solidFill>
                  <a:schemeClr val="tx1">
                    <a:lumMod val="50000"/>
                  </a:schemeClr>
                </a:solidFill>
                <a:latin typeface="Times New Roman" pitchFamily="18" charset="0"/>
                <a:cs typeface="Times New Roman" pitchFamily="18" charset="0"/>
              </a:rPr>
              <a:t>часу.</a:t>
            </a:r>
            <a:r>
              <a:rPr lang="uk-UA" sz="1550" dirty="0" smtClean="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buNone/>
            </a:pPr>
            <a:r>
              <a:rPr lang="uk-UA" sz="1550" i="1" u="sng" dirty="0" smtClean="0">
                <a:solidFill>
                  <a:schemeClr val="tx1">
                    <a:lumMod val="50000"/>
                  </a:schemeClr>
                </a:solidFill>
                <a:latin typeface="Times New Roman" pitchFamily="18" charset="0"/>
                <a:cs typeface="Times New Roman" pitchFamily="18" charset="0"/>
              </a:rPr>
              <a:t>Пропозиція</a:t>
            </a:r>
            <a:r>
              <a:rPr lang="uk-UA" sz="1550" b="0" dirty="0" smtClean="0">
                <a:solidFill>
                  <a:schemeClr val="tx1">
                    <a:lumMod val="50000"/>
                  </a:schemeClr>
                </a:solidFill>
                <a:latin typeface="Times New Roman" pitchFamily="18" charset="0"/>
                <a:cs typeface="Times New Roman" pitchFamily="18" charset="0"/>
              </a:rPr>
              <a:t> </a:t>
            </a:r>
            <a:r>
              <a:rPr lang="uk-UA" sz="1550" b="0" dirty="0">
                <a:solidFill>
                  <a:schemeClr val="tx1">
                    <a:lumMod val="50000"/>
                  </a:schemeClr>
                </a:solidFill>
                <a:latin typeface="Times New Roman" pitchFamily="18" charset="0"/>
                <a:cs typeface="Times New Roman" pitchFamily="18" charset="0"/>
              </a:rPr>
              <a:t>– це готовність виробника продати певну кількість </a:t>
            </a:r>
            <a:r>
              <a:rPr lang="uk-UA" sz="1550" b="0" dirty="0" smtClean="0">
                <a:solidFill>
                  <a:schemeClr val="tx1">
                    <a:lumMod val="50000"/>
                  </a:schemeClr>
                </a:solidFill>
                <a:latin typeface="Times New Roman" pitchFamily="18" charset="0"/>
                <a:cs typeface="Times New Roman" pitchFamily="18" charset="0"/>
              </a:rPr>
              <a:t>даного</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товару або послуги </a:t>
            </a:r>
            <a:r>
              <a:rPr lang="uk-UA" sz="1550" b="0" dirty="0">
                <a:solidFill>
                  <a:schemeClr val="tx1">
                    <a:lumMod val="50000"/>
                  </a:schemeClr>
                </a:solidFill>
                <a:latin typeface="Times New Roman" pitchFamily="18" charset="0"/>
                <a:cs typeface="Times New Roman" pitchFamily="18" charset="0"/>
              </a:rPr>
              <a:t>за певну ціну у даний період </a:t>
            </a:r>
            <a:r>
              <a:rPr lang="uk-UA" sz="1550" b="0" dirty="0" smtClean="0">
                <a:solidFill>
                  <a:schemeClr val="tx1">
                    <a:lumMod val="50000"/>
                  </a:schemeClr>
                </a:solidFill>
                <a:latin typeface="Times New Roman" pitchFamily="18" charset="0"/>
                <a:cs typeface="Times New Roman" pitchFamily="18" charset="0"/>
              </a:rPr>
              <a:t>часу.</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Зміни </a:t>
            </a:r>
            <a:r>
              <a:rPr lang="uk-UA" sz="1550" b="0" dirty="0">
                <a:solidFill>
                  <a:schemeClr val="tx1">
                    <a:lumMod val="50000"/>
                  </a:schemeClr>
                </a:solidFill>
                <a:latin typeface="Times New Roman" pitchFamily="18" charset="0"/>
                <a:cs typeface="Times New Roman" pitchFamily="18" charset="0"/>
              </a:rPr>
              <a:t>співвідношення між попитом і пропозицією </a:t>
            </a:r>
            <a:r>
              <a:rPr lang="uk-UA" sz="1550" b="0" dirty="0" smtClean="0">
                <a:solidFill>
                  <a:schemeClr val="tx1">
                    <a:lumMod val="50000"/>
                  </a:schemeClr>
                </a:solidFill>
                <a:latin typeface="Times New Roman" pitchFamily="18" charset="0"/>
                <a:cs typeface="Times New Roman" pitchFamily="18" charset="0"/>
              </a:rPr>
              <a:t>породжують</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коливання </a:t>
            </a:r>
            <a:r>
              <a:rPr lang="uk-UA" sz="1550" b="0" dirty="0">
                <a:solidFill>
                  <a:schemeClr val="tx1">
                    <a:lumMod val="50000"/>
                  </a:schemeClr>
                </a:solidFill>
                <a:latin typeface="Times New Roman" pitchFamily="18" charset="0"/>
                <a:cs typeface="Times New Roman" pitchFamily="18" charset="0"/>
              </a:rPr>
              <a:t>ринкових цін навколо так званої ціни рівноваги. Через </a:t>
            </a:r>
            <a:r>
              <a:rPr lang="uk-UA" sz="1550" b="0" dirty="0" smtClean="0">
                <a:solidFill>
                  <a:schemeClr val="tx1">
                    <a:lumMod val="50000"/>
                  </a:schemeClr>
                </a:solidFill>
                <a:latin typeface="Times New Roman" pitchFamily="18" charset="0"/>
                <a:cs typeface="Times New Roman" pitchFamily="18" charset="0"/>
              </a:rPr>
              <a:t>ці</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коливання </a:t>
            </a:r>
            <a:r>
              <a:rPr lang="uk-UA" sz="1550" b="0" dirty="0">
                <a:solidFill>
                  <a:schemeClr val="tx1">
                    <a:lumMod val="50000"/>
                  </a:schemeClr>
                </a:solidFill>
                <a:latin typeface="Times New Roman" pitchFamily="18" charset="0"/>
                <a:cs typeface="Times New Roman" pitchFamily="18" charset="0"/>
              </a:rPr>
              <a:t>встановлюється той рівень цін, за якого забезпечується </a:t>
            </a:r>
            <a:r>
              <a:rPr lang="uk-UA" sz="1550" b="0" dirty="0" smtClean="0">
                <a:solidFill>
                  <a:schemeClr val="tx1">
                    <a:lumMod val="50000"/>
                  </a:schemeClr>
                </a:solidFill>
                <a:latin typeface="Times New Roman" pitchFamily="18" charset="0"/>
                <a:cs typeface="Times New Roman" pitchFamily="18" charset="0"/>
              </a:rPr>
              <a:t>рівновага</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між </a:t>
            </a:r>
            <a:r>
              <a:rPr lang="uk-UA" sz="1550" b="0" dirty="0">
                <a:solidFill>
                  <a:schemeClr val="tx1">
                    <a:lumMod val="50000"/>
                  </a:schemeClr>
                </a:solidFill>
                <a:latin typeface="Times New Roman" pitchFamily="18" charset="0"/>
                <a:cs typeface="Times New Roman" pitchFamily="18" charset="0"/>
              </a:rPr>
              <a:t>попитом і пропозицією, виробництвом і </a:t>
            </a:r>
            <a:r>
              <a:rPr lang="uk-UA" sz="1550" b="0" dirty="0" smtClean="0">
                <a:solidFill>
                  <a:schemeClr val="tx1">
                    <a:lumMod val="50000"/>
                  </a:schemeClr>
                </a:solidFill>
                <a:latin typeface="Times New Roman" pitchFamily="18" charset="0"/>
                <a:cs typeface="Times New Roman" pitchFamily="18" charset="0"/>
              </a:rPr>
              <a:t>споживанням.</a:t>
            </a:r>
            <a:r>
              <a:rPr lang="uk-UA" sz="1550" dirty="0" smtClean="0">
                <a:solidFill>
                  <a:schemeClr val="tx1">
                    <a:lumMod val="50000"/>
                  </a:schemeClr>
                </a:solidFill>
                <a:latin typeface="Times New Roman" pitchFamily="18" charset="0"/>
                <a:cs typeface="Times New Roman" pitchFamily="18" charset="0"/>
              </a:rPr>
              <a:t> </a:t>
            </a:r>
            <a:r>
              <a:rPr lang="uk-UA" sz="1550" i="1" u="sng" dirty="0" smtClean="0">
                <a:solidFill>
                  <a:schemeClr val="tx1">
                    <a:lumMod val="50000"/>
                  </a:schemeClr>
                </a:solidFill>
                <a:latin typeface="Times New Roman" pitchFamily="18" charset="0"/>
                <a:cs typeface="Times New Roman" pitchFamily="18" charset="0"/>
              </a:rPr>
              <a:t>Конкуренція</a:t>
            </a:r>
            <a:r>
              <a:rPr lang="uk-UA" sz="1550" b="0" dirty="0" smtClean="0">
                <a:solidFill>
                  <a:schemeClr val="tx1">
                    <a:lumMod val="50000"/>
                  </a:schemeClr>
                </a:solidFill>
                <a:latin typeface="Times New Roman" pitchFamily="18" charset="0"/>
                <a:cs typeface="Times New Roman" pitchFamily="18" charset="0"/>
              </a:rPr>
              <a:t> </a:t>
            </a:r>
            <a:r>
              <a:rPr lang="uk-UA" sz="1550" b="0" dirty="0">
                <a:solidFill>
                  <a:schemeClr val="tx1">
                    <a:lumMod val="50000"/>
                  </a:schemeClr>
                </a:solidFill>
                <a:latin typeface="Times New Roman" pitchFamily="18" charset="0"/>
                <a:cs typeface="Times New Roman" pitchFamily="18" charset="0"/>
              </a:rPr>
              <a:t>– це суперництво між учасниками ринку за кращі </a:t>
            </a:r>
            <a:r>
              <a:rPr lang="uk-UA" sz="1550" b="0" dirty="0" smtClean="0">
                <a:solidFill>
                  <a:schemeClr val="tx1">
                    <a:lumMod val="50000"/>
                  </a:schemeClr>
                </a:solidFill>
                <a:latin typeface="Times New Roman" pitchFamily="18" charset="0"/>
                <a:cs typeface="Times New Roman" pitchFamily="18" charset="0"/>
              </a:rPr>
              <a:t>умови</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виробництва </a:t>
            </a:r>
            <a:r>
              <a:rPr lang="uk-UA" sz="1550" b="0" dirty="0">
                <a:solidFill>
                  <a:schemeClr val="tx1">
                    <a:lumMod val="50000"/>
                  </a:schemeClr>
                </a:solidFill>
                <a:latin typeface="Times New Roman" pitchFamily="18" charset="0"/>
                <a:cs typeface="Times New Roman" pitchFamily="18" charset="0"/>
              </a:rPr>
              <a:t>і реалізацію продукції, за отримання максимального </a:t>
            </a:r>
            <a:r>
              <a:rPr lang="uk-UA" sz="1550" b="0" dirty="0" smtClean="0">
                <a:solidFill>
                  <a:schemeClr val="tx1">
                    <a:lumMod val="50000"/>
                  </a:schemeClr>
                </a:solidFill>
                <a:latin typeface="Times New Roman" pitchFamily="18" charset="0"/>
                <a:cs typeface="Times New Roman" pitchFamily="18" charset="0"/>
              </a:rPr>
              <a:t>прибутку</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при </a:t>
            </a:r>
            <a:r>
              <a:rPr lang="uk-UA" sz="1550" b="0" dirty="0">
                <a:solidFill>
                  <a:schemeClr val="tx1">
                    <a:lumMod val="50000"/>
                  </a:schemeClr>
                </a:solidFill>
                <a:latin typeface="Times New Roman" pitchFamily="18" charset="0"/>
                <a:cs typeface="Times New Roman" pitchFamily="18" charset="0"/>
              </a:rPr>
              <a:t>мінімальних витратах виробництва. </a:t>
            </a:r>
            <a:endParaRPr lang="uk-UA" sz="155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0459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4301" y="76200"/>
            <a:ext cx="11742738" cy="5694363"/>
          </a:xfrm>
        </p:spPr>
        <p:txBody>
          <a:bodyPr/>
          <a:lstStyle/>
          <a:p>
            <a:pPr marL="0" indent="0" algn="ctr">
              <a:buNone/>
            </a:pPr>
            <a:r>
              <a:rPr lang="uk-UA" sz="1500" dirty="0">
                <a:solidFill>
                  <a:schemeClr val="tx1">
                    <a:lumMod val="50000"/>
                  </a:schemeClr>
                </a:solidFill>
              </a:rPr>
              <a:t>Ринкова рівновага </a:t>
            </a:r>
            <a:r>
              <a:rPr lang="uk-UA" sz="1500" b="0" dirty="0">
                <a:solidFill>
                  <a:schemeClr val="tx1">
                    <a:lumMod val="50000"/>
                  </a:schemeClr>
                </a:solidFill>
              </a:rPr>
              <a:t> — ситуація на ринку, за якої </a:t>
            </a:r>
            <a:r>
              <a:rPr lang="uk-UA" sz="1500" b="0" dirty="0" err="1">
                <a:solidFill>
                  <a:schemeClr val="tx1">
                    <a:lumMod val="50000"/>
                  </a:schemeClr>
                </a:solidFill>
              </a:rPr>
              <a:t>величина пропози</a:t>
            </a:r>
            <a:r>
              <a:rPr lang="uk-UA" sz="1500" b="0" dirty="0">
                <a:solidFill>
                  <a:schemeClr val="tx1">
                    <a:lumMod val="50000"/>
                  </a:schemeClr>
                </a:solidFill>
              </a:rPr>
              <a:t>ції рівна величині попиту. Ринкова рівновага існує тоді, коли немає тенденції до зміни ринкової ціни чи кількості товарів, які продаються. Якщо ринок перебуває в рівновазі, то ціна товару така, що кількість товару, яку покупці хочуть придбати, точно збігається з кількістю товару, яку продавці хочуть запропонувати (тобто ринкова ціна є рівноважною). Враховуючи особливості реальної економіки такий стан не може бути тривалим, тому що з кожною зміною доступності товару на ринку - змінюється і ринковий баланс двох головних ринкових показників: попиту і пропозиції. Як наслідок, виникає надлишок або дефіцит товарів які своєю чергою однозначно вплинуть на рівновагу і корегуватимуть ціну. Тому ринкова рівновага, як правило, розглядається на ринку як миттєве явище</a:t>
            </a:r>
            <a:r>
              <a:rPr lang="uk-UA" sz="1500" b="0" dirty="0" smtClean="0">
                <a:solidFill>
                  <a:schemeClr val="tx1">
                    <a:lumMod val="50000"/>
                  </a:schemeClr>
                </a:solidFill>
              </a:rPr>
              <a:t>.</a:t>
            </a:r>
          </a:p>
          <a:p>
            <a:pPr marL="0" indent="0" algn="ctr">
              <a:buNone/>
            </a:pPr>
            <a:r>
              <a:rPr lang="uk-UA" sz="1500" b="0" dirty="0"/>
              <a:t>Ринок не завжди перебуває в стані рівноваги, але завжди існує тенденція до вирівнювання обсягів попиту і пропонування. Якщо ціна відхиляється вгору від рівноважної, з’являється надлишок товарів у продавців (в обсязі), загострення конкуренції змушує їх знижувати рівень ціни до рівноважного, а якщо ціна опустилась нижче за рівноважну, то виникає дефіцит товарів (в обсязі) і, користуючись конкуренцією серед покупців, продавці підіймають ціну. Отже, зміна ціни повертає ринок до попередньої рівноваги. Точка рівноваги є стійкою, а коливання ціни відіграє роль механізму саморегулювання ринкової системи.</a:t>
            </a:r>
            <a:endParaRPr lang="uk-UA" sz="1500" dirty="0">
              <a:solidFill>
                <a:schemeClr val="tx1">
                  <a:lumMod val="50000"/>
                </a:schemeClr>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920" y="3068473"/>
            <a:ext cx="2580640" cy="246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60820" y="3947160"/>
            <a:ext cx="3154680" cy="923330"/>
          </a:xfrm>
          <a:prstGeom prst="rect">
            <a:avLst/>
          </a:prstGeom>
          <a:noFill/>
        </p:spPr>
        <p:txBody>
          <a:bodyPr wrap="square" rtlCol="0">
            <a:spAutoFit/>
          </a:bodyPr>
          <a:lstStyle/>
          <a:p>
            <a:r>
              <a:rPr lang="uk-UA" dirty="0" err="1" smtClean="0"/>
              <a:t>Р-ціна</a:t>
            </a:r>
            <a:endParaRPr lang="uk-UA" dirty="0" smtClean="0"/>
          </a:p>
          <a:p>
            <a:r>
              <a:rPr lang="en-US" dirty="0" smtClean="0"/>
              <a:t>Q-</a:t>
            </a:r>
            <a:r>
              <a:rPr lang="uk-UA" dirty="0" smtClean="0"/>
              <a:t>кількість</a:t>
            </a:r>
          </a:p>
          <a:p>
            <a:r>
              <a:rPr lang="uk-UA" dirty="0" smtClean="0"/>
              <a:t>Е- ринкова рівновага</a:t>
            </a:r>
            <a:endParaRPr lang="uk-UA" dirty="0"/>
          </a:p>
        </p:txBody>
      </p:sp>
    </p:spTree>
    <p:extLst>
      <p:ext uri="{BB962C8B-B14F-4D97-AF65-F5344CB8AC3E}">
        <p14:creationId xmlns:p14="http://schemas.microsoft.com/office/powerpoint/2010/main" val="747885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0910"/>
            <a:ext cx="7421880" cy="531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49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52400"/>
            <a:ext cx="11704638" cy="5618163"/>
          </a:xfrm>
        </p:spPr>
        <p:txBody>
          <a:bodyPr/>
          <a:lstStyle/>
          <a:p>
            <a:pPr marL="0" indent="0" algn="ctr">
              <a:buNone/>
            </a:pPr>
            <a:r>
              <a:rPr lang="uk-UA" sz="3000" u="sng" dirty="0">
                <a:latin typeface="Times New Roman" pitchFamily="18" charset="0"/>
                <a:cs typeface="Times New Roman" pitchFamily="18" charset="0"/>
              </a:rPr>
              <a:t>Закон пропозиції</a:t>
            </a:r>
            <a:r>
              <a:rPr lang="uk-UA" sz="3000" b="0" dirty="0">
                <a:latin typeface="Times New Roman" pitchFamily="18" charset="0"/>
                <a:cs typeface="Times New Roman" pitchFamily="18" charset="0"/>
              </a:rPr>
              <a:t> – обсяг пропозиції товару збільшується при збільшенні ціни і зменшується при її зниженні за інших незмінних чинників.</a:t>
            </a:r>
            <a:endParaRPr lang="uk-UA" sz="3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314" y="1527175"/>
            <a:ext cx="44291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629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14300" y="152400"/>
            <a:ext cx="11742738" cy="5618163"/>
          </a:xfrm>
        </p:spPr>
        <p:txBody>
          <a:bodyPr/>
          <a:lstStyle/>
          <a:p>
            <a:pPr marL="0" indent="0" algn="ctr">
              <a:buNone/>
            </a:pPr>
            <a:r>
              <a:rPr lang="uk-UA" sz="1500" u="sng" dirty="0">
                <a:latin typeface="Times New Roman" pitchFamily="18" charset="0"/>
                <a:cs typeface="Times New Roman" pitchFamily="18" charset="0"/>
              </a:rPr>
              <a:t>3. Ринкова ціна. Цінова еластичність попиту і </a:t>
            </a:r>
            <a:r>
              <a:rPr lang="uk-UA" sz="1500" u="sng" dirty="0" smtClean="0">
                <a:latin typeface="Times New Roman" pitchFamily="18" charset="0"/>
                <a:cs typeface="Times New Roman" pitchFamily="18" charset="0"/>
              </a:rPr>
              <a:t>пропозиції.</a:t>
            </a:r>
          </a:p>
          <a:p>
            <a:pPr marL="0" indent="0" algn="just">
              <a:buNone/>
            </a:pPr>
            <a:r>
              <a:rPr lang="uk-UA" sz="1500" b="0" dirty="0">
                <a:solidFill>
                  <a:schemeClr val="tx1">
                    <a:lumMod val="50000"/>
                  </a:schemeClr>
                </a:solidFill>
                <a:latin typeface="Times New Roman" pitchFamily="18" charset="0"/>
                <a:cs typeface="Times New Roman" pitchFamily="18" charset="0"/>
              </a:rPr>
              <a:t>Відповідно до ст. 14 п. 1 </a:t>
            </a:r>
            <a:r>
              <a:rPr lang="uk-UA" sz="1500" b="0" dirty="0" err="1">
                <a:solidFill>
                  <a:schemeClr val="tx1">
                    <a:lumMod val="50000"/>
                  </a:schemeClr>
                </a:solidFill>
                <a:latin typeface="Times New Roman" pitchFamily="18" charset="0"/>
                <a:cs typeface="Times New Roman" pitchFamily="18" charset="0"/>
              </a:rPr>
              <a:t>п.п</a:t>
            </a:r>
            <a:r>
              <a:rPr lang="uk-UA" sz="1500" b="0" dirty="0">
                <a:solidFill>
                  <a:schemeClr val="tx1">
                    <a:lumMod val="50000"/>
                  </a:schemeClr>
                </a:solidFill>
                <a:latin typeface="Times New Roman" pitchFamily="18" charset="0"/>
                <a:cs typeface="Times New Roman" pitchFamily="18" charset="0"/>
              </a:rPr>
              <a:t>. 219 Податкового кодексу України </a:t>
            </a:r>
            <a:r>
              <a:rPr lang="uk-UA" sz="1500" i="1" u="sng" dirty="0">
                <a:solidFill>
                  <a:schemeClr val="tx1">
                    <a:lumMod val="50000"/>
                  </a:schemeClr>
                </a:solidFill>
                <a:latin typeface="Times New Roman" pitchFamily="18" charset="0"/>
                <a:cs typeface="Times New Roman" pitchFamily="18" charset="0"/>
              </a:rPr>
              <a:t>ринкова ціна - </a:t>
            </a:r>
            <a:r>
              <a:rPr lang="uk-UA" sz="1500" i="1" u="sng" dirty="0" err="1">
                <a:solidFill>
                  <a:schemeClr val="tx1">
                    <a:lumMod val="50000"/>
                  </a:schemeClr>
                </a:solidFill>
                <a:latin typeface="Times New Roman" pitchFamily="18" charset="0"/>
                <a:cs typeface="Times New Roman" pitchFamily="18" charset="0"/>
              </a:rPr>
              <a:t>ціна</a:t>
            </a:r>
            <a:r>
              <a:rPr lang="uk-UA" sz="1500" i="1" u="sng" dirty="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за якою товари (роботи, послуги) передаються іншому власнику за умови, що продавець бажає передати такі товари (роботи, послуги), а покупець бажає їх отримати на добровільній основі, обидві сторони є взаємно незалежними юридично та фактично, володіють достатньою інформацією про такі товари (роботи, послуги), а також ціни, які склалися на ринку ідентичних (а за їх відсутності - однорідних) товарів (робіт, послуг) у порівняних економічних (комерційних) умовах</a:t>
            </a:r>
            <a:r>
              <a:rPr lang="uk-UA" sz="1500" b="0" dirty="0" smtClean="0">
                <a:solidFill>
                  <a:schemeClr val="tx1">
                    <a:lumMod val="50000"/>
                  </a:schemeClr>
                </a:solidFill>
                <a:latin typeface="Times New Roman" pitchFamily="18" charset="0"/>
                <a:cs typeface="Times New Roman" pitchFamily="18" charset="0"/>
              </a:rPr>
              <a:t>.</a:t>
            </a:r>
          </a:p>
          <a:p>
            <a:pPr marL="0" indent="0" algn="ctr">
              <a:buNone/>
            </a:pPr>
            <a:r>
              <a:rPr lang="uk-UA" sz="1500" i="1" u="sng" dirty="0">
                <a:solidFill>
                  <a:schemeClr val="tx1">
                    <a:lumMod val="50000"/>
                  </a:schemeClr>
                </a:solidFill>
                <a:latin typeface="Times New Roman" pitchFamily="18" charset="0"/>
                <a:cs typeface="Times New Roman" pitchFamily="18" charset="0"/>
              </a:rPr>
              <a:t>Ринкова </a:t>
            </a:r>
            <a:r>
              <a:rPr lang="uk-UA" sz="1500" i="1" u="sng" dirty="0" smtClean="0">
                <a:solidFill>
                  <a:schemeClr val="tx1">
                    <a:lumMod val="50000"/>
                  </a:schemeClr>
                </a:solidFill>
                <a:latin typeface="Times New Roman" pitchFamily="18" charset="0"/>
                <a:cs typeface="Times New Roman" pitchFamily="18" charset="0"/>
              </a:rPr>
              <a:t>ціна - ціна</a:t>
            </a:r>
            <a:r>
              <a:rPr lang="uk-UA" sz="1500" i="1" u="sng" dirty="0">
                <a:solidFill>
                  <a:schemeClr val="tx1">
                    <a:lumMod val="50000"/>
                  </a:schemeClr>
                </a:solidFill>
                <a:latin typeface="Times New Roman" pitchFamily="18" charset="0"/>
                <a:cs typeface="Times New Roman" pitchFamily="18" charset="0"/>
              </a:rPr>
              <a:t>, яка встановлюється безпосередньо на реальному ринку під впливом співвідношення попиту і пропозиції, або ціна конкретних угод, які відбулись на вільному ринку під впливом виключно ринкових факторів</a:t>
            </a:r>
            <a:r>
              <a:rPr lang="uk-UA" sz="1500" i="1" u="sng" dirty="0" smtClean="0">
                <a:solidFill>
                  <a:schemeClr val="tx1">
                    <a:lumMod val="50000"/>
                  </a:schemeClr>
                </a:solidFill>
                <a:latin typeface="Times New Roman" pitchFamily="18" charset="0"/>
                <a:cs typeface="Times New Roman" pitchFamily="18" charset="0"/>
              </a:rPr>
              <a:t>.</a:t>
            </a:r>
          </a:p>
          <a:p>
            <a:pPr algn="ctr" fontAlgn="base"/>
            <a:r>
              <a:rPr lang="uk-UA" sz="1500" i="1" u="sng" dirty="0"/>
              <a:t>Цінова еластичність попиту </a:t>
            </a:r>
            <a:r>
              <a:rPr lang="uk-UA" sz="1500" dirty="0"/>
              <a:t>— це показник, який визначає, наскільки зміна ціни товару впливає на зміну обсягу його </a:t>
            </a:r>
            <a:r>
              <a:rPr lang="uk-UA" sz="1500" dirty="0" smtClean="0"/>
              <a:t>попиту.</a:t>
            </a:r>
            <a:r>
              <a:rPr lang="uk-UA" sz="1500" dirty="0"/>
              <a:t> </a:t>
            </a:r>
            <a:r>
              <a:rPr lang="uk-UA" sz="1500" dirty="0" smtClean="0"/>
              <a:t>Загалом </a:t>
            </a:r>
            <a:r>
              <a:rPr lang="uk-UA" sz="1500" dirty="0"/>
              <a:t>еластичність є однією з базових концепцій в економіці. У широкому значенні еластичність показує, наскільки причина, яку вимірюють, впливає на наслідок. Це поняття є універсальним і використовується в різних галузях. В електронній комерції цінова еластичність попиту допомагає розуміти, як реагує ринок на зміни цін, і визначати </a:t>
            </a:r>
            <a:r>
              <a:rPr lang="uk-UA" sz="1500" dirty="0" smtClean="0"/>
              <a:t>оптимальні </a:t>
            </a:r>
            <a:r>
              <a:rPr lang="uk-UA" sz="1500" dirty="0"/>
              <a:t>стратегії </a:t>
            </a:r>
            <a:r>
              <a:rPr lang="uk-UA" sz="1500" dirty="0" smtClean="0"/>
              <a:t>цін</a:t>
            </a:r>
            <a:r>
              <a:rPr lang="uk-UA" sz="1500" dirty="0"/>
              <a:t>оутворення для максимізації </a:t>
            </a:r>
            <a:r>
              <a:rPr lang="uk-UA" sz="1500" dirty="0" smtClean="0"/>
              <a:t>прибутку</a:t>
            </a:r>
          </a:p>
          <a:p>
            <a:pPr marL="0" indent="0" fontAlgn="base">
              <a:buNone/>
            </a:pPr>
            <a:r>
              <a:rPr lang="uk-UA" sz="1500" b="0" dirty="0"/>
              <a:t>Цінова еластичність попиту дає нам відповіді на такі важливі питання:</a:t>
            </a:r>
          </a:p>
          <a:p>
            <a:pPr fontAlgn="base"/>
            <a:r>
              <a:rPr lang="uk-UA" sz="1500" b="0" dirty="0"/>
              <a:t>Як зміниться попит, якщо збільшити чи зменшити вартість товару?</a:t>
            </a:r>
          </a:p>
          <a:p>
            <a:pPr fontAlgn="base"/>
            <a:r>
              <a:rPr lang="uk-UA" sz="1500" b="0" dirty="0"/>
              <a:t>Яка знижка буде оптимальною?</a:t>
            </a:r>
          </a:p>
          <a:p>
            <a:pPr fontAlgn="base"/>
            <a:r>
              <a:rPr lang="uk-UA" sz="1500" b="0" dirty="0"/>
              <a:t>Після досягнення якого цінового бар’єра продукт перестануть купувати?</a:t>
            </a:r>
          </a:p>
          <a:p>
            <a:pPr marL="0" indent="0" algn="ctr" fontAlgn="base">
              <a:buNone/>
            </a:pPr>
            <a:r>
              <a:rPr lang="uk-UA" sz="1800" dirty="0" smtClean="0">
                <a:latin typeface="Times New Roman" pitchFamily="18" charset="0"/>
                <a:cs typeface="Times New Roman" pitchFamily="18" charset="0"/>
              </a:rPr>
              <a:t>Попит </a:t>
            </a:r>
            <a:r>
              <a:rPr lang="uk-UA" sz="1800" dirty="0">
                <a:latin typeface="Times New Roman" pitchFamily="18" charset="0"/>
                <a:cs typeface="Times New Roman" pitchFamily="18" charset="0"/>
              </a:rPr>
              <a:t>на товар вважається еластичним за ціною, коли найменші зміни ціни зумовлюють великі зміни обсягів продажу. Це означає, що споживачі можуть значно збільшувати чи зменшувати своє споживання товару відповідно до зниження або підвищення цінника. </a:t>
            </a:r>
          </a:p>
        </p:txBody>
      </p:sp>
    </p:spTree>
    <p:extLst>
      <p:ext uri="{BB962C8B-B14F-4D97-AF65-F5344CB8AC3E}">
        <p14:creationId xmlns:p14="http://schemas.microsoft.com/office/powerpoint/2010/main" val="416417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06680"/>
            <a:ext cx="11704638" cy="5663883"/>
          </a:xfrm>
        </p:spPr>
        <p:txBody>
          <a:bodyPr/>
          <a:lstStyle/>
          <a:p>
            <a:pPr marL="0" indent="457200" algn="just">
              <a:lnSpc>
                <a:spcPct val="100000"/>
              </a:lnSpc>
              <a:spcBef>
                <a:spcPts val="0"/>
              </a:spcBef>
              <a:buNone/>
            </a:pPr>
            <a:r>
              <a:rPr lang="uk-UA" sz="1800" i="1" u="sng" dirty="0" smtClean="0">
                <a:solidFill>
                  <a:schemeClr val="tx1">
                    <a:lumMod val="50000"/>
                  </a:schemeClr>
                </a:solidFill>
                <a:latin typeface="Times New Roman" pitchFamily="18" charset="0"/>
                <a:cs typeface="Times New Roman" pitchFamily="18" charset="0"/>
              </a:rPr>
              <a:t>Еластичність попиту на товари може залежати від різних факторів. Ось деякі з найважливіших:</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Рівень потреби в товарі для споживача. Товари найпершої потреби, запчастини, послуги лікарів тощо вирізняються меншою еластичністю попиту, оскільки споживачі не можуть легко відмовитися від них, навіть у разі змін цін.</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Кількість товарів-аналогів/кількість продавців на ринку. Що більше альтернатив, то сильніше попит залежить від цін. Ця закономірність найбільше помітна в сегменті електроніки: популярні </a:t>
            </a:r>
            <a:r>
              <a:rPr lang="uk-UA" sz="1800" b="0" dirty="0" err="1" smtClean="0">
                <a:solidFill>
                  <a:schemeClr val="tx1">
                    <a:lumMod val="50000"/>
                  </a:schemeClr>
                </a:solidFill>
                <a:latin typeface="Times New Roman" pitchFamily="18" charset="0"/>
                <a:cs typeface="Times New Roman" pitchFamily="18" charset="0"/>
              </a:rPr>
              <a:t>смартфони</a:t>
            </a:r>
            <a:r>
              <a:rPr lang="uk-UA" sz="1800" b="0" dirty="0" smtClean="0">
                <a:solidFill>
                  <a:schemeClr val="tx1">
                    <a:lumMod val="50000"/>
                  </a:schemeClr>
                </a:solidFill>
                <a:latin typeface="Times New Roman" pitchFamily="18" charset="0"/>
                <a:cs typeface="Times New Roman" pitchFamily="18" charset="0"/>
              </a:rPr>
              <a:t> практично на всіх торговельних майданчиках коштують однаково.</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Частка витрат на товари в загальному бюджеті. Якщо вартість запальнички зросте вдвічі, ніхто цього не помітить, адже в загальному бюджеті її частка несуттєва.</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Час, необхідний для вибору товару. Що довше клієнт ухвалює рішення, то більше шансів, що він знайде альтернативу чи </a:t>
            </a:r>
            <a:r>
              <a:rPr lang="uk-UA" sz="1800" b="0" dirty="0" err="1" smtClean="0">
                <a:solidFill>
                  <a:schemeClr val="tx1">
                    <a:lumMod val="50000"/>
                  </a:schemeClr>
                </a:solidFill>
                <a:latin typeface="Times New Roman" pitchFamily="18" charset="0"/>
                <a:cs typeface="Times New Roman" pitchFamily="18" charset="0"/>
              </a:rPr>
              <a:t>відтермінує</a:t>
            </a:r>
            <a:r>
              <a:rPr lang="uk-UA" sz="1800" b="0" dirty="0" smtClean="0">
                <a:solidFill>
                  <a:schemeClr val="tx1">
                    <a:lumMod val="50000"/>
                  </a:schemeClr>
                </a:solidFill>
                <a:latin typeface="Times New Roman" pitchFamily="18" charset="0"/>
                <a:cs typeface="Times New Roman" pitchFamily="18" charset="0"/>
              </a:rPr>
              <a:t> купівлю.</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Лояльність до бренду. Якщо бренд асоціюється з високою якістю чи престижем, лояльні споживачі навряд чи відмовляться від його товару на користь альтернатив, навіть за умови зміни ціни.</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Рівень доходу цільової аудиторії. Рівень доходу та уявлень споживачів про цінність товару впливає на їхню готовність реагувати на зміни цін. Якщо споживачі чутливі до змін цін або мають обмежений бюджет, то попит на товар буде більш еластичним.</a:t>
            </a:r>
            <a:endParaRPr lang="uk-UA" sz="18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09547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91440" y="205740"/>
            <a:ext cx="11765599" cy="5564823"/>
          </a:xfrm>
        </p:spPr>
        <p:txBody>
          <a:bodyPr/>
          <a:lstStyle/>
          <a:p>
            <a:pPr marL="0" indent="0" algn="ctr">
              <a:buNone/>
            </a:pPr>
            <a:endParaRPr lang="uk-UA" sz="2000" i="1" u="sng" dirty="0" smtClean="0">
              <a:latin typeface="Times New Roman" pitchFamily="18" charset="0"/>
              <a:cs typeface="Times New Roman" pitchFamily="18" charset="0"/>
            </a:endParaRPr>
          </a:p>
          <a:p>
            <a:pPr marL="0" indent="0" algn="ctr">
              <a:buNone/>
            </a:pPr>
            <a:endParaRPr lang="uk-UA" sz="2000" i="1" u="sng" dirty="0">
              <a:latin typeface="Times New Roman" pitchFamily="18" charset="0"/>
              <a:cs typeface="Times New Roman" pitchFamily="18" charset="0"/>
            </a:endParaRPr>
          </a:p>
          <a:p>
            <a:pPr marL="0" indent="0" algn="ctr">
              <a:buNone/>
            </a:pPr>
            <a:endParaRPr lang="uk-UA" sz="2000" i="1" u="sng" dirty="0" smtClean="0">
              <a:latin typeface="Times New Roman" pitchFamily="18" charset="0"/>
              <a:cs typeface="Times New Roman" pitchFamily="18" charset="0"/>
            </a:endParaRPr>
          </a:p>
          <a:p>
            <a:pPr marL="0" indent="0" algn="ctr">
              <a:buNone/>
            </a:pPr>
            <a:r>
              <a:rPr lang="uk-UA" sz="2000" i="1" u="sng" dirty="0" smtClean="0">
                <a:latin typeface="Times New Roman" pitchFamily="18" charset="0"/>
                <a:cs typeface="Times New Roman" pitchFamily="18" charset="0"/>
              </a:rPr>
              <a:t>Еластичність </a:t>
            </a:r>
            <a:r>
              <a:rPr lang="uk-UA" sz="2000" i="1" u="sng" dirty="0">
                <a:latin typeface="Times New Roman" pitchFamily="18" charset="0"/>
                <a:cs typeface="Times New Roman" pitchFamily="18" charset="0"/>
              </a:rPr>
              <a:t>пропозиції — ступінь зміни в кількості пропонованих товарів і послуг у відповідь на зміни в їх ціні. </a:t>
            </a:r>
            <a:endParaRPr lang="uk-UA" sz="2000" i="1" u="sng" dirty="0" smtClean="0">
              <a:latin typeface="Times New Roman" pitchFamily="18" charset="0"/>
              <a:cs typeface="Times New Roman" pitchFamily="18" charset="0"/>
            </a:endParaRPr>
          </a:p>
          <a:p>
            <a:pPr marL="0" indent="457200" algn="just">
              <a:lnSpc>
                <a:spcPct val="100000"/>
              </a:lnSpc>
              <a:spcBef>
                <a:spcPts val="0"/>
              </a:spcBef>
              <a:buNone/>
            </a:pPr>
            <a:endParaRPr lang="uk-UA" sz="2000" b="0" dirty="0" smtClean="0">
              <a:latin typeface="Times New Roman" pitchFamily="18" charset="0"/>
              <a:cs typeface="Times New Roman" pitchFamily="18" charset="0"/>
            </a:endParaRPr>
          </a:p>
          <a:p>
            <a:pPr marL="0" indent="457200" algn="just">
              <a:lnSpc>
                <a:spcPct val="100000"/>
              </a:lnSpc>
              <a:spcBef>
                <a:spcPts val="0"/>
              </a:spcBef>
              <a:buNone/>
            </a:pPr>
            <a:r>
              <a:rPr lang="uk-UA" sz="2000" b="0" dirty="0" smtClean="0">
                <a:latin typeface="Times New Roman" pitchFamily="18" charset="0"/>
                <a:cs typeface="Times New Roman" pitchFamily="18" charset="0"/>
              </a:rPr>
              <a:t>Еластичність </a:t>
            </a:r>
            <a:r>
              <a:rPr lang="uk-UA" sz="2000" b="0" dirty="0">
                <a:latin typeface="Times New Roman" pitchFamily="18" charset="0"/>
                <a:cs typeface="Times New Roman" pitchFamily="18" charset="0"/>
              </a:rPr>
              <a:t>пропозиції залежить від:</a:t>
            </a:r>
          </a:p>
          <a:p>
            <a:pPr marL="0" indent="457200" algn="just">
              <a:lnSpc>
                <a:spcPct val="100000"/>
              </a:lnSpc>
              <a:spcBef>
                <a:spcPts val="0"/>
              </a:spcBef>
            </a:pPr>
            <a:r>
              <a:rPr lang="uk-UA" sz="2000" b="0" dirty="0">
                <a:latin typeface="Times New Roman" pitchFamily="18" charset="0"/>
                <a:cs typeface="Times New Roman" pitchFamily="18" charset="0"/>
              </a:rPr>
              <a:t>Особливості виробничого процесу (дозволяє виробнику розширити виробництво товару при підвищенні ціни на нього або переключитися на випуск іншого товару при зниженні цін);</a:t>
            </a:r>
          </a:p>
          <a:p>
            <a:pPr marL="0" indent="457200" algn="just">
              <a:lnSpc>
                <a:spcPct val="100000"/>
              </a:lnSpc>
              <a:spcBef>
                <a:spcPts val="0"/>
              </a:spcBef>
            </a:pPr>
            <a:r>
              <a:rPr lang="uk-UA" sz="2000" b="0" dirty="0">
                <a:latin typeface="Times New Roman" pitchFamily="18" charset="0"/>
                <a:cs typeface="Times New Roman" pitchFamily="18" charset="0"/>
              </a:rPr>
              <a:t>Тимчасового фактора (виробник не в змозі швидко реагувати на зміни цін на ринку);</a:t>
            </a:r>
          </a:p>
          <a:p>
            <a:pPr marL="0" indent="457200" algn="just">
              <a:lnSpc>
                <a:spcPct val="100000"/>
              </a:lnSpc>
              <a:spcBef>
                <a:spcPts val="0"/>
              </a:spcBef>
            </a:pPr>
            <a:r>
              <a:rPr lang="uk-UA" sz="2000" b="0" dirty="0">
                <a:latin typeface="Times New Roman" pitchFamily="18" charset="0"/>
                <a:cs typeface="Times New Roman" pitchFamily="18" charset="0"/>
              </a:rPr>
              <a:t>Залежить і від спроможності даного товару до тривалого зберігання.</a:t>
            </a:r>
          </a:p>
          <a:p>
            <a:pPr marL="0" indent="0">
              <a:buNone/>
            </a:pP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76832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200" b="1" u="sng" dirty="0">
                <a:latin typeface="Times New Roman" pitchFamily="18" charset="0"/>
                <a:cs typeface="Times New Roman" pitchFamily="18" charset="0"/>
              </a:rPr>
              <a:t>4. Конкуренція й монополія в ринковій економіці. </a:t>
            </a:r>
            <a:r>
              <a:rPr lang="uk-UA" sz="2200" b="1" u="sng" dirty="0" smtClean="0">
                <a:latin typeface="Times New Roman" pitchFamily="18" charset="0"/>
                <a:cs typeface="Times New Roman" pitchFamily="18" charset="0"/>
              </a:rPr>
              <a:t/>
            </a:r>
            <a:br>
              <a:rPr lang="uk-UA" sz="2200" b="1" u="sng" dirty="0" smtClean="0">
                <a:latin typeface="Times New Roman" pitchFamily="18" charset="0"/>
                <a:cs typeface="Times New Roman" pitchFamily="18" charset="0"/>
              </a:rPr>
            </a:br>
            <a:r>
              <a:rPr lang="uk-UA" sz="2200" b="1" u="sng" dirty="0" smtClean="0">
                <a:latin typeface="Times New Roman" pitchFamily="18" charset="0"/>
                <a:cs typeface="Times New Roman" pitchFamily="18" charset="0"/>
              </a:rPr>
              <a:t>Закон </a:t>
            </a:r>
            <a:r>
              <a:rPr lang="uk-UA" sz="2200" b="1" u="sng" dirty="0">
                <a:latin typeface="Times New Roman" pitchFamily="18" charset="0"/>
                <a:cs typeface="Times New Roman" pitchFamily="18" charset="0"/>
              </a:rPr>
              <a:t>конкуренції. </a:t>
            </a:r>
            <a:r>
              <a:rPr lang="uk-UA" sz="2200" b="1" u="sng" dirty="0" smtClean="0">
                <a:latin typeface="Times New Roman" pitchFamily="18" charset="0"/>
                <a:cs typeface="Times New Roman" pitchFamily="18" charset="0"/>
              </a:rPr>
              <a:t/>
            </a:r>
            <a:br>
              <a:rPr lang="uk-UA" sz="2200" b="1" u="sng" dirty="0" smtClean="0">
                <a:latin typeface="Times New Roman" pitchFamily="18" charset="0"/>
                <a:cs typeface="Times New Roman" pitchFamily="18" charset="0"/>
              </a:rPr>
            </a:br>
            <a:r>
              <a:rPr lang="uk-UA" sz="2200" b="1" u="sng" dirty="0" smtClean="0">
                <a:latin typeface="Times New Roman" pitchFamily="18" charset="0"/>
                <a:cs typeface="Times New Roman" pitchFamily="18" charset="0"/>
              </a:rPr>
              <a:t>Антимонопольна </a:t>
            </a:r>
            <a:r>
              <a:rPr lang="uk-UA" sz="2200" b="1" u="sng" dirty="0">
                <a:latin typeface="Times New Roman" pitchFamily="18" charset="0"/>
                <a:cs typeface="Times New Roman" pitchFamily="18" charset="0"/>
              </a:rPr>
              <a:t/>
            </a:r>
            <a:br>
              <a:rPr lang="uk-UA" sz="2200" b="1" u="sng" dirty="0">
                <a:latin typeface="Times New Roman" pitchFamily="18" charset="0"/>
                <a:cs typeface="Times New Roman" pitchFamily="18" charset="0"/>
              </a:rPr>
            </a:br>
            <a:r>
              <a:rPr lang="uk-UA" sz="2200" b="1" u="sng" dirty="0">
                <a:latin typeface="Times New Roman" pitchFamily="18" charset="0"/>
                <a:cs typeface="Times New Roman" pitchFamily="18" charset="0"/>
              </a:rPr>
              <a:t>політика держави та антимонопольне законодавство.</a:t>
            </a:r>
            <a:endParaRPr lang="uk-UA" sz="2200" b="1" dirty="0"/>
          </a:p>
        </p:txBody>
      </p:sp>
      <p:sp>
        <p:nvSpPr>
          <p:cNvPr id="3" name="Місце для тексту 2"/>
          <p:cNvSpPr>
            <a:spLocks noGrp="1"/>
          </p:cNvSpPr>
          <p:nvPr>
            <p:ph type="body" sz="quarter" idx="10"/>
          </p:nvPr>
        </p:nvSpPr>
        <p:spPr/>
        <p:txBody>
          <a:bodyPr/>
          <a:lstStyle/>
          <a:p>
            <a:pPr marL="0" indent="0" algn="ctr">
              <a:buNone/>
            </a:pPr>
            <a:r>
              <a:rPr lang="uk-UA" sz="1500" b="0" dirty="0">
                <a:latin typeface="Times New Roman" pitchFamily="18" charset="0"/>
                <a:cs typeface="Times New Roman" pitchFamily="18" charset="0"/>
              </a:rPr>
              <a:t>Ринкова економіка та економічна конкуренція - синоніми. Ринок без конкуренції існувати не може - це його «пружина», «рушійна сила». Приватна власність, вільне ціноутворення та конкуренція є стовпами ринкової економіки. </a:t>
            </a:r>
            <a:r>
              <a:rPr lang="uk-UA" sz="1500" i="1" u="sng" dirty="0">
                <a:latin typeface="Times New Roman" pitchFamily="18" charset="0"/>
                <a:cs typeface="Times New Roman" pitchFamily="18" charset="0"/>
              </a:rPr>
              <a:t>Конкуренція</a:t>
            </a:r>
            <a:r>
              <a:rPr lang="uk-UA" sz="1500" b="0" dirty="0">
                <a:latin typeface="Times New Roman" pitchFamily="18" charset="0"/>
                <a:cs typeface="Times New Roman" pitchFamily="18" charset="0"/>
              </a:rPr>
              <a:t> (з лат. означає «зіштовхуватися» чи «стикатися».) — це зіткнення інтересів, суперництво, боротьба між виробниками товарів та послуг за кращі, економічно вигідні умови виробництва та реалізації продукту. </a:t>
            </a:r>
            <a:r>
              <a:rPr lang="uk-UA" sz="1500" i="1" u="sng" dirty="0">
                <a:latin typeface="Times New Roman" pitchFamily="18" charset="0"/>
                <a:cs typeface="Times New Roman" pitchFamily="18" charset="0"/>
              </a:rPr>
              <a:t>Економічна конкуренція </a:t>
            </a:r>
            <a:r>
              <a:rPr lang="uk-UA" sz="1500" b="0" dirty="0">
                <a:latin typeface="Times New Roman" pitchFamily="18" charset="0"/>
                <a:cs typeface="Times New Roman" pitchFamily="18" charset="0"/>
              </a:rPr>
              <a:t>- це суперництво ринкових суб’єктів щодо реалізації їхніх економічних інтересів, боротьба за вигоду для себе</a:t>
            </a:r>
            <a:r>
              <a:rPr lang="uk-UA" sz="1500" b="0" dirty="0" smtClean="0">
                <a:latin typeface="Times New Roman" pitchFamily="18" charset="0"/>
                <a:cs typeface="Times New Roman" pitchFamily="18" charset="0"/>
              </a:rPr>
              <a:t>.</a:t>
            </a:r>
          </a:p>
          <a:p>
            <a:pPr marL="0" indent="0" algn="ctr">
              <a:buNone/>
            </a:pPr>
            <a:r>
              <a:rPr lang="ru-RU" sz="1600" i="1" u="sng" dirty="0"/>
              <a:t>Закон </a:t>
            </a:r>
            <a:r>
              <a:rPr lang="ru-RU" sz="1600" i="1" u="sng" dirty="0" err="1"/>
              <a:t>конкуренції</a:t>
            </a:r>
            <a:r>
              <a:rPr lang="ru-RU" sz="1600" i="1" u="sng" dirty="0"/>
              <a:t> </a:t>
            </a:r>
            <a:r>
              <a:rPr lang="ru-RU" sz="1600" i="1" u="sng" dirty="0" err="1"/>
              <a:t>зображає</a:t>
            </a:r>
            <a:r>
              <a:rPr lang="ru-RU" sz="1600" i="1" u="sng" dirty="0"/>
              <a:t> </a:t>
            </a:r>
            <a:r>
              <a:rPr lang="ru-RU" sz="1600" i="1" u="sng" dirty="0" err="1"/>
              <a:t>причиново-наслідковий</a:t>
            </a:r>
            <a:r>
              <a:rPr lang="ru-RU" sz="1600" i="1" u="sng" dirty="0"/>
              <a:t> </a:t>
            </a:r>
            <a:r>
              <a:rPr lang="ru-RU" sz="1600" i="1" u="sng" dirty="0" err="1"/>
              <a:t>зв'язок</a:t>
            </a:r>
            <a:r>
              <a:rPr lang="ru-RU" sz="1600" i="1" u="sng" dirty="0"/>
              <a:t> </a:t>
            </a:r>
            <a:r>
              <a:rPr lang="ru-RU" sz="1600" i="1" u="sng" dirty="0" err="1"/>
              <a:t>між</a:t>
            </a:r>
            <a:r>
              <a:rPr lang="ru-RU" sz="1600" i="1" u="sng" dirty="0"/>
              <a:t> </a:t>
            </a:r>
            <a:r>
              <a:rPr lang="ru-RU" sz="1600" i="1" u="sng" dirty="0" err="1"/>
              <a:t>можливостями</a:t>
            </a:r>
            <a:r>
              <a:rPr lang="ru-RU" sz="1600" i="1" u="sng" dirty="0"/>
              <a:t> </a:t>
            </a:r>
            <a:r>
              <a:rPr lang="ru-RU" sz="1600" i="1" u="sng" dirty="0" err="1"/>
              <a:t>створити</a:t>
            </a:r>
            <a:r>
              <a:rPr lang="ru-RU" sz="1600" i="1" u="sng" dirty="0"/>
              <a:t> продукт, </a:t>
            </a:r>
            <a:r>
              <a:rPr lang="ru-RU" sz="1600" i="1" u="sng" dirty="0" err="1"/>
              <a:t>потрібний</a:t>
            </a:r>
            <a:r>
              <a:rPr lang="ru-RU" sz="1600" i="1" u="sng" dirty="0"/>
              <a:t> </a:t>
            </a:r>
            <a:r>
              <a:rPr lang="ru-RU" sz="1600" i="1" u="sng" dirty="0" err="1"/>
              <a:t>споживачам</a:t>
            </a:r>
            <a:r>
              <a:rPr lang="ru-RU" sz="1600" i="1" u="sng" dirty="0"/>
              <a:t>, і </a:t>
            </a:r>
            <a:r>
              <a:rPr lang="ru-RU" sz="1600" i="1" u="sng" dirty="0" err="1"/>
              <a:t>можливостями</a:t>
            </a:r>
            <a:r>
              <a:rPr lang="ru-RU" sz="1600" i="1" u="sng" dirty="0"/>
              <a:t> </a:t>
            </a:r>
            <a:r>
              <a:rPr lang="ru-RU" sz="1600" i="1" u="sng" dirty="0" err="1"/>
              <a:t>реалізувати</a:t>
            </a:r>
            <a:r>
              <a:rPr lang="ru-RU" sz="1600" i="1" u="sng" dirty="0"/>
              <a:t> </a:t>
            </a:r>
            <a:r>
              <a:rPr lang="ru-RU" sz="1600" i="1" u="sng" dirty="0" err="1"/>
              <a:t>його</a:t>
            </a:r>
            <a:r>
              <a:rPr lang="ru-RU" sz="1600" i="1" u="sng" dirty="0"/>
              <a:t> з </a:t>
            </a:r>
            <a:r>
              <a:rPr lang="ru-RU" sz="1600" i="1" u="sng" dirty="0" err="1"/>
              <a:t>вигодою</a:t>
            </a:r>
            <a:r>
              <a:rPr lang="ru-RU" sz="1600" i="1" u="sng" dirty="0"/>
              <a:t> </a:t>
            </a:r>
            <a:r>
              <a:rPr lang="ru-RU" sz="1600" i="1" u="sng" dirty="0" err="1"/>
              <a:t>насамперед</a:t>
            </a:r>
            <a:r>
              <a:rPr lang="ru-RU" sz="1600" i="1" u="sng" dirty="0"/>
              <a:t> для </a:t>
            </a:r>
            <a:r>
              <a:rPr lang="ru-RU" sz="1600" i="1" u="sng" dirty="0" err="1"/>
              <a:t>покупця</a:t>
            </a:r>
            <a:r>
              <a:rPr lang="ru-RU" sz="1600" i="1" u="sng" dirty="0"/>
              <a:t>, а </a:t>
            </a:r>
            <a:r>
              <a:rPr lang="ru-RU" sz="1600" i="1" u="sng" dirty="0" err="1"/>
              <a:t>потім</a:t>
            </a:r>
            <a:r>
              <a:rPr lang="ru-RU" sz="1600" i="1" u="sng" dirty="0"/>
              <a:t> </a:t>
            </a:r>
            <a:r>
              <a:rPr lang="ru-RU" sz="1600" i="1" u="sng" dirty="0" err="1"/>
              <a:t>вже</a:t>
            </a:r>
            <a:r>
              <a:rPr lang="ru-RU" sz="1600" i="1" u="sng" dirty="0"/>
              <a:t> для </a:t>
            </a:r>
            <a:r>
              <a:rPr lang="ru-RU" sz="1600" i="1" u="sng" dirty="0" err="1"/>
              <a:t>виробника</a:t>
            </a:r>
            <a:r>
              <a:rPr lang="ru-RU" sz="1600" i="1" u="sng" dirty="0"/>
              <a:t>.</a:t>
            </a:r>
            <a:endParaRPr lang="uk-UA" sz="1500" i="1" u="sng" dirty="0" smtClean="0">
              <a:latin typeface="Times New Roman" pitchFamily="18" charset="0"/>
              <a:cs typeface="Times New Roman" pitchFamily="18" charset="0"/>
            </a:endParaRPr>
          </a:p>
          <a:p>
            <a:pPr marL="0" indent="457200" algn="just">
              <a:lnSpc>
                <a:spcPct val="100000"/>
              </a:lnSpc>
              <a:spcBef>
                <a:spcPts val="0"/>
              </a:spcBef>
              <a:buNone/>
            </a:pPr>
            <a:r>
              <a:rPr lang="uk-UA" sz="1150" i="1" u="sng" dirty="0">
                <a:latin typeface="Times New Roman" pitchFamily="18" charset="0"/>
                <a:cs typeface="Times New Roman" pitchFamily="18" charset="0"/>
              </a:rPr>
              <a:t>Позитивні риси конкуренції: </a:t>
            </a:r>
            <a:endParaRPr lang="uk-UA" sz="1150" i="1" u="sng"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спонукає </a:t>
            </a:r>
            <a:r>
              <a:rPr lang="uk-UA" sz="1150" b="0" dirty="0">
                <a:latin typeface="Times New Roman" pitchFamily="18" charset="0"/>
                <a:cs typeface="Times New Roman" pitchFamily="18" charset="0"/>
              </a:rPr>
              <a:t>господарників до розширення й раціоналізації виробництва;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сприяє </a:t>
            </a:r>
            <a:r>
              <a:rPr lang="uk-UA" sz="1150" b="0" dirty="0">
                <a:latin typeface="Times New Roman" pitchFamily="18" charset="0"/>
                <a:cs typeface="Times New Roman" pitchFamily="18" charset="0"/>
              </a:rPr>
              <a:t>впровадженню прогресивних інновацій (принципово нових матеріалів, техніки і технології, форм організації і оплати праці, зовсім нових виробів і сервісу для споживачів);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стимулює </a:t>
            </a:r>
            <a:r>
              <a:rPr lang="uk-UA" sz="1150" b="0" dirty="0">
                <a:latin typeface="Times New Roman" pitchFamily="18" charset="0"/>
                <a:cs typeface="Times New Roman" pitchFamily="18" charset="0"/>
              </a:rPr>
              <a:t>економію витрат матеріальних, трудових і фінансових ресурсів;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зацікавлює </a:t>
            </a:r>
            <a:r>
              <a:rPr lang="uk-UA" sz="1150" b="0" dirty="0">
                <a:latin typeface="Times New Roman" pitchFamily="18" charset="0"/>
                <a:cs typeface="Times New Roman" pitchFamily="18" charset="0"/>
              </a:rPr>
              <a:t>найманих працівників підвищувати свій професійний рівень, освоювати нові професії, підгримувати фізичну форму, бути дисциплінованими й відповідальними;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сприяє </a:t>
            </a:r>
            <a:r>
              <a:rPr lang="uk-UA" sz="1150" b="0" dirty="0">
                <a:latin typeface="Times New Roman" pitchFamily="18" charset="0"/>
                <a:cs typeface="Times New Roman" pitchFamily="18" charset="0"/>
              </a:rPr>
              <a:t>урівноваженню та зниженню цін;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витісняє </a:t>
            </a:r>
            <a:r>
              <a:rPr lang="uk-UA" sz="1150" b="0" dirty="0">
                <a:latin typeface="Times New Roman" pitchFamily="18" charset="0"/>
                <a:cs typeface="Times New Roman" pitchFamily="18" charset="0"/>
              </a:rPr>
              <a:t>неефективних </a:t>
            </a:r>
            <a:r>
              <a:rPr lang="uk-UA" sz="1150" b="0" dirty="0" smtClean="0">
                <a:latin typeface="Times New Roman" pitchFamily="18" charset="0"/>
                <a:cs typeface="Times New Roman" pitchFamily="18" charset="0"/>
              </a:rPr>
              <a:t>гравців ринку та </a:t>
            </a:r>
            <a:r>
              <a:rPr lang="uk-UA" sz="1150" b="0" dirty="0">
                <a:latin typeface="Times New Roman" pitchFamily="18" charset="0"/>
                <a:cs typeface="Times New Roman" pitchFamily="18" charset="0"/>
              </a:rPr>
              <a:t>зайвих торгових посередників, заінтересованих у накручуванні цін;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сприяє </a:t>
            </a:r>
            <a:r>
              <a:rPr lang="uk-UA" sz="1150" b="0" dirty="0">
                <a:latin typeface="Times New Roman" pitchFamily="18" charset="0"/>
                <a:cs typeface="Times New Roman" pitchFamily="18" charset="0"/>
              </a:rPr>
              <a:t>оптимальному задоволенню попиту (усуває дефіцити й марнотратство);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слугує </a:t>
            </a:r>
            <a:r>
              <a:rPr lang="uk-UA" sz="1150" b="0" dirty="0">
                <a:latin typeface="Times New Roman" pitchFamily="18" charset="0"/>
                <a:cs typeface="Times New Roman" pitchFamily="18" charset="0"/>
              </a:rPr>
              <a:t>«барометром» ефективності та меж державного втручання в економіку. </a:t>
            </a:r>
            <a:endParaRPr lang="uk-UA" sz="1150" b="0" dirty="0" smtClean="0">
              <a:latin typeface="Times New Roman" pitchFamily="18" charset="0"/>
              <a:cs typeface="Times New Roman" pitchFamily="18" charset="0"/>
            </a:endParaRPr>
          </a:p>
          <a:p>
            <a:pPr marL="0" indent="0" algn="ctr">
              <a:lnSpc>
                <a:spcPct val="100000"/>
              </a:lnSpc>
              <a:spcBef>
                <a:spcPts val="0"/>
              </a:spcBef>
              <a:buNone/>
            </a:pPr>
            <a:r>
              <a:rPr lang="uk-UA" sz="1150" b="0" dirty="0" smtClean="0">
                <a:latin typeface="Times New Roman" pitchFamily="18" charset="0"/>
                <a:cs typeface="Times New Roman" pitchFamily="18" charset="0"/>
              </a:rPr>
              <a:t>Конкуренція </a:t>
            </a:r>
            <a:r>
              <a:rPr lang="uk-UA" sz="1150" b="0" dirty="0">
                <a:latin typeface="Times New Roman" pitchFamily="18" charset="0"/>
                <a:cs typeface="Times New Roman" pitchFamily="18" charset="0"/>
              </a:rPr>
              <a:t>не є ідеальною формою економічних відносин людей. Вона чудово забезпечує ефективність господарської діяльності, але водночас має своїм наслідком ряд гострих суспільних проблем.</a:t>
            </a:r>
          </a:p>
        </p:txBody>
      </p:sp>
    </p:spTree>
    <p:extLst>
      <p:ext uri="{BB962C8B-B14F-4D97-AF65-F5344CB8AC3E}">
        <p14:creationId xmlns:p14="http://schemas.microsoft.com/office/powerpoint/2010/main" val="289917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7641" y="76200"/>
            <a:ext cx="11689398" cy="5694363"/>
          </a:xfrm>
        </p:spPr>
        <p:txBody>
          <a:bodyPr/>
          <a:lstStyle/>
          <a:p>
            <a:pPr marL="0" indent="0">
              <a:buNone/>
            </a:pPr>
            <a:r>
              <a:rPr lang="ru-RU" sz="1750" b="0" dirty="0" err="1">
                <a:solidFill>
                  <a:schemeClr val="tx1">
                    <a:lumMod val="50000"/>
                  </a:schemeClr>
                </a:solidFill>
                <a:latin typeface="Times New Roman" pitchFamily="18" charset="0"/>
                <a:cs typeface="Times New Roman" pitchFamily="18" charset="0"/>
              </a:rPr>
              <a:t>Основним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негативним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наслідком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конкуренції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можна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вважати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майнову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диференціацію</a:t>
            </a:r>
            <a:r>
              <a:rPr lang="ru-RU" sz="1750" b="0" dirty="0">
                <a:solidFill>
                  <a:schemeClr val="tx1">
                    <a:lumMod val="50000"/>
                  </a:schemeClr>
                </a:solidFill>
                <a:latin typeface="Times New Roman" pitchFamily="18" charset="0"/>
                <a:cs typeface="Times New Roman" pitchFamily="18" charset="0"/>
              </a:rPr>
              <a:t> в </a:t>
            </a:r>
            <a:r>
              <a:rPr lang="ru-RU" sz="1750" b="0" dirty="0" err="1">
                <a:solidFill>
                  <a:schemeClr val="tx1">
                    <a:lumMod val="50000"/>
                  </a:schemeClr>
                </a:solidFill>
                <a:latin typeface="Times New Roman" pitchFamily="18" charset="0"/>
                <a:cs typeface="Times New Roman" pitchFamily="18" charset="0"/>
              </a:rPr>
              <a:t>суспільстві</a:t>
            </a:r>
            <a:r>
              <a:rPr lang="ru-RU" sz="1750" b="0" dirty="0">
                <a:solidFill>
                  <a:schemeClr val="tx1">
                    <a:lumMod val="50000"/>
                  </a:schemeClr>
                </a:solidFill>
                <a:latin typeface="Times New Roman" pitchFamily="18" charset="0"/>
                <a:cs typeface="Times New Roman" pitchFamily="18" charset="0"/>
              </a:rPr>
              <a:t> через </a:t>
            </a:r>
            <a:r>
              <a:rPr lang="ru-RU" sz="1750" b="0" dirty="0" err="1">
                <a:solidFill>
                  <a:schemeClr val="tx1">
                    <a:lumMod val="50000"/>
                  </a:schemeClr>
                </a:solidFill>
                <a:latin typeface="Times New Roman" pitchFamily="18" charset="0"/>
                <a:cs typeface="Times New Roman" pitchFamily="18" charset="0"/>
              </a:rPr>
              <a:t>витіснення</a:t>
            </a:r>
            <a:r>
              <a:rPr lang="ru-RU" sz="1750" b="0" dirty="0">
                <a:solidFill>
                  <a:schemeClr val="tx1">
                    <a:lumMod val="50000"/>
                  </a:schemeClr>
                </a:solidFill>
                <a:latin typeface="Times New Roman" pitchFamily="18" charset="0"/>
                <a:cs typeface="Times New Roman" pitchFamily="18" charset="0"/>
              </a:rPr>
              <a:t> малого </a:t>
            </a:r>
            <a:r>
              <a:rPr lang="ru-RU" sz="1750" b="0" dirty="0" err="1">
                <a:solidFill>
                  <a:schemeClr val="tx1">
                    <a:lumMod val="50000"/>
                  </a:schemeClr>
                </a:solidFill>
                <a:latin typeface="Times New Roman" pitchFamily="18" charset="0"/>
                <a:cs typeface="Times New Roman" pitchFamily="18" charset="0"/>
              </a:rPr>
              <a:t>бізнесу</a:t>
            </a:r>
            <a:r>
              <a:rPr lang="ru-RU" sz="1750" b="0" dirty="0">
                <a:solidFill>
                  <a:schemeClr val="tx1">
                    <a:lumMod val="50000"/>
                  </a:schemeClr>
                </a:solidFill>
                <a:latin typeface="Times New Roman" pitchFamily="18" charset="0"/>
                <a:cs typeface="Times New Roman" pitchFamily="18" charset="0"/>
              </a:rPr>
              <a:t> великим. На </a:t>
            </a:r>
            <a:r>
              <a:rPr lang="ru-RU" sz="1750" b="0" dirty="0" err="1">
                <a:solidFill>
                  <a:schemeClr val="tx1">
                    <a:lumMod val="50000"/>
                  </a:schemeClr>
                </a:solidFill>
                <a:latin typeface="Times New Roman" pitchFamily="18" charset="0"/>
                <a:cs typeface="Times New Roman" pitchFamily="18" charset="0"/>
              </a:rPr>
              <a:t>відміну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від</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конкурентної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фірми</a:t>
            </a:r>
            <a:r>
              <a:rPr lang="ru-RU" sz="1750" b="0" dirty="0">
                <a:solidFill>
                  <a:schemeClr val="tx1">
                    <a:lumMod val="50000"/>
                  </a:schemeClr>
                </a:solidFill>
                <a:latin typeface="Times New Roman" pitchFamily="18" charset="0"/>
                <a:cs typeface="Times New Roman" pitchFamily="18" charset="0"/>
              </a:rPr>
              <a:t>, де </a:t>
            </a:r>
            <a:r>
              <a:rPr lang="ru-RU" sz="1750" b="0" dirty="0" err="1">
                <a:solidFill>
                  <a:schemeClr val="tx1">
                    <a:lumMod val="50000"/>
                  </a:schemeClr>
                </a:solidFill>
                <a:latin typeface="Times New Roman" pitchFamily="18" charset="0"/>
                <a:cs typeface="Times New Roman" pitchFamily="18" charset="0"/>
              </a:rPr>
              <a:t>вхід</a:t>
            </a:r>
            <a:r>
              <a:rPr lang="ru-RU" sz="1750" b="0" dirty="0">
                <a:solidFill>
                  <a:schemeClr val="tx1">
                    <a:lumMod val="50000"/>
                  </a:schemeClr>
                </a:solidFill>
                <a:latin typeface="Times New Roman" pitchFamily="18" charset="0"/>
                <a:cs typeface="Times New Roman" pitchFamily="18" charset="0"/>
              </a:rPr>
              <a:t> на </a:t>
            </a:r>
            <a:r>
              <a:rPr lang="ru-RU" sz="1750" b="0" dirty="0" err="1">
                <a:solidFill>
                  <a:schemeClr val="tx1">
                    <a:lumMod val="50000"/>
                  </a:schemeClr>
                </a:solidFill>
                <a:latin typeface="Times New Roman" pitchFamily="18" charset="0"/>
                <a:cs typeface="Times New Roman" pitchFamily="18" charset="0"/>
              </a:rPr>
              <a:t>ринок</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вільний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бар’єри</a:t>
            </a:r>
            <a:r>
              <a:rPr lang="ru-RU" sz="1750" b="0" dirty="0">
                <a:solidFill>
                  <a:schemeClr val="tx1">
                    <a:lumMod val="50000"/>
                  </a:schemeClr>
                </a:solidFill>
                <a:latin typeface="Times New Roman" pitchFamily="18" charset="0"/>
                <a:cs typeface="Times New Roman" pitchFamily="18" charset="0"/>
              </a:rPr>
              <a:t> входу в </a:t>
            </a:r>
            <a:r>
              <a:rPr lang="ru-RU" sz="1750" b="0" dirty="0" err="1">
                <a:solidFill>
                  <a:schemeClr val="tx1">
                    <a:lumMod val="50000"/>
                  </a:schemeClr>
                </a:solidFill>
                <a:latin typeface="Times New Roman" pitchFamily="18" charset="0"/>
                <a:cs typeface="Times New Roman" pitchFamily="18" charset="0"/>
              </a:rPr>
              <a:t>умовах</a:t>
            </a:r>
            <a:r>
              <a:rPr lang="ru-RU" sz="1750" b="0" dirty="0">
                <a:solidFill>
                  <a:schemeClr val="tx1">
                    <a:lumMod val="50000"/>
                  </a:schemeClr>
                </a:solidFill>
                <a:latin typeface="Times New Roman" pitchFamily="18" charset="0"/>
                <a:cs typeface="Times New Roman" pitchFamily="18" charset="0"/>
              </a:rPr>
              <a:t> </a:t>
            </a:r>
            <a:r>
              <a:rPr lang="ru-RU" sz="1750" i="1" u="sng" dirty="0" err="1">
                <a:solidFill>
                  <a:schemeClr val="tx1">
                    <a:lumMod val="50000"/>
                  </a:schemeClr>
                </a:solidFill>
                <a:latin typeface="Times New Roman" pitchFamily="18" charset="0"/>
                <a:cs typeface="Times New Roman" pitchFamily="18" charset="0"/>
              </a:rPr>
              <a:t>монополії</a:t>
            </a:r>
            <a:r>
              <a:rPr lang="ru-RU" sz="1750" b="0" dirty="0">
                <a:solidFill>
                  <a:schemeClr val="tx1">
                    <a:lumMod val="50000"/>
                  </a:schemeClr>
                </a:solidFill>
                <a:latin typeface="Times New Roman" pitchFamily="18" charset="0"/>
                <a:cs typeface="Times New Roman" pitchFamily="18" charset="0"/>
              </a:rPr>
              <a:t> — не </a:t>
            </a:r>
            <a:r>
              <a:rPr lang="ru-RU" sz="1750" b="0" dirty="0" err="1">
                <a:solidFill>
                  <a:schemeClr val="tx1">
                    <a:lumMod val="50000"/>
                  </a:schemeClr>
                </a:solidFill>
                <a:latin typeface="Times New Roman" pitchFamily="18" charset="0"/>
                <a:cs typeface="Times New Roman" pitchFamily="18" charset="0"/>
              </a:rPr>
              <a:t>допускають</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появи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нових</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виробників</a:t>
            </a:r>
            <a:r>
              <a:rPr lang="ru-RU" sz="1750" b="0" dirty="0" smtClean="0">
                <a:solidFill>
                  <a:schemeClr val="tx1">
                    <a:lumMod val="50000"/>
                  </a:schemeClr>
                </a:solidFill>
                <a:latin typeface="Times New Roman" pitchFamily="18" charset="0"/>
                <a:cs typeface="Times New Roman" pitchFamily="18" charset="0"/>
              </a:rPr>
              <a:t>. </a:t>
            </a:r>
          </a:p>
          <a:p>
            <a:pPr marL="0" indent="0" algn="ctr">
              <a:buNone/>
            </a:pPr>
            <a:r>
              <a:rPr lang="ru-RU" sz="1750" i="1" u="sng" dirty="0" err="1" smtClean="0">
                <a:solidFill>
                  <a:schemeClr val="tx1">
                    <a:lumMod val="50000"/>
                  </a:schemeClr>
                </a:solidFill>
                <a:latin typeface="Times New Roman" pitchFamily="18" charset="0"/>
                <a:cs typeface="Times New Roman" pitchFamily="18" charset="0"/>
              </a:rPr>
              <a:t>Монополія</a:t>
            </a:r>
            <a:r>
              <a:rPr lang="ru-RU" sz="1750" b="0" dirty="0" smtClean="0">
                <a:solidFill>
                  <a:schemeClr val="tx1">
                    <a:lumMod val="50000"/>
                  </a:schemeClr>
                </a:solidFill>
                <a:latin typeface="Times New Roman" pitchFamily="18" charset="0"/>
                <a:cs typeface="Times New Roman" pitchFamily="18" charset="0"/>
              </a:rPr>
              <a:t> </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це</a:t>
            </a:r>
            <a:r>
              <a:rPr lang="ru-RU" sz="1750" b="0" dirty="0">
                <a:solidFill>
                  <a:schemeClr val="tx1">
                    <a:lumMod val="50000"/>
                  </a:schemeClr>
                </a:solidFill>
                <a:latin typeface="Times New Roman" pitchFamily="18" charset="0"/>
                <a:cs typeface="Times New Roman" pitchFamily="18" charset="0"/>
              </a:rPr>
              <a:t> тип </a:t>
            </a:r>
            <a:r>
              <a:rPr lang="ru-RU" sz="1750" b="0" dirty="0" err="1">
                <a:solidFill>
                  <a:schemeClr val="tx1">
                    <a:lumMod val="50000"/>
                  </a:schemeClr>
                </a:solidFill>
                <a:latin typeface="Times New Roman" pitchFamily="18" charset="0"/>
                <a:cs typeface="Times New Roman" pitchFamily="18" charset="0"/>
              </a:rPr>
              <a:t>ринкової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структури</a:t>
            </a:r>
            <a:r>
              <a:rPr lang="ru-RU" sz="1750" b="0" dirty="0">
                <a:solidFill>
                  <a:schemeClr val="tx1">
                    <a:lumMod val="50000"/>
                  </a:schemeClr>
                </a:solidFill>
                <a:latin typeface="Times New Roman" pitchFamily="18" charset="0"/>
                <a:cs typeface="Times New Roman" pitchFamily="18" charset="0"/>
              </a:rPr>
              <a:t>, коли </a:t>
            </a:r>
            <a:r>
              <a:rPr lang="ru-RU" sz="1750" b="0" dirty="0" err="1">
                <a:solidFill>
                  <a:schemeClr val="tx1">
                    <a:lumMod val="50000"/>
                  </a:schemeClr>
                </a:solidFill>
                <a:latin typeface="Times New Roman" pitchFamily="18" charset="0"/>
                <a:cs typeface="Times New Roman" pitchFamily="18" charset="0"/>
              </a:rPr>
              <a:t>лише</a:t>
            </a:r>
            <a:r>
              <a:rPr lang="ru-RU" sz="1750" b="0" dirty="0">
                <a:solidFill>
                  <a:schemeClr val="tx1">
                    <a:lumMod val="50000"/>
                  </a:schemeClr>
                </a:solidFill>
                <a:latin typeface="Times New Roman" pitchFamily="18" charset="0"/>
                <a:cs typeface="Times New Roman" pitchFamily="18" charset="0"/>
              </a:rPr>
              <a:t> одна </a:t>
            </a:r>
            <a:r>
              <a:rPr lang="ru-RU" sz="1750" b="0" dirty="0" err="1">
                <a:solidFill>
                  <a:schemeClr val="tx1">
                    <a:lumMod val="50000"/>
                  </a:schemeClr>
                </a:solidFill>
                <a:latin typeface="Times New Roman" pitchFamily="18" charset="0"/>
                <a:cs typeface="Times New Roman" pitchFamily="18" charset="0"/>
              </a:rPr>
              <a:t>фірма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пропонує</a:t>
            </a:r>
            <a:r>
              <a:rPr lang="ru-RU" sz="1750" b="0" dirty="0">
                <a:solidFill>
                  <a:schemeClr val="tx1">
                    <a:lumMod val="50000"/>
                  </a:schemeClr>
                </a:solidFill>
                <a:latin typeface="Times New Roman" pitchFamily="18" charset="0"/>
                <a:cs typeface="Times New Roman" pitchFamily="18" charset="0"/>
              </a:rPr>
              <a:t> весь </a:t>
            </a:r>
            <a:r>
              <a:rPr lang="ru-RU" sz="1750" b="0" dirty="0" err="1">
                <a:solidFill>
                  <a:schemeClr val="tx1">
                    <a:lumMod val="50000"/>
                  </a:schemeClr>
                </a:solidFill>
                <a:latin typeface="Times New Roman" pitchFamily="18" charset="0"/>
                <a:cs typeface="Times New Roman" pitchFamily="18" charset="0"/>
              </a:rPr>
              <a:t>ринковий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обсяг</a:t>
            </a:r>
            <a:r>
              <a:rPr lang="ru-RU" sz="1750" b="0" dirty="0">
                <a:solidFill>
                  <a:schemeClr val="tx1">
                    <a:lumMod val="50000"/>
                  </a:schemeClr>
                </a:solidFill>
                <a:latin typeface="Times New Roman" pitchFamily="18" charset="0"/>
                <a:cs typeface="Times New Roman" pitchFamily="18" charset="0"/>
              </a:rPr>
              <a:t> блага, для </a:t>
            </a:r>
            <a:r>
              <a:rPr lang="ru-RU" sz="1750" b="0" dirty="0" err="1">
                <a:solidFill>
                  <a:schemeClr val="tx1">
                    <a:lumMod val="50000"/>
                  </a:schemeClr>
                </a:solidFill>
                <a:latin typeface="Times New Roman" pitchFamily="18" charset="0"/>
                <a:cs typeface="Times New Roman" pitchFamily="18" charset="0"/>
              </a:rPr>
              <a:t>якого</a:t>
            </a:r>
            <a:r>
              <a:rPr lang="ru-RU" sz="1750" b="0" dirty="0">
                <a:solidFill>
                  <a:schemeClr val="tx1">
                    <a:lumMod val="50000"/>
                  </a:schemeClr>
                </a:solidFill>
                <a:latin typeface="Times New Roman" pitchFamily="18" charset="0"/>
                <a:cs typeface="Times New Roman" pitchFamily="18" charset="0"/>
              </a:rPr>
              <a:t> не </a:t>
            </a:r>
            <a:r>
              <a:rPr lang="ru-RU" sz="1750" b="0" dirty="0" err="1">
                <a:solidFill>
                  <a:schemeClr val="tx1">
                    <a:lumMod val="50000"/>
                  </a:schemeClr>
                </a:solidFill>
                <a:latin typeface="Times New Roman" pitchFamily="18" charset="0"/>
                <a:cs typeface="Times New Roman" pitchFamily="18" charset="0"/>
              </a:rPr>
              <a:t>існує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близьких</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замінників</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Монополістична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діяльність</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характеризується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присутністю</a:t>
            </a:r>
            <a:r>
              <a:rPr lang="ru-RU" sz="1750" b="0" dirty="0">
                <a:solidFill>
                  <a:schemeClr val="tx1">
                    <a:lumMod val="50000"/>
                  </a:schemeClr>
                </a:solidFill>
                <a:latin typeface="Times New Roman" pitchFamily="18" charset="0"/>
                <a:cs typeface="Times New Roman" pitchFamily="18" charset="0"/>
              </a:rPr>
              <a:t> на ринку </a:t>
            </a:r>
            <a:r>
              <a:rPr lang="ru-RU" sz="1750" b="0" dirty="0" err="1">
                <a:solidFill>
                  <a:schemeClr val="tx1">
                    <a:lumMod val="50000"/>
                  </a:schemeClr>
                </a:solidFill>
                <a:latin typeface="Times New Roman" pitchFamily="18" charset="0"/>
                <a:cs typeface="Times New Roman" pitchFamily="18" charset="0"/>
              </a:rPr>
              <a:t>єдиного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виробника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що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продає</a:t>
            </a:r>
            <a:r>
              <a:rPr lang="ru-RU" sz="1750" b="0" dirty="0">
                <a:solidFill>
                  <a:schemeClr val="tx1">
                    <a:lumMod val="50000"/>
                  </a:schemeClr>
                </a:solidFill>
                <a:latin typeface="Times New Roman" pitchFamily="18" charset="0"/>
                <a:cs typeface="Times New Roman" pitchFamily="18" charset="0"/>
              </a:rPr>
              <a:t> свою </a:t>
            </a:r>
            <a:r>
              <a:rPr lang="ru-RU" sz="1750" b="0" dirty="0" err="1">
                <a:solidFill>
                  <a:schemeClr val="tx1">
                    <a:lumMod val="50000"/>
                  </a:schemeClr>
                </a:solidFill>
                <a:latin typeface="Times New Roman" pitchFamily="18" charset="0"/>
                <a:cs typeface="Times New Roman" pitchFamily="18" charset="0"/>
              </a:rPr>
              <a:t>продукцію</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безлічі</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дрібних</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покупців</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відсутністю</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товарів-замінників</a:t>
            </a:r>
            <a:r>
              <a:rPr lang="ru-RU" sz="1750" b="0" dirty="0">
                <a:solidFill>
                  <a:schemeClr val="tx1">
                    <a:lumMod val="50000"/>
                  </a:schemeClr>
                </a:solidFill>
                <a:latin typeface="Times New Roman" pitchFamily="18" charset="0"/>
                <a:cs typeface="Times New Roman" pitchFamily="18" charset="0"/>
              </a:rPr>
              <a:t> продукту </a:t>
            </a:r>
            <a:r>
              <a:rPr lang="ru-RU" sz="1750" b="0" dirty="0" err="1">
                <a:solidFill>
                  <a:schemeClr val="tx1">
                    <a:lumMod val="50000"/>
                  </a:schemeClr>
                </a:solidFill>
                <a:latin typeface="Times New Roman" pitchFamily="18" charset="0"/>
                <a:cs typeface="Times New Roman" pitchFamily="18" charset="0"/>
              </a:rPr>
              <a:t>монополіста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Передбачається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що</a:t>
            </a:r>
            <a:r>
              <a:rPr lang="ru-RU" sz="1750" b="0" dirty="0">
                <a:solidFill>
                  <a:schemeClr val="tx1">
                    <a:lumMod val="50000"/>
                  </a:schemeClr>
                </a:solidFill>
                <a:latin typeface="Times New Roman" pitchFamily="18" charset="0"/>
                <a:cs typeface="Times New Roman" pitchFamily="18" charset="0"/>
              </a:rPr>
              <a:t> метою </a:t>
            </a:r>
            <a:r>
              <a:rPr lang="ru-RU" sz="1750" b="0" dirty="0" err="1">
                <a:solidFill>
                  <a:schemeClr val="tx1">
                    <a:lumMod val="50000"/>
                  </a:schemeClr>
                </a:solidFill>
                <a:latin typeface="Times New Roman" pitchFamily="18" charset="0"/>
                <a:cs typeface="Times New Roman" pitchFamily="18" charset="0"/>
              </a:rPr>
              <a:t>монополіста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виступає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максимізація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прибутку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проте</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основними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недоліками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монополії</a:t>
            </a:r>
            <a:r>
              <a:rPr lang="ru-RU" sz="1750" b="0" dirty="0">
                <a:solidFill>
                  <a:schemeClr val="tx1">
                    <a:lumMod val="50000"/>
                  </a:schemeClr>
                </a:solidFill>
                <a:latin typeface="Times New Roman" pitchFamily="18" charset="0"/>
                <a:cs typeface="Times New Roman" pitchFamily="18" charset="0"/>
              </a:rPr>
              <a:t> є те, </a:t>
            </a:r>
            <a:r>
              <a:rPr lang="ru-RU" sz="1750" b="0" dirty="0" err="1">
                <a:solidFill>
                  <a:schemeClr val="tx1">
                    <a:lumMod val="50000"/>
                  </a:schemeClr>
                </a:solidFill>
                <a:latin typeface="Times New Roman" pitchFamily="18" charset="0"/>
                <a:cs typeface="Times New Roman" pitchFamily="18" charset="0"/>
              </a:rPr>
              <a:t>що</a:t>
            </a:r>
            <a:r>
              <a:rPr lang="ru-RU" sz="1750" b="0" dirty="0">
                <a:solidFill>
                  <a:schemeClr val="tx1">
                    <a:lumMod val="50000"/>
                  </a:schemeClr>
                </a:solidFill>
                <a:latin typeface="Times New Roman" pitchFamily="18" charset="0"/>
                <a:cs typeface="Times New Roman" pitchFamily="18" charset="0"/>
              </a:rPr>
              <a:t> вона </a:t>
            </a:r>
            <a:r>
              <a:rPr lang="ru-RU" sz="1750" b="0" dirty="0" err="1">
                <a:solidFill>
                  <a:schemeClr val="tx1">
                    <a:lumMod val="50000"/>
                  </a:schemeClr>
                </a:solidFill>
                <a:latin typeface="Times New Roman" pitchFamily="18" charset="0"/>
                <a:cs typeface="Times New Roman" pitchFamily="18" charset="0"/>
              </a:rPr>
              <a:t>призводить</a:t>
            </a:r>
            <a:r>
              <a:rPr lang="ru-RU" sz="1750" b="0" dirty="0">
                <a:solidFill>
                  <a:schemeClr val="tx1">
                    <a:lumMod val="50000"/>
                  </a:schemeClr>
                </a:solidFill>
                <a:latin typeface="Times New Roman" pitchFamily="18" charset="0"/>
                <a:cs typeface="Times New Roman" pitchFamily="18" charset="0"/>
              </a:rPr>
              <a:t> до </a:t>
            </a:r>
            <a:r>
              <a:rPr lang="ru-RU" sz="1750" b="0" dirty="0" err="1">
                <a:solidFill>
                  <a:schemeClr val="tx1">
                    <a:lumMod val="50000"/>
                  </a:schemeClr>
                </a:solidFill>
                <a:latin typeface="Times New Roman" pitchFamily="18" charset="0"/>
                <a:cs typeface="Times New Roman" pitchFamily="18" charset="0"/>
              </a:rPr>
              <a:t>застійних</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явищ</a:t>
            </a:r>
            <a:r>
              <a:rPr lang="ru-RU" sz="1750" b="0" dirty="0">
                <a:solidFill>
                  <a:schemeClr val="tx1">
                    <a:lumMod val="50000"/>
                  </a:schemeClr>
                </a:solidFill>
                <a:latin typeface="Times New Roman" pitchFamily="18" charset="0"/>
                <a:cs typeface="Times New Roman" pitchFamily="18" charset="0"/>
              </a:rPr>
              <a:t>, у тому </a:t>
            </a:r>
            <a:r>
              <a:rPr lang="ru-RU" sz="1750" b="0" dirty="0" err="1">
                <a:solidFill>
                  <a:schemeClr val="tx1">
                    <a:lumMod val="50000"/>
                  </a:schemeClr>
                </a:solidFill>
                <a:latin typeface="Times New Roman" pitchFamily="18" charset="0"/>
                <a:cs typeface="Times New Roman" pitchFamily="18" charset="0"/>
              </a:rPr>
              <a:t>числі</a:t>
            </a:r>
            <a:r>
              <a:rPr lang="ru-RU" sz="1750" b="0" dirty="0">
                <a:solidFill>
                  <a:schemeClr val="tx1">
                    <a:lumMod val="50000"/>
                  </a:schemeClr>
                </a:solidFill>
                <a:latin typeface="Times New Roman" pitchFamily="18" charset="0"/>
                <a:cs typeface="Times New Roman" pitchFamily="18" charset="0"/>
              </a:rPr>
              <a:t> до </a:t>
            </a:r>
            <a:r>
              <a:rPr lang="ru-RU" sz="1750" b="0" dirty="0" err="1">
                <a:solidFill>
                  <a:schemeClr val="tx1">
                    <a:lumMod val="50000"/>
                  </a:schemeClr>
                </a:solidFill>
                <a:latin typeface="Times New Roman" pitchFamily="18" charset="0"/>
                <a:cs typeface="Times New Roman" pitchFamily="18" charset="0"/>
              </a:rPr>
              <a:t>уповільнення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науково-технічного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прогресу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зниження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ефективності</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виробництва</a:t>
            </a:r>
            <a:r>
              <a:rPr lang="ru-RU" sz="1750" b="0" dirty="0">
                <a:solidFill>
                  <a:schemeClr val="tx1">
                    <a:lumMod val="50000"/>
                  </a:schemeClr>
                </a:solidFill>
                <a:latin typeface="Times New Roman" pitchFamily="18" charset="0"/>
                <a:cs typeface="Times New Roman" pitchFamily="18" charset="0"/>
              </a:rPr>
              <a:t> і </a:t>
            </a:r>
            <a:r>
              <a:rPr lang="ru-RU" sz="1750" b="0" dirty="0" err="1">
                <a:solidFill>
                  <a:schemeClr val="tx1">
                    <a:lumMod val="50000"/>
                  </a:schemeClr>
                </a:solidFill>
                <a:latin typeface="Times New Roman" pitchFamily="18" charset="0"/>
                <a:cs typeface="Times New Roman" pitchFamily="18" charset="0"/>
              </a:rPr>
              <a:t>зниження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добробуту</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споживачів</a:t>
            </a:r>
            <a:r>
              <a:rPr lang="ru-RU" sz="1750" b="0" dirty="0" smtClean="0">
                <a:solidFill>
                  <a:schemeClr val="tx1">
                    <a:lumMod val="50000"/>
                  </a:schemeClr>
                </a:solidFill>
                <a:latin typeface="Times New Roman" pitchFamily="18" charset="0"/>
                <a:cs typeface="Times New Roman" pitchFamily="18" charset="0"/>
              </a:rPr>
              <a:t>.</a:t>
            </a:r>
          </a:p>
          <a:p>
            <a:pPr marL="0" indent="0" algn="just">
              <a:buNone/>
            </a:pPr>
            <a:endParaRPr lang="uk-UA" sz="1750" b="0" dirty="0">
              <a:solidFill>
                <a:schemeClr val="tx1">
                  <a:lumMod val="50000"/>
                </a:schemeClr>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473" y="2452688"/>
            <a:ext cx="5973762"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715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307975"/>
            <a:ext cx="805021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02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28601" y="167640"/>
            <a:ext cx="11628438" cy="5602923"/>
          </a:xfrm>
        </p:spPr>
        <p:txBody>
          <a:bodyPr/>
          <a:lstStyle/>
          <a:p>
            <a:pPr marL="457200" indent="-457200" algn="ctr">
              <a:buAutoNum type="arabicPeriod"/>
            </a:pPr>
            <a:r>
              <a:rPr lang="uk-UA" sz="2000" u="sng" dirty="0" smtClean="0">
                <a:latin typeface="Times New Roman" pitchFamily="18" charset="0"/>
                <a:cs typeface="Times New Roman" pitchFamily="18" charset="0"/>
              </a:rPr>
              <a:t>Сутність </a:t>
            </a:r>
            <a:r>
              <a:rPr lang="uk-UA" sz="2000" u="sng" dirty="0">
                <a:latin typeface="Times New Roman" pitchFamily="18" charset="0"/>
                <a:cs typeface="Times New Roman" pitchFamily="18" charset="0"/>
              </a:rPr>
              <a:t>і функції ринку як форми організації суспільного </a:t>
            </a:r>
            <a:r>
              <a:rPr lang="uk-UA" sz="2000" u="sng" dirty="0" smtClean="0">
                <a:latin typeface="Times New Roman" pitchFamily="18" charset="0"/>
                <a:cs typeface="Times New Roman" pitchFamily="18" charset="0"/>
              </a:rPr>
              <a:t>виробництва</a:t>
            </a:r>
            <a:r>
              <a:rPr lang="uk-UA" sz="2000" u="sng" dirty="0">
                <a:latin typeface="Times New Roman" pitchFamily="18" charset="0"/>
                <a:cs typeface="Times New Roman" pitchFamily="18" charset="0"/>
              </a:rPr>
              <a:t>. Суб’єкти ринкової економіки</a:t>
            </a:r>
            <a:r>
              <a:rPr lang="uk-UA" sz="2000" u="sng" dirty="0" smtClean="0">
                <a:latin typeface="Times New Roman" pitchFamily="18" charset="0"/>
                <a:cs typeface="Times New Roman" pitchFamily="18" charset="0"/>
              </a:rPr>
              <a:t>.</a:t>
            </a:r>
          </a:p>
          <a:p>
            <a:pPr marL="457200" indent="-457200" algn="ctr">
              <a:buAutoNum type="arabicPeriod"/>
            </a:pPr>
            <a:endParaRPr lang="uk-UA" sz="2000" u="sng" dirty="0">
              <a:latin typeface="Times New Roman" pitchFamily="18" charset="0"/>
              <a:cs typeface="Times New Roman" pitchFamily="18" charset="0"/>
            </a:endParaRPr>
          </a:p>
          <a:p>
            <a:pPr marL="0" indent="3600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В результаті виникнення суспільного поділу праці, приватної власності </a:t>
            </a:r>
            <a:r>
              <a:rPr lang="uk-UA" sz="1800" b="0" dirty="0" smtClean="0">
                <a:solidFill>
                  <a:schemeClr val="tx1">
                    <a:lumMod val="50000"/>
                  </a:schemeClr>
                </a:solidFill>
                <a:latin typeface="Times New Roman" pitchFamily="18" charset="0"/>
                <a:cs typeface="Times New Roman" pitchFamily="18" charset="0"/>
              </a:rPr>
              <a:t>на засоби </a:t>
            </a:r>
            <a:r>
              <a:rPr lang="uk-UA" sz="1800" b="0" dirty="0">
                <a:solidFill>
                  <a:schemeClr val="tx1">
                    <a:lumMod val="50000"/>
                  </a:schemeClr>
                </a:solidFill>
                <a:latin typeface="Times New Roman" pitchFamily="18" charset="0"/>
                <a:cs typeface="Times New Roman" pitchFamily="18" charset="0"/>
              </a:rPr>
              <a:t>виробництва й економічного відокремлення товаровиробників, </a:t>
            </a:r>
            <a:r>
              <a:rPr lang="uk-UA" sz="1800" b="0" dirty="0" smtClean="0">
                <a:solidFill>
                  <a:schemeClr val="tx1">
                    <a:lumMod val="50000"/>
                  </a:schemeClr>
                </a:solidFill>
                <a:latin typeface="Times New Roman" pitchFamily="18" charset="0"/>
                <a:cs typeface="Times New Roman" pitchFamily="18" charset="0"/>
              </a:rPr>
              <a:t>суспільне виробництво </a:t>
            </a:r>
            <a:r>
              <a:rPr lang="uk-UA" sz="1800" b="0" dirty="0">
                <a:solidFill>
                  <a:schemeClr val="tx1">
                    <a:lumMod val="50000"/>
                  </a:schemeClr>
                </a:solidFill>
                <a:latin typeface="Times New Roman" pitchFamily="18" charset="0"/>
                <a:cs typeface="Times New Roman" pitchFamily="18" charset="0"/>
              </a:rPr>
              <a:t>набуває товарної форми.</a:t>
            </a:r>
          </a:p>
          <a:p>
            <a:pPr marL="0" indent="3600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Економіка, в якій товарно-грошові відносини є пануючими, отримала </a:t>
            </a:r>
            <a:r>
              <a:rPr lang="uk-UA" sz="1800" b="0" dirty="0" smtClean="0">
                <a:solidFill>
                  <a:schemeClr val="tx1">
                    <a:lumMod val="50000"/>
                  </a:schemeClr>
                </a:solidFill>
                <a:latin typeface="Times New Roman" pitchFamily="18" charset="0"/>
                <a:cs typeface="Times New Roman" pitchFamily="18" charset="0"/>
              </a:rPr>
              <a:t>назву </a:t>
            </a:r>
            <a:r>
              <a:rPr lang="uk-UA" sz="1800" i="1" u="sng" dirty="0" smtClean="0">
                <a:solidFill>
                  <a:schemeClr val="tx1">
                    <a:lumMod val="50000"/>
                  </a:schemeClr>
                </a:solidFill>
                <a:latin typeface="Times New Roman" pitchFamily="18" charset="0"/>
                <a:cs typeface="Times New Roman" pitchFamily="18" charset="0"/>
              </a:rPr>
              <a:t>«ринкова </a:t>
            </a:r>
            <a:r>
              <a:rPr lang="uk-UA" sz="1800" i="1" u="sng" dirty="0">
                <a:solidFill>
                  <a:schemeClr val="tx1">
                    <a:lumMod val="50000"/>
                  </a:schemeClr>
                </a:solidFill>
                <a:latin typeface="Times New Roman" pitchFamily="18" charset="0"/>
                <a:cs typeface="Times New Roman" pitchFamily="18" charset="0"/>
              </a:rPr>
              <a:t>економіка». </a:t>
            </a:r>
            <a:r>
              <a:rPr lang="uk-UA" sz="1800" b="0" dirty="0">
                <a:solidFill>
                  <a:schemeClr val="tx1">
                    <a:lumMod val="50000"/>
                  </a:schemeClr>
                </a:solidFill>
                <a:latin typeface="Times New Roman" pitchFamily="18" charset="0"/>
                <a:cs typeface="Times New Roman" pitchFamily="18" charset="0"/>
              </a:rPr>
              <a:t>Ключовим елементом поняття «ринкова економіка» є </a:t>
            </a:r>
            <a:r>
              <a:rPr lang="uk-UA" sz="1800" i="1" u="sng" dirty="0">
                <a:solidFill>
                  <a:schemeClr val="tx1">
                    <a:lumMod val="50000"/>
                  </a:schemeClr>
                </a:solidFill>
                <a:latin typeface="Times New Roman" pitchFamily="18" charset="0"/>
                <a:cs typeface="Times New Roman" pitchFamily="18" charset="0"/>
              </a:rPr>
              <a:t>ринок</a:t>
            </a:r>
            <a:r>
              <a:rPr lang="uk-UA" sz="1800" b="0" dirty="0">
                <a:solidFill>
                  <a:schemeClr val="tx1">
                    <a:lumMod val="50000"/>
                  </a:schemeClr>
                </a:solidFill>
                <a:latin typeface="Times New Roman" pitchFamily="18" charset="0"/>
                <a:cs typeface="Times New Roman" pitchFamily="18" charset="0"/>
              </a:rPr>
              <a:t>.</a:t>
            </a:r>
          </a:p>
          <a:p>
            <a:pPr marL="0" indent="3600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Визначити його зміст якимось одним формуванням досить важко. Проте можна </a:t>
            </a:r>
            <a:r>
              <a:rPr lang="uk-UA" sz="1800" b="0" dirty="0" smtClean="0">
                <a:solidFill>
                  <a:schemeClr val="tx1">
                    <a:lumMod val="50000"/>
                  </a:schemeClr>
                </a:solidFill>
                <a:latin typeface="Times New Roman" pitchFamily="18" charset="0"/>
                <a:cs typeface="Times New Roman" pitchFamily="18" charset="0"/>
              </a:rPr>
              <a:t>вибрати три </a:t>
            </a:r>
            <a:r>
              <a:rPr lang="uk-UA" sz="1800" b="0" dirty="0">
                <a:solidFill>
                  <a:schemeClr val="tx1">
                    <a:lumMod val="50000"/>
                  </a:schemeClr>
                </a:solidFill>
                <a:latin typeface="Times New Roman" pitchFamily="18" charset="0"/>
                <a:cs typeface="Times New Roman" pitchFamily="18" charset="0"/>
              </a:rPr>
              <a:t>з багатьох визначень, які зустрічаються найчастіше в нашій і зарубіжній літературі.</a:t>
            </a:r>
          </a:p>
          <a:p>
            <a:pPr marL="0" indent="3600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Ринок, по-перше,</a:t>
            </a:r>
            <a:r>
              <a:rPr lang="uk-UA" sz="1800" b="0" dirty="0">
                <a:solidFill>
                  <a:schemeClr val="tx1">
                    <a:lumMod val="50000"/>
                  </a:schemeClr>
                </a:solidFill>
                <a:latin typeface="Times New Roman" pitchFamily="18" charset="0"/>
                <a:cs typeface="Times New Roman" pitchFamily="18" charset="0"/>
              </a:rPr>
              <a:t> розуміється як місце, де відбувається процес </a:t>
            </a:r>
            <a:r>
              <a:rPr lang="uk-UA" sz="1800" b="0" dirty="0" smtClean="0">
                <a:solidFill>
                  <a:schemeClr val="tx1">
                    <a:lumMod val="50000"/>
                  </a:schemeClr>
                </a:solidFill>
                <a:latin typeface="Times New Roman" pitchFamily="18" charset="0"/>
                <a:cs typeface="Times New Roman" pitchFamily="18" charset="0"/>
              </a:rPr>
              <a:t>купівлі-продажу результатів </a:t>
            </a:r>
            <a:r>
              <a:rPr lang="uk-UA" sz="1800" b="0" dirty="0">
                <a:solidFill>
                  <a:schemeClr val="tx1">
                    <a:lumMod val="50000"/>
                  </a:schemeClr>
                </a:solidFill>
                <a:latin typeface="Times New Roman" pitchFamily="18" charset="0"/>
                <a:cs typeface="Times New Roman" pitchFamily="18" charset="0"/>
              </a:rPr>
              <a:t>людської діяльності, а отже, як сфера підприємницької діяльності – </a:t>
            </a:r>
            <a:r>
              <a:rPr lang="uk-UA" sz="1800" b="0" dirty="0" err="1" smtClean="0">
                <a:solidFill>
                  <a:schemeClr val="tx1">
                    <a:lumMod val="50000"/>
                  </a:schemeClr>
                </a:solidFill>
                <a:latin typeface="Times New Roman" pitchFamily="18" charset="0"/>
                <a:cs typeface="Times New Roman" pitchFamily="18" charset="0"/>
              </a:rPr>
              <a:t>бізнесу.Мова</a:t>
            </a:r>
            <a:r>
              <a:rPr lang="uk-UA" sz="1800" b="0" dirty="0" smtClean="0">
                <a:solidFill>
                  <a:schemeClr val="tx1">
                    <a:lumMod val="50000"/>
                  </a:schemeClr>
                </a:solidFill>
                <a:latin typeface="Times New Roman" pitchFamily="18" charset="0"/>
                <a:cs typeface="Times New Roman" pitchFamily="18" charset="0"/>
              </a:rPr>
              <a:t> </a:t>
            </a:r>
            <a:r>
              <a:rPr lang="uk-UA" sz="1800" b="0" dirty="0">
                <a:solidFill>
                  <a:schemeClr val="tx1">
                    <a:lumMod val="50000"/>
                  </a:schemeClr>
                </a:solidFill>
                <a:latin typeface="Times New Roman" pitchFamily="18" charset="0"/>
                <a:cs typeface="Times New Roman" pitchFamily="18" charset="0"/>
              </a:rPr>
              <a:t>йде не лише про купівлю-продаж товарів, а й пр. інші результати діяльності </a:t>
            </a:r>
            <a:r>
              <a:rPr lang="uk-UA" sz="1800" b="0" dirty="0" smtClean="0">
                <a:solidFill>
                  <a:schemeClr val="tx1">
                    <a:lumMod val="50000"/>
                  </a:schemeClr>
                </a:solidFill>
                <a:latin typeface="Times New Roman" pitchFamily="18" charset="0"/>
                <a:cs typeface="Times New Roman" pitchFamily="18" charset="0"/>
              </a:rPr>
              <a:t>людей (початковий </a:t>
            </a:r>
            <a:r>
              <a:rPr lang="uk-UA" sz="1800" b="0" dirty="0">
                <a:solidFill>
                  <a:schemeClr val="tx1">
                    <a:lumMod val="50000"/>
                  </a:schemeClr>
                </a:solidFill>
                <a:latin typeface="Times New Roman" pitchFamily="18" charset="0"/>
                <a:cs typeface="Times New Roman" pitchFamily="18" charset="0"/>
              </a:rPr>
              <a:t>капітал,цінні папери, інформація і т.д.).</a:t>
            </a:r>
          </a:p>
          <a:p>
            <a:pPr marL="0" indent="3600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По-друге,ринок</a:t>
            </a:r>
            <a:r>
              <a:rPr lang="uk-UA" sz="1800" b="0" dirty="0">
                <a:solidFill>
                  <a:schemeClr val="tx1">
                    <a:lumMod val="50000"/>
                  </a:schemeClr>
                </a:solidFill>
                <a:latin typeface="Times New Roman" pitchFamily="18" charset="0"/>
                <a:cs typeface="Times New Roman" pitchFamily="18" charset="0"/>
              </a:rPr>
              <a:t> – сукупність економічних відносин між людьми у </a:t>
            </a:r>
            <a:r>
              <a:rPr lang="uk-UA" sz="1800" b="0" dirty="0" smtClean="0">
                <a:solidFill>
                  <a:schemeClr val="tx1">
                    <a:lumMod val="50000"/>
                  </a:schemeClr>
                </a:solidFill>
                <a:latin typeface="Times New Roman" pitchFamily="18" charset="0"/>
                <a:cs typeface="Times New Roman" pitchFamily="18" charset="0"/>
              </a:rPr>
              <a:t>сфері обміну</a:t>
            </a:r>
            <a:r>
              <a:rPr lang="uk-UA" sz="1800" b="0" dirty="0">
                <a:solidFill>
                  <a:schemeClr val="tx1">
                    <a:lumMod val="50000"/>
                  </a:schemeClr>
                </a:solidFill>
                <a:latin typeface="Times New Roman" pitchFamily="18" charset="0"/>
                <a:cs typeface="Times New Roman" pitchFamily="18" charset="0"/>
              </a:rPr>
              <a:t>, посередництвом яких здійснюється реалізація результатів людської діяльності.</a:t>
            </a:r>
          </a:p>
          <a:p>
            <a:pPr marL="0" indent="3600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По-третє, ринок </a:t>
            </a:r>
            <a:r>
              <a:rPr lang="uk-UA" sz="1800" b="0" dirty="0">
                <a:solidFill>
                  <a:schemeClr val="tx1">
                    <a:lumMod val="50000"/>
                  </a:schemeClr>
                </a:solidFill>
                <a:latin typeface="Times New Roman" pitchFamily="18" charset="0"/>
                <a:cs typeface="Times New Roman" pitchFamily="18" charset="0"/>
              </a:rPr>
              <a:t>це місце,де відбувається остаточне визначення </a:t>
            </a:r>
            <a:r>
              <a:rPr lang="uk-UA" sz="1800" b="0" dirty="0" smtClean="0">
                <a:solidFill>
                  <a:schemeClr val="tx1">
                    <a:lumMod val="50000"/>
                  </a:schemeClr>
                </a:solidFill>
                <a:latin typeface="Times New Roman" pitchFamily="18" charset="0"/>
                <a:cs typeface="Times New Roman" pitchFamily="18" charset="0"/>
              </a:rPr>
              <a:t>суспільством втіленої </a:t>
            </a:r>
            <a:r>
              <a:rPr lang="uk-UA" sz="1800" b="0" dirty="0">
                <a:solidFill>
                  <a:schemeClr val="tx1">
                    <a:lumMod val="50000"/>
                  </a:schemeClr>
                </a:solidFill>
                <a:latin typeface="Times New Roman" pitchFamily="18" charset="0"/>
                <a:cs typeface="Times New Roman" pitchFamily="18" charset="0"/>
              </a:rPr>
              <a:t>в результати діяльності праці, тобто вартості товарів.</a:t>
            </a:r>
          </a:p>
          <a:p>
            <a:pPr marL="0" indent="360000" algn="ctr">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Ринок – це система економічних відносин, пов′язаних з обміном товарів та</a:t>
            </a:r>
          </a:p>
          <a:p>
            <a:pPr marL="0" indent="360000" algn="ctr">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послуг на основі широкого використання різноманітних форм власності, </a:t>
            </a:r>
            <a:r>
              <a:rPr lang="uk-UA" sz="1800" i="1" u="sng" dirty="0" err="1">
                <a:solidFill>
                  <a:schemeClr val="tx1">
                    <a:lumMod val="50000"/>
                  </a:schemeClr>
                </a:solidFill>
                <a:latin typeface="Times New Roman" pitchFamily="18" charset="0"/>
                <a:cs typeface="Times New Roman" pitchFamily="18" charset="0"/>
              </a:rPr>
              <a:t>товарногрошових</a:t>
            </a:r>
            <a:r>
              <a:rPr lang="uk-UA" sz="1800" i="1" u="sng" dirty="0">
                <a:solidFill>
                  <a:schemeClr val="tx1">
                    <a:lumMod val="50000"/>
                  </a:schemeClr>
                </a:solidFill>
                <a:latin typeface="Times New Roman" pitchFamily="18" charset="0"/>
                <a:cs typeface="Times New Roman" pitchFamily="18" charset="0"/>
              </a:rPr>
              <a:t> і фінансово-кредитних механізмів</a:t>
            </a:r>
            <a:r>
              <a:rPr lang="uk-UA" sz="1800" i="1" u="sng" dirty="0" smtClean="0">
                <a:solidFill>
                  <a:schemeClr val="tx1">
                    <a:lumMod val="50000"/>
                  </a:schemeClr>
                </a:solidFill>
                <a:latin typeface="Times New Roman" pitchFamily="18" charset="0"/>
                <a:cs typeface="Times New Roman" pitchFamily="18" charset="0"/>
              </a:rPr>
              <a:t>.</a:t>
            </a:r>
            <a:endParaRPr lang="uk-UA" sz="1800" i="1" u="sng"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99329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1921" y="83820"/>
            <a:ext cx="11735118" cy="5686743"/>
          </a:xfrm>
        </p:spPr>
        <p:txBody>
          <a:bodyPr/>
          <a:lstStyle/>
          <a:p>
            <a:pPr marL="0" indent="0" algn="ctr">
              <a:buNone/>
            </a:pPr>
            <a:r>
              <a:rPr lang="uk-UA" sz="2000" i="1" u="sng" dirty="0">
                <a:latin typeface="Times New Roman" pitchFamily="18" charset="0"/>
                <a:cs typeface="Times New Roman" pitchFamily="18" charset="0"/>
              </a:rPr>
              <a:t>Антимонопольна політика </a:t>
            </a:r>
            <a:r>
              <a:rPr lang="uk-UA" sz="2000" b="0" dirty="0">
                <a:latin typeface="Times New Roman" pitchFamily="18" charset="0"/>
                <a:cs typeface="Times New Roman" pitchFamily="18" charset="0"/>
              </a:rPr>
              <a:t>передбачає систему заходів із підвищення конкурентного рівня на галузевих та інших ринках, обмеження монопольних тенденцій у їхньому функціонуванні. За формою антимонопольна політика спрямована проти монополії, монопольних явищ, за своїм змістом ― проти інституту ринкової влади.</a:t>
            </a:r>
          </a:p>
          <a:p>
            <a:pPr marL="0" indent="0">
              <a:buNone/>
            </a:pPr>
            <a:r>
              <a:rPr lang="uk-UA" sz="2000" i="1" u="sng" dirty="0">
                <a:latin typeface="Times New Roman" pitchFamily="18" charset="0"/>
                <a:cs typeface="Times New Roman" pitchFamily="18" charset="0"/>
              </a:rPr>
              <a:t>Завдання антимонопольної політики:</a:t>
            </a:r>
          </a:p>
          <a:p>
            <a:pPr marL="0" indent="228600" algn="just">
              <a:lnSpc>
                <a:spcPct val="100000"/>
              </a:lnSpc>
              <a:spcBef>
                <a:spcPts val="0"/>
              </a:spcBef>
            </a:pPr>
            <a:r>
              <a:rPr lang="uk-UA" sz="1600" b="0" dirty="0">
                <a:latin typeface="Times New Roman" pitchFamily="18" charset="0"/>
                <a:cs typeface="Times New Roman" pitchFamily="18" charset="0"/>
              </a:rPr>
              <a:t>забезпечення ефективності виробництва, розподілу ресурсів, тобто досягнення ефективного функціонування ринків;</a:t>
            </a:r>
          </a:p>
          <a:p>
            <a:pPr marL="0" indent="228600" algn="just">
              <a:lnSpc>
                <a:spcPct val="100000"/>
              </a:lnSpc>
              <a:spcBef>
                <a:spcPts val="0"/>
              </a:spcBef>
            </a:pPr>
            <a:r>
              <a:rPr lang="uk-UA" sz="1600" b="0" dirty="0">
                <a:latin typeface="Times New Roman" pitchFamily="18" charset="0"/>
                <a:cs typeface="Times New Roman" pitchFamily="18" charset="0"/>
              </a:rPr>
              <a:t>демонополізація, подрібнення монопольних структур, розвиток конкуренції, </a:t>
            </a:r>
            <a:r>
              <a:rPr lang="uk-UA" sz="1600" b="0" dirty="0" smtClean="0">
                <a:latin typeface="Times New Roman" pitchFamily="18" charset="0"/>
                <a:cs typeface="Times New Roman" pitchFamily="18" charset="0"/>
              </a:rPr>
              <a:t>протидія виявам</a:t>
            </a:r>
            <a:r>
              <a:rPr lang="uk-UA" sz="1600" b="0" dirty="0">
                <a:latin typeface="Times New Roman" pitchFamily="18" charset="0"/>
                <a:cs typeface="Times New Roman" pitchFamily="18" charset="0"/>
              </a:rPr>
              <a:t> монополізму, вирівнювання умов діяльності підприємців;</a:t>
            </a:r>
          </a:p>
          <a:p>
            <a:pPr marL="0" indent="228600" algn="just">
              <a:lnSpc>
                <a:spcPct val="100000"/>
              </a:lnSpc>
              <a:spcBef>
                <a:spcPts val="0"/>
              </a:spcBef>
            </a:pPr>
            <a:r>
              <a:rPr lang="uk-UA" sz="1600" b="0" dirty="0">
                <a:latin typeface="Times New Roman" pitchFamily="18" charset="0"/>
                <a:cs typeface="Times New Roman" pitchFamily="18" charset="0"/>
              </a:rPr>
              <a:t>запобігання та заборона монополістичної діяльності, підтримання конкурентного середовища, недопущення негативного впливу монопольних структур на соціально-економічні </a:t>
            </a:r>
            <a:r>
              <a:rPr lang="uk-UA" sz="1600" b="0" dirty="0" smtClean="0">
                <a:latin typeface="Times New Roman" pitchFamily="18" charset="0"/>
                <a:cs typeface="Times New Roman" pitchFamily="18" charset="0"/>
              </a:rPr>
              <a:t>процеси.</a:t>
            </a:r>
          </a:p>
          <a:p>
            <a:pPr marL="0" indent="0" algn="just">
              <a:lnSpc>
                <a:spcPct val="100000"/>
              </a:lnSpc>
              <a:spcBef>
                <a:spcPts val="0"/>
              </a:spcBef>
              <a:buNone/>
            </a:pPr>
            <a:r>
              <a:rPr lang="uk-UA" sz="1600" b="0" dirty="0">
                <a:latin typeface="Times New Roman" pitchFamily="18" charset="0"/>
                <a:cs typeface="Times New Roman" pitchFamily="18" charset="0"/>
              </a:rPr>
              <a:t> </a:t>
            </a:r>
            <a:r>
              <a:rPr lang="uk-UA" sz="1600" b="0" dirty="0" smtClean="0">
                <a:latin typeface="Times New Roman" pitchFamily="18" charset="0"/>
                <a:cs typeface="Times New Roman" pitchFamily="18" charset="0"/>
              </a:rPr>
              <a:t>   Ці </a:t>
            </a:r>
            <a:r>
              <a:rPr lang="uk-UA" sz="1600" b="0" dirty="0">
                <a:latin typeface="Times New Roman" pitchFamily="18" charset="0"/>
                <a:cs typeface="Times New Roman" pitchFamily="18" charset="0"/>
              </a:rPr>
              <a:t>завдання взаємопов’язані. Антимонопольна політика зумовлює антимонопольне регулювання, яке ґрунтується на впровадженні та реалізації </a:t>
            </a:r>
            <a:r>
              <a:rPr lang="uk-UA" sz="1600" b="0" dirty="0">
                <a:latin typeface="Times New Roman" pitchFamily="18" charset="0"/>
                <a:cs typeface="Times New Roman" pitchFamily="18" charset="0"/>
                <a:hlinkClick r:id="rId2"/>
              </a:rPr>
              <a:t>антимонопольного законодавства</a:t>
            </a:r>
            <a:r>
              <a:rPr lang="uk-UA" sz="1600" b="0" dirty="0">
                <a:latin typeface="Times New Roman" pitchFamily="18" charset="0"/>
                <a:cs typeface="Times New Roman" pitchFamily="18" charset="0"/>
              </a:rPr>
              <a:t>. Головним суб’єктом реалізації антимонопольної політики в Україні є </a:t>
            </a:r>
            <a:r>
              <a:rPr lang="uk-UA" sz="1600" b="0" dirty="0">
                <a:latin typeface="Times New Roman" pitchFamily="18" charset="0"/>
                <a:cs typeface="Times New Roman" pitchFamily="18" charset="0"/>
                <a:hlinkClick r:id="rId3" tooltip="Антимонопольний комітет України"/>
              </a:rPr>
              <a:t>Антимонопольний комітет України</a:t>
            </a:r>
            <a:r>
              <a:rPr lang="uk-UA" sz="1600" b="0" dirty="0">
                <a:latin typeface="Times New Roman" pitchFamily="18" charset="0"/>
                <a:cs typeface="Times New Roman" pitchFamily="18" charset="0"/>
              </a:rPr>
              <a:t> (АМКУ) ― державний орган зі спеціальним статусом.</a:t>
            </a:r>
          </a:p>
          <a:p>
            <a:pPr marL="0" indent="0" algn="just">
              <a:lnSpc>
                <a:spcPct val="100000"/>
              </a:lnSpc>
              <a:spcBef>
                <a:spcPts val="0"/>
              </a:spcBef>
              <a:buNone/>
            </a:pPr>
            <a:r>
              <a:rPr lang="uk-UA" sz="1600" b="0" dirty="0">
                <a:latin typeface="Times New Roman" pitchFamily="18" charset="0"/>
                <a:cs typeface="Times New Roman" pitchFamily="18" charset="0"/>
              </a:rPr>
              <a:t>Визначення об’єкта антимонопольної політики передбачає встановлення:</a:t>
            </a:r>
          </a:p>
          <a:p>
            <a:pPr marL="0" indent="228600" algn="just">
              <a:lnSpc>
                <a:spcPct val="100000"/>
              </a:lnSpc>
              <a:spcBef>
                <a:spcPts val="0"/>
              </a:spcBef>
            </a:pPr>
            <a:r>
              <a:rPr lang="uk-UA" sz="1600" b="0" dirty="0">
                <a:latin typeface="Times New Roman" pitchFamily="18" charset="0"/>
                <a:cs typeface="Times New Roman" pitchFamily="18" charset="0"/>
              </a:rPr>
              <a:t>продуктових, географічних і часових меж ринку;</a:t>
            </a:r>
          </a:p>
          <a:p>
            <a:pPr marL="0" indent="228600" algn="just">
              <a:lnSpc>
                <a:spcPct val="100000"/>
              </a:lnSpc>
              <a:spcBef>
                <a:spcPts val="0"/>
              </a:spcBef>
            </a:pPr>
            <a:r>
              <a:rPr lang="uk-UA" sz="1600" b="0" dirty="0">
                <a:latin typeface="Times New Roman" pitchFamily="18" charset="0"/>
                <a:cs typeface="Times New Roman" pitchFamily="18" charset="0"/>
              </a:rPr>
              <a:t>рівня монополізації галузевого ринку;</a:t>
            </a:r>
          </a:p>
          <a:p>
            <a:pPr marL="0" indent="228600" algn="just">
              <a:lnSpc>
                <a:spcPct val="100000"/>
              </a:lnSpc>
              <a:spcBef>
                <a:spcPts val="0"/>
              </a:spcBef>
            </a:pPr>
            <a:r>
              <a:rPr lang="uk-UA" sz="1600" b="0" dirty="0">
                <a:latin typeface="Times New Roman" pitchFamily="18" charset="0"/>
                <a:cs typeface="Times New Roman" pitchFamily="18" charset="0"/>
              </a:rPr>
              <a:t>факту зловживань монопольним становищем та ринковою владою.</a:t>
            </a:r>
          </a:p>
          <a:p>
            <a:pPr marL="0" indent="0" algn="ctr">
              <a:lnSpc>
                <a:spcPct val="100000"/>
              </a:lnSpc>
              <a:spcBef>
                <a:spcPts val="0"/>
              </a:spcBef>
              <a:buNone/>
            </a:pPr>
            <a:r>
              <a:rPr lang="uk-UA" sz="1600" b="0" dirty="0">
                <a:solidFill>
                  <a:srgbClr val="FF0000"/>
                </a:solidFill>
                <a:latin typeface="Times New Roman" pitchFamily="18" charset="0"/>
                <a:cs typeface="Times New Roman" pitchFamily="18" charset="0"/>
              </a:rPr>
              <a:t>Методами та інструментами антимонопольної політики є регулювання цін (</a:t>
            </a:r>
            <a:r>
              <a:rPr lang="uk-UA" sz="1600" b="0" dirty="0">
                <a:solidFill>
                  <a:srgbClr val="FF0000"/>
                </a:solidFill>
                <a:latin typeface="Times New Roman" pitchFamily="18" charset="0"/>
                <a:cs typeface="Times New Roman" pitchFamily="18" charset="0"/>
                <a:hlinkClick r:id="rId4" tooltip="Тариф"/>
              </a:rPr>
              <a:t>тарифів</a:t>
            </a:r>
            <a:r>
              <a:rPr lang="uk-UA" sz="1600" b="0" dirty="0">
                <a:solidFill>
                  <a:srgbClr val="FF0000"/>
                </a:solidFill>
                <a:latin typeface="Times New Roman" pitchFamily="18" charset="0"/>
                <a:cs typeface="Times New Roman" pitchFamily="18" charset="0"/>
              </a:rPr>
              <a:t>) і прибутків природних монополій, заборона поглинання, контроль за економічною концентрацією, злиттям, регламентування діяльності на монополізованих ринках тощо.</a:t>
            </a:r>
          </a:p>
          <a:p>
            <a:pPr marL="0" indent="0" algn="ctr">
              <a:lnSpc>
                <a:spcPct val="100000"/>
              </a:lnSpc>
              <a:spcBef>
                <a:spcPts val="0"/>
              </a:spcBef>
              <a:buNone/>
            </a:pPr>
            <a:r>
              <a:rPr lang="uk-UA" sz="1600" b="0" dirty="0">
                <a:solidFill>
                  <a:srgbClr val="FF0000"/>
                </a:solidFill>
                <a:latin typeface="Times New Roman" pitchFamily="18" charset="0"/>
                <a:cs typeface="Times New Roman" pitchFamily="18" charset="0"/>
              </a:rPr>
              <a:t>Згідно зі світовою практикою антимонопольна політика враховує чітку регламентацію державної допомоги, чим забезпечує встановлення або відновлення балансу для окремих суб’єктів підприємницької діяльності, економічних зон, територій тощо.</a:t>
            </a:r>
          </a:p>
          <a:p>
            <a:pPr marL="0" indent="0">
              <a:buNone/>
            </a:pP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13841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34963" y="189077"/>
            <a:ext cx="11522075" cy="557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 y="476568"/>
            <a:ext cx="7204393" cy="513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26680" y="701040"/>
            <a:ext cx="4221480" cy="4278094"/>
          </a:xfrm>
          <a:prstGeom prst="rect">
            <a:avLst/>
          </a:prstGeom>
          <a:noFill/>
        </p:spPr>
        <p:txBody>
          <a:bodyPr wrap="square" rtlCol="0">
            <a:spAutoFit/>
          </a:bodyPr>
          <a:lstStyle/>
          <a:p>
            <a:pPr algn="ctr"/>
            <a:r>
              <a:rPr lang="ru-RU" sz="1600" dirty="0" err="1">
                <a:latin typeface="Times New Roman" pitchFamily="18" charset="0"/>
                <a:cs typeface="Times New Roman" pitchFamily="18" charset="0"/>
              </a:rPr>
              <a:t>Відповідно</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hlinkClick r:id="rId4"/>
              </a:rPr>
              <a:t>статті</a:t>
            </a:r>
            <a:r>
              <a:rPr lang="ru-RU" sz="1600" dirty="0">
                <a:latin typeface="Times New Roman" pitchFamily="18" charset="0"/>
                <a:cs typeface="Times New Roman" pitchFamily="18" charset="0"/>
                <a:hlinkClick r:id="rId4"/>
              </a:rPr>
              <a:t> 1 Закону </a:t>
            </a:r>
            <a:r>
              <a:rPr lang="ru-RU" sz="1600" dirty="0" err="1">
                <a:latin typeface="Times New Roman" pitchFamily="18" charset="0"/>
                <a:cs typeface="Times New Roman" pitchFamily="18" charset="0"/>
                <a:hlinkClick r:id="rId4"/>
              </a:rPr>
              <a:t>України</a:t>
            </a:r>
            <a:r>
              <a:rPr lang="ru-RU" sz="1600" dirty="0">
                <a:latin typeface="Times New Roman" pitchFamily="18" charset="0"/>
                <a:cs typeface="Times New Roman" pitchFamily="18" charset="0"/>
                <a:hlinkClick r:id="rId4"/>
              </a:rPr>
              <a:t> "Про </a:t>
            </a:r>
            <a:r>
              <a:rPr lang="ru-RU" sz="1600" dirty="0" err="1">
                <a:latin typeface="Times New Roman" pitchFamily="18" charset="0"/>
                <a:cs typeface="Times New Roman" pitchFamily="18" charset="0"/>
                <a:hlinkClick r:id="rId4"/>
              </a:rPr>
              <a:t>природні</a:t>
            </a:r>
            <a:r>
              <a:rPr lang="ru-RU" sz="1600" dirty="0">
                <a:latin typeface="Times New Roman" pitchFamily="18" charset="0"/>
                <a:cs typeface="Times New Roman" pitchFamily="18" charset="0"/>
                <a:hlinkClick r:id="rId4"/>
              </a:rPr>
              <a:t> </a:t>
            </a:r>
            <a:r>
              <a:rPr lang="ru-RU" sz="1600" dirty="0" err="1">
                <a:latin typeface="Times New Roman" pitchFamily="18" charset="0"/>
                <a:cs typeface="Times New Roman" pitchFamily="18" charset="0"/>
                <a:hlinkClick r:id="rId4"/>
              </a:rPr>
              <a:t>монополії</a:t>
            </a:r>
            <a:r>
              <a:rPr lang="ru-RU" sz="1600" dirty="0">
                <a:latin typeface="Times New Roman" pitchFamily="18" charset="0"/>
                <a:cs typeface="Times New Roman" pitchFamily="18" charset="0"/>
                <a:hlinkClick r:id="rId4"/>
              </a:rPr>
              <a:t>"</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природна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монополія</a:t>
            </a:r>
            <a:r>
              <a:rPr lang="ru-RU" sz="1600" dirty="0">
                <a:latin typeface="Times New Roman" pitchFamily="18" charset="0"/>
                <a:cs typeface="Times New Roman" pitchFamily="18" charset="0"/>
              </a:rPr>
              <a:t> - стан товарного ринку, при </a:t>
            </a:r>
            <a:r>
              <a:rPr lang="ru-RU" sz="1600" dirty="0" err="1">
                <a:latin typeface="Times New Roman" pitchFamily="18" charset="0"/>
                <a:cs typeface="Times New Roman" pitchFamily="18" charset="0"/>
              </a:rPr>
              <a:t>якому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задоволення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попиту</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цьому</a:t>
            </a:r>
            <a:r>
              <a:rPr lang="ru-RU" sz="1600" dirty="0">
                <a:latin typeface="Times New Roman" pitchFamily="18" charset="0"/>
                <a:cs typeface="Times New Roman" pitchFamily="18" charset="0"/>
              </a:rPr>
              <a:t> ринку є </a:t>
            </a:r>
            <a:r>
              <a:rPr lang="ru-RU" sz="1600" dirty="0" err="1">
                <a:latin typeface="Times New Roman" pitchFamily="18" charset="0"/>
                <a:cs typeface="Times New Roman" pitchFamily="18" charset="0"/>
              </a:rPr>
              <a:t>більш</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ефективним</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умови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відсутності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конкуренції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внаслідок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технологічних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особливостей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виробництва</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зв'язку</a:t>
            </a:r>
            <a:r>
              <a:rPr lang="ru-RU" sz="1600" dirty="0">
                <a:latin typeface="Times New Roman" pitchFamily="18" charset="0"/>
                <a:cs typeface="Times New Roman" pitchFamily="18" charset="0"/>
              </a:rPr>
              <a:t> з </a:t>
            </a:r>
            <a:r>
              <a:rPr lang="ru-RU" sz="1600" dirty="0" err="1">
                <a:latin typeface="Times New Roman" pitchFamily="18" charset="0"/>
                <a:cs typeface="Times New Roman" pitchFamily="18" charset="0"/>
              </a:rPr>
              <a:t>істотним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зменшенням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витрат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виробництва</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одиницю</a:t>
            </a:r>
            <a:r>
              <a:rPr lang="ru-RU" sz="1600" dirty="0">
                <a:latin typeface="Times New Roman" pitchFamily="18" charset="0"/>
                <a:cs typeface="Times New Roman" pitchFamily="18" charset="0"/>
              </a:rPr>
              <a:t> товару в </a:t>
            </a:r>
            <a:r>
              <a:rPr lang="ru-RU" sz="1600" dirty="0" err="1">
                <a:latin typeface="Times New Roman" pitchFamily="18" charset="0"/>
                <a:cs typeface="Times New Roman" pitchFamily="18" charset="0"/>
              </a:rPr>
              <a:t>міру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збільшення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обсягів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виробництва</a:t>
            </a:r>
            <a:r>
              <a:rPr lang="ru-RU" sz="1600" dirty="0">
                <a:latin typeface="Times New Roman" pitchFamily="18" charset="0"/>
                <a:cs typeface="Times New Roman" pitchFamily="18" charset="0"/>
              </a:rPr>
              <a:t>), а </a:t>
            </a:r>
            <a:r>
              <a:rPr lang="ru-RU" sz="1600" dirty="0" err="1">
                <a:latin typeface="Times New Roman" pitchFamily="18" charset="0"/>
                <a:cs typeface="Times New Roman" pitchFamily="18" charset="0"/>
              </a:rPr>
              <a:t>товари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послуги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виробляються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суб'єктами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природних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монополій</a:t>
            </a:r>
            <a:r>
              <a:rPr lang="ru-RU" sz="1600" dirty="0">
                <a:latin typeface="Times New Roman" pitchFamily="18" charset="0"/>
                <a:cs typeface="Times New Roman" pitchFamily="18" charset="0"/>
              </a:rPr>
              <a:t>, не </a:t>
            </a:r>
            <a:r>
              <a:rPr lang="ru-RU" sz="1600" dirty="0" err="1">
                <a:latin typeface="Times New Roman" pitchFamily="18" charset="0"/>
                <a:cs typeface="Times New Roman" pitchFamily="18" charset="0"/>
              </a:rPr>
              <a:t>можуть</a:t>
            </a:r>
            <a:r>
              <a:rPr lang="ru-RU" sz="1600" dirty="0">
                <a:latin typeface="Times New Roman" pitchFamily="18" charset="0"/>
                <a:cs typeface="Times New Roman" pitchFamily="18" charset="0"/>
              </a:rPr>
              <a:t> бути </a:t>
            </a:r>
            <a:r>
              <a:rPr lang="ru-RU" sz="1600" dirty="0" err="1">
                <a:latin typeface="Times New Roman" pitchFamily="18" charset="0"/>
                <a:cs typeface="Times New Roman" pitchFamily="18" charset="0"/>
              </a:rPr>
              <a:t>замінені</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споживанні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іншими</a:t>
            </a:r>
            <a:r>
              <a:rPr lang="ru-RU" sz="1600" dirty="0">
                <a:latin typeface="Times New Roman" pitchFamily="18" charset="0"/>
                <a:cs typeface="Times New Roman" pitchFamily="18" charset="0"/>
              </a:rPr>
              <a:t> товарами (</a:t>
            </a:r>
            <a:r>
              <a:rPr lang="ru-RU" sz="1600" dirty="0" err="1">
                <a:latin typeface="Times New Roman" pitchFamily="18" charset="0"/>
                <a:cs typeface="Times New Roman" pitchFamily="18" charset="0"/>
              </a:rPr>
              <a:t>послугами</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зв'язку</a:t>
            </a:r>
            <a:r>
              <a:rPr lang="ru-RU" sz="1600" dirty="0">
                <a:latin typeface="Times New Roman" pitchFamily="18" charset="0"/>
                <a:cs typeface="Times New Roman" pitchFamily="18" charset="0"/>
              </a:rPr>
              <a:t> з </a:t>
            </a:r>
            <a:r>
              <a:rPr lang="ru-RU" sz="1600" dirty="0" err="1">
                <a:latin typeface="Times New Roman" pitchFamily="18" charset="0"/>
                <a:cs typeface="Times New Roman" pitchFamily="18" charset="0"/>
              </a:rPr>
              <a:t>чим</a:t>
            </a:r>
            <a:r>
              <a:rPr lang="ru-RU" sz="1600" dirty="0">
                <a:latin typeface="Times New Roman" pitchFamily="18" charset="0"/>
                <a:cs typeface="Times New Roman" pitchFamily="18" charset="0"/>
              </a:rPr>
              <a:t> попит на </a:t>
            </a:r>
            <a:r>
              <a:rPr lang="ru-RU" sz="1600" dirty="0" err="1">
                <a:latin typeface="Times New Roman" pitchFamily="18" charset="0"/>
                <a:cs typeface="Times New Roman" pitchFamily="18" charset="0"/>
              </a:rPr>
              <a:t>цьому</a:t>
            </a:r>
            <a:r>
              <a:rPr lang="ru-RU" sz="1600" dirty="0">
                <a:latin typeface="Times New Roman" pitchFamily="18" charset="0"/>
                <a:cs typeface="Times New Roman" pitchFamily="18" charset="0"/>
              </a:rPr>
              <a:t> товарному ринку </a:t>
            </a:r>
            <a:r>
              <a:rPr lang="ru-RU" sz="1600" dirty="0" err="1">
                <a:latin typeface="Times New Roman" pitchFamily="18" charset="0"/>
                <a:cs typeface="Times New Roman" pitchFamily="18" charset="0"/>
              </a:rPr>
              <a:t>менше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залежить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зміни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цін</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ці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товари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послуги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ніж</a:t>
            </a:r>
            <a:r>
              <a:rPr lang="ru-RU" sz="1600" dirty="0">
                <a:latin typeface="Times New Roman" pitchFamily="18" charset="0"/>
                <a:cs typeface="Times New Roman" pitchFamily="18" charset="0"/>
              </a:rPr>
              <a:t> попит на </a:t>
            </a:r>
            <a:r>
              <a:rPr lang="ru-RU" sz="1600" dirty="0" err="1">
                <a:latin typeface="Times New Roman" pitchFamily="18" charset="0"/>
                <a:cs typeface="Times New Roman" pitchFamily="18" charset="0"/>
              </a:rPr>
              <a:t>інші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товари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послуги</a:t>
            </a:r>
            <a:r>
              <a:rPr lang="ru-RU" sz="1600" dirty="0" smtClean="0">
                <a:latin typeface="Times New Roman" pitchFamily="18" charset="0"/>
                <a:cs typeface="Times New Roman" pitchFamily="18" charset="0"/>
              </a:rPr>
              <a:t>). </a:t>
            </a:r>
          </a:p>
          <a:p>
            <a:pPr algn="ctr"/>
            <a:r>
              <a:rPr lang="ru-RU" sz="1600" dirty="0" smtClean="0">
                <a:solidFill>
                  <a:srgbClr val="FF0000"/>
                </a:solidFill>
                <a:latin typeface="Times New Roman" pitchFamily="18" charset="0"/>
                <a:cs typeface="Times New Roman" pitchFamily="18" charset="0"/>
              </a:rPr>
              <a:t>(</a:t>
            </a:r>
            <a:r>
              <a:rPr lang="ru-RU" sz="1600" dirty="0" err="1" smtClean="0">
                <a:solidFill>
                  <a:srgbClr val="FF0000"/>
                </a:solidFill>
                <a:latin typeface="Times New Roman" pitchFamily="18" charset="0"/>
                <a:cs typeface="Times New Roman" pitchFamily="18" charset="0"/>
              </a:rPr>
              <a:t>Зведений</a:t>
            </a:r>
            <a:r>
              <a:rPr lang="ru-RU" sz="1600" dirty="0" smtClean="0">
                <a:solidFill>
                  <a:srgbClr val="FF0000"/>
                </a:solidFill>
                <a:latin typeface="Times New Roman" pitchFamily="18" charset="0"/>
                <a:cs typeface="Times New Roman" pitchFamily="18" charset="0"/>
              </a:rPr>
              <a:t> </a:t>
            </a:r>
            <a:r>
              <a:rPr lang="ru-RU" sz="1600" dirty="0" err="1" smtClean="0">
                <a:solidFill>
                  <a:srgbClr val="FF0000"/>
                </a:solidFill>
                <a:latin typeface="Times New Roman" pitchFamily="18" charset="0"/>
                <a:cs typeface="Times New Roman" pitchFamily="18" charset="0"/>
              </a:rPr>
              <a:t>перелік</a:t>
            </a:r>
            <a:r>
              <a:rPr lang="ru-RU" sz="1600" dirty="0" smtClean="0">
                <a:solidFill>
                  <a:srgbClr val="FF0000"/>
                </a:solidFill>
                <a:latin typeface="Times New Roman" pitchFamily="18" charset="0"/>
                <a:cs typeface="Times New Roman" pitchFamily="18" charset="0"/>
              </a:rPr>
              <a:t> </a:t>
            </a:r>
            <a:r>
              <a:rPr lang="ru-RU" sz="1600" dirty="0" err="1" smtClean="0">
                <a:solidFill>
                  <a:srgbClr val="FF0000"/>
                </a:solidFill>
                <a:latin typeface="Times New Roman" pitchFamily="18" charset="0"/>
                <a:cs typeface="Times New Roman" pitchFamily="18" charset="0"/>
              </a:rPr>
              <a:t>природніх</a:t>
            </a:r>
            <a:r>
              <a:rPr lang="ru-RU" sz="1600" dirty="0" smtClean="0">
                <a:solidFill>
                  <a:srgbClr val="FF0000"/>
                </a:solidFill>
                <a:latin typeface="Times New Roman" pitchFamily="18" charset="0"/>
                <a:cs typeface="Times New Roman" pitchFamily="18" charset="0"/>
              </a:rPr>
              <a:t> </a:t>
            </a:r>
            <a:r>
              <a:rPr lang="ru-RU" sz="1600" dirty="0" err="1" smtClean="0">
                <a:solidFill>
                  <a:srgbClr val="FF0000"/>
                </a:solidFill>
                <a:latin typeface="Times New Roman" pitchFamily="18" charset="0"/>
                <a:cs typeface="Times New Roman" pitchFamily="18" charset="0"/>
              </a:rPr>
              <a:t>монополій</a:t>
            </a:r>
            <a:r>
              <a:rPr lang="ru-RU" sz="1600" dirty="0" smtClean="0">
                <a:solidFill>
                  <a:srgbClr val="FF0000"/>
                </a:solidFill>
                <a:latin typeface="Times New Roman" pitchFamily="18" charset="0"/>
                <a:cs typeface="Times New Roman" pitchFamily="18" charset="0"/>
              </a:rPr>
              <a:t>)</a:t>
            </a:r>
            <a:endParaRPr lang="uk-UA"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2950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500" b="1" i="1" u="sng" dirty="0">
                <a:latin typeface="Times New Roman" pitchFamily="18" charset="0"/>
                <a:cs typeface="Times New Roman" pitchFamily="18" charset="0"/>
              </a:rPr>
              <a:t>5.Види ринків. Інфраструктура ринку.</a:t>
            </a:r>
            <a:br>
              <a:rPr lang="uk-UA" sz="2500" b="1" i="1" u="sng" dirty="0">
                <a:latin typeface="Times New Roman" pitchFamily="18" charset="0"/>
                <a:cs typeface="Times New Roman" pitchFamily="18" charset="0"/>
              </a:rPr>
            </a:br>
            <a:endParaRPr lang="uk-UA" sz="2500" b="1" i="1" dirty="0"/>
          </a:p>
        </p:txBody>
      </p:sp>
      <p:sp>
        <p:nvSpPr>
          <p:cNvPr id="3" name="Місце для тексту 2"/>
          <p:cNvSpPr>
            <a:spLocks noGrp="1"/>
          </p:cNvSpPr>
          <p:nvPr>
            <p:ph type="body" sz="quarter" idx="10"/>
          </p:nvPr>
        </p:nvSpPr>
        <p:spPr>
          <a:xfrm>
            <a:off x="289561" y="670560"/>
            <a:ext cx="11567478" cy="5100003"/>
          </a:xfrm>
        </p:spPr>
        <p:txBody>
          <a:bodyPr/>
          <a:lstStyle/>
          <a:p>
            <a:pPr marL="0" indent="457200" algn="just">
              <a:lnSpc>
                <a:spcPct val="100000"/>
              </a:lnSpc>
              <a:spcBef>
                <a:spcPts val="0"/>
              </a:spcBef>
              <a:buNone/>
            </a:pPr>
            <a:r>
              <a:rPr lang="ru-RU" sz="1800" i="1" u="sng" dirty="0" err="1">
                <a:latin typeface="Times New Roman" pitchFamily="18" charset="0"/>
                <a:cs typeface="Times New Roman" pitchFamily="18" charset="0"/>
              </a:rPr>
              <a:t>Ринкова</a:t>
            </a:r>
            <a:r>
              <a:rPr lang="ru-RU" sz="1800" i="1" u="sng" dirty="0">
                <a:latin typeface="Times New Roman" pitchFamily="18" charset="0"/>
                <a:cs typeface="Times New Roman" pitchFamily="18" charset="0"/>
              </a:rPr>
              <a:t> </a:t>
            </a:r>
            <a:r>
              <a:rPr lang="ru-RU" sz="1800" i="1" u="sng" dirty="0" err="1">
                <a:latin typeface="Times New Roman" pitchFamily="18" charset="0"/>
                <a:cs typeface="Times New Roman" pitchFamily="18" charset="0"/>
              </a:rPr>
              <a:t>інфраструктура</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це</a:t>
            </a:r>
            <a:r>
              <a:rPr lang="ru-RU" sz="1800" b="0" dirty="0">
                <a:latin typeface="Times New Roman" pitchFamily="18" charset="0"/>
                <a:cs typeface="Times New Roman" pitchFamily="18" charset="0"/>
              </a:rPr>
              <a:t> комплекс </a:t>
            </a:r>
            <a:r>
              <a:rPr lang="ru-RU" sz="1800" b="0" dirty="0" err="1">
                <a:latin typeface="Times New Roman" pitchFamily="18" charset="0"/>
                <a:cs typeface="Times New Roman" pitchFamily="18" charset="0"/>
              </a:rPr>
              <a:t>інститутів</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установ</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організацій</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підприємств</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які</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забезпечують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нормальний</a:t>
            </a:r>
            <a:r>
              <a:rPr lang="ru-RU" sz="1800" b="0" dirty="0">
                <a:latin typeface="Times New Roman" pitchFamily="18" charset="0"/>
                <a:cs typeface="Times New Roman" pitchFamily="18" charset="0"/>
              </a:rPr>
              <a:t> режим </a:t>
            </a:r>
            <a:r>
              <a:rPr lang="ru-RU" sz="1800" b="0" dirty="0" err="1">
                <a:latin typeface="Times New Roman" pitchFamily="18" charset="0"/>
                <a:cs typeface="Times New Roman" pitchFamily="18" charset="0"/>
              </a:rPr>
              <a:t>безперебійного</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функціонування</a:t>
            </a:r>
            <a:r>
              <a:rPr lang="ru-RU" sz="1800" b="0" dirty="0">
                <a:latin typeface="Times New Roman" pitchFamily="18" charset="0"/>
                <a:cs typeface="Times New Roman" pitchFamily="18" charset="0"/>
              </a:rPr>
              <a:t> ринку</a:t>
            </a:r>
            <a:r>
              <a:rPr lang="ru-RU" sz="1800" b="0" dirty="0" smtClean="0">
                <a:latin typeface="Times New Roman" pitchFamily="18" charset="0"/>
                <a:cs typeface="Times New Roman" pitchFamily="18" charset="0"/>
              </a:rPr>
              <a:t>.</a:t>
            </a:r>
          </a:p>
          <a:p>
            <a:pPr marL="0" indent="457200" algn="just">
              <a:lnSpc>
                <a:spcPct val="100000"/>
              </a:lnSpc>
              <a:spcBef>
                <a:spcPts val="0"/>
              </a:spcBef>
              <a:buNone/>
            </a:pPr>
            <a:r>
              <a:rPr lang="uk-UA" sz="1800" b="0" dirty="0" smtClean="0">
                <a:latin typeface="Times New Roman" pitchFamily="18" charset="0"/>
                <a:cs typeface="Times New Roman" pitchFamily="18" charset="0"/>
              </a:rPr>
              <a:t>Економіка </a:t>
            </a:r>
            <a:r>
              <a:rPr lang="uk-UA" sz="1800" b="0" dirty="0">
                <a:latin typeface="Times New Roman" pitchFamily="18" charset="0"/>
                <a:cs typeface="Times New Roman" pitchFamily="18" charset="0"/>
              </a:rPr>
              <a:t>припускає створення товарів і їхнє доведення до споживачів. Останнє потребує організації сфери обертання товарів. </a:t>
            </a:r>
            <a:r>
              <a:rPr lang="uk-UA" sz="1800" i="1" u="sng" dirty="0">
                <a:latin typeface="Times New Roman" pitchFamily="18" charset="0"/>
                <a:cs typeface="Times New Roman" pitchFamily="18" charset="0"/>
              </a:rPr>
              <a:t>Інфраструктура ринку </a:t>
            </a:r>
            <a:r>
              <a:rPr lang="uk-UA" sz="1800" b="0" dirty="0">
                <a:latin typeface="Times New Roman" pitchFamily="18" charset="0"/>
                <a:cs typeface="Times New Roman" pitchFamily="18" charset="0"/>
              </a:rPr>
              <a:t>- це сукупність інститутів, що забезпечують обертання різноманітних товарів. Обслуговування взаємовідносин виробників товарів і їхніх безпосередніх споживачів - основне призначення інститутів інфраструктури</a:t>
            </a:r>
            <a:r>
              <a:rPr lang="uk-UA" sz="1800" b="0" dirty="0" smtClean="0">
                <a:latin typeface="Times New Roman" pitchFamily="18" charset="0"/>
                <a:cs typeface="Times New Roman" pitchFamily="18" charset="0"/>
              </a:rPr>
              <a:t>.</a:t>
            </a:r>
          </a:p>
          <a:p>
            <a:pPr marL="0" indent="457200" algn="just">
              <a:lnSpc>
                <a:spcPct val="100000"/>
              </a:lnSpc>
              <a:spcBef>
                <a:spcPts val="0"/>
              </a:spcBef>
              <a:buNone/>
            </a:pPr>
            <a:endParaRPr lang="uk-UA" sz="1800" b="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233" y="2658745"/>
            <a:ext cx="48006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8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371205" y="225041"/>
            <a:ext cx="7449590" cy="550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53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500" b="1" i="1" u="sng" dirty="0">
                <a:latin typeface="Times New Roman" pitchFamily="18" charset="0"/>
                <a:cs typeface="Times New Roman" pitchFamily="18" charset="0"/>
              </a:rPr>
              <a:t>6.Особливості формування ринкових відносин в Україні на </a:t>
            </a:r>
            <a:br>
              <a:rPr lang="uk-UA" sz="2500" b="1" i="1" u="sng" dirty="0">
                <a:latin typeface="Times New Roman" pitchFamily="18" charset="0"/>
                <a:cs typeface="Times New Roman" pitchFamily="18" charset="0"/>
              </a:rPr>
            </a:br>
            <a:r>
              <a:rPr lang="uk-UA" sz="2500" b="1" i="1" u="sng" dirty="0">
                <a:latin typeface="Times New Roman" pitchFamily="18" charset="0"/>
                <a:cs typeface="Times New Roman" pitchFamily="18" charset="0"/>
              </a:rPr>
              <a:t>сучасному етапі.</a:t>
            </a:r>
            <a:br>
              <a:rPr lang="uk-UA" sz="2500" b="1" i="1" u="sng" dirty="0">
                <a:latin typeface="Times New Roman" pitchFamily="18" charset="0"/>
                <a:cs typeface="Times New Roman" pitchFamily="18" charset="0"/>
              </a:rPr>
            </a:br>
            <a:endParaRPr lang="uk-UA" sz="2500" b="1" i="1" u="sng" dirty="0"/>
          </a:p>
        </p:txBody>
      </p:sp>
      <p:sp>
        <p:nvSpPr>
          <p:cNvPr id="3" name="Місце для тексту 2"/>
          <p:cNvSpPr>
            <a:spLocks noGrp="1"/>
          </p:cNvSpPr>
          <p:nvPr>
            <p:ph type="body" sz="quarter" idx="10"/>
          </p:nvPr>
        </p:nvSpPr>
        <p:spPr>
          <a:xfrm>
            <a:off x="114300" y="1097280"/>
            <a:ext cx="11871960" cy="4953000"/>
          </a:xfrm>
        </p:spPr>
        <p:txBody>
          <a:bodyPr/>
          <a:lstStyle/>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За останні роки понад 80 країн світу здійснили фундаментальні реформи з метою створення ринкової системи. Усі вони визнали основоположний факт економічного життя: для досягнення процвітання та підвищення життєвого рівня неможливо обминути створення ринкової системи, тісно взаємопов'язаної з усією світовою економікою.</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Відомо, що всі країни, що йдуть ринковим шляхом розвитку мають різні ринкові моделі. Скажімо є американська, канадська, німецька, японська та інші моделі. На які з них може орієнтуватися Україна?</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Спочатку слід відзначити, що існуючі системи і спрямованість їх розвитку залежить від географічного положення; наявності природних ресурсів; історичних умов розвитку; традицій населення і його звичаїв; рівня розвитку продуктивних сил; соціальної спрямованості суспільства.</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В усіх країнах є свої підходи, відмінні особливості ринкових відносин господарювання. Разом з тим у всіх розвинутих ринкових моделях є спільні риси, до яких відносяться:</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 наявність різноманітних форм власності;</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 перевага вільних цін на товари і послуги;</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 розвинута система вільної конкуренції;</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 певна система державного регулювання економіки.</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Україна не повинна нікого копіювати, повторювати, а має будувати таку модель ринкової економіки, яка найбільше відповідає особливостям нашого розвитку, структурі економіки, географічному положенню. Враховуючи те, що Україна має могутній індустріальний і науково-технічний потенціал, підготовлені кадри нам недоцільно обирати модель ринкової економіки, в якій переважає дрібна приватна власність і економіка регулюється виключно ринковими законами. Цей шлях був би не прогресом, а регресом.</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Таким чином, Україні важливо обрати правильний шлях переходу до ринку. Найпоширенішими з них є: еволюційний, прискорений (або "шокової терапії"), жорсткого </a:t>
            </a:r>
            <a:r>
              <a:rPr lang="uk-UA" sz="1400" b="0" dirty="0" smtClean="0">
                <a:solidFill>
                  <a:schemeClr val="tx1">
                    <a:lumMod val="50000"/>
                  </a:schemeClr>
                </a:solidFill>
                <a:latin typeface="Times New Roman" pitchFamily="18" charset="0"/>
                <a:cs typeface="Times New Roman" pitchFamily="18" charset="0"/>
              </a:rPr>
              <a:t>регулювання. Модель </a:t>
            </a:r>
            <a:r>
              <a:rPr lang="uk-UA" sz="1400" b="0" dirty="0">
                <a:solidFill>
                  <a:schemeClr val="tx1">
                    <a:lumMod val="50000"/>
                  </a:schemeClr>
                </a:solidFill>
                <a:latin typeface="Times New Roman" pitchFamily="18" charset="0"/>
                <a:cs typeface="Times New Roman" pitchFamily="18" charset="0"/>
              </a:rPr>
              <a:t>еволюційного переходу до ринку ґрунтується на поетапному і поступовому впровадженню ринкових відносин. Вона відзначається значною тривалістю (10-15 років) і поступовістю </a:t>
            </a:r>
            <a:r>
              <a:rPr lang="uk-UA" sz="1400" b="0" dirty="0" smtClean="0">
                <a:solidFill>
                  <a:schemeClr val="tx1">
                    <a:lumMod val="50000"/>
                  </a:schemeClr>
                </a:solidFill>
                <a:latin typeface="Times New Roman" pitchFamily="18" charset="0"/>
                <a:cs typeface="Times New Roman" pitchFamily="18" charset="0"/>
              </a:rPr>
              <a:t>змін. Модель </a:t>
            </a:r>
            <a:r>
              <a:rPr lang="uk-UA" sz="1400" b="0" dirty="0">
                <a:solidFill>
                  <a:schemeClr val="tx1">
                    <a:lumMod val="50000"/>
                  </a:schemeClr>
                </a:solidFill>
                <a:latin typeface="Times New Roman" pitchFamily="18" charset="0"/>
                <a:cs typeface="Times New Roman" pitchFamily="18" charset="0"/>
              </a:rPr>
              <a:t>"шокової терапії" передбачає одночасне і швидке введення усіх атрибутів ринку, стрімкий перехід від неринкових до ринкових </a:t>
            </a:r>
            <a:r>
              <a:rPr lang="uk-UA" sz="1400" b="0" dirty="0" smtClean="0">
                <a:solidFill>
                  <a:schemeClr val="tx1">
                    <a:lumMod val="50000"/>
                  </a:schemeClr>
                </a:solidFill>
                <a:latin typeface="Times New Roman" pitchFamily="18" charset="0"/>
                <a:cs typeface="Times New Roman" pitchFamily="18" charset="0"/>
              </a:rPr>
              <a:t>відносин. Модель </a:t>
            </a:r>
            <a:r>
              <a:rPr lang="uk-UA" sz="1400" b="0" dirty="0">
                <a:solidFill>
                  <a:schemeClr val="tx1">
                    <a:lumMod val="50000"/>
                  </a:schemeClr>
                </a:solidFill>
                <a:latin typeface="Times New Roman" pitchFamily="18" charset="0"/>
                <a:cs typeface="Times New Roman" pitchFamily="18" charset="0"/>
              </a:rPr>
              <a:t>жорсткого регулювання переходу до ринку ґрунтується на державному регулюванні цін, на найважливіші товари і доходи населення.</a:t>
            </a:r>
          </a:p>
        </p:txBody>
      </p:sp>
    </p:spTree>
    <p:extLst>
      <p:ext uri="{BB962C8B-B14F-4D97-AF65-F5344CB8AC3E}">
        <p14:creationId xmlns:p14="http://schemas.microsoft.com/office/powerpoint/2010/main" val="332457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52400"/>
            <a:ext cx="11704638" cy="5618163"/>
          </a:xfrm>
        </p:spPr>
        <p:txBody>
          <a:bodyPr/>
          <a:lstStyle/>
          <a:p>
            <a:pPr marL="0" indent="0">
              <a:buNone/>
            </a:pPr>
            <a:r>
              <a:rPr lang="uk-UA" sz="1700" b="0" dirty="0">
                <a:solidFill>
                  <a:schemeClr val="tx1">
                    <a:lumMod val="50000"/>
                  </a:schemeClr>
                </a:solidFill>
                <a:latin typeface="Times New Roman" pitchFamily="18" charset="0"/>
                <a:cs typeface="Times New Roman" pitchFamily="18" charset="0"/>
              </a:rPr>
              <a:t>Вводити ринкову економіку в Україні слід прискорено, але без "шоку". Таким є </a:t>
            </a:r>
            <a:r>
              <a:rPr lang="uk-UA" sz="1700" b="0" dirty="0" err="1">
                <a:solidFill>
                  <a:schemeClr val="tx1">
                    <a:lumMod val="50000"/>
                  </a:schemeClr>
                </a:solidFill>
                <a:latin typeface="Times New Roman" pitchFamily="18" charset="0"/>
                <a:cs typeface="Times New Roman" pitchFamily="18" charset="0"/>
              </a:rPr>
              <a:t>поелементний</a:t>
            </a:r>
            <a:r>
              <a:rPr lang="uk-UA" sz="1700" b="0" dirty="0">
                <a:solidFill>
                  <a:schemeClr val="tx1">
                    <a:lumMod val="50000"/>
                  </a:schemeClr>
                </a:solidFill>
                <a:latin typeface="Times New Roman" pitchFamily="18" charset="0"/>
                <a:cs typeface="Times New Roman" pitchFamily="18" charset="0"/>
              </a:rPr>
              <a:t>, еволюційно-радикальний шлях. Він поєднує перший і третій варіант, тобто поступовість, поетапність і державне регулювання цін на найважливіші товари, з одного боку, і прибутків - з іншого. Одним стрибком нам не вдасться скочити в ринок, тому що в країні, по суті, немає розвиненої інфраструктури, без якої не може існувати сучасний ринок.</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Перехід до ринкової економіки потребує також докорінних організаційних перетворень, проведення цілеспрямованих реформ, зміни психологічного мислення. В організаційному плані перехід до ринкової економіки може бути поділений на три основні стадії:</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1) </a:t>
            </a:r>
            <a:r>
              <a:rPr lang="uk-UA" sz="1700" dirty="0">
                <a:solidFill>
                  <a:schemeClr val="tx1">
                    <a:lumMod val="50000"/>
                  </a:schemeClr>
                </a:solidFill>
                <a:latin typeface="Times New Roman" pitchFamily="18" charset="0"/>
                <a:cs typeface="Times New Roman" pitchFamily="18" charset="0"/>
              </a:rPr>
              <a:t>підготовча</a:t>
            </a:r>
            <a:r>
              <a:rPr lang="uk-UA" sz="1700" b="0" dirty="0">
                <a:solidFill>
                  <a:schemeClr val="tx1">
                    <a:lumMod val="50000"/>
                  </a:schemeClr>
                </a:solidFill>
                <a:latin typeface="Times New Roman" pitchFamily="18" charset="0"/>
                <a:cs typeface="Times New Roman" pitchFamily="18" charset="0"/>
              </a:rPr>
              <a:t> - демократизація економіки;</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2) </a:t>
            </a:r>
            <a:r>
              <a:rPr lang="uk-UA" sz="1700" dirty="0">
                <a:solidFill>
                  <a:schemeClr val="tx1">
                    <a:lumMod val="50000"/>
                  </a:schemeClr>
                </a:solidFill>
                <a:latin typeface="Times New Roman" pitchFamily="18" charset="0"/>
                <a:cs typeface="Times New Roman" pitchFamily="18" charset="0"/>
              </a:rPr>
              <a:t>реформаторська</a:t>
            </a:r>
            <a:r>
              <a:rPr lang="uk-UA" sz="1700" b="0" dirty="0">
                <a:solidFill>
                  <a:schemeClr val="tx1">
                    <a:lumMod val="50000"/>
                  </a:schemeClr>
                </a:solidFill>
                <a:latin typeface="Times New Roman" pitchFamily="18" charset="0"/>
                <a:cs typeface="Times New Roman" pitchFamily="18" charset="0"/>
              </a:rPr>
              <a:t> - оздоровлення, стабілізація економіки;</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3) </a:t>
            </a:r>
            <a:r>
              <a:rPr lang="uk-UA" sz="1700" dirty="0">
                <a:solidFill>
                  <a:schemeClr val="tx1">
                    <a:lumMod val="50000"/>
                  </a:schemeClr>
                </a:solidFill>
                <a:latin typeface="Times New Roman" pitchFamily="18" charset="0"/>
                <a:cs typeface="Times New Roman" pitchFamily="18" charset="0"/>
              </a:rPr>
              <a:t>творча</a:t>
            </a:r>
            <a:r>
              <a:rPr lang="uk-UA" sz="1700" b="0" dirty="0">
                <a:solidFill>
                  <a:schemeClr val="tx1">
                    <a:lumMod val="50000"/>
                  </a:schemeClr>
                </a:solidFill>
                <a:latin typeface="Times New Roman" pitchFamily="18" charset="0"/>
                <a:cs typeface="Times New Roman" pitchFamily="18" charset="0"/>
              </a:rPr>
              <a:t> - організація навчальної діяльності ринку.</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Демократизація економіки включає: ліквідацію структур апарату примусового господарювання в економічній сфері; демонополізацію товарного і грошового обігу; декретування права власності; створення необхідних умов для конкуренції; кадрове забезпечення реформи.</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Реформування економіки передбачає: створення надійного механізму управління грошово-кредитною системою; організаційно-господарське реформування економіки; створення ефективного механізму економічного стимулювання та регулювання підприємницької діяльності.</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Творчий процес - організація навчальної діяльності ринку - об'єднує: відновлення функцій грошей; створення бюджетно-податкового механізму; свободу вибору форм власності; створення ринкової системи з усіма її елементами.</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У межах основних стадій та їх напрямів розробляються загальна і конкретні цільові програми. Наприклад, програма економічної реформи і політики України включає такі розділи: фінансова політика, грошово-кредитна політика, лібералізація цін, зовнішньоекономічна політика, програма приватизації, інвестиційна політика, конверсія та структурна перебудова економіки та ін.</a:t>
            </a:r>
            <a:endParaRPr lang="uk-UA" sz="17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8711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uk-UA" dirty="0"/>
          </a:p>
        </p:txBody>
      </p:sp>
    </p:spTree>
    <p:extLst>
      <p:ext uri="{BB962C8B-B14F-4D97-AF65-F5344CB8AC3E}">
        <p14:creationId xmlns:p14="http://schemas.microsoft.com/office/powerpoint/2010/main" val="282154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453" y="541338"/>
            <a:ext cx="10031412"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60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52400" y="243572"/>
            <a:ext cx="11430000" cy="5016758"/>
          </a:xfrm>
          <a:prstGeom prst="rect">
            <a:avLst/>
          </a:prstGeom>
        </p:spPr>
        <p:txBody>
          <a:bodyPr wrap="square">
            <a:spAutoFit/>
          </a:bodyPr>
          <a:lstStyle/>
          <a:p>
            <a:r>
              <a:rPr lang="uk-UA" sz="1600" dirty="0">
                <a:latin typeface="Times New Roman" pitchFamily="18" charset="0"/>
                <a:cs typeface="Times New Roman" pitchFamily="18" charset="0"/>
              </a:rPr>
              <a:t> </a:t>
            </a:r>
            <a:r>
              <a:rPr lang="uk-UA" sz="1600" b="1" i="1" u="sng" dirty="0" err="1">
                <a:latin typeface="Times New Roman" pitchFamily="18" charset="0"/>
                <a:cs typeface="Times New Roman" pitchFamily="18" charset="0"/>
              </a:rPr>
              <a:t>Соц</a:t>
            </a:r>
            <a:r>
              <a:rPr lang="en-US" sz="1600" b="1" i="1" u="sng" dirty="0" err="1">
                <a:latin typeface="Times New Roman" pitchFamily="18" charset="0"/>
                <a:cs typeface="Times New Roman" pitchFamily="18" charset="0"/>
              </a:rPr>
              <a:t>i</a:t>
            </a:r>
            <a:r>
              <a:rPr lang="uk-UA" sz="1600" b="1" i="1" u="sng" dirty="0" err="1">
                <a:latin typeface="Times New Roman" pitchFamily="18" charset="0"/>
                <a:cs typeface="Times New Roman" pitchFamily="18" charset="0"/>
              </a:rPr>
              <a:t>альн</a:t>
            </a:r>
            <a:r>
              <a:rPr lang="en-US" sz="1600" b="1" i="1" u="sng" dirty="0" err="1">
                <a:latin typeface="Times New Roman" pitchFamily="18" charset="0"/>
                <a:cs typeface="Times New Roman" pitchFamily="18" charset="0"/>
              </a:rPr>
              <a:t>i</a:t>
            </a:r>
            <a:r>
              <a:rPr lang="en-US" sz="1600" b="1" i="1" u="sng"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умови, </a:t>
            </a:r>
            <a:r>
              <a:rPr lang="uk-UA" sz="1600" dirty="0">
                <a:latin typeface="Times New Roman" pitchFamily="18" charset="0"/>
                <a:cs typeface="Times New Roman" pitchFamily="18" charset="0"/>
              </a:rPr>
              <a:t>як</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забезпечують </a:t>
            </a:r>
            <a:r>
              <a:rPr lang="uk-UA" sz="1600" dirty="0" err="1">
                <a:latin typeface="Times New Roman" pitchFamily="18" charset="0"/>
                <a:cs typeface="Times New Roman" pitchFamily="18" charset="0"/>
              </a:rPr>
              <a:t>гуманн</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ринкової економ</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ки</a:t>
            </a:r>
            <a:r>
              <a:rPr lang="uk-UA" sz="1600" dirty="0">
                <a:latin typeface="Times New Roman" pitchFamily="18" charset="0"/>
                <a:cs typeface="Times New Roman" pitchFamily="18" charset="0"/>
              </a:rPr>
              <a:t>, охоплюють:</a:t>
            </a:r>
          </a:p>
          <a:p>
            <a:r>
              <a:rPr lang="uk-UA" sz="1600" dirty="0">
                <a:latin typeface="Times New Roman" pitchFamily="18" charset="0"/>
                <a:cs typeface="Times New Roman" pitchFamily="18" charset="0"/>
              </a:rPr>
              <a:t>   * систему захисту малозабезпечених верств населення (пенс</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йне</a:t>
            </a:r>
            <a:r>
              <a:rPr lang="uk-UA" sz="1600" dirty="0">
                <a:latin typeface="Times New Roman" pitchFamily="18" charset="0"/>
                <a:cs typeface="Times New Roman" pitchFamily="18" charset="0"/>
              </a:rPr>
              <a:t> забезпечення);</a:t>
            </a:r>
          </a:p>
          <a:p>
            <a:r>
              <a:rPr lang="uk-UA" sz="1600" dirty="0">
                <a:latin typeface="Times New Roman" pitchFamily="18" charset="0"/>
                <a:cs typeface="Times New Roman" pitchFamily="18" charset="0"/>
              </a:rPr>
              <a:t>   * система </a:t>
            </a:r>
            <a:r>
              <a:rPr lang="uk-UA" sz="1600" dirty="0" err="1">
                <a:latin typeface="Times New Roman" pitchFamily="18" charset="0"/>
                <a:cs typeface="Times New Roman" pitchFamily="18" charset="0"/>
              </a:rPr>
              <a:t>соц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альної</a:t>
            </a:r>
            <a:r>
              <a:rPr lang="uk-UA" sz="1600" dirty="0">
                <a:latin typeface="Times New Roman" pitchFamily="18" charset="0"/>
                <a:cs typeface="Times New Roman" pitchFamily="18" charset="0"/>
              </a:rPr>
              <a:t> допомоги д</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тям, </a:t>
            </a:r>
            <a:r>
              <a:rPr lang="uk-UA" sz="1600" dirty="0" err="1">
                <a:latin typeface="Times New Roman" pitchFamily="18" charset="0"/>
                <a:cs typeface="Times New Roman" pitchFamily="18" charset="0"/>
              </a:rPr>
              <a:t>молод</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безроб</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тним</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 система </a:t>
            </a:r>
            <a:r>
              <a:rPr lang="uk-UA" sz="1600" dirty="0" err="1">
                <a:latin typeface="Times New Roman" pitchFamily="18" charset="0"/>
                <a:cs typeface="Times New Roman" pitchFamily="18" charset="0"/>
              </a:rPr>
              <a:t>соц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ального</a:t>
            </a:r>
            <a:r>
              <a:rPr lang="uk-UA" sz="1600" dirty="0">
                <a:latin typeface="Times New Roman" pitchFamily="18" charset="0"/>
                <a:cs typeface="Times New Roman" pitchFamily="18" charset="0"/>
              </a:rPr>
              <a:t> захисту в</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д </a:t>
            </a:r>
            <a:r>
              <a:rPr lang="uk-UA" sz="1600" dirty="0" err="1">
                <a:latin typeface="Times New Roman" pitchFamily="18" charset="0"/>
                <a:cs typeface="Times New Roman" pitchFamily="18" charset="0"/>
              </a:rPr>
              <a:t>безроб</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ття</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Правові умови </a:t>
            </a:r>
            <a:r>
              <a:rPr lang="uk-UA" sz="1600" dirty="0">
                <a:latin typeface="Times New Roman" pitchFamily="18" charset="0"/>
                <a:cs typeface="Times New Roman" pitchFamily="18" charset="0"/>
              </a:rPr>
              <a:t>включають систему заходів, пов'язаних з розробкою правового законодавства і прийняття економічних положень з переходу на ринкові методи господарювання.</a:t>
            </a:r>
          </a:p>
          <a:p>
            <a:r>
              <a:rPr lang="uk-UA" sz="1600" dirty="0">
                <a:latin typeface="Times New Roman" pitchFamily="18" charset="0"/>
                <a:cs typeface="Times New Roman" pitchFamily="18" charset="0"/>
              </a:rPr>
              <a:t>   </a:t>
            </a:r>
            <a:r>
              <a:rPr lang="uk-UA" sz="1600" b="1" i="1" u="sng" dirty="0" err="1">
                <a:latin typeface="Times New Roman" pitchFamily="18" charset="0"/>
                <a:cs typeface="Times New Roman" pitchFamily="18" charset="0"/>
              </a:rPr>
              <a:t>Соц</a:t>
            </a:r>
            <a:r>
              <a:rPr lang="en-US" sz="1600" b="1" i="1" u="sng" dirty="0" err="1">
                <a:latin typeface="Times New Roman" pitchFamily="18" charset="0"/>
                <a:cs typeface="Times New Roman" pitchFamily="18" charset="0"/>
              </a:rPr>
              <a:t>i</a:t>
            </a:r>
            <a:r>
              <a:rPr lang="uk-UA" sz="1600" b="1" i="1" u="sng" dirty="0" err="1">
                <a:latin typeface="Times New Roman" pitchFamily="18" charset="0"/>
                <a:cs typeface="Times New Roman" pitchFamily="18" charset="0"/>
              </a:rPr>
              <a:t>ально-психолог</a:t>
            </a:r>
            <a:r>
              <a:rPr lang="en-US" sz="1600" b="1" i="1" u="sng" dirty="0" err="1">
                <a:latin typeface="Times New Roman" pitchFamily="18" charset="0"/>
                <a:cs typeface="Times New Roman" pitchFamily="18" charset="0"/>
              </a:rPr>
              <a:t>i</a:t>
            </a:r>
            <a:r>
              <a:rPr lang="uk-UA" sz="1600" b="1" i="1" u="sng" dirty="0" err="1">
                <a:latin typeface="Times New Roman" pitchFamily="18" charset="0"/>
                <a:cs typeface="Times New Roman" pitchFamily="18" charset="0"/>
              </a:rPr>
              <a:t>чн</a:t>
            </a:r>
            <a:r>
              <a:rPr lang="en-US" sz="1600" b="1" i="1" u="sng" dirty="0" err="1">
                <a:latin typeface="Times New Roman" pitchFamily="18" charset="0"/>
                <a:cs typeface="Times New Roman" pitchFamily="18" charset="0"/>
              </a:rPr>
              <a:t>i</a:t>
            </a:r>
            <a:r>
              <a:rPr lang="en-US" sz="1600" b="1" i="1" u="sng"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та </a:t>
            </a:r>
            <a:r>
              <a:rPr lang="uk-UA" sz="1600" b="1" i="1" u="sng" dirty="0" err="1">
                <a:latin typeface="Times New Roman" pitchFamily="18" charset="0"/>
                <a:cs typeface="Times New Roman" pitchFamily="18" charset="0"/>
              </a:rPr>
              <a:t>соц</a:t>
            </a:r>
            <a:r>
              <a:rPr lang="en-US" sz="1600" b="1" i="1" u="sng" dirty="0" err="1">
                <a:latin typeface="Times New Roman" pitchFamily="18" charset="0"/>
                <a:cs typeface="Times New Roman" pitchFamily="18" charset="0"/>
              </a:rPr>
              <a:t>i</a:t>
            </a:r>
            <a:r>
              <a:rPr lang="uk-UA" sz="1600" b="1" i="1" u="sng" dirty="0" err="1">
                <a:latin typeface="Times New Roman" pitchFamily="18" charset="0"/>
                <a:cs typeface="Times New Roman" pitchFamily="18" charset="0"/>
              </a:rPr>
              <a:t>ально-культурн</a:t>
            </a:r>
            <a:r>
              <a:rPr lang="en-US" sz="1600" b="1" i="1" u="sng" dirty="0" err="1">
                <a:latin typeface="Times New Roman" pitchFamily="18" charset="0"/>
                <a:cs typeface="Times New Roman" pitchFamily="18" charset="0"/>
              </a:rPr>
              <a:t>i</a:t>
            </a:r>
            <a:r>
              <a:rPr lang="en-US" sz="1600" b="1" i="1" u="sng"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умови</a:t>
            </a:r>
            <a:r>
              <a:rPr lang="uk-UA" sz="1600" b="1" dirty="0">
                <a:latin typeface="Times New Roman" pitchFamily="18" charset="0"/>
                <a:cs typeface="Times New Roman" pitchFamily="18" charset="0"/>
              </a:rPr>
              <a:t>,</a:t>
            </a:r>
            <a:r>
              <a:rPr lang="uk-UA" sz="1600" dirty="0">
                <a:latin typeface="Times New Roman" pitchFamily="18" charset="0"/>
                <a:cs typeface="Times New Roman" pitchFamily="18" charset="0"/>
              </a:rPr>
              <a:t> як</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забезпечують </a:t>
            </a:r>
            <a:r>
              <a:rPr lang="uk-UA" sz="1600" dirty="0" err="1">
                <a:latin typeface="Times New Roman" pitchFamily="18" charset="0"/>
                <a:cs typeface="Times New Roman" pitchFamily="18" charset="0"/>
              </a:rPr>
              <a:t>самореал</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зац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ю особи та повагу до неї, включають:</a:t>
            </a:r>
          </a:p>
          <a:p>
            <a:r>
              <a:rPr lang="uk-UA" sz="1600" dirty="0">
                <a:latin typeface="Times New Roman" pitchFamily="18" charset="0"/>
                <a:cs typeface="Times New Roman" pitchFamily="18" charset="0"/>
              </a:rPr>
              <a:t>   * забезпечення свободи розвитку </a:t>
            </a:r>
            <a:r>
              <a:rPr lang="uk-UA" sz="1600" dirty="0" err="1">
                <a:latin typeface="Times New Roman" pitchFamily="18" charset="0"/>
                <a:cs typeface="Times New Roman" pitchFamily="18" charset="0"/>
              </a:rPr>
              <a:t>потенц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алу</a:t>
            </a:r>
            <a:r>
              <a:rPr lang="uk-UA" sz="1600" dirty="0">
                <a:latin typeface="Times New Roman" pitchFamily="18" charset="0"/>
                <a:cs typeface="Times New Roman" pitchFamily="18" charset="0"/>
              </a:rPr>
              <a:t> особи - </a:t>
            </a:r>
            <a:r>
              <a:rPr lang="uk-UA" sz="1600" dirty="0" err="1">
                <a:latin typeface="Times New Roman" pitchFamily="18" charset="0"/>
                <a:cs typeface="Times New Roman" pitchFamily="18" charset="0"/>
              </a:rPr>
              <a:t>квал</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ф</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кац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йного</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осв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тнього</a:t>
            </a:r>
            <a:r>
              <a:rPr lang="uk-UA" sz="1600" dirty="0">
                <a:latin typeface="Times New Roman" pitchFamily="18" charset="0"/>
                <a:cs typeface="Times New Roman" pitchFamily="18" charset="0"/>
              </a:rPr>
              <a:t>, творчого, комун</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кативного</a:t>
            </a:r>
            <a:r>
              <a:rPr lang="uk-UA" sz="1600" dirty="0">
                <a:latin typeface="Times New Roman" pitchFamily="18" charset="0"/>
                <a:cs typeface="Times New Roman" pitchFamily="18" charset="0"/>
              </a:rPr>
              <a:t>, п</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дприємницького</a:t>
            </a:r>
            <a:r>
              <a:rPr lang="uk-UA" sz="1600" dirty="0">
                <a:latin typeface="Times New Roman" pitchFamily="18" charset="0"/>
                <a:cs typeface="Times New Roman" pitchFamily="18" charset="0"/>
              </a:rPr>
              <a:t>, морального та </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н.;</a:t>
            </a:r>
          </a:p>
          <a:p>
            <a:r>
              <a:rPr lang="uk-UA" sz="1600" dirty="0">
                <a:latin typeface="Times New Roman" pitchFamily="18" charset="0"/>
                <a:cs typeface="Times New Roman" pitchFamily="18" charset="0"/>
              </a:rPr>
              <a:t>   * свобода </a:t>
            </a:r>
            <a:r>
              <a:rPr lang="uk-UA" sz="1600" dirty="0" err="1">
                <a:latin typeface="Times New Roman" pitchFamily="18" charset="0"/>
                <a:cs typeface="Times New Roman" pitchFamily="18" charset="0"/>
              </a:rPr>
              <a:t>пол</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тичної</a:t>
            </a:r>
            <a:r>
              <a:rPr lang="uk-UA" sz="1600" dirty="0">
                <a:latin typeface="Times New Roman" pitchFamily="18" charset="0"/>
                <a:cs typeface="Times New Roman" pitchFamily="18" charset="0"/>
              </a:rPr>
              <a:t> д</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яльност</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 </a:t>
            </a:r>
            <a:r>
              <a:rPr lang="uk-UA" sz="1600" dirty="0">
                <a:latin typeface="Times New Roman" pitchFamily="18" charset="0"/>
                <a:cs typeface="Times New Roman" pitchFamily="18" charset="0"/>
              </a:rPr>
              <a:t>система </a:t>
            </a:r>
            <a:r>
              <a:rPr lang="uk-UA" sz="1600" dirty="0" err="1">
                <a:latin typeface="Times New Roman" pitchFamily="18" charset="0"/>
                <a:cs typeface="Times New Roman" pitchFamily="18" charset="0"/>
              </a:rPr>
              <a:t>соц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альної</a:t>
            </a:r>
            <a:r>
              <a:rPr lang="uk-UA" sz="1600" dirty="0">
                <a:latin typeface="Times New Roman" pitchFamily="18" charset="0"/>
                <a:cs typeface="Times New Roman" pitchFamily="18" charset="0"/>
              </a:rPr>
              <a:t> 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дпов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дальност</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особи перед трудовим колективом, </a:t>
            </a:r>
            <a:r>
              <a:rPr lang="uk-UA" sz="1600" dirty="0" err="1">
                <a:latin typeface="Times New Roman" pitchFamily="18" charset="0"/>
                <a:cs typeface="Times New Roman" pitchFamily="18" charset="0"/>
              </a:rPr>
              <a:t>сусп</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льством</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 система задоволення духовних потреб особи;</a:t>
            </a:r>
          </a:p>
          <a:p>
            <a:r>
              <a:rPr lang="uk-UA" sz="1600" dirty="0">
                <a:latin typeface="Times New Roman" pitchFamily="18" charset="0"/>
                <a:cs typeface="Times New Roman" pitchFamily="18" charset="0"/>
              </a:rPr>
              <a:t>   * </a:t>
            </a:r>
            <a:r>
              <a:rPr lang="uk-UA" sz="1600" dirty="0" err="1">
                <a:latin typeface="Times New Roman" pitchFamily="18" charset="0"/>
                <a:cs typeface="Times New Roman" pitchFamily="18" charset="0"/>
              </a:rPr>
              <a:t>можлив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вивчення культурних надбань народ</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України та </a:t>
            </a:r>
            <a:r>
              <a:rPr lang="uk-UA" sz="1600" dirty="0" err="1">
                <a:latin typeface="Times New Roman" pitchFamily="18" charset="0"/>
                <a:cs typeface="Times New Roman" pitchFamily="18" charset="0"/>
              </a:rPr>
              <a:t>св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тової</a:t>
            </a:r>
            <a:r>
              <a:rPr lang="uk-UA" sz="1600" dirty="0">
                <a:latin typeface="Times New Roman" pitchFamily="18" charset="0"/>
                <a:cs typeface="Times New Roman" pitchFamily="18" charset="0"/>
              </a:rPr>
              <a:t> культури в 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лому.</a:t>
            </a:r>
          </a:p>
          <a:p>
            <a:r>
              <a:rPr lang="uk-UA" sz="1600"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Основними ознаками, що визначають суть ринку, є:</a:t>
            </a:r>
          </a:p>
          <a:p>
            <a:r>
              <a:rPr lang="uk-UA" sz="1600" dirty="0">
                <a:latin typeface="Times New Roman" pitchFamily="18" charset="0"/>
                <a:cs typeface="Times New Roman" pitchFamily="18" charset="0"/>
              </a:rPr>
              <a:t>   * </a:t>
            </a:r>
            <a:r>
              <a:rPr lang="uk-UA" sz="1600" dirty="0" err="1">
                <a:latin typeface="Times New Roman" pitchFamily="18" charset="0"/>
                <a:cs typeface="Times New Roman" pitchFamily="18" charset="0"/>
              </a:rPr>
              <a:t>доступн</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для будь-якого споживача </a:t>
            </a:r>
            <a:r>
              <a:rPr lang="uk-UA" sz="1600" dirty="0" err="1">
                <a:latin typeface="Times New Roman" pitchFamily="18" charset="0"/>
                <a:cs typeface="Times New Roman" pitchFamily="18" charset="0"/>
              </a:rPr>
              <a:t>вс</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х товар</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представлених на ринку (в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дсутн</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фондування</a:t>
            </a:r>
            <a:r>
              <a:rPr lang="uk-UA" sz="1600" dirty="0">
                <a:latin typeface="Times New Roman" pitchFamily="18" charset="0"/>
                <a:cs typeface="Times New Roman" pitchFamily="18" charset="0"/>
              </a:rPr>
              <a:t>, карток, талон</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та </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нших</a:t>
            </a:r>
            <a:r>
              <a:rPr lang="uk-UA" sz="1600" dirty="0">
                <a:latin typeface="Times New Roman" pitchFamily="18" charset="0"/>
                <a:cs typeface="Times New Roman" pitchFamily="18" charset="0"/>
              </a:rPr>
              <a:t> обмежуючих форм </a:t>
            </a:r>
            <a:r>
              <a:rPr lang="uk-UA" sz="1600" dirty="0" err="1">
                <a:latin typeface="Times New Roman" pitchFamily="18" charset="0"/>
                <a:cs typeface="Times New Roman" pitchFamily="18" charset="0"/>
              </a:rPr>
              <a:t>розпод</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лу</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 необмежена к</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льк</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конкурент</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абсолютно 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льний</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вх</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д у ринок та </a:t>
            </a:r>
            <a:r>
              <a:rPr lang="uk-UA" sz="1600" dirty="0" err="1">
                <a:latin typeface="Times New Roman" pitchFamily="18" charset="0"/>
                <a:cs typeface="Times New Roman" pitchFamily="18" charset="0"/>
              </a:rPr>
              <a:t>вих</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д з нього;</a:t>
            </a:r>
          </a:p>
          <a:p>
            <a:r>
              <a:rPr lang="uk-UA" sz="1600" dirty="0">
                <a:latin typeface="Times New Roman" pitchFamily="18" charset="0"/>
                <a:cs typeface="Times New Roman" pitchFamily="18" charset="0"/>
              </a:rPr>
              <a:t>   * повна </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нформац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я учасник</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a:t>
            </a:r>
            <a:r>
              <a:rPr lang="uk-UA" sz="1600" dirty="0" err="1">
                <a:latin typeface="Times New Roman" pitchFamily="18" charset="0"/>
                <a:cs typeface="Times New Roman" pitchFamily="18" charset="0"/>
              </a:rPr>
              <a:t>конкуренц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ї щодо </a:t>
            </a:r>
            <a:r>
              <a:rPr lang="uk-UA" sz="1600" dirty="0" err="1">
                <a:latin typeface="Times New Roman" pitchFamily="18" charset="0"/>
                <a:cs typeface="Times New Roman" pitchFamily="18" charset="0"/>
              </a:rPr>
              <a:t>пропозиц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ї, попиту, 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н, норм прибутку та </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н.;</a:t>
            </a:r>
          </a:p>
          <a:p>
            <a:r>
              <a:rPr lang="uk-UA" sz="1600" dirty="0">
                <a:latin typeface="Times New Roman" pitchFamily="18" charset="0"/>
                <a:cs typeface="Times New Roman" pitchFamily="18" charset="0"/>
              </a:rPr>
              <a:t>   * свобода реал</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зац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ї товар</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послуг, вибору товар</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споживачем та прийняття р</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шень</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 пануючий диктат споживача.</a:t>
            </a:r>
          </a:p>
        </p:txBody>
      </p:sp>
    </p:spTree>
    <p:extLst>
      <p:ext uri="{BB962C8B-B14F-4D97-AF65-F5344CB8AC3E}">
        <p14:creationId xmlns:p14="http://schemas.microsoft.com/office/powerpoint/2010/main" val="137818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Б</a:t>
            </a:r>
            <a:r>
              <a:rPr lang="en-US" sz="1500" b="0" dirty="0" err="1">
                <a:solidFill>
                  <a:schemeClr val="tx1">
                    <a:lumMod val="50000"/>
                  </a:schemeClr>
                </a:solidFill>
                <a:latin typeface="Times New Roman" pitchFamily="18" charset="0"/>
                <a:cs typeface="Times New Roman" pitchFamily="18" charset="0"/>
              </a:rPr>
              <a:t>i</a:t>
            </a:r>
            <a:r>
              <a:rPr lang="uk-UA" sz="1500" b="0" dirty="0" err="1">
                <a:solidFill>
                  <a:schemeClr val="tx1">
                    <a:lumMod val="50000"/>
                  </a:schemeClr>
                </a:solidFill>
                <a:latin typeface="Times New Roman" pitchFamily="18" charset="0"/>
                <a:cs typeface="Times New Roman" pitchFamily="18" charset="0"/>
              </a:rPr>
              <a:t>льш</a:t>
            </a:r>
            <a:r>
              <a:rPr lang="uk-UA" sz="1500" b="0" dirty="0">
                <a:solidFill>
                  <a:schemeClr val="tx1">
                    <a:lumMod val="50000"/>
                  </a:schemeClr>
                </a:solidFill>
                <a:latin typeface="Times New Roman" pitchFamily="18" charset="0"/>
                <a:cs typeface="Times New Roman" pitchFamily="18" charset="0"/>
              </a:rPr>
              <a:t> повно </a:t>
            </a:r>
            <a:r>
              <a:rPr lang="en-US" sz="1500" b="0" dirty="0" err="1">
                <a:solidFill>
                  <a:schemeClr val="tx1">
                    <a:lumMod val="50000"/>
                  </a:schemeClr>
                </a:solidFill>
                <a:latin typeface="Times New Roman" pitchFamily="18" charset="0"/>
                <a:cs typeface="Times New Roman" pitchFamily="18" charset="0"/>
              </a:rPr>
              <a:t>i</a:t>
            </a:r>
            <a:r>
              <a:rPr lang="en-US" sz="1500" b="0" dirty="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глибоко </a:t>
            </a:r>
            <a:r>
              <a:rPr lang="uk-UA" sz="1500" b="0" dirty="0" err="1">
                <a:solidFill>
                  <a:schemeClr val="tx1">
                    <a:lumMod val="50000"/>
                  </a:schemeClr>
                </a:solidFill>
                <a:latin typeface="Times New Roman" pitchFamily="18" charset="0"/>
                <a:cs typeface="Times New Roman" pitchFamily="18" charset="0"/>
              </a:rPr>
              <a:t>сутн</a:t>
            </a:r>
            <a:r>
              <a:rPr lang="en-US" sz="1500" b="0" dirty="0" err="1">
                <a:solidFill>
                  <a:schemeClr val="tx1">
                    <a:lumMod val="50000"/>
                  </a:schemeClr>
                </a:solidFill>
                <a:latin typeface="Times New Roman" pitchFamily="18" charset="0"/>
                <a:cs typeface="Times New Roman" pitchFamily="18" charset="0"/>
              </a:rPr>
              <a:t>i</a:t>
            </a:r>
            <a:r>
              <a:rPr lang="uk-UA" sz="1500" b="0" dirty="0" err="1">
                <a:solidFill>
                  <a:schemeClr val="tx1">
                    <a:lumMod val="50000"/>
                  </a:schemeClr>
                </a:solidFill>
                <a:latin typeface="Times New Roman" pitchFamily="18" charset="0"/>
                <a:cs typeface="Times New Roman" pitchFamily="18" charset="0"/>
              </a:rPr>
              <a:t>сть</a:t>
            </a:r>
            <a:r>
              <a:rPr lang="uk-UA" sz="1500" b="0" dirty="0">
                <a:solidFill>
                  <a:schemeClr val="tx1">
                    <a:lumMod val="50000"/>
                  </a:schemeClr>
                </a:solidFill>
                <a:latin typeface="Times New Roman" pitchFamily="18" charset="0"/>
                <a:cs typeface="Times New Roman" pitchFamily="18" charset="0"/>
              </a:rPr>
              <a:t> ринку можна розкрити через </a:t>
            </a:r>
            <a:r>
              <a:rPr lang="uk-UA" sz="1500" b="0" dirty="0" err="1">
                <a:solidFill>
                  <a:schemeClr val="tx1">
                    <a:lumMod val="50000"/>
                  </a:schemeClr>
                </a:solidFill>
                <a:latin typeface="Times New Roman" pitchFamily="18" charset="0"/>
                <a:cs typeface="Times New Roman" pitchFamily="18" charset="0"/>
              </a:rPr>
              <a:t>функц</a:t>
            </a:r>
            <a:r>
              <a:rPr lang="en-US" sz="1500" b="0" dirty="0" err="1">
                <a:solidFill>
                  <a:schemeClr val="tx1">
                    <a:lumMod val="50000"/>
                  </a:schemeClr>
                </a:solidFill>
                <a:latin typeface="Times New Roman" pitchFamily="18" charset="0"/>
                <a:cs typeface="Times New Roman" pitchFamily="18" charset="0"/>
              </a:rPr>
              <a:t>i</a:t>
            </a:r>
            <a:r>
              <a:rPr lang="uk-UA" sz="1500" b="0" dirty="0">
                <a:solidFill>
                  <a:schemeClr val="tx1">
                    <a:lumMod val="50000"/>
                  </a:schemeClr>
                </a:solidFill>
                <a:latin typeface="Times New Roman" pitchFamily="18" charset="0"/>
                <a:cs typeface="Times New Roman" pitchFamily="18" charset="0"/>
              </a:rPr>
              <a:t>ї, як</a:t>
            </a:r>
            <a:r>
              <a:rPr lang="en-US" sz="1500" b="0" dirty="0" err="1">
                <a:solidFill>
                  <a:schemeClr val="tx1">
                    <a:lumMod val="50000"/>
                  </a:schemeClr>
                </a:solidFill>
                <a:latin typeface="Times New Roman" pitchFamily="18" charset="0"/>
                <a:cs typeface="Times New Roman" pitchFamily="18" charset="0"/>
              </a:rPr>
              <a:t>i</a:t>
            </a:r>
            <a:r>
              <a:rPr lang="en-US" sz="1500" b="0" dirty="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в</a:t>
            </a:r>
            <a:r>
              <a:rPr lang="en-US" sz="1500" b="0" dirty="0" err="1">
                <a:solidFill>
                  <a:schemeClr val="tx1">
                    <a:lumMod val="50000"/>
                  </a:schemeClr>
                </a:solidFill>
                <a:latin typeface="Times New Roman" pitchFamily="18" charset="0"/>
                <a:cs typeface="Times New Roman" pitchFamily="18" charset="0"/>
              </a:rPr>
              <a:t>i</a:t>
            </a:r>
            <a:r>
              <a:rPr lang="uk-UA" sz="1500" b="0" dirty="0">
                <a:solidFill>
                  <a:schemeClr val="tx1">
                    <a:lumMod val="50000"/>
                  </a:schemeClr>
                </a:solidFill>
                <a:latin typeface="Times New Roman" pitchFamily="18" charset="0"/>
                <a:cs typeface="Times New Roman" pitchFamily="18" charset="0"/>
              </a:rPr>
              <a:t>н виконує. До основних </a:t>
            </a:r>
            <a:r>
              <a:rPr lang="uk-UA" sz="1500" b="0" dirty="0" err="1">
                <a:solidFill>
                  <a:schemeClr val="tx1">
                    <a:lumMod val="50000"/>
                  </a:schemeClr>
                </a:solidFill>
                <a:latin typeface="Times New Roman" pitchFamily="18" charset="0"/>
                <a:cs typeface="Times New Roman" pitchFamily="18" charset="0"/>
              </a:rPr>
              <a:t>функц</a:t>
            </a:r>
            <a:r>
              <a:rPr lang="en-US" sz="1500" b="0" dirty="0" err="1">
                <a:solidFill>
                  <a:schemeClr val="tx1">
                    <a:lumMod val="50000"/>
                  </a:schemeClr>
                </a:solidFill>
                <a:latin typeface="Times New Roman" pitchFamily="18" charset="0"/>
                <a:cs typeface="Times New Roman" pitchFamily="18" charset="0"/>
              </a:rPr>
              <a:t>i</a:t>
            </a:r>
            <a:r>
              <a:rPr lang="uk-UA" sz="1500" b="0" dirty="0">
                <a:solidFill>
                  <a:schemeClr val="tx1">
                    <a:lumMod val="50000"/>
                  </a:schemeClr>
                </a:solidFill>
                <a:latin typeface="Times New Roman" pitchFamily="18" charset="0"/>
                <a:cs typeface="Times New Roman" pitchFamily="18" charset="0"/>
              </a:rPr>
              <a:t>й слід віднести: </a:t>
            </a:r>
            <a:r>
              <a:rPr lang="uk-UA" sz="1500" b="0" i="1" dirty="0">
                <a:solidFill>
                  <a:schemeClr val="tx1">
                    <a:lumMod val="50000"/>
                  </a:schemeClr>
                </a:solidFill>
                <a:latin typeface="Times New Roman" pitchFamily="18" charset="0"/>
                <a:cs typeface="Times New Roman" pitchFamily="18" charset="0"/>
              </a:rPr>
              <a:t>регулюючу, стимулюючу, економічного відбору, </a:t>
            </a:r>
            <a:r>
              <a:rPr lang="en-US" sz="1500" b="0" i="1" dirty="0" err="1">
                <a:solidFill>
                  <a:schemeClr val="tx1">
                    <a:lumMod val="50000"/>
                  </a:schemeClr>
                </a:solidFill>
                <a:latin typeface="Times New Roman" pitchFamily="18" charset="0"/>
                <a:cs typeface="Times New Roman" pitchFamily="18" charset="0"/>
              </a:rPr>
              <a:t>i</a:t>
            </a:r>
            <a:r>
              <a:rPr lang="uk-UA" sz="1500" b="0" i="1" dirty="0" err="1" smtClean="0">
                <a:solidFill>
                  <a:schemeClr val="tx1">
                    <a:lumMod val="50000"/>
                  </a:schemeClr>
                </a:solidFill>
                <a:latin typeface="Times New Roman" pitchFamily="18" charset="0"/>
                <a:cs typeface="Times New Roman" pitchFamily="18" charset="0"/>
              </a:rPr>
              <a:t>нтегруючу</a:t>
            </a:r>
            <a:r>
              <a:rPr lang="uk-UA" sz="1500" b="0" dirty="0" smtClean="0">
                <a:solidFill>
                  <a:schemeClr val="tx1">
                    <a:lumMod val="50000"/>
                  </a:schemeClr>
                </a:solidFill>
                <a:latin typeface="Times New Roman" pitchFamily="18" charset="0"/>
                <a:cs typeface="Times New Roman" pitchFamily="18" charset="0"/>
              </a:rPr>
              <a:t>.</a:t>
            </a:r>
            <a:endParaRPr lang="uk-UA" sz="1500" dirty="0" smtClean="0">
              <a:solidFill>
                <a:schemeClr val="tx1">
                  <a:lumMod val="50000"/>
                </a:schemeClr>
              </a:solidFill>
              <a:latin typeface="Times New Roman" pitchFamily="18" charset="0"/>
              <a:cs typeface="Times New Roman" pitchFamily="18" charset="0"/>
            </a:endParaRPr>
          </a:p>
          <a:p>
            <a:pPr marL="0" indent="228600" algn="just">
              <a:lnSpc>
                <a:spcPct val="100000"/>
              </a:lnSpc>
              <a:spcBef>
                <a:spcPts val="0"/>
              </a:spcBef>
            </a:pPr>
            <a:r>
              <a:rPr lang="uk-UA" sz="1500" dirty="0" smtClean="0">
                <a:solidFill>
                  <a:schemeClr val="tx1">
                    <a:lumMod val="50000"/>
                  </a:schemeClr>
                </a:solidFill>
                <a:latin typeface="Times New Roman" pitchFamily="18" charset="0"/>
                <a:cs typeface="Times New Roman" pitchFamily="18" charset="0"/>
              </a:rPr>
              <a:t>Регулююча </a:t>
            </a:r>
            <a:r>
              <a:rPr lang="uk-UA" sz="1500" dirty="0">
                <a:solidFill>
                  <a:schemeClr val="tx1">
                    <a:lumMod val="50000"/>
                  </a:schemeClr>
                </a:solidFill>
                <a:latin typeface="Times New Roman" pitchFamily="18" charset="0"/>
                <a:cs typeface="Times New Roman" pitchFamily="18" charset="0"/>
              </a:rPr>
              <a:t>функція </a:t>
            </a:r>
            <a:r>
              <a:rPr lang="uk-UA" sz="1500" b="0" dirty="0">
                <a:solidFill>
                  <a:schemeClr val="tx1">
                    <a:lumMod val="50000"/>
                  </a:schemeClr>
                </a:solidFill>
                <a:latin typeface="Times New Roman" pitchFamily="18" charset="0"/>
                <a:cs typeface="Times New Roman" pitchFamily="18" charset="0"/>
              </a:rPr>
              <a:t>забезпечує постійність зв'язків між різними галузями виробництва, з допомогою ринку встановлюються основні </a:t>
            </a:r>
            <a:r>
              <a:rPr lang="uk-UA" sz="1500" b="0" dirty="0" err="1">
                <a:solidFill>
                  <a:schemeClr val="tx1">
                    <a:lumMod val="50000"/>
                  </a:schemeClr>
                </a:solidFill>
                <a:latin typeface="Times New Roman" pitchFamily="18" charset="0"/>
                <a:cs typeface="Times New Roman" pitchFamily="18" charset="0"/>
              </a:rPr>
              <a:t>мікро-</a:t>
            </a:r>
            <a:r>
              <a:rPr lang="uk-UA" sz="1500" b="0" dirty="0">
                <a:solidFill>
                  <a:schemeClr val="tx1">
                    <a:lumMod val="50000"/>
                  </a:schemeClr>
                </a:solidFill>
                <a:latin typeface="Times New Roman" pitchFamily="18" charset="0"/>
                <a:cs typeface="Times New Roman" pitchFamily="18" charset="0"/>
              </a:rPr>
              <a:t> та </a:t>
            </a:r>
            <a:r>
              <a:rPr lang="uk-UA" sz="1500" b="0" dirty="0" err="1">
                <a:solidFill>
                  <a:schemeClr val="tx1">
                    <a:lumMod val="50000"/>
                  </a:schemeClr>
                </a:solidFill>
                <a:latin typeface="Times New Roman" pitchFamily="18" charset="0"/>
                <a:cs typeface="Times New Roman" pitchFamily="18" charset="0"/>
              </a:rPr>
              <a:t>макропропорції</a:t>
            </a:r>
            <a:r>
              <a:rPr lang="uk-UA" sz="1500" b="0" dirty="0">
                <a:solidFill>
                  <a:schemeClr val="tx1">
                    <a:lumMod val="50000"/>
                  </a:schemeClr>
                </a:solidFill>
                <a:latin typeface="Times New Roman" pitchFamily="18" charset="0"/>
                <a:cs typeface="Times New Roman" pitchFamily="18" charset="0"/>
              </a:rPr>
              <a:t> в економіці, у виробництві та обміні. Через конкуренцію ринкові відносини активно впливають на зниження витрат на виробництво будь-якого товару, на впровадження досягнень науково-технічної революції, на задоволення платоспроможного попиту населення. Ринок - найбільш досконалий інструмент саморегулювання товарного виробництва. Він визначає, "що", "як" і "для кого" виробляти. Цю функцію ринок виконує тому, що він найбільш "оперативно" реагує на зміни, які відбуваються в економічному житті суспільства, а суб'єкти ринкових відносин у свою чергу реагують на зміни, що відбуваються на </a:t>
            </a:r>
            <a:r>
              <a:rPr lang="uk-UA" sz="1500" b="0" dirty="0" smtClean="0">
                <a:solidFill>
                  <a:schemeClr val="tx1">
                    <a:lumMod val="50000"/>
                  </a:schemeClr>
                </a:solidFill>
                <a:latin typeface="Times New Roman" pitchFamily="18" charset="0"/>
                <a:cs typeface="Times New Roman" pitchFamily="18" charset="0"/>
              </a:rPr>
              <a:t>ринку.</a:t>
            </a:r>
            <a:endParaRPr lang="uk-UA" sz="1500" dirty="0" smtClean="0">
              <a:solidFill>
                <a:schemeClr val="tx1">
                  <a:lumMod val="50000"/>
                </a:schemeClr>
              </a:solidFill>
              <a:latin typeface="Times New Roman" pitchFamily="18" charset="0"/>
              <a:cs typeface="Times New Roman" pitchFamily="18" charset="0"/>
            </a:endParaRPr>
          </a:p>
          <a:p>
            <a:pPr marL="0" indent="228600" algn="just">
              <a:lnSpc>
                <a:spcPct val="100000"/>
              </a:lnSpc>
              <a:spcBef>
                <a:spcPts val="0"/>
              </a:spcBef>
            </a:pPr>
            <a:r>
              <a:rPr lang="uk-UA" sz="1500" dirty="0" smtClean="0">
                <a:solidFill>
                  <a:schemeClr val="tx1">
                    <a:lumMod val="50000"/>
                  </a:schemeClr>
                </a:solidFill>
                <a:latin typeface="Times New Roman" pitchFamily="18" charset="0"/>
                <a:cs typeface="Times New Roman" pitchFamily="18" charset="0"/>
              </a:rPr>
              <a:t>Стимулююча </a:t>
            </a:r>
            <a:r>
              <a:rPr lang="uk-UA" sz="1500" dirty="0">
                <a:solidFill>
                  <a:schemeClr val="tx1">
                    <a:lumMod val="50000"/>
                  </a:schemeClr>
                </a:solidFill>
                <a:latin typeface="Times New Roman" pitchFamily="18" charset="0"/>
                <a:cs typeface="Times New Roman" pitchFamily="18" charset="0"/>
              </a:rPr>
              <a:t>функція</a:t>
            </a:r>
            <a:r>
              <a:rPr lang="uk-UA" sz="1500" b="0" dirty="0">
                <a:solidFill>
                  <a:schemeClr val="tx1">
                    <a:lumMod val="50000"/>
                  </a:schemeClr>
                </a:solidFill>
                <a:latin typeface="Times New Roman" pitchFamily="18" charset="0"/>
                <a:cs typeface="Times New Roman" pitchFamily="18" charset="0"/>
              </a:rPr>
              <a:t> полягає в тому, що на ринку виграє той, хто найбільш раціонально використовує фактори виробництв для одержання найкращих кінцевих результатів, застосовуючи найновіші досягнення науки, техніки, організації праці та управління. Головне в цій функції полягає в тому, що ринок стимулює виробництво саме тих товарів, які необхідні </a:t>
            </a:r>
            <a:r>
              <a:rPr lang="uk-UA" sz="1500" b="0" dirty="0" smtClean="0">
                <a:solidFill>
                  <a:schemeClr val="tx1">
                    <a:lumMod val="50000"/>
                  </a:schemeClr>
                </a:solidFill>
                <a:latin typeface="Times New Roman" pitchFamily="18" charset="0"/>
                <a:cs typeface="Times New Roman" pitchFamily="18" charset="0"/>
              </a:rPr>
              <a:t>споживачам.</a:t>
            </a:r>
            <a:endParaRPr lang="uk-UA" sz="1500" dirty="0" smtClean="0">
              <a:solidFill>
                <a:schemeClr val="tx1">
                  <a:lumMod val="50000"/>
                </a:schemeClr>
              </a:solidFill>
              <a:latin typeface="Times New Roman" pitchFamily="18" charset="0"/>
              <a:cs typeface="Times New Roman" pitchFamily="18" charset="0"/>
            </a:endParaRPr>
          </a:p>
          <a:p>
            <a:pPr marL="0" indent="228600" algn="just">
              <a:lnSpc>
                <a:spcPct val="100000"/>
              </a:lnSpc>
              <a:spcBef>
                <a:spcPts val="0"/>
              </a:spcBef>
            </a:pPr>
            <a:r>
              <a:rPr lang="uk-UA" sz="1500" dirty="0" smtClean="0">
                <a:solidFill>
                  <a:schemeClr val="tx1">
                    <a:lumMod val="50000"/>
                  </a:schemeClr>
                </a:solidFill>
                <a:latin typeface="Times New Roman" pitchFamily="18" charset="0"/>
                <a:cs typeface="Times New Roman" pitchFamily="18" charset="0"/>
              </a:rPr>
              <a:t>Функція </a:t>
            </a:r>
            <a:r>
              <a:rPr lang="uk-UA" sz="1500" dirty="0">
                <a:solidFill>
                  <a:schemeClr val="tx1">
                    <a:lumMod val="50000"/>
                  </a:schemeClr>
                </a:solidFill>
                <a:latin typeface="Times New Roman" pitchFamily="18" charset="0"/>
                <a:cs typeface="Times New Roman" pitchFamily="18" charset="0"/>
              </a:rPr>
              <a:t>економічного відбору </a:t>
            </a:r>
            <a:r>
              <a:rPr lang="uk-UA" sz="1500" b="0" dirty="0">
                <a:solidFill>
                  <a:schemeClr val="tx1">
                    <a:lumMod val="50000"/>
                  </a:schemeClr>
                </a:solidFill>
                <a:latin typeface="Times New Roman" pitchFamily="18" charset="0"/>
                <a:cs typeface="Times New Roman" pitchFamily="18" charset="0"/>
              </a:rPr>
              <a:t>полягає в тому, що завдяки конкуренції суспільне виробництво звільняється від економічно слабких, нежиттєздатних підприємств. Ринок - це </a:t>
            </a:r>
            <a:r>
              <a:rPr lang="uk-UA" sz="1500" b="0" dirty="0" err="1">
                <a:solidFill>
                  <a:schemeClr val="tx1">
                    <a:lumMod val="50000"/>
                  </a:schemeClr>
                </a:solidFill>
                <a:latin typeface="Times New Roman" pitchFamily="18" charset="0"/>
                <a:cs typeface="Times New Roman" pitchFamily="18" charset="0"/>
              </a:rPr>
              <a:t>найоб'єктивніший</a:t>
            </a:r>
            <a:r>
              <a:rPr lang="uk-UA" sz="1500" b="0" dirty="0">
                <a:solidFill>
                  <a:schemeClr val="tx1">
                    <a:lumMod val="50000"/>
                  </a:schemeClr>
                </a:solidFill>
                <a:latin typeface="Times New Roman" pitchFamily="18" charset="0"/>
                <a:cs typeface="Times New Roman" pitchFamily="18" charset="0"/>
              </a:rPr>
              <a:t> суддя і найдемократичніший механізм економічного відбору ефективно діючих господарств. Процес відбору - жорстокий і безжалісний, але скаржитися можна хіба що на </a:t>
            </a:r>
            <a:r>
              <a:rPr lang="uk-UA" sz="1500" b="0" dirty="0" smtClean="0">
                <a:solidFill>
                  <a:schemeClr val="tx1">
                    <a:lumMod val="50000"/>
                  </a:schemeClr>
                </a:solidFill>
                <a:latin typeface="Times New Roman" pitchFamily="18" charset="0"/>
                <a:cs typeface="Times New Roman" pitchFamily="18" charset="0"/>
              </a:rPr>
              <a:t>свою некомпетентність</a:t>
            </a:r>
            <a:r>
              <a:rPr lang="uk-UA" sz="1500" b="0" dirty="0">
                <a:solidFill>
                  <a:schemeClr val="tx1">
                    <a:lumMod val="50000"/>
                  </a:schemeClr>
                </a:solidFill>
                <a:latin typeface="Times New Roman" pitchFamily="18" charset="0"/>
                <a:cs typeface="Times New Roman" pitchFamily="18" charset="0"/>
              </a:rPr>
              <a:t>. Реалізуючи цю функцію, ринок підвищує прибутковість економіки в </a:t>
            </a:r>
            <a:r>
              <a:rPr lang="uk-UA" sz="1500" b="0" dirty="0" smtClean="0">
                <a:solidFill>
                  <a:schemeClr val="tx1">
                    <a:lumMod val="50000"/>
                  </a:schemeClr>
                </a:solidFill>
                <a:latin typeface="Times New Roman" pitchFamily="18" charset="0"/>
                <a:cs typeface="Times New Roman" pitchFamily="18" charset="0"/>
              </a:rPr>
              <a:t>цілому.</a:t>
            </a:r>
            <a:endParaRPr lang="uk-UA" sz="1500" dirty="0" smtClean="0">
              <a:solidFill>
                <a:schemeClr val="tx1">
                  <a:lumMod val="50000"/>
                </a:schemeClr>
              </a:solidFill>
              <a:latin typeface="Times New Roman" pitchFamily="18" charset="0"/>
              <a:cs typeface="Times New Roman" pitchFamily="18" charset="0"/>
            </a:endParaRPr>
          </a:p>
          <a:p>
            <a:pPr marL="0" indent="228600" algn="just">
              <a:lnSpc>
                <a:spcPct val="100000"/>
              </a:lnSpc>
              <a:spcBef>
                <a:spcPts val="0"/>
              </a:spcBef>
            </a:pPr>
            <a:r>
              <a:rPr lang="uk-UA" sz="1500" b="0" dirty="0" smtClean="0">
                <a:solidFill>
                  <a:schemeClr val="tx1">
                    <a:lumMod val="50000"/>
                  </a:schemeClr>
                </a:solidFill>
                <a:latin typeface="Times New Roman" pitchFamily="18" charset="0"/>
                <a:cs typeface="Times New Roman" pitchFamily="18" charset="0"/>
              </a:rPr>
              <a:t>Ринок </a:t>
            </a:r>
            <a:r>
              <a:rPr lang="uk-UA" sz="1500" b="0" dirty="0">
                <a:solidFill>
                  <a:schemeClr val="tx1">
                    <a:lumMod val="50000"/>
                  </a:schemeClr>
                </a:solidFill>
                <a:latin typeface="Times New Roman" pitchFamily="18" charset="0"/>
                <a:cs typeface="Times New Roman" pitchFamily="18" charset="0"/>
              </a:rPr>
              <a:t>також "зшиває" економіку в єдине ціле, розвиваючи систему горизонтальних і вертикальних зв'язків (підприємств, галузей, регіонів), в тому числі зовнішньоекономічних. У цьому проявляється </a:t>
            </a:r>
            <a:r>
              <a:rPr lang="uk-UA" sz="1500" dirty="0">
                <a:solidFill>
                  <a:schemeClr val="tx1">
                    <a:lumMod val="50000"/>
                  </a:schemeClr>
                </a:solidFill>
                <a:latin typeface="Times New Roman" pitchFamily="18" charset="0"/>
                <a:cs typeface="Times New Roman" pitchFamily="18" charset="0"/>
              </a:rPr>
              <a:t>інтегруюча функція </a:t>
            </a:r>
            <a:r>
              <a:rPr lang="uk-UA" sz="1500" b="0" dirty="0">
                <a:solidFill>
                  <a:schemeClr val="tx1">
                    <a:lumMod val="50000"/>
                  </a:schemeClr>
                </a:solidFill>
                <a:latin typeface="Times New Roman" pitchFamily="18" charset="0"/>
                <a:cs typeface="Times New Roman" pitchFamily="18" charset="0"/>
              </a:rPr>
              <a:t>ринку. Ринок сприяє проникненню товарів у різні країни і куточки світу. Обмін товарами між країнами здійснюється за світовими цінами, які будуються на інтернаціональній вартості. Якщо ж на ринок потрапляє товар, витрати на виготовлення якого перевищують суспільно необхідні інтернаціональні витрати праці, то їхній власник стає неконкурентоспроможним.</a:t>
            </a:r>
            <a:r>
              <a:rPr lang="uk-UA" sz="1500" dirty="0">
                <a:solidFill>
                  <a:schemeClr val="tx1">
                    <a:lumMod val="50000"/>
                  </a:schemeClr>
                </a:solidFill>
                <a:latin typeface="Times New Roman" pitchFamily="18" charset="0"/>
                <a:cs typeface="Times New Roman" pitchFamily="18" charset="0"/>
              </a:rPr>
              <a:t/>
            </a:r>
            <a:br>
              <a:rPr lang="uk-UA" sz="1500" dirty="0">
                <a:solidFill>
                  <a:schemeClr val="tx1">
                    <a:lumMod val="50000"/>
                  </a:schemeClr>
                </a:solidFill>
                <a:latin typeface="Times New Roman" pitchFamily="18" charset="0"/>
                <a:cs typeface="Times New Roman" pitchFamily="18" charset="0"/>
              </a:rPr>
            </a:br>
            <a:r>
              <a:rPr lang="uk-UA" sz="1500" b="0" dirty="0">
                <a:solidFill>
                  <a:schemeClr val="tx1">
                    <a:lumMod val="50000"/>
                  </a:schemeClr>
                </a:solidFill>
                <a:latin typeface="Times New Roman" pitchFamily="18" charset="0"/>
                <a:cs typeface="Times New Roman" pitchFamily="18" charset="0"/>
              </a:rPr>
              <a:t>   Отже, відзначені умови існування та функціонування ринку, а також його функції визначають ринок, як конкретну форму господарської діяльності суспільства, яка одержала назву ринкової системи господарювання, або ринкової економіки.</a:t>
            </a:r>
            <a:endParaRPr lang="uk-UA" sz="15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60732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722370" y="783590"/>
            <a:ext cx="4655820" cy="416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489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4" y="679448"/>
            <a:ext cx="43338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015" y="381316"/>
            <a:ext cx="326707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96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r>
              <a:rPr lang="uk-UA" sz="2000" i="1" u="sng" dirty="0">
                <a:solidFill>
                  <a:schemeClr val="tx1">
                    <a:lumMod val="50000"/>
                  </a:schemeClr>
                </a:solidFill>
                <a:latin typeface="Times New Roman" pitchFamily="18" charset="0"/>
                <a:cs typeface="Times New Roman" pitchFamily="18" charset="0"/>
              </a:rPr>
              <a:t>Переваги ринку</a:t>
            </a:r>
            <a:r>
              <a:rPr lang="uk-UA" sz="2000" i="1" u="sng" dirty="0" smtClean="0">
                <a:solidFill>
                  <a:schemeClr val="tx1">
                    <a:lumMod val="50000"/>
                  </a:schemeClr>
                </a:solidFill>
                <a:latin typeface="Times New Roman" pitchFamily="18" charset="0"/>
                <a:cs typeface="Times New Roman" pitchFamily="18" charset="0"/>
              </a:rPr>
              <a:t>:</a:t>
            </a:r>
            <a:endParaRPr lang="uk-UA" sz="2000" i="1" u="sng" dirty="0">
              <a:solidFill>
                <a:schemeClr val="tx1">
                  <a:lumMod val="50000"/>
                </a:schemeClr>
              </a:solidFill>
              <a:latin typeface="Times New Roman" pitchFamily="18" charset="0"/>
              <a:cs typeface="Times New Roman" pitchFamily="18" charset="0"/>
            </a:endParaRPr>
          </a:p>
          <a:p>
            <a:pPr marL="0" indent="0">
              <a:buNone/>
            </a:pPr>
            <a:r>
              <a:rPr lang="uk-UA" sz="2000" b="0" dirty="0">
                <a:solidFill>
                  <a:schemeClr val="tx1">
                    <a:lumMod val="50000"/>
                  </a:schemeClr>
                </a:solidFill>
                <a:latin typeface="Times New Roman" pitchFamily="18" charset="0"/>
                <a:cs typeface="Times New Roman" pitchFamily="18" charset="0"/>
              </a:rPr>
              <a:t>–  гнучкість, висока адаптивність (тобто пристосовність) до умов, що змінюються;</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ефективний розподіл ресурсів;</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свобода вибору та дій виробників і споживачів;</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максимальне використання досягнень НТР;</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спроможність до задоволення різноманітних потреб, підвищення якості товарів і послуг.</a:t>
            </a:r>
          </a:p>
          <a:p>
            <a:r>
              <a:rPr lang="uk-UA" sz="2000" i="1" u="sng" dirty="0" smtClean="0">
                <a:solidFill>
                  <a:schemeClr val="tx1">
                    <a:lumMod val="50000"/>
                  </a:schemeClr>
                </a:solidFill>
                <a:latin typeface="Times New Roman" pitchFamily="18" charset="0"/>
                <a:cs typeface="Times New Roman" pitchFamily="18" charset="0"/>
              </a:rPr>
              <a:t>Недоліки </a:t>
            </a:r>
            <a:r>
              <a:rPr lang="uk-UA" sz="2000" i="1" u="sng" dirty="0">
                <a:solidFill>
                  <a:schemeClr val="tx1">
                    <a:lumMod val="50000"/>
                  </a:schemeClr>
                </a:solidFill>
                <a:latin typeface="Times New Roman" pitchFamily="18" charset="0"/>
                <a:cs typeface="Times New Roman" pitchFamily="18" charset="0"/>
              </a:rPr>
              <a:t>ринку</a:t>
            </a:r>
            <a:r>
              <a:rPr lang="uk-UA" sz="2000" i="1" u="sng" dirty="0" smtClean="0">
                <a:solidFill>
                  <a:schemeClr val="tx1">
                    <a:lumMod val="50000"/>
                  </a:schemeClr>
                </a:solidFill>
                <a:latin typeface="Times New Roman" pitchFamily="18" charset="0"/>
                <a:cs typeface="Times New Roman" pitchFamily="18" charset="0"/>
              </a:rPr>
              <a:t>:</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не сприяє збереженню невідтворних ресурсів;</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ігнорує потенційно негативні наслідки рішень, що приймається;</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не створює стимулів для виробництва товарів і послуг суспільного (колективного) користування;</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не гарантує повної зайнятості та стабільного рівня цін;</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не забезпечує дієвої мотивації фундаментальних досліджень в науці;</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схильний до нестабільного розвитку.</a:t>
            </a:r>
          </a:p>
        </p:txBody>
      </p:sp>
    </p:spTree>
    <p:extLst>
      <p:ext uri="{BB962C8B-B14F-4D97-AF65-F5344CB8AC3E}">
        <p14:creationId xmlns:p14="http://schemas.microsoft.com/office/powerpoint/2010/main" val="109041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58" y="137160"/>
            <a:ext cx="9826625" cy="548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002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TotalTime>
  <Words>2247</Words>
  <Application>Microsoft Office PowerPoint</Application>
  <PresentationFormat>Довільний</PresentationFormat>
  <Paragraphs>128</Paragraphs>
  <Slides>26</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26</vt:i4>
      </vt:variant>
    </vt:vector>
  </HeadingPairs>
  <TitlesOfParts>
    <vt:vector size="27" baseType="lpstr">
      <vt:lpstr>Тема Office</vt:lpstr>
      <vt:lpstr>ТЕМА 2. РИНОК   1. Сутність і функції ринку як форми організації суспільного  виробництва. Суб’єкти ринкової економіки. 2. Механізм дії ринку та його складові. Попит і пропозиція як  складові ринкового механізму, їх фактори. Ринкова рівновага. Закон  попиту і пропозиції як основа ринкової рівноваги. 3. Ринкова ціна. Цінова еластичність попиту і пропозиції.  4. Конкуренція й монополія в ринковій економіці. Закон конкуренції. Антимонопольна  політика держави та антимонопольне законодавство. 5.Види ринків. Інфраструктура ринку. 6.Особливості формування ринкових відносин в Україні на  сучасному етапі.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Механізм дії ринку та його складові. Попит і пропозиція як  складові ринкового механізму, їх фактори. Ринкова рівновага. Закон  попиту і пропозиції як основа ринкової рівноваги.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4. Конкуренція й монополія в ринковій економіці.  Закон конкуренції.  Антимонопольна  політика держави та антимонопольне законодавство.</vt:lpstr>
      <vt:lpstr>Презентація PowerPoint</vt:lpstr>
      <vt:lpstr>Презентація PowerPoint</vt:lpstr>
      <vt:lpstr>Презентація PowerPoint</vt:lpstr>
      <vt:lpstr>Презентація PowerPoint</vt:lpstr>
      <vt:lpstr>5.Види ринків. Інфраструктура ринку. </vt:lpstr>
      <vt:lpstr>Презентація PowerPoint</vt:lpstr>
      <vt:lpstr>6.Особливості формування ринкових відносин в Україні на  сучасному етапі. </vt:lpstr>
      <vt:lpstr>Презентація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118</cp:revision>
  <dcterms:created xsi:type="dcterms:W3CDTF">2023-01-12T09:20:21Z</dcterms:created>
  <dcterms:modified xsi:type="dcterms:W3CDTF">2024-09-17T09:46:19Z</dcterms:modified>
</cp:coreProperties>
</file>