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0" r:id="rId14"/>
    <p:sldId id="271" r:id="rId15"/>
    <p:sldId id="268" r:id="rId16"/>
    <p:sldId id="282" r:id="rId17"/>
    <p:sldId id="269" r:id="rId18"/>
    <p:sldId id="272" r:id="rId19"/>
    <p:sldId id="273" r:id="rId20"/>
    <p:sldId id="274" r:id="rId21"/>
    <p:sldId id="284" r:id="rId22"/>
    <p:sldId id="275" r:id="rId23"/>
    <p:sldId id="281" r:id="rId24"/>
    <p:sldId id="276" r:id="rId25"/>
    <p:sldId id="280" r:id="rId26"/>
    <p:sldId id="277" r:id="rId27"/>
    <p:sldId id="278" r:id="rId28"/>
    <p:sldId id="279" r:id="rId2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42"/>
    <p:restoredTop sz="94656"/>
  </p:normalViewPr>
  <p:slideViewPr>
    <p:cSldViewPr snapToGrid="0" snapToObjects="1">
      <p:cViewPr>
        <p:scale>
          <a:sx n="120" d="100"/>
          <a:sy n="120" d="100"/>
        </p:scale>
        <p:origin x="344" y="-1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1DD14-D9EE-A543-A084-E8BF6168A5FC}" type="datetimeFigureOut">
              <a:rPr lang="ru-UA" smtClean="0"/>
              <a:t>24.11.2025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E762-B1B8-8A43-96A2-4CF0DF950DC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527621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1DD14-D9EE-A543-A084-E8BF6168A5FC}" type="datetimeFigureOut">
              <a:rPr lang="ru-UA" smtClean="0"/>
              <a:t>24.11.2025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E762-B1B8-8A43-96A2-4CF0DF950DC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728694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1DD14-D9EE-A543-A084-E8BF6168A5FC}" type="datetimeFigureOut">
              <a:rPr lang="ru-UA" smtClean="0"/>
              <a:t>24.11.2025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E762-B1B8-8A43-96A2-4CF0DF950DCF}" type="slidenum">
              <a:rPr lang="ru-UA" smtClean="0"/>
              <a:t>‹#›</a:t>
            </a:fld>
            <a:endParaRPr lang="ru-UA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097700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1DD14-D9EE-A543-A084-E8BF6168A5FC}" type="datetimeFigureOut">
              <a:rPr lang="ru-UA" smtClean="0"/>
              <a:t>24.11.2025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E762-B1B8-8A43-96A2-4CF0DF950DC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2216561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1DD14-D9EE-A543-A084-E8BF6168A5FC}" type="datetimeFigureOut">
              <a:rPr lang="ru-UA" smtClean="0"/>
              <a:t>24.11.2025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E762-B1B8-8A43-96A2-4CF0DF950DCF}" type="slidenum">
              <a:rPr lang="ru-UA" smtClean="0"/>
              <a:t>‹#›</a:t>
            </a:fld>
            <a:endParaRPr lang="ru-U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488237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1DD14-D9EE-A543-A084-E8BF6168A5FC}" type="datetimeFigureOut">
              <a:rPr lang="ru-UA" smtClean="0"/>
              <a:t>24.11.2025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E762-B1B8-8A43-96A2-4CF0DF950DC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9590290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1DD14-D9EE-A543-A084-E8BF6168A5FC}" type="datetimeFigureOut">
              <a:rPr lang="ru-UA" smtClean="0"/>
              <a:t>24.11.2025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E762-B1B8-8A43-96A2-4CF0DF950DC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6863641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1DD14-D9EE-A543-A084-E8BF6168A5FC}" type="datetimeFigureOut">
              <a:rPr lang="ru-UA" smtClean="0"/>
              <a:t>24.11.2025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E762-B1B8-8A43-96A2-4CF0DF950DC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661162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1DD14-D9EE-A543-A084-E8BF6168A5FC}" type="datetimeFigureOut">
              <a:rPr lang="ru-UA" smtClean="0"/>
              <a:t>24.11.2025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E762-B1B8-8A43-96A2-4CF0DF950DC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103981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1DD14-D9EE-A543-A084-E8BF6168A5FC}" type="datetimeFigureOut">
              <a:rPr lang="ru-UA" smtClean="0"/>
              <a:t>24.11.2025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E762-B1B8-8A43-96A2-4CF0DF950DC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68140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1DD14-D9EE-A543-A084-E8BF6168A5FC}" type="datetimeFigureOut">
              <a:rPr lang="ru-UA" smtClean="0"/>
              <a:t>24.11.2025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E762-B1B8-8A43-96A2-4CF0DF950DC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512333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1DD14-D9EE-A543-A084-E8BF6168A5FC}" type="datetimeFigureOut">
              <a:rPr lang="ru-UA" smtClean="0"/>
              <a:t>24.11.2025</a:t>
            </a:fld>
            <a:endParaRPr lang="ru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E762-B1B8-8A43-96A2-4CF0DF950DC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633889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1DD14-D9EE-A543-A084-E8BF6168A5FC}" type="datetimeFigureOut">
              <a:rPr lang="ru-UA" smtClean="0"/>
              <a:t>24.11.2025</a:t>
            </a:fld>
            <a:endParaRPr lang="ru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E762-B1B8-8A43-96A2-4CF0DF950DC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7537650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1DD14-D9EE-A543-A084-E8BF6168A5FC}" type="datetimeFigureOut">
              <a:rPr lang="ru-UA" smtClean="0"/>
              <a:t>24.11.2025</a:t>
            </a:fld>
            <a:endParaRPr lang="ru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E762-B1B8-8A43-96A2-4CF0DF950DC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7542533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1DD14-D9EE-A543-A084-E8BF6168A5FC}" type="datetimeFigureOut">
              <a:rPr lang="ru-UA" smtClean="0"/>
              <a:t>24.11.2025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E762-B1B8-8A43-96A2-4CF0DF950DC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794012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1DD14-D9EE-A543-A084-E8BF6168A5FC}" type="datetimeFigureOut">
              <a:rPr lang="ru-UA" smtClean="0"/>
              <a:t>24.11.2025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E762-B1B8-8A43-96A2-4CF0DF950DC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783240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81DD14-D9EE-A543-A084-E8BF6168A5FC}" type="datetimeFigureOut">
              <a:rPr lang="ru-UA" smtClean="0"/>
              <a:t>24.11.2025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BA7E762-B1B8-8A43-96A2-4CF0DF950DC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609019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848C36-61D5-154D-A81C-029FB90E8D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77589" y="2404534"/>
            <a:ext cx="5996413" cy="1646302"/>
          </a:xfrm>
        </p:spPr>
        <p:txBody>
          <a:bodyPr/>
          <a:lstStyle/>
          <a:p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b="1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Якісне та кількісне оцінювання ризиків підприємницької та торговельної діяльності 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5EC4DAB-2DF9-9242-8892-12E7CA014EC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UA"/>
              <a:t>Лекція 9 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40537417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2B752AC-4056-EB48-97B9-DCEEA11B42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3143" y="439387"/>
            <a:ext cx="11017489" cy="5601975"/>
          </a:xfrm>
        </p:spPr>
        <p:txBody>
          <a:bodyPr/>
          <a:lstStyle/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етапі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оцінювання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коригування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результативності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ступеня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нейтралізаціі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втрат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співвідношення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ступеня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розміру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збитків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величини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господарськоі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урахуванням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оптимізаціі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8620177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F7276C9-580A-BF45-BD29-2893582309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3147" y="249383"/>
            <a:ext cx="10887642" cy="579198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Обов’язковою</a:t>
            </a: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умовою</a:t>
            </a: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дієвоі</a:t>
            </a: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-менеджменту </a:t>
            </a:r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дотримання</a:t>
            </a: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певних</a:t>
            </a: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принципів</a:t>
            </a: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</a:t>
            </a: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усвідомлення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прийняття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ризиків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b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особиста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кожного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учасника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-менеджменту;</a:t>
            </a:r>
          </a:p>
          <a:p>
            <a:pPr algn="just"/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колегіальність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демократизм у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групі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спеціалістів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займаються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проблемами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b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коректне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формулювання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мети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ризиками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характеристики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ризиків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сприяють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досягненню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b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об’єктивність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достовірність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повнота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надійність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інформаціі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̈;</a:t>
            </a:r>
          </a:p>
          <a:p>
            <a:pPr algn="just"/>
            <a:b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охоплення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ризиком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горизонтальних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вертикальних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ієрархічних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рівнів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органічнии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зв’язок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управлінських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елементів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підприємницького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системнии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підхід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</a:p>
          <a:p>
            <a:pPr algn="just"/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незалежність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окремими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ризиками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2396478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23F01A0-365C-B048-A11A-B61BD9279E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0017" y="261257"/>
            <a:ext cx="11232962" cy="5780106"/>
          </a:xfrm>
        </p:spPr>
        <p:txBody>
          <a:bodyPr>
            <a:norm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співставленість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приймаються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рівнем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доходності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мінімізація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спектра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ступінь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швидка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реакція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господарювання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виражаються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врахування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фактора часу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мінімізація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здійснення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-менеджменту; </a:t>
            </a:r>
          </a:p>
          <a:p>
            <a:r>
              <a:rPr lang="ru-RU" dirty="0"/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інноваційнии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підхід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-менеджмент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систему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прийняття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невизначеності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завжди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думати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приймати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сумніву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заради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незначного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заради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меншого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пам’ятати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альтернативних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6737583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F53AD01-AD5F-F34F-BEFC-6FD3E5F938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6898" y="427513"/>
            <a:ext cx="10671386" cy="5613850"/>
          </a:xfrm>
        </p:spPr>
        <p:txBody>
          <a:bodyPr>
            <a:normAutofit/>
          </a:bodyPr>
          <a:lstStyle/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чином,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господарськими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ризиками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ідентифікацію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операційніи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фінансовіи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стратегічніи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Кінцевою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метою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-менеджменту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виступає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цільова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підприємництва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найбільшого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оптимальному,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прийнятному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господарювання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2512762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7558683-E36B-8C45-936C-5BEE1D3C87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0648" y="225631"/>
            <a:ext cx="10960457" cy="5815731"/>
          </a:xfrm>
        </p:spPr>
        <p:txBody>
          <a:bodyPr>
            <a:norm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Напрями</a:t>
            </a:r>
            <a:r>
              <a:rPr lang="ru-RU" sz="24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sz="24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регулювання</a:t>
            </a:r>
            <a:r>
              <a:rPr lang="ru-RU" sz="24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ступеня</a:t>
            </a:r>
            <a:r>
              <a:rPr lang="ru-RU" sz="24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4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ґрунтовного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якісного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менеджер,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спираючись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обирає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один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ризиком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Уникнення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означає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просте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ухилення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заходу,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обтяженого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надмірним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катастрофічним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ризиком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Однак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уникнення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менеджера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інвестора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нерідко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означає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відмову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ризиком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невикористаних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можливостеи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̆. </a:t>
            </a:r>
          </a:p>
          <a:p>
            <a:pPr algn="just"/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Прийняття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збереження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ступеня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залишення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менеджером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інвестором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Вкладаючи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справу, менеджер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впевненим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покриття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збитків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йому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загрожують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5286074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4FABCFA-93AD-9E47-99EF-AB37F674FE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5641" y="332509"/>
            <a:ext cx="11173275" cy="6116417"/>
          </a:xfrm>
        </p:spPr>
        <p:txBody>
          <a:bodyPr>
            <a:normAutofit/>
          </a:bodyPr>
          <a:lstStyle/>
          <a:p>
            <a:pPr algn="just"/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ступеня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здійснюватись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шляхом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передачі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способами,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самострахування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коштів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урахуванням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лімітування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диверсифікаціі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способами. </a:t>
            </a:r>
          </a:p>
          <a:p>
            <a:pPr algn="just"/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способи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ступеня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Передача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здійснюється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шляхом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механізм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зовнішнього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страхування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тому,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покласти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того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співучасника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реального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інвестиційного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проекту,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контролювати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краще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Передача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здійснюватись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шляхом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укладення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ф’ючерсного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контракту.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Ф’ючерси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змогу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передавати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несприятливоі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майбутньому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протилежніи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стороні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торговельноі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угоди. </a:t>
            </a:r>
          </a:p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Найпоширенішою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формою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передачі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страхування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Суть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зовнішнього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страхування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виражається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тому,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інвестор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ладен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відмовитися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доходів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уникнути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ладен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заплатити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нуля.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0546409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4576742-AC17-864B-BEAA-4C1E5364DF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137" y="201881"/>
            <a:ext cx="11127179" cy="5839481"/>
          </a:xfrm>
        </p:spPr>
        <p:txBody>
          <a:bodyPr/>
          <a:lstStyle/>
          <a:p>
            <a:pPr algn="just"/>
            <a:r>
              <a:rPr lang="ru-RU" sz="2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 </a:t>
            </a:r>
            <a:r>
              <a:rPr lang="ru-RU" sz="20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передачі</a:t>
            </a:r>
            <a:r>
              <a:rPr lang="ru-RU" sz="2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Кафе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відкриває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літній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майданчик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дорогим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обладнанням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грилі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меблі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на 800 000 грн.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Замість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самостійного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резервування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коштів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випадок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крадіжки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пожежі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власник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передає</a:t>
            </a:r>
            <a:r>
              <a:rPr lang="ru-RU" sz="2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2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страховику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укладає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договір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страхування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майна. У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збитку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пожежа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страхова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повністю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компенсує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втрати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кафе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сплачує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фіксовану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премію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40 000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грн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рік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/>
            <a:r>
              <a:rPr lang="ru-RU" sz="2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Альтернатива — </a:t>
            </a:r>
            <a:r>
              <a:rPr lang="ru-RU" sz="20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sz="2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кафе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укладає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договір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оренди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майданчика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ТРЦ, де в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угоді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прописано,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ТРЦ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несе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охорону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пожежну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безпеку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Таким чином,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крадіжки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пошкодження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частково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лягає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орендодавця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Обидва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способи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страхування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контрактний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знімають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тягар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кафе,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перекладаючи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зовнішню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сторону.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554685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72F34B6-753E-254B-AE73-31B27DE61D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017" y="546265"/>
            <a:ext cx="11125929" cy="5495097"/>
          </a:xfrm>
        </p:spPr>
        <p:txBody>
          <a:bodyPr/>
          <a:lstStyle/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суму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збитків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підприємця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відшкодування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таких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збитків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страхування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змогу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зменшити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суму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страхового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розміру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страховоі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преміі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̈. </a:t>
            </a:r>
          </a:p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повинен бути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утримании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менеджер не повинен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залишати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розмір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збитків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великии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економією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страховіи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преміі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̈. </a:t>
            </a:r>
          </a:p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Сьогодні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страхування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розвинутих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країнах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варіюють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до 20 %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обсягу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щорічних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продаж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місцезнаходження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фірми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6471815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3EEE2FA-A96A-9447-A909-2AA510CCE2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1895" y="795647"/>
            <a:ext cx="11175463" cy="5245715"/>
          </a:xfrm>
        </p:spPr>
        <p:txBody>
          <a:bodyPr/>
          <a:lstStyle/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передати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утримання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страховіи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ризиків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пошкодження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знищення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майна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внаслідок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пожежі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стихійного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лиха,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технологічноі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аваріі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̈;</a:t>
            </a:r>
          </a:p>
          <a:p>
            <a:pPr algn="just"/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̈/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частковоі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тимчасовоі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втрати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працездатності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співробітником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службових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внаслідок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нещасного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необхідністю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відшкодування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збитків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зазнала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третя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внаслідок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з боку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співробітників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збитків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спричинених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даному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некваліфікованими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нечесними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співробітників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фінансово-комерційні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реалізуватися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вигляді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недоотримання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періоду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кругообігу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коштів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непередбачуваних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чинників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6405704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AC37351-1958-E247-9274-8EE06FA36C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391" y="451263"/>
            <a:ext cx="10920925" cy="5590100"/>
          </a:xfrm>
        </p:spPr>
        <p:txBody>
          <a:bodyPr>
            <a:normAutofit/>
          </a:bodyPr>
          <a:lstStyle/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Страховик,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отримуючи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плату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приймає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свою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компенсувати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але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розмірі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перевищує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розмір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страховоі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(Страхова сума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мірою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зобов’язань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боку страховика.) Таким чином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реалізується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ризикова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страхування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Страховик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здійснює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відшкодування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збитків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завдяки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замкненому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перерозподілу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грошовоі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учасниками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страхування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юридичними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фізичними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особами,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наражаються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однотипнии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Відношення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виплат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ймовірніснии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характер,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попередньо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невідомо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відбудеться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буде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сила та кого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застрахованих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зачепить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підкреслити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страхування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компенсує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збитки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грошовіи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не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відшкодовує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товарно-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тому не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повністю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усунути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затримки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відтворювального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 той же час у рамках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превентивноі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страхування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ймовірність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зменшена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страховиком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протипожежного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страхує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нього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майно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2785706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D742512-4011-5B42-8602-8522F2E77C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653143"/>
            <a:ext cx="10933140" cy="5388219"/>
          </a:xfrm>
        </p:spPr>
        <p:txBody>
          <a:bodyPr/>
          <a:lstStyle/>
          <a:p>
            <a:pPr algn="ctr"/>
            <a:r>
              <a:rPr lang="ru-RU" b="1" dirty="0" err="1">
                <a:solidFill>
                  <a:schemeClr val="accent1"/>
                </a:solidFill>
              </a:rPr>
              <a:t>Управління</a:t>
            </a:r>
            <a:r>
              <a:rPr lang="ru-RU" b="1" dirty="0">
                <a:solidFill>
                  <a:schemeClr val="accent1"/>
                </a:solidFill>
              </a:rPr>
              <a:t> </a:t>
            </a:r>
            <a:r>
              <a:rPr lang="ru-RU" b="1" dirty="0" err="1">
                <a:solidFill>
                  <a:schemeClr val="accent1"/>
                </a:solidFill>
              </a:rPr>
              <a:t>ризиками</a:t>
            </a:r>
            <a:r>
              <a:rPr lang="ru-RU" b="1" dirty="0">
                <a:solidFill>
                  <a:schemeClr val="accent1"/>
                </a:solidFill>
              </a:rPr>
              <a:t> </a:t>
            </a:r>
            <a:r>
              <a:rPr lang="ru-RU" b="1" dirty="0" err="1">
                <a:solidFill>
                  <a:schemeClr val="accent1"/>
                </a:solidFill>
              </a:rPr>
              <a:t>господарськоі</a:t>
            </a:r>
            <a:r>
              <a:rPr lang="ru-RU" b="1" dirty="0">
                <a:solidFill>
                  <a:schemeClr val="accent1"/>
                </a:solidFill>
              </a:rPr>
              <a:t>̈ </a:t>
            </a:r>
            <a:r>
              <a:rPr lang="ru-RU" b="1" dirty="0" err="1">
                <a:solidFill>
                  <a:schemeClr val="accent1"/>
                </a:solidFill>
              </a:rPr>
              <a:t>діяльності</a:t>
            </a:r>
            <a:r>
              <a:rPr lang="ru-RU" b="1" dirty="0">
                <a:solidFill>
                  <a:schemeClr val="accent1"/>
                </a:solidFill>
              </a:rPr>
              <a:t> </a:t>
            </a:r>
          </a:p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Розсудливии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менеджер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завжди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істину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сама природа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споріднена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чинниками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випадковості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неповноти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невизначеності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ризиком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ризиком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покликане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забезпечити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оптимальне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підприємця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співвідношення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(приросту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ринковоі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прийнятнии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допустимии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умовою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чітке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усвідомлення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фірми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Виходячи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виконуватись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збір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обробка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про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виробничоі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комерційноі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фірми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минулому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в поточному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періоді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здійснюватися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майбутнього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швидко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старіє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тому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прийняття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повинен оперативно,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динамічно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реагувати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надходження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водночас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оцінюючи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й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здійснюючи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моніторинг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6995657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367F897-9535-0B49-BA17-452AC5F686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0015" y="249383"/>
            <a:ext cx="11088585" cy="5791980"/>
          </a:xfrm>
        </p:spPr>
        <p:txBody>
          <a:bodyPr>
            <a:normAutofit fontScale="92500"/>
          </a:bodyPr>
          <a:lstStyle/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знижок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(надбавок) 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страховоі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преміі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страховик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стимулювати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вживати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заходи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зменшення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збереження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певному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отримує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потенційнии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страхувальник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страховиком,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прийняття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подальших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ризиком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слугувати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сигналом,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припинити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вид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майна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абсолютно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небезпечно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зберігати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даніи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виробничіи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дільниці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даному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приміщенні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)). </a:t>
            </a:r>
          </a:p>
          <a:p>
            <a:pPr algn="just"/>
            <a:r>
              <a:rPr lang="ru-RU" sz="2000" b="1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Хеджування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фінансовий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захист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валюти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сировини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відсоткових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ставок,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акцій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за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спеціальних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інструментів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ф’ючерсів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опціонів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форвардів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свопів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Воно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входить до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зовнішніх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(разом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страхуванням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передачею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ru-RU" sz="20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Хеджування</a:t>
            </a:r>
            <a:r>
              <a:rPr lang="ru-RU" sz="2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= "страховка </a:t>
            </a:r>
            <a:r>
              <a:rPr lang="ru-RU" sz="20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2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фіксуєш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майбутню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ціну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сьогодні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втратити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піде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проти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тебе.</a:t>
            </a: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 (коротко):</a:t>
            </a:r>
          </a:p>
          <a:p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Експортер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знає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через 3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місяці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отримає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$100 000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боїться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падіння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курсу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долара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хеджує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укладає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форвардний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контракт з банком —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продати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$100 000 за курсом </a:t>
            </a:r>
            <a:r>
              <a:rPr lang="ru-RU" sz="2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41 </a:t>
            </a:r>
            <a:r>
              <a:rPr lang="ru-RU" sz="20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грн</a:t>
            </a:r>
            <a:r>
              <a:rPr lang="ru-RU" sz="2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/$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замість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ринкового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40,5). →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Незалежно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курсу через 3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місяці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отримає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4 100 000 грн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усунуто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44301431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58BE75A-F16C-344A-5ECE-FE8DFE4BD8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1886" y="332509"/>
            <a:ext cx="11174680" cy="5708853"/>
          </a:xfrm>
        </p:spPr>
        <p:txBody>
          <a:bodyPr/>
          <a:lstStyle/>
          <a:p>
            <a:pPr marL="0" indent="0" algn="just">
              <a:buNone/>
            </a:pP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способи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ступеня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Лімітування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потоків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грошових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інвестиційних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(по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відношенню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Лімітування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банками при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укладанні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договору на овердрафт.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застосовувати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засіб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продажу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кредит,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позичок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прийнятті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обсягу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коштів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спрямовуються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2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 </a:t>
            </a:r>
            <a:r>
              <a:rPr lang="ru-RU" sz="20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лімітування</a:t>
            </a:r>
            <a:r>
              <a:rPr lang="ru-RU" sz="2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Мережа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магазинів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електроніки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продає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кредит.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уникнути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великих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прострочених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боргів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вона </a:t>
            </a:r>
            <a:r>
              <a:rPr lang="ru-RU" sz="20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лімітує</a:t>
            </a:r>
            <a:r>
              <a:rPr lang="ru-RU" sz="2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кредитну</a:t>
            </a:r>
            <a:r>
              <a:rPr lang="ru-RU" sz="2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лінію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максимальна сума кредиту одному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50 000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термін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12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місяців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ліміт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кредитів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млн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місяць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Інший</a:t>
            </a:r>
            <a:r>
              <a:rPr lang="ru-RU" sz="2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приклад: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банк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видає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овердрафт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поточний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рахунок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sz="20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обмежує</a:t>
            </a:r>
            <a:r>
              <a:rPr lang="ru-RU" sz="2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 млн </a:t>
            </a:r>
            <a:r>
              <a:rPr lang="ru-RU" sz="20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грн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30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днів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інвестуючи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стартап, </a:t>
            </a:r>
            <a:r>
              <a:rPr lang="ru-RU" sz="20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лімітує</a:t>
            </a:r>
            <a:r>
              <a:rPr lang="ru-RU" sz="2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вклад до 10 % </a:t>
            </a:r>
            <a:r>
              <a:rPr lang="ru-RU" sz="20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sz="2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3 млн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грн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30 млн).</a:t>
            </a: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6403608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9FCC732-BDA5-FC45-9483-510E6E2F78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891" y="427512"/>
            <a:ext cx="11437656" cy="6189855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Диверсифікація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інвестованих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коштів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об’єктами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вкладання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безпосередньо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зв’язані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собою.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диверсифікаціі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базується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інвестиційних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фондів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продають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акціі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одержані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кошти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вкладають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різноманітні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папери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купуються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фондовому ринку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приносять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стійкии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середніи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прибуток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Диверсифікація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змогу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уникнути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різноманітними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видами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Так,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придбання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інвестором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акціи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акціонерних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товариств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акціи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одного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акціонерного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товариства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збільшує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ймовірність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одержання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ним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середнього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доходу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знижує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2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 </a:t>
            </a:r>
            <a:r>
              <a:rPr lang="ru-RU" sz="20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диверсифікації</a:t>
            </a:r>
            <a:r>
              <a:rPr lang="ru-RU" sz="2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Інвестор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1 000 000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грн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планує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вкласти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акції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20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</a:t>
            </a:r>
            <a:r>
              <a:rPr lang="ru-RU" sz="2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 (без </a:t>
            </a:r>
            <a:r>
              <a:rPr lang="ru-RU" sz="20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диверсифікації</a:t>
            </a:r>
            <a:r>
              <a:rPr lang="ru-RU" sz="2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усі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кошти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в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акції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одного </a:t>
            </a:r>
            <a:r>
              <a:rPr lang="en-US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IT-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стартапу. З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ймовірністю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70 %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акція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зросте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50 % (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прибуток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500 000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грн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), але з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ймовірністю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30 %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збанкрутує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втрата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1 000 000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грн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Очікуваний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прибуток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0,7 × 500 000 + 0,3 × (−1 000 000) = 350 000 − 300 000 = 50 000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грн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повної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втрати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високий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</a:t>
            </a:r>
            <a:r>
              <a:rPr lang="ru-RU" sz="2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 (з </a:t>
            </a:r>
            <a:r>
              <a:rPr lang="ru-RU" sz="20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диверсифікацією</a:t>
            </a:r>
            <a:r>
              <a:rPr lang="ru-RU" sz="2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кошти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розподілено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порівну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незалежними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компаніями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(по 200 000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грн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lang="en-US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IT-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стартап,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харчовий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банк,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логістична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фірма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енергетична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Кожна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свій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але вони не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корелюють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Загальний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результат: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стабільний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прибуток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≈ 80 000–120 000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грн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щорічно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повної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втрати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практично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нульовий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Таким чином,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диверсифікація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знижує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коливання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доходу й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гарантує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середній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стійкий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прибуток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роблять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інвестиційні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фонди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розподіляючи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кошти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десятками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паперів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69393269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E544D27-DC96-0937-0060-0AC183C84C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3761" y="142505"/>
            <a:ext cx="11447813" cy="589885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резервів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запасів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покриття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ймовірних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непередбачуваних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майбутньому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роду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самострахуванням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оперативно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тимчасові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ускладнення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фінансово-комерційніи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товарно-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резервів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альтернативою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страхуванню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майна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наражається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невелика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майновими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параметрами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проекту.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Самострахування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шляхом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резервування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коштів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застосовуватись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однотипного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майна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ймовірність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пошкодження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незначна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</a:t>
            </a:r>
            <a:r>
              <a:rPr lang="ru-RU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резервів</a:t>
            </a:r>
            <a:r>
              <a:rPr lang="ru-RU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самострахування</a:t>
            </a:r>
            <a:r>
              <a:rPr lang="ru-RU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Мале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меблів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10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верстатів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 150 000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грн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кожен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1,5 млн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грн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Ймовірність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поломки одного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верстата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10 % на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рік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ремонт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коштує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100 000 грн.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Замість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укладання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страхового договору на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верстати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премія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120 000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грн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рік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створює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власний</a:t>
            </a:r>
            <a:r>
              <a:rPr lang="ru-RU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резервний</a:t>
            </a:r>
            <a:r>
              <a:rPr lang="ru-RU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фонд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щомісяця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відкладає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10 000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грн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(за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рік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120 000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грн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 Коли один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верстат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ламається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ремонт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оплачується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резерву, не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зупиняючи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поломок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немає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резерв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накопичується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використаний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модернізацію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Перевага</a:t>
            </a:r>
            <a:r>
              <a:rPr lang="ru-RU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перед </a:t>
            </a:r>
            <a:r>
              <a:rPr lang="ru-RU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страхуванням</a:t>
            </a:r>
            <a:r>
              <a:rPr lang="ru-RU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немає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переплат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страховій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кошти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залишаються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обороті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Самострахування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одного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верстата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(150 000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грн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—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3 %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річного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обороту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(5 млн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грн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), 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одиночної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поломки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низький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Такий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резерв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як «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страховка», оперативно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покриває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непередбачувані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уникає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залежності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страховиків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9968711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2B8D4C3-F856-154E-9DEC-0DD355CFC0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391" y="439387"/>
            <a:ext cx="10307313" cy="5601975"/>
          </a:xfrm>
        </p:spPr>
        <p:txBody>
          <a:bodyPr>
            <a:normAutofit/>
          </a:bodyPr>
          <a:lstStyle/>
          <a:p>
            <a:pPr algn="just"/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Здобуття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додатковоі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одним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неточних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уточнення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стосується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планованих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особливо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інноваційних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новинок), то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терміново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почати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упровадження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сенс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провести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якийсь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експеримент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уточнення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одного боку,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експеримент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дозволив би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знизити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обтяжує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інноваційнии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проект,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зменшити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збитки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Але,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боку,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експеримент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 свою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чергу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певними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затратами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збитками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впровадження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інноваційного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проекту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відкладається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збитки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збільшуються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Вони особливо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великі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довгострокового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експерименту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впровадження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одержувании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відсуваються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добування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додатковоі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03909314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3F6F821-3FEE-5620-8F95-7C4499029C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389" y="439387"/>
            <a:ext cx="10664041" cy="5601975"/>
          </a:xfrm>
        </p:spPr>
        <p:txBody>
          <a:bodyPr>
            <a:normAutofit/>
          </a:bodyPr>
          <a:lstStyle/>
          <a:p>
            <a:r>
              <a:rPr lang="ru-RU" b="1" i="1" dirty="0">
                <a:effectLst/>
                <a:highlight>
                  <a:srgbClr val="00FF00"/>
                </a:highlight>
              </a:rPr>
              <a:t>Приклад: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планує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запустити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новий</a:t>
            </a:r>
            <a:r>
              <a:rPr lang="ru-RU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онлайн-магазин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інноваційний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проєкт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два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Font typeface="+mj-lt"/>
              <a:buAutoNum type="arabicPeriod"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Негайно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запустити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наявних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100 тис.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потенційних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чек — 500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запуск –  30 млн.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742950" lvl="1" indent="-285750">
              <a:buFont typeface="+mj-lt"/>
              <a:buAutoNum type="arabicPeriod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Очікуваний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дохід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100 000 × 500 =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50 млн грн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реальна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50 тис.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→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дохід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25 млн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збитки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+mj-lt"/>
              <a:buAutoNum type="arabicPeriod"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Спочатку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провести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тестовий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запуск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експеримент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малій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(10 тис.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користувачів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за 50 тис.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742950" lvl="1" indent="-285750">
              <a:buFont typeface="+mj-lt"/>
              <a:buAutoNum type="arabicPeriod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тест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500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→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сміливо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масштабувати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>
              <a:buFont typeface="+mj-lt"/>
              <a:buAutoNum type="arabicPeriod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300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→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переглянути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втративши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запуск.</a:t>
            </a:r>
          </a:p>
          <a:p>
            <a:r>
              <a:rPr lang="ru-RU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Порівняння</a:t>
            </a:r>
            <a:r>
              <a:rPr lang="ru-RU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експерименту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втратити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30 млн.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час.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експериментом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50 тис.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75–80 %.</a:t>
            </a:r>
          </a:p>
          <a:p>
            <a:r>
              <a:rPr lang="ru-RU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Висновок</a:t>
            </a:r>
            <a:r>
              <a:rPr lang="ru-RU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додатковий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експеримент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доцільний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уникнення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помилки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перевищує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6447342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4034031-D13E-2E4C-A93E-7DD70A5687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017" y="653143"/>
            <a:ext cx="10728888" cy="5388219"/>
          </a:xfrm>
        </p:spPr>
        <p:txBody>
          <a:bodyPr/>
          <a:lstStyle/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коли б у менеджера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міг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зробити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кращии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прогноз й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знизити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ступінь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робить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товаром,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інвестори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згодні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платити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великі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А коли так, то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вкладення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Існування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різноманітних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ступеня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ставить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підприємця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перед проблемою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вибору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найбільш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прийнятного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певніи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заходу.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Вчені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вважають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умов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доцільним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модуля «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ймовірність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виникнення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збитків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збитків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обраною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підприємцем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градацією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експертних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оцінок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методичного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підходу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оптимального способу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нейтралізаціі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ступеня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відображено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29116066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4E5F0726-D0D1-D84E-AB0F-15C1B0B2B94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85472" y="356260"/>
            <a:ext cx="8367952" cy="5507635"/>
          </a:xfrm>
        </p:spPr>
      </p:pic>
    </p:spTree>
    <p:extLst>
      <p:ext uri="{BB962C8B-B14F-4D97-AF65-F5344CB8AC3E}">
        <p14:creationId xmlns:p14="http://schemas.microsoft.com/office/powerpoint/2010/main" val="226626381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42643C9-1073-204C-ABFD-C814FA25A5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267" y="344385"/>
            <a:ext cx="10668417" cy="5696978"/>
          </a:xfrm>
        </p:spPr>
        <p:txBody>
          <a:bodyPr/>
          <a:lstStyle/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часом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здійснення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сукупність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ступінь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розділити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на: </a:t>
            </a:r>
          </a:p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передують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несприятливіи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плануються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здійснюються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завчасно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страхування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самострахування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диверсифікація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попереджувальні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організаційно-технічні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договірні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заходи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</a:p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настають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слідом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несприятливою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подією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позички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дотаціі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algn="just"/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розглянутих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вище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певні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значно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розрізнятися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своїм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рівнем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ризиками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впровадженні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практику “оптимального”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раціонального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набору таких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зменшити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максимально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вигоду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Вибір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конкретного методу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досвіду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можливостеи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господарювання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Але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найкращим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варіантом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вибору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оптимізаціі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обґрунтована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комбінація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декількох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1417715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6AEA530-926C-AB44-93C9-2495D33420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415637"/>
            <a:ext cx="10921109" cy="5625726"/>
          </a:xfrm>
        </p:spPr>
        <p:txBody>
          <a:bodyPr/>
          <a:lstStyle/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Обираючи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тактику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ризиком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менеджер повинен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дотримуватись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таких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принципів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недоцільно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ризикувати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більшим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заради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меншого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недоцільно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ризикувати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заздалегідь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піклуватися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здійснювати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прогноз)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імовірних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ризиком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фірми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притаманних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наявних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майстерності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професіоналізму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схильності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менеджера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прийняття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ступінь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своєрідного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механізму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ризиками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-менеджменту.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4930588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1C32D67-0E67-774C-BCE5-E04A903943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475013"/>
            <a:ext cx="10188588" cy="5566349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ризиками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організаційного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характеру,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величини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зменшення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можливим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негативним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наслідкам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сучасноі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ризиками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-менеджмент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систему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-менеджмент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себе: </a:t>
            </a:r>
          </a:p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керовану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підсистему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підсистему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керованоі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підсистеми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відносять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ризикові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вкладення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суб’єктами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господарювання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7888692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BFC72B7-FE0A-894F-9D16-27E6D0625D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8917" y="391887"/>
            <a:ext cx="11550316" cy="6153292"/>
          </a:xfrm>
        </p:spPr>
        <p:txBody>
          <a:bodyPr>
            <a:normAutofit/>
          </a:bodyPr>
          <a:lstStyle/>
          <a:p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підсистема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чолі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-менеджером, яка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цілеспрямоване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безперебійне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ризик-менеджменті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здійснюватися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інформаційного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наявності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статистичних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інформаційних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комерційних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так і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господарськими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ризиками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покладено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̆. </a:t>
            </a:r>
          </a:p>
          <a:p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Функціі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керованоі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підсистеми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полягають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у: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прогнозуванні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перспективу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фінансово-економічноі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стану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indent="0">
              <a:buNone/>
            </a:pP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об’єднання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людеи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займаються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ризиками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 та процедур: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побудова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апарату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норм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регулюванні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досягається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стійкості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виникнення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відхилень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1089955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A288355-B1A4-4841-B4E2-BA6C88F02C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2979" y="442913"/>
            <a:ext cx="11490158" cy="5598449"/>
          </a:xfrm>
        </p:spPr>
        <p:txBody>
          <a:bodyPr/>
          <a:lstStyle/>
          <a:p>
            <a:r>
              <a:rPr lang="ru-RU" dirty="0"/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узгодженість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ланок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апарату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спеціалістів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стимулюванні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спонукання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спеціалістів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зацікавленості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Функціями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керівноі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підсистеми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ризиковими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вкладеннями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ступеню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страхування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господарювання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-менеджмент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тактичних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3315851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3F959FD-B334-8C4D-B890-717ACFEF37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451263"/>
            <a:ext cx="11125646" cy="6154074"/>
          </a:xfrm>
        </p:spPr>
        <p:txBody>
          <a:bodyPr/>
          <a:lstStyle/>
          <a:p>
            <a:pPr algn="just"/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-менеджменту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довгостроковии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курс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намічених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̆, в основу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покладено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Тактика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пропонує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прийоми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вибору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найбільш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оптимального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ризиками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охоплює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комплекс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результативності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господарськоі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мінімізацію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майже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усунення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втрат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збитків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при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здійсненні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тих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̆. </a:t>
            </a: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рис. 1 наведено блок-схему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ризиками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42501370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E6F97CE3-C6FA-404A-B8B9-334545EB3F7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5458" y="220592"/>
            <a:ext cx="7234126" cy="5821434"/>
          </a:xfrm>
        </p:spPr>
      </p:pic>
    </p:spTree>
    <p:extLst>
      <p:ext uri="{BB962C8B-B14F-4D97-AF65-F5344CB8AC3E}">
        <p14:creationId xmlns:p14="http://schemas.microsoft.com/office/powerpoint/2010/main" val="30054147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5447D5E-52BC-7B44-8A89-A12276D557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893" y="356261"/>
            <a:ext cx="10969675" cy="5685102"/>
          </a:xfrm>
        </p:spPr>
        <p:txBody>
          <a:bodyPr/>
          <a:lstStyle/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першому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етапі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-менеджменту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доцільним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господарськоі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всієі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Спочатку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найбільш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ймовірні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й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небезпечні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поступово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переходять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найменш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ймовірних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формуючи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портфель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ідентифікованих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підприємницького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найбільш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та методично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складнии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кількісну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якісну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ідентифікаціі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переходити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регулювання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ступеня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охоплює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стадіі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̈: </a:t>
            </a: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вибір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ризиком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оцінюванням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порівняльноі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різноманітних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критеріїв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безпосередніи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ступінь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обраних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оптимізаціі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4148748624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{1D48E0E8-C2F9-C44C-8351-991745A94D75}tf10001060</Template>
  <TotalTime>444</TotalTime>
  <Words>3725</Words>
  <Application>Microsoft Macintosh PowerPoint</Application>
  <PresentationFormat>Широкоэкранный</PresentationFormat>
  <Paragraphs>155</Paragraphs>
  <Slides>28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33" baseType="lpstr">
      <vt:lpstr>Arial</vt:lpstr>
      <vt:lpstr>Times New Roman</vt:lpstr>
      <vt:lpstr>Trebuchet MS</vt:lpstr>
      <vt:lpstr>Wingdings 3</vt:lpstr>
      <vt:lpstr>Аспект</vt:lpstr>
      <vt:lpstr>   Якісне та кількісне оцінювання ризиків підприємницької та торговельної діяльності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Особливості управління ризиками господарської діяльності  </dc:title>
  <dc:creator>Александр Ткачук</dc:creator>
  <cp:lastModifiedBy>Александр Ткачук</cp:lastModifiedBy>
  <cp:revision>31</cp:revision>
  <dcterms:created xsi:type="dcterms:W3CDTF">2021-10-19T14:55:24Z</dcterms:created>
  <dcterms:modified xsi:type="dcterms:W3CDTF">2025-11-24T10:12:45Z</dcterms:modified>
</cp:coreProperties>
</file>