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66" r:id="rId22"/>
  </p:sldIdLst>
  <p:sldSz cx="12192000" cy="6858000"/>
  <p:notesSz cx="6858000" cy="9945688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CDD8BF-5EBD-4125-BDA5-5D29B92C98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37BDDAC-9E3F-4EC7-9E2F-EFF731E746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B216A31-71C0-4491-ABE3-40EF3349E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E723-0851-4172-8393-5DBEDA847E9D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8DFAB2D-7B7A-4A7C-B25D-07C031937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FCC022E-988E-4F70-BDB9-11A04C243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5AAC-2AB7-449F-B437-AD20DA5866F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761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21E56E-A0CE-4ADB-9352-2C767DBF6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01E5617-A78F-480F-B53D-29B89DA491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AC332BA-C1A7-4A1A-A972-C245D0B09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E723-0851-4172-8393-5DBEDA847E9D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F814511-F12B-4093-815B-4150A2B4C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AA86588-172C-4DDE-9D7D-C79D4E01A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5AAC-2AB7-449F-B437-AD20DA5866F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861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950B06AA-A3FE-4F9D-B0D9-AAAE062CE1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41C3C059-E455-4315-8F8D-1CDAF435FB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428525C-A848-487D-ACEB-46F96BAC2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E723-0851-4172-8393-5DBEDA847E9D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CCEAEC9-858A-4A90-B602-AFD43CC77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F0AE9CC-DDF1-4A6E-B70E-D85F2EA66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5AAC-2AB7-449F-B437-AD20DA5866F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3788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C8E459-2D83-468F-84BC-4034DBB35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922938B-F19B-44CB-BA5C-DD9A1B59B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0773015-FD1B-41D3-8276-D7BD7403C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E723-0851-4172-8393-5DBEDA847E9D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E495325-C6A8-4100-A375-7E18C72A2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402C2B6-3DB3-4690-925F-36327C671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5AAC-2AB7-449F-B437-AD20DA5866F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09626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462BC4-8BD8-4680-B3C3-2F52B2B07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3D4D4B5-8E5B-4DCA-94D3-A2C790B5D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FCCCCAB-4E79-443B-9371-9A89DA399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E723-0851-4172-8393-5DBEDA847E9D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69CD531-9091-4EC3-B9C9-A9F134368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DAC18A0-0318-4786-ADC4-08A00DC61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5AAC-2AB7-449F-B437-AD20DA5866F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9407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EA0411-AB32-4A68-B06E-BAED89F2A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DFE6726-60F1-440C-8B0A-A856C014F0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3779FA3-BCCF-40EE-9BF9-A4E1ABF474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34DA682-EDB7-455A-9C6A-F0A99536D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E723-0851-4172-8393-5DBEDA847E9D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D6F3BCA-894A-4CD0-AAE4-7E6796C95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63B2B97-C3B3-46DD-AF94-E166832F6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5AAC-2AB7-449F-B437-AD20DA5866F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8398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88371E-82FD-4C9F-A59F-52933DC56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8F03C08-18D4-4529-94F5-7A93039EE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C5EF797-1C8A-46B8-A08A-1CB35A0DB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59019E8-07B9-4151-B5F4-DBA232FE0E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908EF9DC-E59A-47CE-94AB-EE032A2CB6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DE3AF679-80EF-4056-BDCD-F7872F22B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E723-0851-4172-8393-5DBEDA847E9D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CE08F701-A1A4-41CF-AB2A-D93A3AC69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528CC6C9-9903-46DC-AC08-BC8FAEF83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5AAC-2AB7-449F-B437-AD20DA5866F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8586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9DF811-0A06-4513-9F7B-6E2910C5E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8CBAA735-1936-4F5D-96A0-9C25FF39B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E723-0851-4172-8393-5DBEDA847E9D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9AC89F9A-1BD1-42E9-AD14-10CB0577A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0C1B5529-A6BE-4F35-8DF5-53D61170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5AAC-2AB7-449F-B437-AD20DA5866F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1028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13A75D8C-2396-4C41-AEFF-6B295A04B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E723-0851-4172-8393-5DBEDA847E9D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E2A43EEC-6FF1-418B-BF22-EA6C654E2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67D1C7D-1B9F-41AE-82FF-2A52E9F39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5AAC-2AB7-449F-B437-AD20DA5866F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0584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52EBD0-AEE9-42FD-A41A-F06ECF327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4D5DA5F-CF5D-47C6-BDB9-F6CD4A7E7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AF01DD1C-3A43-4FA6-ACA8-5F9F4E9462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0B0CB13-D017-41CB-BC41-951F46EB1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E723-0851-4172-8393-5DBEDA847E9D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78DA32B7-E9F2-43CA-A5ED-875477021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AFEC5A9-82D3-479A-80B4-BC5309CF9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5AAC-2AB7-449F-B437-AD20DA5866F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7184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F72BE-62CB-4962-A715-3C8EEC04E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15F62159-1F61-457B-9773-56B866AB7A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6A0DCDB-498D-4E6C-9738-1798E79213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DE43B5F-F10C-4547-ADEF-514EC1A2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E723-0851-4172-8393-5DBEDA847E9D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A733D11-9984-454A-9BCA-0D11B73DB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9B4DCFE-E2BC-4021-B7BA-93FC3D73A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5AAC-2AB7-449F-B437-AD20DA5866F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2770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771DAF39-3E52-463B-B843-AFF7AFEFF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387E23F-28E1-4B62-B923-CDB330381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754702A-4031-449A-85CF-B70C90B51B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5E723-0851-4172-8393-5DBEDA847E9D}" type="datetimeFigureOut">
              <a:rPr lang="uk-UA" smtClean="0"/>
              <a:t>10.10.2024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0BEA6F4-C557-4B73-8031-F9332EC7A3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4BACDF0-A75A-487C-80BB-385A159AC5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85AAC-2AB7-449F-B437-AD20DA5866F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97835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0DAA96-5278-48FF-9AA8-C6482CEB54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518910"/>
          </a:xfrm>
        </p:spPr>
        <p:txBody>
          <a:bodyPr>
            <a:normAutofit/>
          </a:bodyPr>
          <a:lstStyle/>
          <a:p>
            <a:r>
              <a:rPr lang="en-US" b="1" dirty="0"/>
              <a:t>Periodization of the History of English.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en-US" b="1" dirty="0" smtClean="0"/>
              <a:t>Features </a:t>
            </a:r>
            <a:r>
              <a:rPr lang="en-US" b="1" dirty="0"/>
              <a:t>of the Old English period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4C5A0A8-1ABD-445F-B7F9-9B4BAF497F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59926"/>
            <a:ext cx="9144000" cy="297873"/>
          </a:xfrm>
        </p:spPr>
        <p:txBody>
          <a:bodyPr>
            <a:normAutofit fontScale="77500" lnSpcReduction="20000"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63334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CB060D-2DC5-419B-A229-B531698C9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Dialects of Old English and Old English manuscripts 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0167452-60FA-414B-B6FD-F5E146F00E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Four dialects at the time of Germanic tribes settlement: the Northumbrian, the Mercian, the West Saxon, the Kentish</a:t>
            </a:r>
          </a:p>
          <a:p>
            <a:r>
              <a:rPr lang="en-US" dirty="0"/>
              <a:t>The spread of Latin</a:t>
            </a:r>
          </a:p>
          <a:p>
            <a:r>
              <a:rPr lang="en-US" dirty="0"/>
              <a:t>The main OE manuscript in Latin characters is </a:t>
            </a:r>
            <a:r>
              <a:rPr lang="en-US" i="1" dirty="0"/>
              <a:t>Beowulf, </a:t>
            </a:r>
            <a:r>
              <a:rPr lang="en-US" dirty="0"/>
              <a:t>the oldest epic poem in Germanic literature</a:t>
            </a:r>
          </a:p>
          <a:p>
            <a:r>
              <a:rPr lang="en-US" dirty="0"/>
              <a:t>Charters, brief records of the year’s happenings (</a:t>
            </a:r>
            <a:r>
              <a:rPr lang="en-US" i="1" dirty="0"/>
              <a:t>the Anglo-Saxon Chronicles</a:t>
            </a:r>
            <a:r>
              <a:rPr lang="en-US" dirty="0"/>
              <a:t>)</a:t>
            </a:r>
          </a:p>
          <a:p>
            <a:r>
              <a:rPr lang="en-US" i="1" dirty="0"/>
              <a:t>Ecclesiastical History of the English People</a:t>
            </a:r>
          </a:p>
          <a:p>
            <a:r>
              <a:rPr lang="en-US" dirty="0"/>
              <a:t>The West Saxon dialect as the written standard</a:t>
            </a:r>
          </a:p>
          <a:p>
            <a:endParaRPr lang="en-US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15170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220010-28EB-4C32-923E-973759F25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Grammatical system of Old English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F0DC526-E9E4-4570-A166-60A168851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Synthetic system </a:t>
            </a:r>
          </a:p>
          <a:p>
            <a:r>
              <a:rPr lang="en-US" dirty="0"/>
              <a:t>Inflections, word order, parts of speech</a:t>
            </a:r>
          </a:p>
          <a:p>
            <a:r>
              <a:rPr lang="en-US" dirty="0"/>
              <a:t>The </a:t>
            </a:r>
            <a:r>
              <a:rPr lang="en-US" b="1" dirty="0"/>
              <a:t>Noun</a:t>
            </a:r>
            <a:r>
              <a:rPr lang="en-US" dirty="0"/>
              <a:t> and its categories </a:t>
            </a:r>
          </a:p>
          <a:p>
            <a:pPr marL="0" indent="0">
              <a:buNone/>
            </a:pPr>
            <a:r>
              <a:rPr lang="en-US" dirty="0"/>
              <a:t>               number, </a:t>
            </a:r>
          </a:p>
          <a:p>
            <a:pPr marL="0" indent="0">
              <a:buNone/>
            </a:pPr>
            <a:r>
              <a:rPr lang="en-US" dirty="0"/>
              <a:t>               gender </a:t>
            </a:r>
          </a:p>
          <a:p>
            <a:pPr marL="0" indent="0">
              <a:buNone/>
            </a:pPr>
            <a:r>
              <a:rPr lang="en-US" dirty="0"/>
              <a:t>               case</a:t>
            </a:r>
          </a:p>
          <a:p>
            <a:r>
              <a:rPr lang="en-US" dirty="0"/>
              <a:t>Types of declension, declension of root stems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223413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C9D997-DC2F-4FBD-9AB5-4D49E5B43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Grammatical system of Old English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5507E5F-20BB-41DF-83AB-7EA795DFF8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Declension of OE </a:t>
            </a:r>
            <a:r>
              <a:rPr lang="en-US" b="1" dirty="0"/>
              <a:t>Nouns</a:t>
            </a:r>
            <a:r>
              <a:rPr lang="en-US" dirty="0"/>
              <a:t> </a:t>
            </a:r>
            <a:r>
              <a:rPr lang="en-US" i="1" dirty="0"/>
              <a:t>man(n)</a:t>
            </a:r>
            <a:r>
              <a:rPr lang="en-US" dirty="0"/>
              <a:t> and </a:t>
            </a:r>
            <a:r>
              <a:rPr lang="en-US" i="1" dirty="0"/>
              <a:t>fōt</a:t>
            </a:r>
          </a:p>
          <a:p>
            <a:endParaRPr lang="uk-UA" dirty="0"/>
          </a:p>
        </p:txBody>
      </p:sp>
      <p:graphicFrame>
        <p:nvGraphicFramePr>
          <p:cNvPr id="4" name="Таблиця 4">
            <a:extLst>
              <a:ext uri="{FF2B5EF4-FFF2-40B4-BE49-F238E27FC236}">
                <a16:creationId xmlns:a16="http://schemas.microsoft.com/office/drawing/2014/main" id="{7D916F62-6D78-4266-8F0B-AF21794242C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54760" y="2501900"/>
          <a:ext cx="8730490" cy="2992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6098">
                  <a:extLst>
                    <a:ext uri="{9D8B030D-6E8A-4147-A177-3AD203B41FA5}">
                      <a16:colId xmlns:a16="http://schemas.microsoft.com/office/drawing/2014/main" val="2001230533"/>
                    </a:ext>
                  </a:extLst>
                </a:gridCol>
                <a:gridCol w="1746098">
                  <a:extLst>
                    <a:ext uri="{9D8B030D-6E8A-4147-A177-3AD203B41FA5}">
                      <a16:colId xmlns:a16="http://schemas.microsoft.com/office/drawing/2014/main" val="92227143"/>
                    </a:ext>
                  </a:extLst>
                </a:gridCol>
                <a:gridCol w="1746098">
                  <a:extLst>
                    <a:ext uri="{9D8B030D-6E8A-4147-A177-3AD203B41FA5}">
                      <a16:colId xmlns:a16="http://schemas.microsoft.com/office/drawing/2014/main" val="639629267"/>
                    </a:ext>
                  </a:extLst>
                </a:gridCol>
                <a:gridCol w="1746098">
                  <a:extLst>
                    <a:ext uri="{9D8B030D-6E8A-4147-A177-3AD203B41FA5}">
                      <a16:colId xmlns:a16="http://schemas.microsoft.com/office/drawing/2014/main" val="3728987517"/>
                    </a:ext>
                  </a:extLst>
                </a:gridCol>
                <a:gridCol w="1746098">
                  <a:extLst>
                    <a:ext uri="{9D8B030D-6E8A-4147-A177-3AD203B41FA5}">
                      <a16:colId xmlns:a16="http://schemas.microsoft.com/office/drawing/2014/main" val="2882201955"/>
                    </a:ext>
                  </a:extLst>
                </a:gridCol>
              </a:tblGrid>
              <a:tr h="432308">
                <a:tc>
                  <a:txBody>
                    <a:bodyPr/>
                    <a:lstStyle/>
                    <a:p>
                      <a:r>
                        <a:rPr lang="en-US" dirty="0"/>
                        <a:t>case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Singular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Plural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Singular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Plural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9358526"/>
                  </a:ext>
                </a:extLst>
              </a:tr>
              <a:tr h="432308">
                <a:tc>
                  <a:txBody>
                    <a:bodyPr/>
                    <a:lstStyle/>
                    <a:p>
                      <a:r>
                        <a:rPr lang="en-US" dirty="0"/>
                        <a:t>Nom.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man(n)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men(n)</a:t>
                      </a:r>
                      <a:endParaRPr lang="uk-UA" dirty="0"/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/>
                        <a:t>fōt</a:t>
                      </a:r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/>
                        <a:t>fȇt</a:t>
                      </a:r>
                    </a:p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080005"/>
                  </a:ext>
                </a:extLst>
              </a:tr>
              <a:tr h="432308">
                <a:tc>
                  <a:txBody>
                    <a:bodyPr/>
                    <a:lstStyle/>
                    <a:p>
                      <a:r>
                        <a:rPr lang="en-US" dirty="0"/>
                        <a:t>Gen.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mannes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manna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/>
                        <a:t>fōt</a:t>
                      </a:r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err="1"/>
                        <a:t>fōta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363490"/>
                  </a:ext>
                </a:extLst>
              </a:tr>
              <a:tr h="432308">
                <a:tc>
                  <a:txBody>
                    <a:bodyPr/>
                    <a:lstStyle/>
                    <a:p>
                      <a:r>
                        <a:rPr lang="en-US" dirty="0"/>
                        <a:t>Dat.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men(n)</a:t>
                      </a:r>
                      <a:endParaRPr lang="uk-UA" dirty="0"/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mannum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/>
                        <a:t>fȇt</a:t>
                      </a:r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err="1"/>
                        <a:t>fōtum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081884"/>
                  </a:ext>
                </a:extLst>
              </a:tr>
              <a:tr h="432308">
                <a:tc>
                  <a:txBody>
                    <a:bodyPr/>
                    <a:lstStyle/>
                    <a:p>
                      <a:r>
                        <a:rPr lang="en-US" dirty="0"/>
                        <a:t>Acc.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man(n)</a:t>
                      </a:r>
                      <a:endParaRPr lang="uk-UA" dirty="0"/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men(n)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/>
                        <a:t>fōt</a:t>
                      </a:r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/>
                        <a:t>fȇt</a:t>
                      </a:r>
                    </a:p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704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65702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DE3B9D-C51E-49FD-A72B-7960B26F6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Grammatical system of Old English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C0859CF-E1F1-49A2-A357-44ABA3A02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b="1" dirty="0"/>
              <a:t>Adjective</a:t>
            </a:r>
            <a:r>
              <a:rPr lang="en-US" dirty="0"/>
              <a:t> and its categories</a:t>
            </a:r>
          </a:p>
          <a:p>
            <a:pPr marL="0" indent="0">
              <a:buNone/>
            </a:pPr>
            <a:r>
              <a:rPr lang="en-US" dirty="0"/>
              <a:t>              number </a:t>
            </a:r>
          </a:p>
          <a:p>
            <a:pPr marL="0" indent="0">
              <a:buNone/>
            </a:pPr>
            <a:r>
              <a:rPr lang="en-US" dirty="0"/>
              <a:t>               gender </a:t>
            </a:r>
          </a:p>
          <a:p>
            <a:pPr marL="0" indent="0">
              <a:buNone/>
            </a:pPr>
            <a:r>
              <a:rPr lang="en-US" dirty="0"/>
              <a:t>               case</a:t>
            </a:r>
          </a:p>
          <a:p>
            <a:r>
              <a:rPr lang="en-US" dirty="0"/>
              <a:t>Types of  Adj declension</a:t>
            </a:r>
          </a:p>
          <a:p>
            <a:r>
              <a:rPr lang="en-US" dirty="0"/>
              <a:t>Degrees of comparison (synthetic and suppletive forms)</a:t>
            </a:r>
          </a:p>
          <a:p>
            <a:r>
              <a:rPr lang="en-US" i="1" dirty="0" err="1"/>
              <a:t>Wid</a:t>
            </a:r>
            <a:r>
              <a:rPr lang="en-US" i="1" dirty="0"/>
              <a:t> (wide) – </a:t>
            </a:r>
            <a:r>
              <a:rPr lang="en-US" i="1" dirty="0" err="1"/>
              <a:t>widra</a:t>
            </a:r>
            <a:r>
              <a:rPr lang="en-US" i="1" dirty="0"/>
              <a:t> – </a:t>
            </a:r>
            <a:r>
              <a:rPr lang="en-US" i="1" dirty="0" err="1"/>
              <a:t>widost</a:t>
            </a:r>
            <a:endParaRPr lang="en-US" i="1" dirty="0"/>
          </a:p>
          <a:p>
            <a:r>
              <a:rPr lang="en-US" i="1" dirty="0"/>
              <a:t>Ʒōd (good) – </a:t>
            </a:r>
            <a:r>
              <a:rPr lang="en-US" i="1" dirty="0" err="1"/>
              <a:t>betera</a:t>
            </a:r>
            <a:r>
              <a:rPr lang="en-US" i="1" dirty="0"/>
              <a:t> - </a:t>
            </a:r>
            <a:r>
              <a:rPr lang="en-US" i="1" dirty="0" err="1"/>
              <a:t>betst</a:t>
            </a:r>
            <a:endParaRPr lang="en-US" i="1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77068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C6A6CE-BE97-4133-AAD3-8DFDC9D88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Grammatical system of Old English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17F557-DA92-4E33-A310-982F9FDCF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Semantic groups of </a:t>
            </a:r>
            <a:r>
              <a:rPr lang="en-US" b="1" dirty="0"/>
              <a:t>Pronouns</a:t>
            </a:r>
          </a:p>
          <a:p>
            <a:r>
              <a:rPr lang="en-US" dirty="0"/>
              <a:t>Personal pronouns had 3 numbers, 4 cases, 3 genders (3d person sing only)</a:t>
            </a:r>
          </a:p>
          <a:p>
            <a:r>
              <a:rPr lang="en-US" dirty="0"/>
              <a:t>Demonstrative pronouns had 5 cases (+ instrumental)</a:t>
            </a:r>
          </a:p>
          <a:p>
            <a:r>
              <a:rPr lang="en-US" dirty="0"/>
              <a:t>No possessive pronouns in OE, Genitive case of personal pr instead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9900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8118DE-3261-493D-9389-1E1110D93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Grammatical system of Old English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4BD28C6-511C-479B-A796-768DC1E5C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OE </a:t>
            </a:r>
            <a:r>
              <a:rPr lang="en-US" b="1" dirty="0"/>
              <a:t>Verb</a:t>
            </a:r>
            <a:r>
              <a:rPr lang="en-US" dirty="0"/>
              <a:t> and its categories – tense, mood, person, number, NO voice</a:t>
            </a:r>
          </a:p>
          <a:p>
            <a:r>
              <a:rPr lang="en-US" dirty="0"/>
              <a:t>The main forms of the OE Verb – the Past Singular, the Past Plural, Past Participle </a:t>
            </a:r>
            <a:r>
              <a:rPr lang="en-US" i="1" dirty="0"/>
              <a:t>(</a:t>
            </a:r>
            <a:r>
              <a:rPr lang="en-US" i="1" dirty="0" err="1"/>
              <a:t>MnE</a:t>
            </a:r>
            <a:r>
              <a:rPr lang="en-US" i="1" dirty="0"/>
              <a:t> be – was – were – been)</a:t>
            </a:r>
          </a:p>
          <a:p>
            <a:r>
              <a:rPr lang="en-US" dirty="0"/>
              <a:t>Strong vs weak verbs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8371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B77B9D-6FFD-46B1-B00A-C0071A07F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Grammatical system of Old English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694D7A5-172B-4EFB-BE74-B61893BB7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Numeral</a:t>
            </a:r>
            <a:r>
              <a:rPr lang="en-US" dirty="0"/>
              <a:t> – cardinal and ordinal </a:t>
            </a:r>
          </a:p>
          <a:p>
            <a:r>
              <a:rPr lang="en-US" dirty="0"/>
              <a:t>Formation of numbers ending in 0 (-</a:t>
            </a:r>
            <a:r>
              <a:rPr lang="en-US" dirty="0" err="1"/>
              <a:t>ti</a:t>
            </a:r>
            <a:r>
              <a:rPr lang="en-US" i="1" dirty="0" err="1"/>
              <a:t>Ʒ</a:t>
            </a:r>
            <a:r>
              <a:rPr lang="en-US" dirty="0"/>
              <a:t>)</a:t>
            </a:r>
          </a:p>
          <a:p>
            <a:r>
              <a:rPr lang="en-US" dirty="0"/>
              <a:t>Formation of numbers from 13 till 19 (-</a:t>
            </a:r>
            <a:r>
              <a:rPr lang="en-US" dirty="0" err="1"/>
              <a:t>tiene</a:t>
            </a:r>
            <a:r>
              <a:rPr lang="en-US" dirty="0"/>
              <a:t>)</a:t>
            </a:r>
          </a:p>
          <a:p>
            <a:r>
              <a:rPr lang="en-US" dirty="0"/>
              <a:t>Ordinal numbers (- </a:t>
            </a:r>
            <a:r>
              <a:rPr lang="en-US" dirty="0" err="1"/>
              <a:t>oƥa</a:t>
            </a:r>
            <a:r>
              <a:rPr lang="en-US" dirty="0"/>
              <a:t>), except 1 – 6 </a:t>
            </a:r>
          </a:p>
          <a:p>
            <a:r>
              <a:rPr lang="en-US" dirty="0"/>
              <a:t>Compound cardinal and ordinal numerals (and/with)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848495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4A58BF-8034-4374-AE64-A70EB8346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Grammatical system of Old English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9C58F7F-D82F-487B-8CC2-217228C23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OE Syntax</a:t>
            </a:r>
          </a:p>
          <a:p>
            <a:r>
              <a:rPr lang="en-US" dirty="0"/>
              <a:t>Few composite sentences, most sentences – simple</a:t>
            </a:r>
          </a:p>
          <a:p>
            <a:r>
              <a:rPr lang="en-US" dirty="0"/>
              <a:t>Free word order</a:t>
            </a:r>
          </a:p>
          <a:p>
            <a:r>
              <a:rPr lang="en-US" dirty="0"/>
              <a:t>Multiple negation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613830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AF039E-60F0-4336-AC7D-58E374076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OE vocabulary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F758346-A378-4951-A161-A46DD5898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Homogeneous</a:t>
            </a:r>
          </a:p>
          <a:p>
            <a:r>
              <a:rPr lang="en-US" dirty="0"/>
              <a:t>Indo-European layer – words common to all I-E languages (</a:t>
            </a:r>
            <a:r>
              <a:rPr lang="en-US" i="1" dirty="0"/>
              <a:t>mother, brother, sister, son, tree, two, stand, sit</a:t>
            </a:r>
            <a:r>
              <a:rPr lang="en-US" dirty="0"/>
              <a:t>) </a:t>
            </a:r>
          </a:p>
          <a:p>
            <a:r>
              <a:rPr lang="en-US" dirty="0"/>
              <a:t>Specifically Germanic layer – words common to Germanic languages (</a:t>
            </a:r>
            <a:r>
              <a:rPr lang="en-US" i="1" dirty="0"/>
              <a:t>hand, arm, finger, grass sea, land, winter, house</a:t>
            </a:r>
            <a:r>
              <a:rPr lang="en-US" dirty="0"/>
              <a:t>)</a:t>
            </a:r>
          </a:p>
          <a:p>
            <a:r>
              <a:rPr lang="en-US" dirty="0"/>
              <a:t>The core of the English language (everyday objects, auxiliary and modal verbs, pronouns, most numerals, prepositions and conjunctions)</a:t>
            </a:r>
          </a:p>
          <a:p>
            <a:r>
              <a:rPr lang="en-US" dirty="0"/>
              <a:t>Fewer loan-words in everyday English than in technical literature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259901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79D6D6-CE56-4D45-AF96-74A2E9B3A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Phonetic system of Old English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8F95CD2-C8BF-4870-81D4-1B043050A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system of OE vowels is different from </a:t>
            </a:r>
            <a:r>
              <a:rPr lang="en-US" dirty="0" err="1"/>
              <a:t>MnE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4 short and 3 long vowels survived in </a:t>
            </a:r>
            <a:r>
              <a:rPr lang="en-US" dirty="0" err="1"/>
              <a:t>MnE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the system of OE diphthongs was destroyed</a:t>
            </a:r>
          </a:p>
          <a:p>
            <a:r>
              <a:rPr lang="en-US" dirty="0"/>
              <a:t>Less </a:t>
            </a:r>
            <a:r>
              <a:rPr lang="en-US" dirty="0" smtClean="0"/>
              <a:t>noticeable </a:t>
            </a:r>
            <a:r>
              <a:rPr lang="en-US" dirty="0"/>
              <a:t>changes in the system of consonants</a:t>
            </a:r>
          </a:p>
          <a:p>
            <a:pPr marL="0" indent="0">
              <a:buNone/>
            </a:pPr>
            <a:r>
              <a:rPr lang="en-US" dirty="0"/>
              <a:t>     bilabial, labial-dental, interdental, alveolar, </a:t>
            </a:r>
            <a:r>
              <a:rPr lang="en-US" dirty="0" err="1"/>
              <a:t>backlingual</a:t>
            </a:r>
            <a:r>
              <a:rPr lang="en-US" dirty="0"/>
              <a:t>, pharyngal, hissing sounds, affricates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72605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7F5B90-3DFD-40C5-A4F7-715CF8433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Outline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D73EF73-EF8F-41BF-A0F6-DA5E833A6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Periods of the history of the English </a:t>
            </a:r>
            <a:r>
              <a:rPr lang="en-US" dirty="0" smtClean="0"/>
              <a:t>language</a:t>
            </a:r>
            <a:r>
              <a:rPr lang="ru-RU" dirty="0" smtClean="0"/>
              <a:t> </a:t>
            </a:r>
            <a:r>
              <a:rPr lang="en-US" dirty="0" smtClean="0"/>
              <a:t>and their landmarks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Grammatical system of Old English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Old English vocabulary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Phonetic system of Old English (in comparison with </a:t>
            </a:r>
            <a:r>
              <a:rPr lang="en-US" dirty="0" err="1"/>
              <a:t>MnE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Old English alphabet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7542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A130F0-CA1C-4D7E-BAB6-B6DE0122A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Old English alphabet</a:t>
            </a:r>
            <a:br>
              <a:rPr lang="en-US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B61CB62-A6F8-434D-BBA3-4F1D3538B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Runic alphabet, ancient Germanic letters</a:t>
            </a:r>
          </a:p>
          <a:p>
            <a:r>
              <a:rPr lang="en-US" dirty="0"/>
              <a:t>Latin alphabet</a:t>
            </a:r>
          </a:p>
          <a:p>
            <a:r>
              <a:rPr lang="en-US" dirty="0"/>
              <a:t>Insular Latin and continental Latin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084051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4A00BB-6E37-41FB-A905-3C2E74B7E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literature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0FB6342-4E94-4D8B-9FF1-A36D688CC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Домброван Т.І. Загальнотеоретичний курс англійської мови як другої іноземної. – Вінниця: Нова Книга, 2009. – 128 с.</a:t>
            </a:r>
            <a:endParaRPr lang="en-US" dirty="0"/>
          </a:p>
          <a:p>
            <a:r>
              <a:rPr lang="uk-UA" dirty="0" err="1"/>
              <a:t>Євченко</a:t>
            </a:r>
            <a:r>
              <a:rPr lang="uk-UA" dirty="0"/>
              <a:t> В.В. Історія англійської мови: навчально-методичний посібник / </a:t>
            </a:r>
            <a:r>
              <a:rPr lang="uk-UA" dirty="0" err="1"/>
              <a:t>В.В.Євченко</a:t>
            </a:r>
            <a:r>
              <a:rPr lang="uk-UA" dirty="0"/>
              <a:t>. – Вінниця: Нова Книга, 2016. – 408 с.</a:t>
            </a:r>
          </a:p>
          <a:p>
            <a:r>
              <a:rPr lang="en-US" dirty="0"/>
              <a:t>Barber, Charles L. The English Language: A Historical Introduction. – Cambridge: Cambridge Univ. Press, 1993</a:t>
            </a:r>
          </a:p>
          <a:p>
            <a:r>
              <a:rPr lang="en-US" dirty="0"/>
              <a:t>Baugh A. C., Cable T. A History of the English Language. – Routledge, 2006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6040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220010-28EB-4C32-923E-973759F25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Periods of the history of the English language</a:t>
            </a:r>
            <a:br>
              <a:rPr lang="en-US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F0DC526-E9E4-4570-A166-60A168851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Old English (OE), Middle English (ME), Modern (New) English (</a:t>
            </a:r>
            <a:r>
              <a:rPr lang="en-US" dirty="0" err="1"/>
              <a:t>MnE</a:t>
            </a:r>
            <a:r>
              <a:rPr lang="en-US" dirty="0"/>
              <a:t>)</a:t>
            </a:r>
          </a:p>
          <a:p>
            <a:r>
              <a:rPr lang="en-US" dirty="0"/>
              <a:t>Landmarks separating the three periods</a:t>
            </a:r>
          </a:p>
          <a:p>
            <a:pPr marL="0" indent="0">
              <a:buNone/>
            </a:pPr>
            <a:r>
              <a:rPr lang="en-US" dirty="0"/>
              <a:t>      - Germanic conquest (449)</a:t>
            </a:r>
          </a:p>
          <a:p>
            <a:pPr marL="0" indent="0">
              <a:buNone/>
            </a:pPr>
            <a:r>
              <a:rPr lang="en-US" dirty="0"/>
              <a:t>      - Norman conquest (1066)</a:t>
            </a:r>
          </a:p>
          <a:p>
            <a:pPr marL="0" indent="0">
              <a:buNone/>
            </a:pPr>
            <a:r>
              <a:rPr lang="en-US" dirty="0"/>
              <a:t>      - introduction of printing (1475)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91099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364773-2A48-4301-BB2A-29954ECB2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Periods of the history of the English language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AB6ADA7-158F-43F7-B4AD-9B8A8B765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Features of the grammatical system</a:t>
            </a:r>
          </a:p>
          <a:p>
            <a:pPr marL="0" indent="0">
              <a:buNone/>
            </a:pPr>
            <a:r>
              <a:rPr lang="en-US" dirty="0"/>
              <a:t>      - OE – full inflections </a:t>
            </a:r>
            <a:r>
              <a:rPr lang="en-US" i="1" dirty="0"/>
              <a:t>eg </a:t>
            </a:r>
            <a:r>
              <a:rPr lang="en-US" i="1" dirty="0" err="1"/>
              <a:t>bindan</a:t>
            </a:r>
            <a:endParaRPr lang="en-US" i="1" dirty="0"/>
          </a:p>
          <a:p>
            <a:pPr marL="0" indent="0">
              <a:buNone/>
            </a:pPr>
            <a:r>
              <a:rPr lang="en-US" dirty="0"/>
              <a:t>      - ME – levelled inflections </a:t>
            </a:r>
            <a:r>
              <a:rPr lang="en-US" i="1" dirty="0"/>
              <a:t>eg </a:t>
            </a:r>
            <a:r>
              <a:rPr lang="en-US" i="1" dirty="0" err="1"/>
              <a:t>binden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- </a:t>
            </a:r>
            <a:r>
              <a:rPr lang="en-US" dirty="0" err="1"/>
              <a:t>MnE</a:t>
            </a:r>
            <a:r>
              <a:rPr lang="en-US" dirty="0"/>
              <a:t> – lost inflections </a:t>
            </a:r>
            <a:r>
              <a:rPr lang="en-US" i="1" dirty="0"/>
              <a:t>eg bind</a:t>
            </a:r>
          </a:p>
          <a:p>
            <a:r>
              <a:rPr lang="en-US" dirty="0"/>
              <a:t>Synthetic</a:t>
            </a:r>
            <a:r>
              <a:rPr lang="en-US" i="1" dirty="0"/>
              <a:t> -     </a:t>
            </a:r>
            <a:r>
              <a:rPr lang="en-US" dirty="0"/>
              <a:t>analytical</a:t>
            </a:r>
            <a:endParaRPr lang="uk-UA" dirty="0"/>
          </a:p>
        </p:txBody>
      </p:sp>
      <p:sp>
        <p:nvSpPr>
          <p:cNvPr id="4" name="Стрілка: вправо 3">
            <a:extLst>
              <a:ext uri="{FF2B5EF4-FFF2-40B4-BE49-F238E27FC236}">
                <a16:creationId xmlns:a16="http://schemas.microsoft.com/office/drawing/2014/main" id="{92595D02-51BF-4340-BFED-37807C4CB426}"/>
              </a:ext>
            </a:extLst>
          </p:cNvPr>
          <p:cNvSpPr/>
          <p:nvPr/>
        </p:nvSpPr>
        <p:spPr>
          <a:xfrm>
            <a:off x="2542032" y="3995928"/>
            <a:ext cx="411480" cy="2468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08573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83DDAE-F6F2-4E17-8828-1729238C0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Roman conquest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D8848EB-962B-4832-9F57-77A507C21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Celts (the Picts) (6</a:t>
            </a:r>
            <a:r>
              <a:rPr lang="en-US" baseline="30000" dirty="0"/>
              <a:t>th</a:t>
            </a:r>
            <a:r>
              <a:rPr lang="en-US" dirty="0"/>
              <a:t> – 3</a:t>
            </a:r>
            <a:r>
              <a:rPr lang="en-US" baseline="30000" dirty="0"/>
              <a:t>d </a:t>
            </a:r>
            <a:r>
              <a:rPr lang="en-US" dirty="0"/>
              <a:t>century B.C.</a:t>
            </a:r>
            <a:r>
              <a:rPr lang="en-US" baseline="30000" dirty="0"/>
              <a:t> </a:t>
            </a:r>
            <a:r>
              <a:rPr lang="en-US" dirty="0"/>
              <a:t>)</a:t>
            </a:r>
          </a:p>
          <a:p>
            <a:r>
              <a:rPr lang="en-US" dirty="0"/>
              <a:t>The Scots</a:t>
            </a:r>
          </a:p>
          <a:p>
            <a:r>
              <a:rPr lang="en-US" dirty="0"/>
              <a:t>The Britons</a:t>
            </a:r>
          </a:p>
          <a:p>
            <a:r>
              <a:rPr lang="en-US" dirty="0"/>
              <a:t>The Roman Empire, the Emperor Claudius</a:t>
            </a:r>
          </a:p>
          <a:p>
            <a:r>
              <a:rPr lang="en-US" dirty="0"/>
              <a:t>Roman cities </a:t>
            </a:r>
            <a:r>
              <a:rPr lang="en-US" i="1" dirty="0"/>
              <a:t>castra</a:t>
            </a:r>
          </a:p>
          <a:p>
            <a:r>
              <a:rPr lang="en-US" dirty="0"/>
              <a:t>Signs of Roman civilization</a:t>
            </a:r>
          </a:p>
          <a:p>
            <a:pPr marL="0" indent="0">
              <a:buNone/>
            </a:pPr>
            <a:r>
              <a:rPr lang="en-US" dirty="0"/>
              <a:t>        -towns,  wells, roads, bridges</a:t>
            </a:r>
          </a:p>
          <a:p>
            <a:r>
              <a:rPr lang="en-US" dirty="0"/>
              <a:t>Latin words: </a:t>
            </a:r>
            <a:r>
              <a:rPr lang="en-US" i="1" dirty="0"/>
              <a:t>street, wall, port, Chester, Manchester, Gloucester, Lancaster</a:t>
            </a:r>
            <a:endParaRPr lang="uk-UA" i="1" dirty="0"/>
          </a:p>
        </p:txBody>
      </p:sp>
    </p:spTree>
    <p:extLst>
      <p:ext uri="{BB962C8B-B14F-4D97-AF65-F5344CB8AC3E}">
        <p14:creationId xmlns:p14="http://schemas.microsoft.com/office/powerpoint/2010/main" val="1150470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C34680-38AE-4024-8F34-FB5277583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The Anglo-Saxon conquest</a:t>
            </a:r>
            <a:br>
              <a:rPr lang="en-US" dirty="0"/>
            </a:br>
            <a:r>
              <a:rPr lang="en-US" dirty="0"/>
              <a:t>         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BE69968-4A50-4DDE-8E1F-4363B4310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Jutes, the Saxons, the Angles </a:t>
            </a:r>
          </a:p>
          <a:p>
            <a:r>
              <a:rPr lang="en-US" dirty="0"/>
              <a:t>Kent, Wessex, Sussex, Essex, East Anglia, Mercia, and </a:t>
            </a:r>
            <a:r>
              <a:rPr lang="en-US" dirty="0" err="1"/>
              <a:t>Nothumbria</a:t>
            </a:r>
            <a:endParaRPr lang="en-US" dirty="0"/>
          </a:p>
          <a:p>
            <a:r>
              <a:rPr lang="en-US" dirty="0"/>
              <a:t>Egbert, King of Wessex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92902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6BFEB8-6D96-44A2-9CD3-BC28E49F2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4179"/>
          </a:xfrm>
        </p:spPr>
        <p:txBody>
          <a:bodyPr/>
          <a:lstStyle/>
          <a:p>
            <a:r>
              <a:rPr lang="en-US" dirty="0"/>
              <a:t>Danish raids on Britain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B2D877D-0843-45A2-8408-A147B45D7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/>
          <a:lstStyle/>
          <a:p>
            <a:r>
              <a:rPr lang="en-US" dirty="0"/>
              <a:t>Scandinavians (Danes and Norwegians)</a:t>
            </a:r>
          </a:p>
          <a:p>
            <a:r>
              <a:rPr lang="en-US" dirty="0"/>
              <a:t>Plunder, gradual extension of their territory</a:t>
            </a:r>
          </a:p>
          <a:p>
            <a:r>
              <a:rPr lang="en-US" dirty="0"/>
              <a:t>The Danelaw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14099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CDCF85-5245-4CCE-905B-6DD1AB6BD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Scandinavian influence on English </a:t>
            </a:r>
            <a:br>
              <a:rPr lang="en-US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F671E6F-2046-4A90-8EC5-4F292C247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Borrowings: [</a:t>
            </a:r>
            <a:r>
              <a:rPr lang="en-US" dirty="0" err="1"/>
              <a:t>sk</a:t>
            </a:r>
            <a:r>
              <a:rPr lang="en-US" dirty="0"/>
              <a:t>] sky, skin, skirt, ski</a:t>
            </a:r>
          </a:p>
          <a:p>
            <a:endParaRPr lang="en-US" dirty="0"/>
          </a:p>
          <a:p>
            <a:r>
              <a:rPr lang="en-US" dirty="0"/>
              <a:t>Similarity of Danish and OE vocabulary (OE </a:t>
            </a:r>
            <a:r>
              <a:rPr lang="en-US" dirty="0" err="1"/>
              <a:t>fisc</a:t>
            </a:r>
            <a:r>
              <a:rPr lang="en-US" dirty="0"/>
              <a:t> (fish)    </a:t>
            </a:r>
            <a:r>
              <a:rPr lang="en-US" dirty="0" err="1"/>
              <a:t>OSc</a:t>
            </a:r>
            <a:r>
              <a:rPr lang="en-US" dirty="0"/>
              <a:t> </a:t>
            </a:r>
            <a:r>
              <a:rPr lang="en-US" dirty="0" err="1"/>
              <a:t>fiskr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               </a:t>
            </a:r>
            <a:r>
              <a:rPr lang="en-US" dirty="0" err="1"/>
              <a:t>tima</a:t>
            </a:r>
            <a:r>
              <a:rPr lang="en-US" dirty="0"/>
              <a:t> (time)          </a:t>
            </a:r>
            <a:r>
              <a:rPr lang="en-US" dirty="0" err="1"/>
              <a:t>timi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               stan (stone)         stein</a:t>
            </a:r>
          </a:p>
          <a:p>
            <a:r>
              <a:rPr lang="en-US" dirty="0"/>
              <a:t>Different grammatical inflections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44107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2C42B9-D44F-43E8-830C-C54743C1B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vocabulary of Anglo-Saxons</a:t>
            </a:r>
            <a:br>
              <a:rPr lang="en-US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9DD8AE-AC84-4FA3-AB21-CD38BD007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days of the week</a:t>
            </a:r>
          </a:p>
          <a:p>
            <a:r>
              <a:rPr lang="en-US" dirty="0"/>
              <a:t>Change of religions</a:t>
            </a:r>
          </a:p>
          <a:p>
            <a:r>
              <a:rPr lang="en-US" dirty="0"/>
              <a:t>Acceptance of Latin, Latin borrowings </a:t>
            </a:r>
          </a:p>
          <a:p>
            <a:pPr marL="0" indent="0">
              <a:buNone/>
            </a:pPr>
            <a:r>
              <a:rPr lang="en-US" i="1" dirty="0"/>
              <a:t>            - bishop, pope, master, saint</a:t>
            </a:r>
          </a:p>
          <a:p>
            <a:pPr marL="0" indent="0">
              <a:buNone/>
            </a:pPr>
            <a:r>
              <a:rPr lang="en-US" i="1" dirty="0"/>
              <a:t>            - pound, ounce, inch</a:t>
            </a:r>
          </a:p>
          <a:p>
            <a:pPr marL="0" indent="0">
              <a:buNone/>
            </a:pPr>
            <a:r>
              <a:rPr lang="en-US" i="1" dirty="0"/>
              <a:t>            - pear, plant, mint</a:t>
            </a:r>
          </a:p>
          <a:p>
            <a:r>
              <a:rPr lang="en-US" dirty="0"/>
              <a:t>Celtic words – names of places, rivers (</a:t>
            </a:r>
            <a:r>
              <a:rPr lang="en-US" i="1" dirty="0"/>
              <a:t>Avon</a:t>
            </a:r>
            <a:r>
              <a:rPr lang="en-US" dirty="0"/>
              <a:t>), lakes (</a:t>
            </a:r>
            <a:r>
              <a:rPr lang="en-US" i="1" dirty="0"/>
              <a:t>Loch Ness</a:t>
            </a:r>
            <a:r>
              <a:rPr lang="en-US" dirty="0"/>
              <a:t>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639133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990</Words>
  <Application>Microsoft Office PowerPoint</Application>
  <PresentationFormat>Широкоэкранный</PresentationFormat>
  <Paragraphs>143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Тема Office</vt:lpstr>
      <vt:lpstr>Periodization of the History of English.  Features of the Old English period</vt:lpstr>
      <vt:lpstr>Outline </vt:lpstr>
      <vt:lpstr>Periods of the history of the English language </vt:lpstr>
      <vt:lpstr>Periods of the history of the English language</vt:lpstr>
      <vt:lpstr>The Roman conquest</vt:lpstr>
      <vt:lpstr>        The Anglo-Saxon conquest           </vt:lpstr>
      <vt:lpstr>Danish raids on Britain</vt:lpstr>
      <vt:lpstr>The Scandinavian influence on English  </vt:lpstr>
      <vt:lpstr>The vocabulary of Anglo-Saxons </vt:lpstr>
      <vt:lpstr>Dialects of Old English and Old English manuscripts  </vt:lpstr>
      <vt:lpstr>  Grammatical system of Old English   </vt:lpstr>
      <vt:lpstr>Grammatical system of Old English</vt:lpstr>
      <vt:lpstr>Grammatical system of Old English</vt:lpstr>
      <vt:lpstr>Grammatical system of Old English</vt:lpstr>
      <vt:lpstr>Grammatical system of Old English</vt:lpstr>
      <vt:lpstr>Grammatical system of Old English</vt:lpstr>
      <vt:lpstr>Grammatical system of Old English</vt:lpstr>
      <vt:lpstr>OE vocabulary </vt:lpstr>
      <vt:lpstr>Phonetic system of Old English</vt:lpstr>
      <vt:lpstr> Old English alphabet </vt:lpstr>
      <vt:lpstr>Reference literature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outline of the history of English</dc:title>
  <dc:creator>ДАША</dc:creator>
  <cp:lastModifiedBy>ЛЮДМИЛА</cp:lastModifiedBy>
  <cp:revision>10</cp:revision>
  <cp:lastPrinted>2021-09-15T19:09:58Z</cp:lastPrinted>
  <dcterms:created xsi:type="dcterms:W3CDTF">2021-09-14T18:14:19Z</dcterms:created>
  <dcterms:modified xsi:type="dcterms:W3CDTF">2024-10-10T07:00:42Z</dcterms:modified>
</cp:coreProperties>
</file>