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4" r:id="rId3"/>
    <p:sldId id="257" r:id="rId4"/>
    <p:sldId id="276" r:id="rId5"/>
    <p:sldId id="258" r:id="rId6"/>
    <p:sldId id="259" r:id="rId7"/>
    <p:sldId id="260" r:id="rId8"/>
    <p:sldId id="278" r:id="rId9"/>
    <p:sldId id="280" r:id="rId10"/>
    <p:sldId id="261" r:id="rId11"/>
    <p:sldId id="262" r:id="rId12"/>
    <p:sldId id="263" r:id="rId13"/>
    <p:sldId id="264" r:id="rId14"/>
    <p:sldId id="271" r:id="rId15"/>
    <p:sldId id="282" r:id="rId16"/>
    <p:sldId id="265" r:id="rId17"/>
    <p:sldId id="266" r:id="rId18"/>
    <p:sldId id="284" r:id="rId19"/>
    <p:sldId id="268" r:id="rId20"/>
    <p:sldId id="269" r:id="rId21"/>
    <p:sldId id="270" r:id="rId22"/>
    <p:sldId id="272" r:id="rId23"/>
    <p:sldId id="267"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4" d="100"/>
          <a:sy n="84" d="100"/>
        </p:scale>
        <p:origin x="581"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t>10/11/2024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t>10/11/2024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t>10/11/2024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200" indent="0">
              <a:buNone/>
              <a:defRPr sz="1400"/>
            </a:lvl2pPr>
            <a:lvl3pPr marL="914400" indent="0">
              <a:buNone/>
              <a:defRPr sz="1200"/>
            </a:lvl3pPr>
            <a:lvl4pPr marL="1370965" indent="0">
              <a:buNone/>
              <a:defRPr sz="1000"/>
            </a:lvl4pPr>
            <a:lvl5pPr marL="1828165" indent="0">
              <a:buNone/>
              <a:defRPr sz="1000"/>
            </a:lvl5pPr>
            <a:lvl6pPr marL="2285365" indent="0">
              <a:buNone/>
              <a:defRPr sz="1000"/>
            </a:lvl6pPr>
            <a:lvl7pPr marL="2742565" indent="0">
              <a:buNone/>
              <a:defRPr sz="1000"/>
            </a:lvl7pPr>
            <a:lvl8pPr marL="3199130" indent="0">
              <a:buNone/>
              <a:defRPr sz="1000"/>
            </a:lvl8pPr>
            <a:lvl9pPr marL="365633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10/11/2024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t>10/11/2024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t>10/11/2024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7067" y="1353787"/>
            <a:ext cx="7766936" cy="2697049"/>
          </a:xfrm>
        </p:spPr>
        <p:txBody>
          <a:bodyPr/>
          <a:lstStyle/>
          <a:p>
            <a:r>
              <a:rPr lang="uk-UA" smtClean="0"/>
              <a:t>Тема </a:t>
            </a:r>
            <a:r>
              <a:rPr lang="ru-RU" smtClean="0"/>
              <a:t>4</a:t>
            </a:r>
            <a:r>
              <a:rPr lang="ru-RU" dirty="0" smtClean="0"/>
              <a:t>. </a:t>
            </a:r>
            <a:r>
              <a:rPr lang="ru-RU" dirty="0" err="1" smtClean="0"/>
              <a:t>Концепція</a:t>
            </a:r>
            <a:r>
              <a:rPr lang="ru-RU" dirty="0" smtClean="0"/>
              <a:t> </a:t>
            </a:r>
            <a:r>
              <a:rPr lang="uk-UA" dirty="0" err="1" smtClean="0"/>
              <a:t>вигод</a:t>
            </a:r>
            <a:r>
              <a:rPr lang="uk-UA" dirty="0" smtClean="0"/>
              <a:t> і витрат</a:t>
            </a:r>
            <a:r>
              <a:rPr lang="uk-UA" dirty="0"/>
              <a:t> </a:t>
            </a:r>
            <a:r>
              <a:rPr lang="uk-UA" dirty="0" smtClean="0"/>
              <a:t>в проектному аналізі</a:t>
            </a:r>
            <a:endParaRPr lang="uk-UA" dirty="0"/>
          </a:p>
        </p:txBody>
      </p:sp>
      <p:sp>
        <p:nvSpPr>
          <p:cNvPr id="3" name="Подзаголовок 2"/>
          <p:cNvSpPr>
            <a:spLocks noGrp="1"/>
          </p:cNvSpPr>
          <p:nvPr>
            <p:ph type="subTitle" idx="1"/>
          </p:nvPr>
        </p:nvSpPr>
        <p:spPr>
          <a:xfrm>
            <a:off x="1507067" y="4050833"/>
            <a:ext cx="7766936" cy="2266840"/>
          </a:xfrm>
        </p:spPr>
        <p:txBody>
          <a:bodyPr>
            <a:normAutofit/>
          </a:bodyPr>
          <a:lstStyle/>
          <a:p>
            <a:pPr algn="l"/>
            <a:r>
              <a:rPr lang="uk-UA" sz="2400" dirty="0" smtClean="0">
                <a:solidFill>
                  <a:schemeClr val="accent2">
                    <a:lumMod val="75000"/>
                  </a:schemeClr>
                </a:solidFill>
              </a:rPr>
              <a:t>4.1. Вигоди і витрати в проектному аналізі </a:t>
            </a:r>
          </a:p>
          <a:p>
            <a:pPr algn="l"/>
            <a:r>
              <a:rPr lang="uk-UA" sz="2400" dirty="0" smtClean="0">
                <a:solidFill>
                  <a:schemeClr val="accent2">
                    <a:lumMod val="75000"/>
                  </a:schemeClr>
                </a:solidFill>
              </a:rPr>
              <a:t>4.2. Альтернативна вартість </a:t>
            </a:r>
          </a:p>
          <a:p>
            <a:pPr algn="l"/>
            <a:r>
              <a:rPr lang="uk-UA" sz="2400" dirty="0" smtClean="0">
                <a:solidFill>
                  <a:schemeClr val="accent2">
                    <a:lumMod val="75000"/>
                  </a:schemeClr>
                </a:solidFill>
              </a:rPr>
              <a:t>4.3. Методи оцінки явних і неявних </a:t>
            </a:r>
            <a:r>
              <a:rPr lang="uk-UA" sz="2400" dirty="0" err="1" smtClean="0">
                <a:solidFill>
                  <a:schemeClr val="accent2">
                    <a:lumMod val="75000"/>
                  </a:schemeClr>
                </a:solidFill>
              </a:rPr>
              <a:t>вигод</a:t>
            </a:r>
            <a:r>
              <a:rPr lang="uk-UA" sz="2400" dirty="0" smtClean="0">
                <a:solidFill>
                  <a:schemeClr val="accent2">
                    <a:lumMod val="75000"/>
                  </a:schemeClr>
                </a:solidFill>
              </a:rPr>
              <a:t> і затрат</a:t>
            </a:r>
            <a:endParaRPr lang="uk-UA" sz="2400"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120" y="548640"/>
            <a:ext cx="8892882" cy="466344"/>
          </a:xfrm>
        </p:spPr>
        <p:txBody>
          <a:bodyPr>
            <a:noAutofit/>
          </a:bodyPr>
          <a:lstStyle/>
          <a:p>
            <a:pPr algn="just"/>
            <a:r>
              <a:rPr lang="uk-UA" sz="1800" dirty="0" smtClean="0">
                <a:solidFill>
                  <a:schemeClr val="tx1"/>
                </a:solidFill>
              </a:rPr>
              <a:t>В умовах поетапного здійснення інвестиційного проекту постає проблема доцільності включення до витрат проекту </a:t>
            </a:r>
            <a:r>
              <a:rPr lang="uk-UA" sz="1800" b="1" dirty="0" smtClean="0">
                <a:solidFill>
                  <a:schemeClr val="accent1">
                    <a:lumMod val="50000"/>
                  </a:schemeClr>
                </a:solidFill>
              </a:rPr>
              <a:t>незворотних</a:t>
            </a:r>
            <a:r>
              <a:rPr lang="uk-UA" sz="1800" dirty="0" smtClean="0">
                <a:solidFill>
                  <a:schemeClr val="accent1">
                    <a:lumMod val="50000"/>
                  </a:schemeClr>
                </a:solidFill>
              </a:rPr>
              <a:t> витрат, </a:t>
            </a:r>
            <a:r>
              <a:rPr lang="uk-UA" sz="1800" dirty="0" smtClean="0">
                <a:solidFill>
                  <a:schemeClr val="tx1"/>
                </a:solidFill>
              </a:rPr>
              <a:t>тобто витрат, які були понесені раніше і не є додатковими. </a:t>
            </a:r>
            <a:endParaRPr lang="uk-UA" sz="1800" dirty="0">
              <a:solidFill>
                <a:schemeClr val="tx1"/>
              </a:solidFill>
            </a:endParaRPr>
          </a:p>
        </p:txBody>
      </p:sp>
      <p:sp>
        <p:nvSpPr>
          <p:cNvPr id="3" name="Объект 2"/>
          <p:cNvSpPr>
            <a:spLocks noGrp="1"/>
          </p:cNvSpPr>
          <p:nvPr>
            <p:ph idx="1"/>
          </p:nvPr>
        </p:nvSpPr>
        <p:spPr>
          <a:xfrm>
            <a:off x="381120" y="1815921"/>
            <a:ext cx="8994700" cy="5042079"/>
          </a:xfrm>
        </p:spPr>
        <p:txBody>
          <a:bodyPr>
            <a:normAutofit fontScale="85000" lnSpcReduction="20000"/>
          </a:bodyPr>
          <a:lstStyle/>
          <a:p>
            <a:pPr algn="just"/>
            <a:r>
              <a:rPr lang="uk-UA" sz="2200" b="1" dirty="0" smtClean="0">
                <a:solidFill>
                  <a:schemeClr val="accent1">
                    <a:lumMod val="50000"/>
                  </a:schemeClr>
                </a:solidFill>
              </a:rPr>
              <a:t>Незворотні витрати </a:t>
            </a:r>
            <a:r>
              <a:rPr lang="uk-UA" sz="2200" b="1" dirty="0" smtClean="0"/>
              <a:t>– раніше зроблені витрати, а також витрати, що не відшкодовуються, їх не можна відшкодувати прийняттям або неприйняттям проекту.</a:t>
            </a:r>
            <a:r>
              <a:rPr lang="uk-UA" sz="2200" dirty="0" smtClean="0"/>
              <a:t> Ці витрати необхідно виключати з вартості проекту при ухвалені рішення про продовження роботи над ним. На даному етапі важливі тільки майбутні витрати чи ті витрати, яких можна уникнути.</a:t>
            </a:r>
            <a:endParaRPr lang="uk-UA" sz="2200" b="1" dirty="0" smtClean="0"/>
          </a:p>
          <a:p>
            <a:pPr algn="just"/>
            <a:r>
              <a:rPr lang="uk-UA" sz="2200" b="1" dirty="0" smtClean="0"/>
              <a:t>Наприклад: </a:t>
            </a:r>
            <a:r>
              <a:rPr lang="uk-UA" dirty="0" smtClean="0"/>
              <a:t>підприємством за обладнання, яке є частиною нового інвестиційного проекту, минулого тижня було заплачено 600 тис. грн. Сьогодні необхідно витратити ще 800 </a:t>
            </a:r>
            <a:r>
              <a:rPr lang="uk-UA" dirty="0" err="1" smtClean="0"/>
              <a:t>тис.грн</a:t>
            </a:r>
            <a:r>
              <a:rPr lang="uk-UA" dirty="0" smtClean="0"/>
              <a:t>. щоб інвестиційний проект було завершено. Несподівано, перед тим, як зробити другий внесок, ви дізнаєтесь, що максимальні чисті вигоди, які ви отримаєте від здійснення інвестиційного проекту — 1200 тис. грн. Тобто вартість інвестиційного проекту — 1400 грн., а загальні чисті вигоди — 1200 тис. грн. Чи є сенс витратити 800 грн. на завершення цього інвестиційного проекту? </a:t>
            </a:r>
          </a:p>
          <a:p>
            <a:pPr marL="0" indent="0" algn="just">
              <a:buNone/>
            </a:pPr>
            <a:r>
              <a:rPr lang="uk-UA" dirty="0" smtClean="0"/>
              <a:t>У будь-якому випадку ви не уникаєте втрати коштів. Якщо не вкласти зазначену суму в інвестиційний проект, то 600 грн., що вже витрачені, буде втрачено, оскільки чисті вигоди за інвестиційним проектом не можна буде отримати доти, доки його не буде завершено. Якщо ви витратите 800 грн., то ви відшкодуєте ті 800 грн., які буде витрачено сьогодні і, на додачу, отримаєте ще 400 грн. Таким чином, мабуть краще продовжити інвестиційний проект. Важливо підкреслити, що це рішення має ґрунтуватися лише на величині майбутніх витрат (800 грн.) і чистих вигід (1200 грн.). Витрати, які вже понесені, в майбутньому не мають впливати на рішення щодо доцільності інвестування.</a:t>
            </a:r>
            <a:endParaRPr lang="uk-U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55362" y="321972"/>
            <a:ext cx="8904548" cy="6536028"/>
          </a:xfrm>
        </p:spPr>
        <p:txBody>
          <a:bodyPr>
            <a:normAutofit fontScale="92500" lnSpcReduction="10000"/>
          </a:bodyPr>
          <a:lstStyle/>
          <a:p>
            <a:pPr algn="just"/>
            <a:r>
              <a:rPr lang="uk-UA" dirty="0" smtClean="0">
                <a:solidFill>
                  <a:schemeClr val="accent1">
                    <a:lumMod val="50000"/>
                  </a:schemeClr>
                </a:solidFill>
              </a:rPr>
              <a:t>Період, в якому має проводитися аналіз вигід і витрат за інвестиційним проектом, пов'язується, в першу чергу, з його економічним терміном життя, тобто часом, протягом якого вигоди, які забезпечує інвестиційний проект, розглядаються його власниками як суттєві. Встановлення часових меж, в рамках яких вигоди і витрати, що генеруються інвестиційним проектом, мають прийматися до уваги, в значній мірі, впливає на оцінку величини цих вигід і витрат. Крім того, в умовах подальшого співставлення вигід і витрат за відповідною системою критеріїв, які передбачають врахування </a:t>
            </a:r>
            <a:r>
              <a:rPr lang="uk-UA" dirty="0" err="1" smtClean="0">
                <a:solidFill>
                  <a:schemeClr val="accent1">
                    <a:lumMod val="50000"/>
                  </a:schemeClr>
                </a:solidFill>
              </a:rPr>
              <a:t>фактора</a:t>
            </a:r>
            <a:r>
              <a:rPr lang="uk-UA" dirty="0" smtClean="0">
                <a:solidFill>
                  <a:schemeClr val="accent1">
                    <a:lumMod val="50000"/>
                  </a:schemeClr>
                </a:solidFill>
              </a:rPr>
              <a:t> часу, важливим є визначення не лише абсолютної їх величини за певний економічний термін життя інвестиційного проекту, а й їх розподілу у часі. </a:t>
            </a:r>
          </a:p>
          <a:p>
            <a:pPr marL="0" indent="0" algn="just">
              <a:buNone/>
            </a:pPr>
            <a:r>
              <a:rPr lang="uk-UA" dirty="0" smtClean="0"/>
              <a:t>При аналізі вигід і витрат перед розробниками проекту постає ряд запитань: </a:t>
            </a:r>
          </a:p>
          <a:p>
            <a:pPr algn="just">
              <a:buFont typeface="Wingdings" panose="05000000000000000000" pitchFamily="2" charset="2"/>
              <a:buChar char="v"/>
            </a:pPr>
            <a:r>
              <a:rPr lang="uk-UA" dirty="0" smtClean="0"/>
              <a:t>• За якими цінами проводити розрахунки? </a:t>
            </a:r>
          </a:p>
          <a:p>
            <a:pPr algn="just">
              <a:buFont typeface="Wingdings" panose="05000000000000000000" pitchFamily="2" charset="2"/>
              <a:buChar char="v"/>
            </a:pPr>
            <a:r>
              <a:rPr lang="uk-UA" dirty="0" smtClean="0"/>
              <a:t>• Яку ставку дисконтування застосовувати? </a:t>
            </a:r>
          </a:p>
          <a:p>
            <a:pPr algn="just">
              <a:buFont typeface="Wingdings" panose="05000000000000000000" pitchFamily="2" charset="2"/>
              <a:buChar char="v"/>
            </a:pPr>
            <a:r>
              <a:rPr lang="uk-UA" dirty="0" smtClean="0"/>
              <a:t>• Як ураховувати інфляцію та ризик інвестора? </a:t>
            </a:r>
          </a:p>
          <a:p>
            <a:pPr marL="0" indent="0" algn="just">
              <a:buNone/>
            </a:pPr>
            <a:r>
              <a:rPr lang="uk-UA" dirty="0" smtClean="0"/>
              <a:t>Міжнародні фінансові інститути при оцінці вигід і витрат у номінальних цінах застосовують ставку процента, яка за економічним аналізом відповідна до альтернативної вартості капіталу у країні, за фінансовим — рентабельності активів даного підприємства. При оцінці доходів і витрат у реальних цінах використовується реальна відсоткова ставка, що дорівнює різниці між номінальною процентною ставкою, тобто діючою поточною, і річною величиною інфляції. Перевага віддається аналізу вартісних характеристик проекту (доходів і витрат) у реальному виразі, а їх прогноз включає динаміку індивідуальних цін ресурсів по відношенню до загального рівня цін. Це дає змогу застосовувати диференційований підхід до врахування інфляції для різних видів ресурсів.</a:t>
            </a:r>
            <a:endParaRPr lang="uk-U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326264"/>
            <a:ext cx="8596668" cy="1734355"/>
          </a:xfrm>
        </p:spPr>
        <p:txBody>
          <a:bodyPr>
            <a:noAutofit/>
          </a:bodyPr>
          <a:lstStyle/>
          <a:p>
            <a:pPr algn="just"/>
            <a:r>
              <a:rPr lang="uk-UA" sz="2000" dirty="0" smtClean="0"/>
              <a:t>При проведенні фінансових та економічних розрахунків застосовується змінна за роками ставка дисконту, особливо для найближчого прогнозного періоду. Ризик інвестора враховується збільшенням застосованої реальної ставки процента на певну величину «премії за ризик».</a:t>
            </a:r>
            <a:endParaRPr lang="uk-UA" sz="2000" dirty="0"/>
          </a:p>
        </p:txBody>
      </p:sp>
      <p:sp>
        <p:nvSpPr>
          <p:cNvPr id="3" name="Объект 2"/>
          <p:cNvSpPr>
            <a:spLocks noGrp="1"/>
          </p:cNvSpPr>
          <p:nvPr>
            <p:ph idx="1"/>
          </p:nvPr>
        </p:nvSpPr>
        <p:spPr>
          <a:xfrm>
            <a:off x="296214" y="1867436"/>
            <a:ext cx="8977788" cy="4990563"/>
          </a:xfrm>
        </p:spPr>
        <p:txBody>
          <a:bodyPr>
            <a:normAutofit lnSpcReduction="10000"/>
          </a:bodyPr>
          <a:lstStyle/>
          <a:p>
            <a:pPr algn="just"/>
            <a:r>
              <a:rPr lang="uk-UA" dirty="0" smtClean="0"/>
              <a:t>В умовах нестабільної економічної ситуації в країні необхідно враховувати рівень інфляції. Для практичних цілей в умовах, коли прогнозні індивідуальні показники росту цін для окремих видів ресурсів мало відрізняються від показника загальної інфляції, можна вважати, що оцінки потоків витрат і вигід у реальних цінах близькі до оцінок цих потоків у постійних цінах. Чим більший період прогнозу, тим більш невизначеними є оцінки можливого росту цін на окремі види ресурсів. Тому при проведенні економічного і фінансового аналізу в номінальних цінах рекомендується застосовувати їх до того року, в якому проект сягає повної проектної потужності. Після цього можуть бути застосовані постійні ціни. </a:t>
            </a:r>
            <a:r>
              <a:rPr lang="uk-UA" dirty="0"/>
              <a:t>П</a:t>
            </a:r>
            <a:r>
              <a:rPr lang="uk-UA" dirty="0" smtClean="0"/>
              <a:t>еріод, протягом якого доцільно використовувати прогноз зміни цін на різні ресурси, </a:t>
            </a:r>
            <a:r>
              <a:rPr lang="ru-RU" dirty="0" err="1" smtClean="0"/>
              <a:t>залежить</a:t>
            </a:r>
            <a:r>
              <a:rPr lang="ru-RU" dirty="0" smtClean="0"/>
              <a:t> </a:t>
            </a:r>
            <a:r>
              <a:rPr lang="ru-RU" dirty="0" err="1"/>
              <a:t>від</a:t>
            </a:r>
            <a:r>
              <a:rPr lang="ru-RU" dirty="0"/>
              <a:t> </a:t>
            </a:r>
            <a:r>
              <a:rPr lang="ru-RU" dirty="0" err="1"/>
              <a:t>специфіки</a:t>
            </a:r>
            <a:r>
              <a:rPr lang="ru-RU" dirty="0"/>
              <a:t> </a:t>
            </a:r>
            <a:r>
              <a:rPr lang="ru-RU" dirty="0" err="1"/>
              <a:t>галузі</a:t>
            </a:r>
            <a:r>
              <a:rPr lang="ru-RU" dirty="0"/>
              <a:t>, виду </a:t>
            </a:r>
            <a:r>
              <a:rPr lang="ru-RU" dirty="0" err="1"/>
              <a:t>ресурсів</a:t>
            </a:r>
            <a:r>
              <a:rPr lang="ru-RU" dirty="0"/>
              <a:t> та характеру проекту</a:t>
            </a:r>
            <a:r>
              <a:rPr lang="uk-UA" dirty="0" smtClean="0"/>
              <a:t>. </a:t>
            </a:r>
          </a:p>
          <a:p>
            <a:pPr algn="just"/>
            <a:r>
              <a:rPr lang="uk-UA" dirty="0" smtClean="0"/>
              <a:t>Окрім розглянутих проблем, пов'язаних з інфляцією, розробникам і аналітикам слід враховувати вплив цього </a:t>
            </a:r>
            <a:r>
              <a:rPr lang="uk-UA" dirty="0" err="1" smtClean="0"/>
              <a:t>фактора</a:t>
            </a:r>
            <a:r>
              <a:rPr lang="uk-UA" dirty="0" smtClean="0"/>
              <a:t> на різні показники і на інших етапах фінансового аналізу (розрахунках коефіцієнтів ліквідності, фінансової стійкості і ефективності виробничої діяльності, обґрунтуванні та виборі форми інвестування тощо), при порівнянні проектів за кількома критеріями</a:t>
            </a:r>
            <a:r>
              <a:rPr lang="ru-RU" dirty="0" smtClean="0"/>
              <a:t>. </a:t>
            </a: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0"/>
            <a:ext cx="8596668" cy="772732"/>
          </a:xfrm>
        </p:spPr>
        <p:txBody>
          <a:bodyPr/>
          <a:lstStyle/>
          <a:p>
            <a:r>
              <a:rPr lang="ru-RU" dirty="0"/>
              <a:t>4.2. Альтернативна </a:t>
            </a:r>
            <a:r>
              <a:rPr lang="uk-UA" dirty="0" smtClean="0"/>
              <a:t>вартість</a:t>
            </a:r>
            <a:endParaRPr lang="uk-UA" dirty="0"/>
          </a:p>
        </p:txBody>
      </p:sp>
      <p:sp>
        <p:nvSpPr>
          <p:cNvPr id="3" name="Объект 2"/>
          <p:cNvSpPr>
            <a:spLocks noGrp="1"/>
          </p:cNvSpPr>
          <p:nvPr>
            <p:ph idx="1"/>
          </p:nvPr>
        </p:nvSpPr>
        <p:spPr>
          <a:xfrm>
            <a:off x="389106" y="682579"/>
            <a:ext cx="8884896" cy="6085268"/>
          </a:xfrm>
        </p:spPr>
        <p:txBody>
          <a:bodyPr>
            <a:normAutofit fontScale="92500" lnSpcReduction="10000"/>
          </a:bodyPr>
          <a:lstStyle/>
          <a:p>
            <a:pPr algn="just"/>
            <a:r>
              <a:rPr lang="uk-UA" dirty="0" smtClean="0"/>
              <a:t>Одним з ключових положень проектного аналізу, особливо у сфері економічного аналізу, є </a:t>
            </a:r>
            <a:r>
              <a:rPr lang="uk-UA" dirty="0" smtClean="0">
                <a:solidFill>
                  <a:schemeClr val="accent1">
                    <a:lumMod val="50000"/>
                  </a:schemeClr>
                </a:solidFill>
              </a:rPr>
              <a:t>поняття </a:t>
            </a:r>
            <a:r>
              <a:rPr lang="uk-UA" b="1" dirty="0" smtClean="0">
                <a:solidFill>
                  <a:schemeClr val="accent1">
                    <a:lumMod val="50000"/>
                  </a:schemeClr>
                </a:solidFill>
              </a:rPr>
              <a:t>альтернативної вартості</a:t>
            </a:r>
            <a:r>
              <a:rPr lang="uk-UA" dirty="0" smtClean="0">
                <a:solidFill>
                  <a:schemeClr val="accent1">
                    <a:lumMod val="50000"/>
                  </a:schemeClr>
                </a:solidFill>
              </a:rPr>
              <a:t>. </a:t>
            </a:r>
            <a:r>
              <a:rPr lang="uk-UA" dirty="0" smtClean="0"/>
              <a:t>Вона виникає при наявності обмеженості ресурсів на об’єкт чи діяльність, що є цінними для когось. Оскільки практично будь-які ресурси мають обмежений характер то вони потенційно можуть бути використані для різних цілей. </a:t>
            </a:r>
          </a:p>
          <a:p>
            <a:pPr algn="just"/>
            <a:r>
              <a:rPr lang="uk-UA" dirty="0" smtClean="0"/>
              <a:t>Так земельна ділянка в місті може бути забудована жилими будинками, адміністративними спорудами, промисловими підприємствами або відведена під паркову зону тощо. Або, якщо беруться у борг гроші для придбання автомобіля, тоді необхідно відмовитися від інших можливостей, що могли б з’явитися завдяки позиченим грошам. Концепція альтернативної вартості може поширюватися також і на нематеріальні речі. </a:t>
            </a:r>
          </a:p>
          <a:p>
            <a:pPr algn="just"/>
            <a:r>
              <a:rPr lang="uk-UA" dirty="0" smtClean="0"/>
              <a:t>Таким чином, </a:t>
            </a:r>
            <a:r>
              <a:rPr lang="uk-UA" sz="2000" b="1" dirty="0" smtClean="0">
                <a:solidFill>
                  <a:schemeClr val="accent1">
                    <a:lumMod val="50000"/>
                  </a:schemeClr>
                </a:solidFill>
              </a:rPr>
              <a:t>альтернативна вартість </a:t>
            </a:r>
            <a:r>
              <a:rPr lang="uk-UA" dirty="0" smtClean="0">
                <a:solidFill>
                  <a:schemeClr val="accent1">
                    <a:lumMod val="50000"/>
                  </a:schemeClr>
                </a:solidFill>
              </a:rPr>
              <a:t>— </a:t>
            </a:r>
            <a:r>
              <a:rPr lang="uk-UA" u="sng" dirty="0" smtClean="0">
                <a:solidFill>
                  <a:schemeClr val="accent1">
                    <a:lumMod val="50000"/>
                  </a:schemeClr>
                </a:solidFill>
              </a:rPr>
              <a:t>це втрачена вигода від використання обмежених ресурсів для досягнення однієї мети замість іншого, найкращого варіанта їх застосування</a:t>
            </a:r>
            <a:r>
              <a:rPr lang="ru-RU" u="sng" dirty="0" smtClean="0">
                <a:solidFill>
                  <a:schemeClr val="accent1">
                    <a:lumMod val="50000"/>
                  </a:schemeClr>
                </a:solidFill>
              </a:rPr>
              <a:t>. </a:t>
            </a:r>
          </a:p>
          <a:p>
            <a:pPr algn="just"/>
            <a:r>
              <a:rPr lang="uk-UA" dirty="0" smtClean="0"/>
              <a:t>Іншими словами, альтернативна вартість – це втрачена вигода, від якої довелося відмовитися при обмеженості ресурсів, це ціна втраченої вигіднішої альтернативи. Оскільки альтернативна вартість виражається за допомогою того чи іншого мірила, її іноді називають «тіньовою ціною», «ціною втраченого шансу, «ціною економічної ефективності». Отже, вартість втрачених можливостей виникає тому, що вибір чогось одного в світлі обмежених ресурсів означає відмову від чогось іншого. Вартістю втрачених можливостей є цінність товару чи послуги, від яких відмовились.</a:t>
            </a: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1657082"/>
          </a:xfrm>
        </p:spPr>
        <p:txBody>
          <a:bodyPr>
            <a:normAutofit/>
          </a:bodyPr>
          <a:lstStyle/>
          <a:p>
            <a:pPr algn="just"/>
            <a:r>
              <a:rPr lang="uk-UA" sz="1800" dirty="0" smtClean="0"/>
              <a:t>При підготовці проектів здійснюється аналіз альтернативних рішень щодо досягнення мети проекту. Оскільки здійснення проекту спрямоване на досягнення певної мети, то після його ідентифікації, тобто чіткого формулювання поставленої мети та її структуризації, проводиться розгляд можливих або альтернативних рішень про шляхи її досягнення.  </a:t>
            </a:r>
            <a:endParaRPr lang="ru-RU" sz="1800" dirty="0"/>
          </a:p>
        </p:txBody>
      </p:sp>
      <p:sp>
        <p:nvSpPr>
          <p:cNvPr id="3" name="Объект 2"/>
          <p:cNvSpPr>
            <a:spLocks noGrp="1"/>
          </p:cNvSpPr>
          <p:nvPr>
            <p:ph idx="1"/>
          </p:nvPr>
        </p:nvSpPr>
        <p:spPr>
          <a:xfrm>
            <a:off x="677334" y="2160589"/>
            <a:ext cx="8737122" cy="4459152"/>
          </a:xfrm>
        </p:spPr>
        <p:txBody>
          <a:bodyPr>
            <a:normAutofit fontScale="92500" lnSpcReduction="20000"/>
          </a:bodyPr>
          <a:lstStyle/>
          <a:p>
            <a:r>
              <a:rPr lang="uk-UA" sz="2000" b="1" dirty="0" smtClean="0"/>
              <a:t>Розрізняють наступні типи рішень в проектному аналізі:</a:t>
            </a:r>
          </a:p>
          <a:p>
            <a:r>
              <a:rPr lang="uk-UA" dirty="0" smtClean="0"/>
              <a:t>1. </a:t>
            </a:r>
            <a:r>
              <a:rPr lang="uk-UA" b="1" dirty="0" smtClean="0"/>
              <a:t>Альтернативні рішення </a:t>
            </a:r>
            <a:r>
              <a:rPr lang="uk-UA" dirty="0" smtClean="0"/>
              <a:t>– такі рішення, прийняття одного з яких виключає прийняття іншого (наприклад, рішення щодо створення на земельній ділянці зони відпочинку чи спорудження підприємства).</a:t>
            </a:r>
          </a:p>
          <a:p>
            <a:r>
              <a:rPr lang="uk-UA" dirty="0" smtClean="0"/>
              <a:t>2. </a:t>
            </a:r>
            <a:r>
              <a:rPr lang="uk-UA" b="1" dirty="0" smtClean="0"/>
              <a:t>Заміщувальні рішення </a:t>
            </a:r>
            <a:r>
              <a:rPr lang="uk-UA" dirty="0" smtClean="0"/>
              <a:t>– рішення, прийняття яких тим чи іншим чином сприяє досягненню різних за вектором цілей (наприклад, побудова греблі для роботи ГЕС, і для зрошування сільськогосподарських угідь).</a:t>
            </a:r>
          </a:p>
          <a:p>
            <a:r>
              <a:rPr lang="uk-UA" dirty="0" smtClean="0"/>
              <a:t>3. </a:t>
            </a:r>
            <a:r>
              <a:rPr lang="uk-UA" b="1" dirty="0" smtClean="0"/>
              <a:t>Синергетичні рішення </a:t>
            </a:r>
            <a:r>
              <a:rPr lang="uk-UA" dirty="0" smtClean="0"/>
              <a:t>– рішення, прийняття одного з яких збільшує ефективність прийняття іншого (наприклад, </a:t>
            </a:r>
            <a:r>
              <a:rPr lang="ru-RU" dirty="0" smtClean="0"/>
              <a:t>проект </a:t>
            </a:r>
            <a:r>
              <a:rPr lang="ru-RU" dirty="0"/>
              <a:t>з </a:t>
            </a:r>
            <a:r>
              <a:rPr lang="ru-RU" dirty="0" err="1"/>
              <a:t>розвитку</a:t>
            </a:r>
            <a:r>
              <a:rPr lang="ru-RU" dirty="0"/>
              <a:t> "</a:t>
            </a:r>
            <a:r>
              <a:rPr lang="ru-RU" dirty="0" err="1"/>
              <a:t>розумного</a:t>
            </a:r>
            <a:r>
              <a:rPr lang="ru-RU" dirty="0"/>
              <a:t> </a:t>
            </a:r>
            <a:r>
              <a:rPr lang="ru-RU" dirty="0" err="1"/>
              <a:t>міста</a:t>
            </a:r>
            <a:r>
              <a:rPr lang="ru-RU" dirty="0"/>
              <a:t>" (</a:t>
            </a:r>
            <a:r>
              <a:rPr lang="ru-RU" dirty="0" err="1"/>
              <a:t>Smart</a:t>
            </a:r>
            <a:r>
              <a:rPr lang="ru-RU" dirty="0"/>
              <a:t> </a:t>
            </a:r>
            <a:r>
              <a:rPr lang="ru-RU" dirty="0" err="1"/>
              <a:t>City</a:t>
            </a:r>
            <a:r>
              <a:rPr lang="ru-RU" dirty="0"/>
              <a:t>)</a:t>
            </a:r>
            <a:r>
              <a:rPr lang="uk-UA" dirty="0" smtClean="0"/>
              <a:t>).</a:t>
            </a:r>
          </a:p>
          <a:p>
            <a:r>
              <a:rPr lang="uk-UA" dirty="0" smtClean="0"/>
              <a:t>4. </a:t>
            </a:r>
            <a:r>
              <a:rPr lang="uk-UA" b="1" dirty="0" smtClean="0"/>
              <a:t>Взаємодоповнюючі рішення </a:t>
            </a:r>
            <a:r>
              <a:rPr lang="uk-UA" dirty="0" smtClean="0"/>
              <a:t>- рішення реалізація одного з яких є необхідною умовою реалізації іншого </a:t>
            </a:r>
            <a:r>
              <a:rPr lang="ru-RU" dirty="0" smtClean="0"/>
              <a:t>(приклад: </a:t>
            </a:r>
            <a:r>
              <a:rPr lang="uk-UA" dirty="0" smtClean="0"/>
              <a:t>електромобіль </a:t>
            </a:r>
            <a:r>
              <a:rPr lang="uk-UA" dirty="0"/>
              <a:t>і зарядна </a:t>
            </a:r>
            <a:r>
              <a:rPr lang="uk-UA" dirty="0" smtClean="0"/>
              <a:t>станція, і</a:t>
            </a:r>
            <a:r>
              <a:rPr lang="ru-RU" dirty="0" err="1" smtClean="0"/>
              <a:t>нтернет</a:t>
            </a:r>
            <a:r>
              <a:rPr lang="ru-RU" dirty="0" smtClean="0"/>
              <a:t>-магазин </a:t>
            </a:r>
            <a:r>
              <a:rPr lang="ru-RU" dirty="0"/>
              <a:t>і система </a:t>
            </a:r>
            <a:r>
              <a:rPr lang="ru-RU" dirty="0" err="1"/>
              <a:t>електронних</a:t>
            </a:r>
            <a:r>
              <a:rPr lang="ru-RU" dirty="0"/>
              <a:t> </a:t>
            </a:r>
            <a:r>
              <a:rPr lang="ru-RU" dirty="0" err="1" smtClean="0"/>
              <a:t>платежів</a:t>
            </a:r>
            <a:r>
              <a:rPr lang="ru-RU" dirty="0" smtClean="0"/>
              <a:t>, </a:t>
            </a:r>
            <a:r>
              <a:rPr lang="uk-UA" dirty="0" smtClean="0"/>
              <a:t>хмарні </a:t>
            </a:r>
            <a:r>
              <a:rPr lang="uk-UA" dirty="0"/>
              <a:t>сервіси та мобільні </a:t>
            </a:r>
            <a:r>
              <a:rPr lang="uk-UA" dirty="0" smtClean="0"/>
              <a:t>додатки)</a:t>
            </a:r>
          </a:p>
          <a:p>
            <a:r>
              <a:rPr lang="uk-UA" dirty="0" smtClean="0"/>
              <a:t>5. </a:t>
            </a:r>
            <a:r>
              <a:rPr lang="uk-UA" b="1" dirty="0" err="1" smtClean="0"/>
              <a:t>Взаємоумовні</a:t>
            </a:r>
            <a:r>
              <a:rPr lang="uk-UA" b="1" dirty="0" smtClean="0"/>
              <a:t> рішення </a:t>
            </a:r>
            <a:r>
              <a:rPr lang="uk-UA" dirty="0" smtClean="0"/>
              <a:t>– рішення, реалізація одного з яких є можливою лише за умови прийняття іншого (наприклад, встановлення системи очищення відходів та запуск станції технічного обслуговування автомобілів.)</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70610" y="582599"/>
            <a:ext cx="9700643" cy="3170099"/>
          </a:xfrm>
          <a:prstGeom prst="rect">
            <a:avLst/>
          </a:prstGeom>
        </p:spPr>
        <p:txBody>
          <a:bodyPr wrap="square">
            <a:spAutoFit/>
          </a:bodyPr>
          <a:lstStyle/>
          <a:p>
            <a:pPr marL="285750" indent="-285750" algn="just">
              <a:buFont typeface="Arial" panose="020B0604020202020204" pitchFamily="34" charset="0"/>
              <a:buChar char="•"/>
            </a:pPr>
            <a:r>
              <a:rPr lang="uk-UA" sz="2000" dirty="0">
                <a:latin typeface="Trebuchet MS" panose="020B0603020202020204" pitchFamily="34" charset="0"/>
                <a:ea typeface="Calibri" panose="020F0502020204030204" pitchFamily="34" charset="0"/>
              </a:rPr>
              <a:t>При розгляді фінансового аспекту проектного аналізу основною метою є збільшення до максимуму різниці між доходом і втратами, тобто прибутку. Кожна витрата зменшує цю різницю, і тому ціна, сплачена за певні витрати, може виступати як засіб оцінки альтернативної вартості. Так, при придбанні фірмою сировини, яка може використовуватися у домашньому господарстві, зменшується кількість доступних джерел прибутку для власників фірми. Якщо ж ми звернемося до суспільства в цілому, то у разі, коли метою проекту є максимальний вклад у збільшення національного доходу, ціни, що склалися на ресурси чи товари, не можуть бути засобом оцінки альтернативної вартості. </a:t>
            </a:r>
            <a:endParaRPr lang="ru-RU" sz="2000" dirty="0">
              <a:latin typeface="Trebuchet MS" panose="020B0603020202020204" pitchFamily="34" charset="0"/>
            </a:endParaRPr>
          </a:p>
        </p:txBody>
      </p:sp>
      <p:sp>
        <p:nvSpPr>
          <p:cNvPr id="4" name="Прямоугольник 3"/>
          <p:cNvSpPr/>
          <p:nvPr/>
        </p:nvSpPr>
        <p:spPr>
          <a:xfrm>
            <a:off x="70610" y="3752698"/>
            <a:ext cx="9896093" cy="3170099"/>
          </a:xfrm>
          <a:prstGeom prst="rect">
            <a:avLst/>
          </a:prstGeom>
        </p:spPr>
        <p:txBody>
          <a:bodyPr wrap="square">
            <a:spAutoFit/>
          </a:bodyPr>
          <a:lstStyle/>
          <a:p>
            <a:pPr marL="285750" indent="-285750" algn="just">
              <a:buFont typeface="Arial" panose="020B0604020202020204" pitchFamily="34" charset="0"/>
              <a:buChar char="•"/>
            </a:pPr>
            <a:r>
              <a:rPr lang="uk-UA" sz="2000" dirty="0">
                <a:latin typeface="Trebuchet MS" panose="020B0603020202020204" pitchFamily="34" charset="0"/>
                <a:ea typeface="Calibri" panose="020F0502020204030204" pitchFamily="34" charset="0"/>
              </a:rPr>
              <a:t>Очевидним прикладом є такий ресурс, як робоча сила. У разі, коли у суспільстві існують безробітні, а проект передбачає створення нових робочих місць, вони зможуть отримувати зарплату. Для фірми, яка наймає робітників, зарплата є альтернативною вартістю, але з точки зору суспільства альтернативна вартість — це національний дохід, який не був би отриманий через залучення до роботи колишніх безробітних. Оскільки безробітні не зробили ніякого внеску до національного доходу, не варто нехтувати останнім при використанні робочої сили для проекту. Отже, альтернативна вартість з погляду національного доходу є нульовою. Таким чином, альтернативна вартість виявляється різною для фірми і суспільства.</a:t>
            </a:r>
            <a:endParaRPr lang="ru-RU" sz="2000" dirty="0">
              <a:latin typeface="Trebuchet MS" panose="020B0603020202020204" pitchFamily="34" charset="0"/>
            </a:endParaRPr>
          </a:p>
        </p:txBody>
      </p:sp>
      <p:sp>
        <p:nvSpPr>
          <p:cNvPr id="5" name="Прямоугольник 4"/>
          <p:cNvSpPr/>
          <p:nvPr/>
        </p:nvSpPr>
        <p:spPr>
          <a:xfrm>
            <a:off x="425488" y="0"/>
            <a:ext cx="9074771" cy="461665"/>
          </a:xfrm>
          <a:prstGeom prst="rect">
            <a:avLst/>
          </a:prstGeom>
          <a:solidFill>
            <a:schemeClr val="accent2">
              <a:lumMod val="20000"/>
              <a:lumOff val="80000"/>
            </a:schemeClr>
          </a:solidFill>
        </p:spPr>
        <p:style>
          <a:lnRef idx="1">
            <a:schemeClr val="accent5"/>
          </a:lnRef>
          <a:fillRef idx="2">
            <a:schemeClr val="accent5"/>
          </a:fillRef>
          <a:effectRef idx="1">
            <a:schemeClr val="accent5"/>
          </a:effectRef>
          <a:fontRef idx="minor">
            <a:schemeClr val="dk1"/>
          </a:fontRef>
        </p:style>
        <p:txBody>
          <a:bodyPr wrap="square">
            <a:spAutoFit/>
          </a:bodyPr>
          <a:lstStyle/>
          <a:p>
            <a:r>
              <a:rPr lang="uk-UA" sz="2400" b="1" dirty="0">
                <a:solidFill>
                  <a:schemeClr val="accent1">
                    <a:lumMod val="50000"/>
                  </a:schemeClr>
                </a:solidFill>
                <a:latin typeface="Trebuchet MS" panose="020B0603020202020204" pitchFamily="34" charset="0"/>
                <a:ea typeface="Calibri" panose="020F0502020204030204" pitchFamily="34" charset="0"/>
              </a:rPr>
              <a:t>4</a:t>
            </a:r>
            <a:r>
              <a:rPr lang="uk-UA" sz="2400" b="1" dirty="0" smtClean="0">
                <a:solidFill>
                  <a:schemeClr val="accent1">
                    <a:lumMod val="50000"/>
                  </a:schemeClr>
                </a:solidFill>
                <a:latin typeface="Trebuchet MS" panose="020B0603020202020204" pitchFamily="34" charset="0"/>
                <a:ea typeface="Calibri" panose="020F0502020204030204" pitchFamily="34" charset="0"/>
              </a:rPr>
              <a:t>.2. АЛЬТЕРНАТИВНА ВАРТІСТЬ</a:t>
            </a:r>
            <a:endParaRPr lang="ru-RU" sz="2400" dirty="0">
              <a:solidFill>
                <a:schemeClr val="accent1">
                  <a:lumMod val="50000"/>
                </a:schemeClr>
              </a:solidFill>
              <a:latin typeface="Trebuchet MS" panose="020B0603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7471" y="486382"/>
            <a:ext cx="8929993" cy="6210631"/>
          </a:xfrm>
        </p:spPr>
        <p:txBody>
          <a:bodyPr>
            <a:normAutofit lnSpcReduction="10000"/>
          </a:bodyPr>
          <a:lstStyle/>
          <a:p>
            <a:pPr algn="just"/>
            <a:r>
              <a:rPr lang="uk-UA" sz="2000" dirty="0" smtClean="0"/>
              <a:t>Для економічного аналізу необхідно оцінити всі компоненти проекту з погляду альтернативної вартості. Аналітик визначає альтернативну вартість речей з точки зору їх найкращого використання, а вироблюваної продукції — шляхом оцінки витрат суспільства на придбання аналогічної продукції. Фінансова оцінка проектів побудована на використанні цін, які фірма сплачує за товари і послуги, необхідних проекту, і тих цін, які заплатять споживачі за продукцію, одержану в результаті реалізації проекту. Втім, з погляду суспільства, такі ціни не завжди можуть бути прийнятною мірою вартості витрат і вигід. </a:t>
            </a:r>
          </a:p>
          <a:p>
            <a:pPr algn="just"/>
            <a:r>
              <a:rPr lang="uk-UA" sz="2000" dirty="0" smtClean="0"/>
              <a:t>На ринку з досконалою конкуренцією ринкові ціни дорівнюють альтернативній вартості. Тобто ринок здатен розподіляти ресурси серед різноманітних потреб оптимально щоб отримати максимізацію національного достатку. В іншому випадку ринкові ціни не можуть відбивати реальної (альтернативної) вартості ресурсів тому альтернативна вартість може виражається за допомогою якого-небудь мірила, її іноді називають «тіньовою ціною», «ціною втраченого шансу», «ціною економічної ефективності». Тому при проведенні економічного аналізу аналітики змушені коригувати фінансові показники, які значною мірою викривлюють реальну вартість товарів.</a:t>
            </a:r>
            <a:endParaRPr lang="uk-UA"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0"/>
            <a:ext cx="8596668" cy="1320800"/>
          </a:xfrm>
        </p:spPr>
        <p:txBody>
          <a:bodyPr>
            <a:normAutofit fontScale="90000"/>
          </a:bodyPr>
          <a:lstStyle/>
          <a:p>
            <a:pPr algn="just"/>
            <a:r>
              <a:rPr lang="uk-UA" dirty="0" smtClean="0"/>
              <a:t>Основними причинами невідповідності фінансових цін альтернативній вартості є: </a:t>
            </a:r>
            <a:endParaRPr lang="uk-UA" dirty="0"/>
          </a:p>
        </p:txBody>
      </p:sp>
      <p:sp>
        <p:nvSpPr>
          <p:cNvPr id="3" name="Объект 2"/>
          <p:cNvSpPr>
            <a:spLocks noGrp="1"/>
          </p:cNvSpPr>
          <p:nvPr>
            <p:ph idx="1"/>
          </p:nvPr>
        </p:nvSpPr>
        <p:spPr>
          <a:xfrm>
            <a:off x="281317" y="1157667"/>
            <a:ext cx="9388699" cy="3880773"/>
          </a:xfrm>
        </p:spPr>
        <p:txBody>
          <a:bodyPr>
            <a:normAutofit fontScale="92500" lnSpcReduction="10000"/>
          </a:bodyPr>
          <a:lstStyle/>
          <a:p>
            <a:pPr algn="just"/>
            <a:r>
              <a:rPr lang="uk-UA" dirty="0" smtClean="0"/>
              <a:t>1. Фінансові ціни включають в себе трансфертні платежі. Трансфертні платежі являють собою дії, за яких фінансові ресурси передаються від одного суб’єкта іншому. Однак ці передачі не передбачають безпосереднє використання реальних економічних ресурсів. </a:t>
            </a:r>
          </a:p>
          <a:p>
            <a:pPr marL="0" indent="0" algn="just">
              <a:buNone/>
            </a:pPr>
            <a:r>
              <a:rPr lang="uk-UA" dirty="0" smtClean="0"/>
              <a:t>Трансфертні платежі – це платежі, в обмін яких не надходять ніякі товари та послуги і тому вони не повинні включатися до економічного аналізу. Наприклад, податки, дотації, платежі в рахунок погашення кредитів, відрахування на доброчинні цілі, виплати соціальних допомог. </a:t>
            </a:r>
          </a:p>
          <a:p>
            <a:pPr algn="just"/>
            <a:r>
              <a:rPr lang="uk-UA" dirty="0" smtClean="0"/>
              <a:t>2. На ринку з недосконалою конкуренцією ціни відображають недосконалість ринку та монополістські тенденції, які спричиняють відхилення від оптимального розподілу ресурсів. </a:t>
            </a:r>
          </a:p>
          <a:p>
            <a:pPr algn="just"/>
            <a:r>
              <a:rPr lang="uk-UA" dirty="0" smtClean="0"/>
              <a:t>3. Ресурси (земля, робоча сила, капітал) не використовуються повністю в економіці, крім того цінність національної валюти може бути занижена або завищена.</a:t>
            </a:r>
          </a:p>
          <a:p>
            <a:pPr algn="just"/>
            <a:r>
              <a:rPr lang="uk-UA" dirty="0" smtClean="0"/>
              <a:t>4. Можливість втручання держави щодо контролю та встановлення цін.</a:t>
            </a:r>
            <a:endParaRPr lang="uk-UA" dirty="0"/>
          </a:p>
        </p:txBody>
      </p:sp>
      <p:sp>
        <p:nvSpPr>
          <p:cNvPr id="5" name="Скругленный прямоугольник 4"/>
          <p:cNvSpPr/>
          <p:nvPr/>
        </p:nvSpPr>
        <p:spPr>
          <a:xfrm>
            <a:off x="281318" y="5089767"/>
            <a:ext cx="9388699" cy="1349481"/>
          </a:xfrm>
          <a:prstGeom prst="roundRect">
            <a:avLst/>
          </a:prstGeom>
          <a:solidFill>
            <a:schemeClr val="accent1">
              <a:alpha val="4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p:cNvSpPr txBox="1"/>
          <p:nvPr/>
        </p:nvSpPr>
        <p:spPr>
          <a:xfrm>
            <a:off x="488541" y="5179731"/>
            <a:ext cx="8974252" cy="1169551"/>
          </a:xfrm>
          <a:prstGeom prst="rect">
            <a:avLst/>
          </a:prstGeom>
          <a:noFill/>
        </p:spPr>
        <p:txBody>
          <a:bodyPr wrap="square" rtlCol="0">
            <a:spAutoFit/>
          </a:bodyPr>
          <a:lstStyle/>
          <a:p>
            <a:pPr algn="ctr"/>
            <a:r>
              <a:rPr lang="uk-UA" sz="1400" dirty="0" smtClean="0"/>
              <a:t>Концепція альтернативної вартості є базовим принципом проектного аналізу, за яким альтернативна вартість ресурсу, залученого до проекту, визначається вартістю, яку він міг би мати за умови використання найкращим з альтернативних варіантів. Тому для об’єктивної оцінки ефективності проекту після ідентифікації основної мети проекту та її структуризації необхідно проводити аналіз можливих або альтернативних варіантів її досягнення на всіх стадіях життєвого циклу проекту.</a:t>
            </a:r>
            <a:endParaRPr lang="uk-UA" sz="1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92142" y="508222"/>
            <a:ext cx="8887843" cy="1200329"/>
          </a:xfrm>
          <a:prstGeom prst="rect">
            <a:avLst/>
          </a:prstGeom>
        </p:spPr>
        <p:txBody>
          <a:bodyPr wrap="square">
            <a:spAutoFit/>
          </a:bodyPr>
          <a:lstStyle/>
          <a:p>
            <a:pPr algn="just"/>
            <a:r>
              <a:rPr lang="uk-UA" dirty="0">
                <a:latin typeface="Trebuchet MS" panose="020B0603020202020204" pitchFamily="34" charset="0"/>
                <a:ea typeface="Calibri" panose="020F0502020204030204" pitchFamily="34" charset="0"/>
              </a:rPr>
              <a:t>Для деяких товарів визначити альтернативну вартість дуже складно, оскільки практично не існує активного конкурентного ринку цих товарів. До таких товарів насамперед належить земля, вартість якої зазвичай неадекватно оцінюється ринковою ціною. </a:t>
            </a:r>
            <a:endParaRPr lang="ru-RU" dirty="0">
              <a:latin typeface="Trebuchet MS" panose="020B0603020202020204" pitchFamily="34" charset="0"/>
            </a:endParaRPr>
          </a:p>
        </p:txBody>
      </p:sp>
      <p:sp>
        <p:nvSpPr>
          <p:cNvPr id="4" name="Прямоугольник 3"/>
          <p:cNvSpPr/>
          <p:nvPr/>
        </p:nvSpPr>
        <p:spPr>
          <a:xfrm>
            <a:off x="493220" y="1708551"/>
            <a:ext cx="8886765" cy="72943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lnSpc>
                <a:spcPct val="115000"/>
              </a:lnSpc>
              <a:spcAft>
                <a:spcPts val="0"/>
              </a:spcAft>
            </a:pPr>
            <a:r>
              <a:rPr lang="uk-UA" dirty="0">
                <a:latin typeface="Trebuchet MS" panose="020B0603020202020204" pitchFamily="34" charset="0"/>
                <a:ea typeface="Calibri" panose="020F0502020204030204" pitchFamily="34" charset="0"/>
                <a:cs typeface="Times New Roman" panose="02020603050405020304" pitchFamily="18" charset="0"/>
              </a:rPr>
              <a:t>Для визначення альтернативної вартості землі найбільш поширеними прийомами є: </a:t>
            </a:r>
            <a:endParaRPr lang="ru-RU" sz="1400" dirty="0">
              <a:effectLst/>
              <a:latin typeface="Trebuchet MS" panose="020B0603020202020204" pitchFamily="34" charset="0"/>
              <a:ea typeface="Calibri" panose="020F0502020204030204" pitchFamily="34" charset="0"/>
              <a:cs typeface="Times New Roman" panose="02020603050405020304" pitchFamily="18" charset="0"/>
            </a:endParaRPr>
          </a:p>
        </p:txBody>
      </p:sp>
      <p:sp>
        <p:nvSpPr>
          <p:cNvPr id="5" name="Прямоугольник 4"/>
          <p:cNvSpPr/>
          <p:nvPr/>
        </p:nvSpPr>
        <p:spPr>
          <a:xfrm>
            <a:off x="517356" y="2570331"/>
            <a:ext cx="8862629" cy="223907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lnSpc>
                <a:spcPct val="115000"/>
              </a:lnSpc>
              <a:spcAft>
                <a:spcPts val="0"/>
              </a:spcAft>
            </a:pPr>
            <a:r>
              <a:rPr lang="uk-UA"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dirty="0">
                <a:latin typeface="Trebuchet MS" panose="020B0603020202020204" pitchFamily="34" charset="0"/>
                <a:ea typeface="Calibri" panose="020F0502020204030204" pitchFamily="34" charset="0"/>
                <a:cs typeface="Times New Roman" panose="02020603050405020304" pitchFamily="18" charset="0"/>
              </a:rPr>
              <a:t>орендна плата, можливо капіталізована, в умовах існування розвинутого ринку оренди землі; </a:t>
            </a:r>
            <a:endParaRPr lang="ru-RU" sz="1400" dirty="0">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uk-UA"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dirty="0">
                <a:latin typeface="Trebuchet MS" panose="020B0603020202020204" pitchFamily="34" charset="0"/>
                <a:ea typeface="Calibri" panose="020F0502020204030204" pitchFamily="34" charset="0"/>
                <a:cs typeface="Times New Roman" panose="02020603050405020304" pitchFamily="18" charset="0"/>
              </a:rPr>
              <a:t>пряма оцінка продуктивності землі за допомогою оцінки продуктивності сільськогосподарських культур, які зараз на ній вирощуються, і визначення внеску землі у вартість загальної продукції; </a:t>
            </a:r>
            <a:endParaRPr lang="ru-RU" sz="1400" dirty="0">
              <a:latin typeface="Trebuchet MS" panose="020B0603020202020204" pitchFamily="34" charset="0"/>
              <a:ea typeface="Calibri" panose="020F0502020204030204" pitchFamily="34" charset="0"/>
              <a:cs typeface="Times New Roman" panose="02020603050405020304" pitchFamily="18" charset="0"/>
            </a:endParaRPr>
          </a:p>
          <a:p>
            <a:r>
              <a:rPr lang="uk-UA"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dirty="0">
                <a:latin typeface="Trebuchet MS" panose="020B0603020202020204" pitchFamily="34" charset="0"/>
                <a:ea typeface="Calibri" panose="020F0502020204030204" pitchFamily="34" charset="0"/>
              </a:rPr>
              <a:t>«залишковий» метод визначення внеску віддачі землі на підставі додаткової вартості, яку можна отримати від її використання.</a:t>
            </a:r>
            <a:endParaRPr lang="ru-RU" dirty="0">
              <a:latin typeface="Trebuchet MS" panose="020B0603020202020204" pitchFamily="34" charset="0"/>
            </a:endParaRPr>
          </a:p>
        </p:txBody>
      </p:sp>
      <p:sp>
        <p:nvSpPr>
          <p:cNvPr id="6" name="Выгнутая влево стрелка 5"/>
          <p:cNvSpPr/>
          <p:nvPr/>
        </p:nvSpPr>
        <p:spPr>
          <a:xfrm>
            <a:off x="53845" y="2577319"/>
            <a:ext cx="463511" cy="155544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7" name="Прямоугольник 6"/>
          <p:cNvSpPr/>
          <p:nvPr/>
        </p:nvSpPr>
        <p:spPr>
          <a:xfrm>
            <a:off x="517355" y="5001535"/>
            <a:ext cx="8862629" cy="1200329"/>
          </a:xfrm>
          <a:prstGeom prst="rect">
            <a:avLst/>
          </a:prstGeom>
        </p:spPr>
        <p:txBody>
          <a:bodyPr wrap="square">
            <a:spAutoFit/>
          </a:bodyPr>
          <a:lstStyle/>
          <a:p>
            <a:pPr algn="just"/>
            <a:r>
              <a:rPr lang="uk-UA" dirty="0">
                <a:latin typeface="Trebuchet MS" panose="020B0603020202020204" pitchFamily="34" charset="0"/>
                <a:ea typeface="Calibri" panose="020F0502020204030204" pitchFamily="34" charset="0"/>
              </a:rPr>
              <a:t>Таким чином, у проектному аналізі кожна вартість, яка застосовується для фінансового (з точки зору фірми) або економічного аналізу (виходячи з впливу на національний дохід), є альтернативною вартістю. Тому концепція альтернативної вартості є ключовою в проектному аналізі. </a:t>
            </a:r>
            <a:endParaRPr lang="ru-RU" dirty="0">
              <a:latin typeface="Trebuchet MS" panose="020B0603020202020204" pitchFamily="34" charset="0"/>
            </a:endParaRPr>
          </a:p>
        </p:txBody>
      </p:sp>
      <p:sp>
        <p:nvSpPr>
          <p:cNvPr id="8" name="Прямоугольник 7"/>
          <p:cNvSpPr/>
          <p:nvPr/>
        </p:nvSpPr>
        <p:spPr>
          <a:xfrm>
            <a:off x="492142" y="-12820"/>
            <a:ext cx="9019993" cy="461665"/>
          </a:xfrm>
          <a:prstGeom prst="rect">
            <a:avLst/>
          </a:prstGeom>
          <a:solidFill>
            <a:schemeClr val="accent1">
              <a:lumMod val="60000"/>
              <a:lumOff val="40000"/>
            </a:schemeClr>
          </a:solidFill>
        </p:spPr>
        <p:style>
          <a:lnRef idx="1">
            <a:schemeClr val="accent5"/>
          </a:lnRef>
          <a:fillRef idx="2">
            <a:schemeClr val="accent5"/>
          </a:fillRef>
          <a:effectRef idx="1">
            <a:schemeClr val="accent5"/>
          </a:effectRef>
          <a:fontRef idx="minor">
            <a:schemeClr val="dk1"/>
          </a:fontRef>
        </p:style>
        <p:txBody>
          <a:bodyPr wrap="square">
            <a:spAutoFit/>
          </a:bodyPr>
          <a:lstStyle/>
          <a:p>
            <a:r>
              <a:rPr lang="uk-UA" sz="2400" b="1" dirty="0">
                <a:solidFill>
                  <a:schemeClr val="accent1">
                    <a:lumMod val="50000"/>
                  </a:schemeClr>
                </a:solidFill>
                <a:latin typeface="Times New Roman" panose="02020603050405020304" pitchFamily="18" charset="0"/>
                <a:ea typeface="Calibri" panose="020F0502020204030204" pitchFamily="34" charset="0"/>
              </a:rPr>
              <a:t>4</a:t>
            </a:r>
            <a:r>
              <a:rPr lang="uk-UA" sz="2400" b="1" dirty="0" smtClean="0">
                <a:solidFill>
                  <a:schemeClr val="accent1">
                    <a:lumMod val="50000"/>
                  </a:schemeClr>
                </a:solidFill>
                <a:latin typeface="Times New Roman" panose="02020603050405020304" pitchFamily="18" charset="0"/>
                <a:ea typeface="Calibri" panose="020F0502020204030204" pitchFamily="34" charset="0"/>
              </a:rPr>
              <a:t>.2. АЛЬТЕРНАТИВНА ВАРТІСТЬ</a:t>
            </a:r>
            <a:endParaRPr lang="ru-RU" sz="2400" dirty="0">
              <a:solidFill>
                <a:schemeClr val="accent1">
                  <a:lumMod val="50000"/>
                </a:schemeClr>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4.3. Методи оцінки явних і неявних </a:t>
            </a:r>
            <a:r>
              <a:rPr lang="uk-UA" dirty="0" err="1" smtClean="0"/>
              <a:t>вигод</a:t>
            </a:r>
            <a:r>
              <a:rPr lang="uk-UA" dirty="0" smtClean="0"/>
              <a:t> і затрат </a:t>
            </a:r>
            <a:endParaRPr lang="uk-UA" dirty="0"/>
          </a:p>
        </p:txBody>
      </p:sp>
      <p:sp>
        <p:nvSpPr>
          <p:cNvPr id="3" name="Объект 2"/>
          <p:cNvSpPr>
            <a:spLocks noGrp="1"/>
          </p:cNvSpPr>
          <p:nvPr>
            <p:ph idx="1"/>
          </p:nvPr>
        </p:nvSpPr>
        <p:spPr>
          <a:xfrm>
            <a:off x="677334" y="1815921"/>
            <a:ext cx="8596668" cy="4829578"/>
          </a:xfrm>
        </p:spPr>
        <p:txBody>
          <a:bodyPr>
            <a:normAutofit fontScale="92500" lnSpcReduction="10000"/>
          </a:bodyPr>
          <a:lstStyle/>
          <a:p>
            <a:pPr algn="just"/>
            <a:r>
              <a:rPr lang="uk-UA" dirty="0" smtClean="0"/>
              <a:t>Одним з основних завдань проектного аналізу є встановлення цінності проекту, яка визначається як різниця між </a:t>
            </a:r>
            <a:r>
              <a:rPr lang="uk-UA" i="1" dirty="0" smtClean="0"/>
              <a:t>позитивними (вигодами) </a:t>
            </a:r>
            <a:r>
              <a:rPr lang="uk-UA" dirty="0" smtClean="0"/>
              <a:t>та </a:t>
            </a:r>
            <a:r>
              <a:rPr lang="uk-UA" i="1" dirty="0" smtClean="0"/>
              <a:t>негативними</a:t>
            </a:r>
            <a:r>
              <a:rPr lang="uk-UA" dirty="0" smtClean="0"/>
              <a:t> результатами (затратами). </a:t>
            </a:r>
          </a:p>
          <a:p>
            <a:pPr algn="just"/>
            <a:r>
              <a:rPr lang="uk-UA" dirty="0" smtClean="0"/>
              <a:t>Досить часто аналітики до затрат відносять те, що знижує можливість досягнення цілей проекту, а до вигід – те, що сприяє їх досягненню. Однак такий спрощений підхід зумовлює появу проблеми визначення цілей для кожного учасника проекту. </a:t>
            </a:r>
          </a:p>
          <a:p>
            <a:pPr algn="just"/>
            <a:r>
              <a:rPr lang="uk-UA" dirty="0" smtClean="0"/>
              <a:t>Для приватних компаній або державних корпорацій основною метою є </a:t>
            </a:r>
            <a:r>
              <a:rPr lang="uk-UA" b="1" dirty="0" smtClean="0"/>
              <a:t>максимізація прибутку</a:t>
            </a:r>
            <a:r>
              <a:rPr lang="uk-UA" dirty="0" smtClean="0"/>
              <a:t>, але разом з тим вони мають й інші важливі цілі. Наприклад, вони можуть бути зацікавлені у диверсифікації своєї діяльності, що дасть змогу знизити власний ризик. Для суспільства в цілому основною метою є підвищення суспільного добробуту, але воно дбає і про розподіл доходу, збільшення кількості робочих місць, посилення регіональної інтеграції або забезпечення національної безпеки. Для більшості країн підвищення доходу є найважливішим завданням будь-якої ініціативи в економічній галузі, а примноження національного доходу – метою національної економічної політики. Отже, у такій системі економічного аналізу все, що знижує національний дохід, вважається затратами, а все, що його підвищує, – вигодами.</a:t>
            </a:r>
            <a:endParaRPr lang="uk-U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40267" y="90299"/>
            <a:ext cx="8985076" cy="52322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uk-UA" sz="2800" b="1" dirty="0">
                <a:solidFill>
                  <a:schemeClr val="accent2">
                    <a:lumMod val="75000"/>
                  </a:schemeClr>
                </a:solidFill>
                <a:latin typeface="Trebuchet MS" panose="020B0603020202020204" pitchFamily="34" charset="0"/>
                <a:ea typeface="Calibri" panose="020F0502020204030204" pitchFamily="34" charset="0"/>
              </a:rPr>
              <a:t>4</a:t>
            </a:r>
            <a:r>
              <a:rPr lang="uk-UA" sz="2800" b="1" dirty="0" smtClean="0">
                <a:solidFill>
                  <a:schemeClr val="accent2">
                    <a:lumMod val="75000"/>
                  </a:schemeClr>
                </a:solidFill>
                <a:latin typeface="Trebuchet MS" panose="020B0603020202020204" pitchFamily="34" charset="0"/>
                <a:ea typeface="Calibri" panose="020F0502020204030204" pitchFamily="34" charset="0"/>
              </a:rPr>
              <a:t>.1</a:t>
            </a:r>
            <a:r>
              <a:rPr lang="uk-UA" sz="2800" b="1" dirty="0">
                <a:solidFill>
                  <a:schemeClr val="accent2">
                    <a:lumMod val="75000"/>
                  </a:schemeClr>
                </a:solidFill>
                <a:latin typeface="Trebuchet MS" panose="020B0603020202020204" pitchFamily="34" charset="0"/>
                <a:ea typeface="Calibri" panose="020F0502020204030204" pitchFamily="34" charset="0"/>
              </a:rPr>
              <a:t>. Вигоди і витрати в проектному аналізі</a:t>
            </a:r>
            <a:endParaRPr lang="ru-RU" sz="2800" dirty="0">
              <a:solidFill>
                <a:schemeClr val="accent2">
                  <a:lumMod val="75000"/>
                </a:schemeClr>
              </a:solidFill>
              <a:latin typeface="Trebuchet MS" panose="020B0603020202020204" pitchFamily="34" charset="0"/>
            </a:endParaRPr>
          </a:p>
        </p:txBody>
      </p:sp>
      <p:sp>
        <p:nvSpPr>
          <p:cNvPr id="6" name="Прямоугольник 5"/>
          <p:cNvSpPr/>
          <p:nvPr/>
        </p:nvSpPr>
        <p:spPr>
          <a:xfrm>
            <a:off x="440267" y="822236"/>
            <a:ext cx="8985076" cy="923330"/>
          </a:xfrm>
          <a:prstGeom prst="rect">
            <a:avLst/>
          </a:prstGeom>
        </p:spPr>
        <p:txBody>
          <a:bodyPr wrap="square">
            <a:spAutoFit/>
          </a:bodyPr>
          <a:lstStyle/>
          <a:p>
            <a:pPr algn="just"/>
            <a:r>
              <a:rPr lang="uk-UA" dirty="0">
                <a:latin typeface="Trebuchet MS" panose="020B0603020202020204" pitchFamily="34" charset="0"/>
                <a:ea typeface="Calibri" panose="020F0502020204030204" pitchFamily="34" charset="0"/>
              </a:rPr>
              <a:t>Одним з основних завдань проектного аналізу є встановлення цінності проекту, яка визначається як різниця між позитивними (вигодами В) та негативними результатами (затратами З): </a:t>
            </a:r>
            <a:endParaRPr lang="ru-RU" dirty="0">
              <a:latin typeface="Trebuchet MS" panose="020B0603020202020204" pitchFamily="34" charset="0"/>
            </a:endParaRPr>
          </a:p>
        </p:txBody>
      </p:sp>
      <p:sp>
        <p:nvSpPr>
          <p:cNvPr id="8" name="Прямоугольник 7"/>
          <p:cNvSpPr/>
          <p:nvPr/>
        </p:nvSpPr>
        <p:spPr>
          <a:xfrm>
            <a:off x="3649720" y="1632287"/>
            <a:ext cx="3877280" cy="369332"/>
          </a:xfrm>
          <a:prstGeom prst="rect">
            <a:avLst/>
          </a:prstGeom>
          <a:solidFill>
            <a:schemeClr val="accent1">
              <a:lumMod val="40000"/>
              <a:lumOff val="60000"/>
            </a:schemeClr>
          </a:solidFill>
        </p:spPr>
        <p:style>
          <a:lnRef idx="1">
            <a:schemeClr val="accent3"/>
          </a:lnRef>
          <a:fillRef idx="2">
            <a:schemeClr val="accent3"/>
          </a:fillRef>
          <a:effectRef idx="1">
            <a:schemeClr val="accent3"/>
          </a:effectRef>
          <a:fontRef idx="minor">
            <a:schemeClr val="dk1"/>
          </a:fontRef>
        </p:style>
        <p:txBody>
          <a:bodyPr wrap="none">
            <a:spAutoFit/>
          </a:bodyPr>
          <a:lstStyle/>
          <a:p>
            <a:r>
              <a:rPr lang="uk-UA" dirty="0">
                <a:latin typeface="Times New Roman" panose="02020603050405020304" pitchFamily="18" charset="0"/>
                <a:ea typeface="Calibri" panose="020F0502020204030204" pitchFamily="34" charset="0"/>
              </a:rPr>
              <a:t>Цінність проекту = Вигоди – Затрати.</a:t>
            </a:r>
            <a:endParaRPr lang="ru-RU" dirty="0"/>
          </a:p>
        </p:txBody>
      </p:sp>
      <p:sp>
        <p:nvSpPr>
          <p:cNvPr id="10" name="Прямоугольник 9"/>
          <p:cNvSpPr/>
          <p:nvPr/>
        </p:nvSpPr>
        <p:spPr>
          <a:xfrm>
            <a:off x="440267" y="2163001"/>
            <a:ext cx="8847666" cy="646331"/>
          </a:xfrm>
          <a:prstGeom prst="rect">
            <a:avLst/>
          </a:prstGeom>
        </p:spPr>
        <p:txBody>
          <a:bodyPr wrap="square">
            <a:spAutoFit/>
          </a:bodyPr>
          <a:lstStyle/>
          <a:p>
            <a:r>
              <a:rPr lang="uk-UA" dirty="0">
                <a:latin typeface="Trebuchet MS" panose="020B0603020202020204" pitchFamily="34" charset="0"/>
                <a:ea typeface="Calibri" panose="020F0502020204030204" pitchFamily="34" charset="0"/>
              </a:rPr>
              <a:t>Тобто потрібно оцінити всі результати проекту і встановити, чи перевищують вигоди від нього затрати на його здійснення.</a:t>
            </a:r>
            <a:endParaRPr lang="ru-RU" dirty="0">
              <a:latin typeface="Trebuchet MS" panose="020B0603020202020204" pitchFamily="34" charset="0"/>
            </a:endParaRPr>
          </a:p>
        </p:txBody>
      </p:sp>
      <p:sp>
        <p:nvSpPr>
          <p:cNvPr id="11" name="Прямоугольник 10"/>
          <p:cNvSpPr/>
          <p:nvPr/>
        </p:nvSpPr>
        <p:spPr>
          <a:xfrm>
            <a:off x="440267" y="3226767"/>
            <a:ext cx="8985076" cy="3194721"/>
          </a:xfrm>
          <a:prstGeom prst="rect">
            <a:avLst/>
          </a:prstGeom>
          <a:solidFill>
            <a:schemeClr val="accent4">
              <a:lumMod val="20000"/>
              <a:lumOff val="80000"/>
            </a:schemeClr>
          </a:solidFill>
        </p:spPr>
        <p:style>
          <a:lnRef idx="1">
            <a:schemeClr val="accent5"/>
          </a:lnRef>
          <a:fillRef idx="2">
            <a:schemeClr val="accent5"/>
          </a:fillRef>
          <a:effectRef idx="1">
            <a:schemeClr val="accent5"/>
          </a:effectRef>
          <a:fontRef idx="minor">
            <a:schemeClr val="dk1"/>
          </a:fontRef>
        </p:style>
        <p:txBody>
          <a:bodyPr wrap="square">
            <a:spAutoFit/>
          </a:bodyPr>
          <a:lstStyle/>
          <a:p>
            <a:pPr algn="just">
              <a:lnSpc>
                <a:spcPct val="115000"/>
              </a:lnSpc>
              <a:spcAft>
                <a:spcPts val="0"/>
              </a:spcAft>
            </a:pPr>
            <a:r>
              <a:rPr lang="uk-UA" dirty="0">
                <a:latin typeface="Trebuchet MS" panose="020B0603020202020204" pitchFamily="34" charset="0"/>
                <a:ea typeface="Calibri" panose="020F0502020204030204" pitchFamily="34" charset="0"/>
                <a:cs typeface="Times New Roman" panose="02020603050405020304" pitchFamily="18" charset="0"/>
              </a:rPr>
              <a:t>Аналіз </a:t>
            </a:r>
            <a:r>
              <a:rPr lang="uk-UA" dirty="0" err="1">
                <a:latin typeface="Trebuchet MS" panose="020B0603020202020204" pitchFamily="34" charset="0"/>
                <a:ea typeface="Calibri" panose="020F0502020204030204" pitchFamily="34" charset="0"/>
                <a:cs typeface="Times New Roman" panose="02020603050405020304" pitchFamily="18" charset="0"/>
              </a:rPr>
              <a:t>вигод</a:t>
            </a:r>
            <a:r>
              <a:rPr lang="uk-UA" dirty="0">
                <a:latin typeface="Trebuchet MS" panose="020B0603020202020204" pitchFamily="34" charset="0"/>
                <a:ea typeface="Calibri" panose="020F0502020204030204" pitchFamily="34" charset="0"/>
                <a:cs typeface="Times New Roman" panose="02020603050405020304" pitchFamily="18" charset="0"/>
              </a:rPr>
              <a:t> і затрат є базою прийняття проектних рішень, оскільки дозволяє відповісти на такі запитання: </a:t>
            </a:r>
            <a:endParaRPr lang="ru-RU" sz="1400" dirty="0">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uk-UA"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dirty="0">
                <a:latin typeface="Trebuchet MS" panose="020B0603020202020204" pitchFamily="34" charset="0"/>
                <a:ea typeface="Calibri" panose="020F0502020204030204" pitchFamily="34" charset="0"/>
                <a:cs typeface="Times New Roman" panose="02020603050405020304" pitchFamily="18" charset="0"/>
              </a:rPr>
              <a:t> яким є бажаний результат проекту? </a:t>
            </a:r>
            <a:endParaRPr lang="ru-RU" sz="1400" dirty="0">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uk-UA"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dirty="0">
                <a:latin typeface="Trebuchet MS" panose="020B0603020202020204" pitchFamily="34" charset="0"/>
                <a:ea typeface="Calibri" panose="020F0502020204030204" pitchFamily="34" charset="0"/>
                <a:cs typeface="Times New Roman" panose="02020603050405020304" pitchFamily="18" charset="0"/>
              </a:rPr>
              <a:t> хто несе витрати за проектом? </a:t>
            </a:r>
            <a:endParaRPr lang="ru-RU" sz="1400" dirty="0">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uk-UA"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dirty="0">
                <a:latin typeface="Trebuchet MS" panose="020B0603020202020204" pitchFamily="34" charset="0"/>
                <a:ea typeface="Calibri" panose="020F0502020204030204" pitchFamily="34" charset="0"/>
                <a:cs typeface="Times New Roman" panose="02020603050405020304" pitchFamily="18" charset="0"/>
              </a:rPr>
              <a:t> хто скористається позитивними результатами проекту? </a:t>
            </a:r>
            <a:endParaRPr lang="ru-RU" sz="1400" dirty="0">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uk-UA"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dirty="0">
                <a:latin typeface="Trebuchet MS" panose="020B0603020202020204" pitchFamily="34" charset="0"/>
                <a:ea typeface="Calibri" panose="020F0502020204030204" pitchFamily="34" charset="0"/>
                <a:cs typeface="Times New Roman" panose="02020603050405020304" pitchFamily="18" charset="0"/>
              </a:rPr>
              <a:t> коли та яким чином виявляться позитивні результати проекту? </a:t>
            </a:r>
            <a:endParaRPr lang="ru-RU" sz="1400" dirty="0">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uk-UA"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dirty="0">
                <a:latin typeface="Trebuchet MS" panose="020B0603020202020204" pitchFamily="34" charset="0"/>
                <a:ea typeface="Calibri" panose="020F0502020204030204" pitchFamily="34" charset="0"/>
                <a:cs typeface="Times New Roman" panose="02020603050405020304" pitchFamily="18" charset="0"/>
              </a:rPr>
              <a:t> як потрібно порівнювати і підсумовувати вигоди і затрати різного типу, щоб визначити остаточну цінність проекту? </a:t>
            </a:r>
            <a:endParaRPr lang="ru-RU" sz="1400" dirty="0">
              <a:latin typeface="Trebuchet MS" panose="020B0603020202020204" pitchFamily="34" charset="0"/>
              <a:ea typeface="Calibri" panose="020F0502020204030204" pitchFamily="34" charset="0"/>
              <a:cs typeface="Times New Roman" panose="02020603050405020304" pitchFamily="18" charset="0"/>
            </a:endParaRPr>
          </a:p>
          <a:p>
            <a:r>
              <a:rPr lang="uk-UA"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dirty="0">
                <a:latin typeface="Trebuchet MS" panose="020B0603020202020204" pitchFamily="34" charset="0"/>
                <a:ea typeface="Calibri" panose="020F0502020204030204" pitchFamily="34" charset="0"/>
              </a:rPr>
              <a:t> яким чином співвідносяться позитивні результати даного проекту з результатами інших альтернативних проектів?</a:t>
            </a:r>
            <a:endParaRPr lang="ru-RU" dirty="0">
              <a:latin typeface="Trebuchet MS" panose="020B0603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138" y="142673"/>
            <a:ext cx="8596668" cy="1320800"/>
          </a:xfrm>
        </p:spPr>
        <p:txBody>
          <a:bodyPr/>
          <a:lstStyle/>
          <a:p>
            <a:pPr algn="ctr"/>
            <a:r>
              <a:rPr lang="uk-UA" b="1" dirty="0" smtClean="0"/>
              <a:t>У проектному аналізі розрізняють </a:t>
            </a:r>
            <a:r>
              <a:rPr lang="uk-UA" b="1" i="1" dirty="0" smtClean="0"/>
              <a:t>явні </a:t>
            </a:r>
            <a:r>
              <a:rPr lang="uk-UA" b="1" dirty="0" smtClean="0"/>
              <a:t>і</a:t>
            </a:r>
            <a:r>
              <a:rPr lang="uk-UA" b="1" i="1" dirty="0" smtClean="0"/>
              <a:t> неявні </a:t>
            </a:r>
            <a:r>
              <a:rPr lang="uk-UA" b="1" dirty="0" smtClean="0"/>
              <a:t>вигоди і затрати.</a:t>
            </a:r>
            <a:endParaRPr lang="uk-UA" b="1" dirty="0"/>
          </a:p>
        </p:txBody>
      </p:sp>
      <p:sp>
        <p:nvSpPr>
          <p:cNvPr id="3" name="Объект 2"/>
          <p:cNvSpPr>
            <a:spLocks noGrp="1"/>
          </p:cNvSpPr>
          <p:nvPr>
            <p:ph idx="1"/>
          </p:nvPr>
        </p:nvSpPr>
        <p:spPr>
          <a:xfrm>
            <a:off x="447472" y="1463473"/>
            <a:ext cx="9144000" cy="5394527"/>
          </a:xfrm>
        </p:spPr>
        <p:txBody>
          <a:bodyPr>
            <a:normAutofit fontScale="92500" lnSpcReduction="20000"/>
          </a:bodyPr>
          <a:lstStyle/>
          <a:p>
            <a:pPr algn="just"/>
            <a:r>
              <a:rPr lang="uk-UA" sz="2000" b="1" dirty="0" smtClean="0">
                <a:solidFill>
                  <a:schemeClr val="accent1">
                    <a:lumMod val="50000"/>
                  </a:schemeClr>
                </a:solidFill>
              </a:rPr>
              <a:t>Явними</a:t>
            </a:r>
            <a:r>
              <a:rPr lang="uk-UA" dirty="0" smtClean="0"/>
              <a:t> називають матеріальні вигоди (витрати), зумовлені зменшенням (збільшенням) витрат або отриманням додаткових доходів (витрат), величина яких, як правило, очевидна, що дає змогу досить легко визначити їх фінансове значення. Зазвичай явні затрати і вигоди використовують для розрахунків фінансового аналізу проекту, оскільки вони базуються на оцінці вигід і затрат з урахуванням ринкових цін. </a:t>
            </a:r>
          </a:p>
          <a:p>
            <a:pPr algn="just"/>
            <a:r>
              <a:rPr lang="uk-UA" dirty="0" smtClean="0"/>
              <a:t>Явні вигоди від проекту виникають від: збільшення обсягів випуску, що сприяє зниженню собівартості виробництва продукції; можливості підвищення цін на продукцію; зміни кваліфікації працівників, що дає змогу підвищити якість продукції; зміни у часі реалізації; зміни місця реалізації  тощо.</a:t>
            </a:r>
          </a:p>
          <a:p>
            <a:pPr algn="just"/>
            <a:r>
              <a:rPr lang="uk-UA" dirty="0" smtClean="0"/>
              <a:t>До </a:t>
            </a:r>
            <a:r>
              <a:rPr lang="uk-UA" sz="2000" b="1" dirty="0" smtClean="0">
                <a:solidFill>
                  <a:schemeClr val="accent1">
                    <a:lumMod val="50000"/>
                  </a:schemeClr>
                </a:solidFill>
              </a:rPr>
              <a:t>неявних</a:t>
            </a:r>
            <a:r>
              <a:rPr lang="uk-UA" dirty="0" smtClean="0">
                <a:solidFill>
                  <a:schemeClr val="accent1">
                    <a:lumMod val="50000"/>
                  </a:schemeClr>
                </a:solidFill>
              </a:rPr>
              <a:t> вигід (затрат) </a:t>
            </a:r>
            <a:r>
              <a:rPr lang="uk-UA" dirty="0" smtClean="0"/>
              <a:t>належать побічні вигоди (затрати), які супроводжують проект. Вони пов'язані, як правило, з економічними або соціальними наслідками проекту і мають непрямий характер. Неявні вигоди (затрати) обов'язково відображаються в економічній оцінці проекту, коли його привабливість оцінюється з позицій суспільства в цілому. Для оцінки вигід і затрат з погляду економічного аналізу бажано використовувати альтернативну вартість ресурсів і продукції.</a:t>
            </a:r>
          </a:p>
          <a:p>
            <a:pPr algn="just"/>
            <a:r>
              <a:rPr lang="uk-UA" dirty="0" smtClean="0"/>
              <a:t>Неявні вигоди можна визначити як « гіпотетичні» грошові потоки, які  можна було б  одержати від активів, які фірма вже має  у своєму розпорядженні.</a:t>
            </a:r>
          </a:p>
          <a:p>
            <a:pPr algn="just"/>
            <a:r>
              <a:rPr lang="uk-UA" dirty="0" smtClean="0"/>
              <a:t>До неявних </a:t>
            </a:r>
            <a:r>
              <a:rPr lang="uk-UA" dirty="0" err="1" smtClean="0"/>
              <a:t>вигод</a:t>
            </a:r>
            <a:r>
              <a:rPr lang="uk-UA" dirty="0" smtClean="0"/>
              <a:t> відносять також вигоди, які не мають прямої грошової оцінки і називаються» соціальним ефектом». Їх врахування  є досить складним завданням, оскільки неявні вигоди також безпосередньо пов'язані із покращенням репутації фірми.</a:t>
            </a:r>
            <a:endParaRPr lang="uk-UA"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Методика оцінки неявних вигід і затрат передбачає застосування таких прийомів:</a:t>
            </a:r>
            <a:endParaRPr lang="uk-UA" dirty="0"/>
          </a:p>
        </p:txBody>
      </p:sp>
      <p:sp>
        <p:nvSpPr>
          <p:cNvPr id="3" name="Объект 2"/>
          <p:cNvSpPr>
            <a:spLocks noGrp="1"/>
          </p:cNvSpPr>
          <p:nvPr>
            <p:ph idx="1"/>
          </p:nvPr>
        </p:nvSpPr>
        <p:spPr>
          <a:xfrm>
            <a:off x="330740" y="2160589"/>
            <a:ext cx="8943262" cy="4434764"/>
          </a:xfrm>
        </p:spPr>
        <p:txBody>
          <a:bodyPr>
            <a:normAutofit/>
          </a:bodyPr>
          <a:lstStyle/>
          <a:p>
            <a:pPr algn="just"/>
            <a:r>
              <a:rPr lang="uk-UA" dirty="0" smtClean="0"/>
              <a:t>• визначення цін товарів і послуг споріднених ринків, на яких неявні вигоди і затрати мають кількісний вимір. Наприклад, для оцінки незручностей, викликаних шумом та забрудненням автомагістралі можна використовувати ціни на ринку житла; </a:t>
            </a:r>
          </a:p>
          <a:p>
            <a:pPr algn="just"/>
            <a:r>
              <a:rPr lang="uk-UA" dirty="0" smtClean="0"/>
              <a:t>• непряма оцінка, або оцінка цін товарів гіпотетичного ринку, полягає в опитуванні людей, яких стосується проект, чи були б вони готові заплатити (за отримання вигоди або усунення затрат) або одержати компенсацію (за відмову від вигід або за затрати), якби існував ринок для неявних вигід або затрат; </a:t>
            </a:r>
          </a:p>
          <a:p>
            <a:pPr algn="just"/>
            <a:r>
              <a:rPr lang="uk-UA" dirty="0" smtClean="0"/>
              <a:t>• максимальна (мінімальна) величина – визначення кількісної величини неявних затрат, яку вигоди мають перебільшити. Наприклад, можна оцінити витрати на очищення забруднених вод, а потім вирішити, чи перевищуватимуть вигоди цю суму затрат.</a:t>
            </a:r>
            <a:endParaRPr lang="uk-UA"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just"/>
            <a:r>
              <a:rPr lang="uk-UA" sz="2000" dirty="0" smtClean="0">
                <a:solidFill>
                  <a:schemeClr val="accent1">
                    <a:lumMod val="50000"/>
                  </a:schemeClr>
                </a:solidFill>
              </a:rPr>
              <a:t>Інвестиційний горизонт </a:t>
            </a:r>
            <a:r>
              <a:rPr lang="uk-UA" sz="2000" dirty="0" smtClean="0"/>
              <a:t>– це кінець періоду, в межах якого порівнюватимуть витрати і вигоди, аби упевнитись у тому, що інвестиційний проект доцільно здійснювати. Якщо можна визначити витрати і вигоди для всього економічного життя проекту, а ступінь невизначеності низький, тоді повний економічний цикл життя проекту є найкращім варіантом інвестиційного горизонту. Якщо ні, тоді можна визначити логічні, з точки зору моменту завершення інвестиційного аналізу, пункти в економічному житті проекту.</a:t>
            </a:r>
            <a:endParaRPr lang="ru-RU" sz="2000" dirty="0"/>
          </a:p>
        </p:txBody>
      </p:sp>
      <p:sp>
        <p:nvSpPr>
          <p:cNvPr id="3" name="Объект 2"/>
          <p:cNvSpPr>
            <a:spLocks noGrp="1"/>
          </p:cNvSpPr>
          <p:nvPr>
            <p:ph idx="1"/>
          </p:nvPr>
        </p:nvSpPr>
        <p:spPr>
          <a:xfrm>
            <a:off x="677334" y="3206839"/>
            <a:ext cx="8596668" cy="3504225"/>
          </a:xfrm>
        </p:spPr>
        <p:txBody>
          <a:bodyPr>
            <a:normAutofit lnSpcReduction="10000"/>
          </a:bodyPr>
          <a:lstStyle/>
          <a:p>
            <a:r>
              <a:rPr lang="uk-UA" dirty="0" smtClean="0"/>
              <a:t>Період, в якому має проводитися аналіз вигід і витрат за інвестиційним проектом, пов'язують в першу чергу, з його економічним терміном життя, тобто часом, протягом якого вигоди, які забезпечують інвестиційний проект, розглядаються його власниками як суттєві. Встановлення часових меж, в рамках яких вигоди </a:t>
            </a:r>
            <a:r>
              <a:rPr lang="uk-UA" dirty="0"/>
              <a:t>і</a:t>
            </a:r>
            <a:r>
              <a:rPr lang="uk-UA" dirty="0" smtClean="0"/>
              <a:t> витрати, що генеруються інвестиційним проектом, мають прийматися до уваги, в значній мірі, впливає на оцінку величини цих вигід і витрат.</a:t>
            </a:r>
          </a:p>
          <a:p>
            <a:r>
              <a:rPr lang="uk-UA" dirty="0" smtClean="0"/>
              <a:t>Крім того, в умовах подальшого співставлення </a:t>
            </a:r>
            <a:r>
              <a:rPr lang="uk-UA" dirty="0" err="1" smtClean="0"/>
              <a:t>вигод</a:t>
            </a:r>
            <a:r>
              <a:rPr lang="uk-UA" dirty="0" smtClean="0"/>
              <a:t> і витрат за відповідною системою критеріїв, які передбачають врахування фактору часу, важливим є визначення не лише абсолютної величини вигід і витрат за певний економічний термін життя інвестиційного проекту, а й їх розподілу у часі.</a:t>
            </a: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lstStyle/>
          <a:p>
            <a:pPr algn="ctr"/>
            <a:r>
              <a:rPr lang="ru-RU" sz="6000" i="1" dirty="0" smtClean="0"/>
              <a:t>ДЯКУЮ ЗА УВАГУ!</a:t>
            </a:r>
            <a:endParaRPr lang="ru-RU" sz="6000" i="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9244" y="214008"/>
            <a:ext cx="9114407" cy="557719"/>
          </a:xfrm>
        </p:spPr>
        <p:txBody>
          <a:bodyPr>
            <a:normAutofit/>
          </a:bodyPr>
          <a:lstStyle/>
          <a:p>
            <a:r>
              <a:rPr lang="uk-UA" sz="2800" dirty="0" smtClean="0">
                <a:solidFill>
                  <a:schemeClr val="accent2">
                    <a:lumMod val="75000"/>
                  </a:schemeClr>
                </a:solidFill>
              </a:rPr>
              <a:t>4.1. Вигоди і витрати в проектному аналізі</a:t>
            </a:r>
            <a:endParaRPr lang="uk-UA" sz="2800" dirty="0">
              <a:solidFill>
                <a:schemeClr val="accent2">
                  <a:lumMod val="75000"/>
                </a:schemeClr>
              </a:solidFill>
            </a:endParaRPr>
          </a:p>
        </p:txBody>
      </p:sp>
      <p:sp>
        <p:nvSpPr>
          <p:cNvPr id="3" name="Объект 2"/>
          <p:cNvSpPr>
            <a:spLocks noGrp="1"/>
          </p:cNvSpPr>
          <p:nvPr>
            <p:ph idx="1"/>
          </p:nvPr>
        </p:nvSpPr>
        <p:spPr>
          <a:xfrm>
            <a:off x="399244" y="1089498"/>
            <a:ext cx="9270049" cy="5620394"/>
          </a:xfrm>
        </p:spPr>
        <p:txBody>
          <a:bodyPr>
            <a:normAutofit/>
          </a:bodyPr>
          <a:lstStyle/>
          <a:p>
            <a:pPr marL="0" indent="0" algn="just">
              <a:buNone/>
            </a:pPr>
            <a:r>
              <a:rPr lang="uk-UA" dirty="0" smtClean="0"/>
              <a:t>Які б підходи або методи не використовувалися в умовах оцінки ефективності інвестиційного проекту, в основу такої оцінки завжди покладається аналіз вигід і витрат, який передбачає </a:t>
            </a:r>
            <a:r>
              <a:rPr lang="uk-UA" b="1" dirty="0" smtClean="0"/>
              <a:t>проходження </a:t>
            </a:r>
            <a:r>
              <a:rPr lang="uk-UA" b="1" dirty="0" smtClean="0">
                <a:solidFill>
                  <a:schemeClr val="accent1">
                    <a:lumMod val="50000"/>
                  </a:schemeClr>
                </a:solidFill>
              </a:rPr>
              <a:t>наступних етапів: </a:t>
            </a:r>
          </a:p>
          <a:p>
            <a:pPr algn="just"/>
            <a:r>
              <a:rPr lang="uk-UA" dirty="0" smtClean="0"/>
              <a:t>- формулювання цілі реалізації інвестиційного проекту; </a:t>
            </a:r>
          </a:p>
          <a:p>
            <a:pPr algn="just"/>
            <a:r>
              <a:rPr lang="uk-UA" dirty="0" smtClean="0"/>
              <a:t>- встановлення позиції, з якої має проводитися аналіз вигід і витрат; </a:t>
            </a:r>
          </a:p>
          <a:p>
            <a:pPr algn="just"/>
            <a:r>
              <a:rPr lang="uk-UA" dirty="0" smtClean="0"/>
              <a:t>- виявлення вигід і витрат, що зумовлені здійсненням інвестиційного проекту; </a:t>
            </a:r>
          </a:p>
          <a:p>
            <a:pPr algn="just"/>
            <a:r>
              <a:rPr lang="uk-UA" dirty="0" smtClean="0"/>
              <a:t>- визначення часового обрію для аналізу вигід і витрат; </a:t>
            </a:r>
          </a:p>
          <a:p>
            <a:pPr algn="just"/>
            <a:r>
              <a:rPr lang="uk-UA" dirty="0" smtClean="0"/>
              <a:t>- представлення вигід і витрат у грошовому вимірі. </a:t>
            </a:r>
          </a:p>
          <a:p>
            <a:pPr marL="0" indent="0" algn="just">
              <a:buNone/>
            </a:pPr>
            <a:r>
              <a:rPr lang="uk-UA" dirty="0" smtClean="0"/>
              <a:t>Перше завдання, яке постає перед проектним аналітиком, полягає в тому, щоб з'ясувати, які з "ефектів", що пов'язані зі здійсненням інвестиційного проекту, можуть бути віднесені саме до вигід, а які — до витрат. </a:t>
            </a:r>
          </a:p>
          <a:p>
            <a:pPr marL="0" indent="0" algn="just">
              <a:buNone/>
            </a:pPr>
            <a:r>
              <a:rPr lang="uk-UA" dirty="0" smtClean="0"/>
              <a:t>Аналіз вигід і витрат проходить червоною ниткою через всі аспекти, за якими проводиться оцінка інвестиційного проекту, і знаходить своє концентроване вираження в фінансовому та економічному аналізі, якими передбачається співставлення вигід і витрат за певною системою показників, що обрані як критерії ефективності проекту.</a:t>
            </a:r>
            <a:endParaRPr lang="uk-U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14867" y="137699"/>
            <a:ext cx="9026016" cy="52322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uk-UA" sz="2800" b="1" dirty="0">
                <a:solidFill>
                  <a:schemeClr val="accent2">
                    <a:lumMod val="75000"/>
                  </a:schemeClr>
                </a:solidFill>
                <a:latin typeface="Trebuchet MS" panose="020B0603020202020204" pitchFamily="34" charset="0"/>
                <a:ea typeface="Calibri" panose="020F0502020204030204" pitchFamily="34" charset="0"/>
              </a:rPr>
              <a:t>4</a:t>
            </a:r>
            <a:r>
              <a:rPr lang="uk-UA" sz="2800" b="1" dirty="0" smtClean="0">
                <a:solidFill>
                  <a:schemeClr val="accent2">
                    <a:lumMod val="75000"/>
                  </a:schemeClr>
                </a:solidFill>
                <a:latin typeface="Trebuchet MS" panose="020B0603020202020204" pitchFamily="34" charset="0"/>
                <a:ea typeface="Calibri" panose="020F0502020204030204" pitchFamily="34" charset="0"/>
              </a:rPr>
              <a:t>.1</a:t>
            </a:r>
            <a:r>
              <a:rPr lang="uk-UA" sz="2800" b="1" dirty="0">
                <a:solidFill>
                  <a:schemeClr val="accent2">
                    <a:lumMod val="75000"/>
                  </a:schemeClr>
                </a:solidFill>
                <a:latin typeface="Trebuchet MS" panose="020B0603020202020204" pitchFamily="34" charset="0"/>
                <a:ea typeface="Calibri" panose="020F0502020204030204" pitchFamily="34" charset="0"/>
              </a:rPr>
              <a:t>. Вигоди і витрати в проектному аналізі</a:t>
            </a:r>
            <a:endParaRPr lang="ru-RU" sz="2800" dirty="0">
              <a:solidFill>
                <a:schemeClr val="accent2">
                  <a:lumMod val="75000"/>
                </a:schemeClr>
              </a:solidFill>
              <a:latin typeface="Trebuchet MS" panose="020B0603020202020204" pitchFamily="34" charset="0"/>
            </a:endParaRPr>
          </a:p>
        </p:txBody>
      </p:sp>
      <p:sp>
        <p:nvSpPr>
          <p:cNvPr id="2" name="Прямоугольник 1"/>
          <p:cNvSpPr/>
          <p:nvPr/>
        </p:nvSpPr>
        <p:spPr>
          <a:xfrm>
            <a:off x="300566" y="1371267"/>
            <a:ext cx="9294695" cy="1366528"/>
          </a:xfrm>
          <a:prstGeom prst="rect">
            <a:avLst/>
          </a:prstGeom>
          <a:solidFill>
            <a:schemeClr val="accent1">
              <a:lumMod val="40000"/>
              <a:lumOff val="60000"/>
            </a:schemeClr>
          </a:solidFill>
        </p:spPr>
        <p:style>
          <a:lnRef idx="1">
            <a:schemeClr val="accent3"/>
          </a:lnRef>
          <a:fillRef idx="2">
            <a:schemeClr val="accent3"/>
          </a:fillRef>
          <a:effectRef idx="1">
            <a:schemeClr val="accent3"/>
          </a:effectRef>
          <a:fontRef idx="minor">
            <a:schemeClr val="dk1"/>
          </a:fontRef>
        </p:style>
        <p:txBody>
          <a:bodyPr wrap="square">
            <a:spAutoFit/>
          </a:bodyPr>
          <a:lstStyle/>
          <a:p>
            <a:pPr algn="just">
              <a:lnSpc>
                <a:spcPct val="115000"/>
              </a:lnSpc>
              <a:spcAft>
                <a:spcPts val="0"/>
              </a:spcAft>
            </a:pPr>
            <a:r>
              <a:rPr lang="uk-UA" dirty="0">
                <a:latin typeface="Trebuchet MS" panose="020B0603020202020204" pitchFamily="34" charset="0"/>
                <a:ea typeface="Calibri" panose="020F0502020204030204" pitchFamily="34" charset="0"/>
                <a:cs typeface="Times New Roman" panose="02020603050405020304" pitchFamily="18" charset="0"/>
              </a:rPr>
              <a:t>Якщо метою проектного аналізу є встановлення розміру перевищення додаткових </a:t>
            </a:r>
            <a:r>
              <a:rPr lang="uk-UA" dirty="0" err="1">
                <a:latin typeface="Trebuchet MS" panose="020B0603020202020204" pitchFamily="34" charset="0"/>
                <a:ea typeface="Calibri" panose="020F0502020204030204" pitchFamily="34" charset="0"/>
                <a:cs typeface="Times New Roman" panose="02020603050405020304" pitchFamily="18" charset="0"/>
              </a:rPr>
              <a:t>вигод</a:t>
            </a:r>
            <a:r>
              <a:rPr lang="uk-UA" dirty="0">
                <a:latin typeface="Trebuchet MS" panose="020B0603020202020204" pitchFamily="34" charset="0"/>
                <a:ea typeface="Calibri" panose="020F0502020204030204" pitchFamily="34" charset="0"/>
                <a:cs typeface="Times New Roman" panose="02020603050405020304" pitchFamily="18" charset="0"/>
              </a:rPr>
              <a:t> від реалізації проекту над додатковими затратами, необхідними для його здійснення, то належить визначити методику розрахунку додаткових </a:t>
            </a:r>
            <a:r>
              <a:rPr lang="uk-UA" dirty="0" err="1">
                <a:latin typeface="Trebuchet MS" panose="020B0603020202020204" pitchFamily="34" charset="0"/>
                <a:ea typeface="Calibri" panose="020F0502020204030204" pitchFamily="34" charset="0"/>
                <a:cs typeface="Times New Roman" panose="02020603050405020304" pitchFamily="18" charset="0"/>
              </a:rPr>
              <a:t>вигод</a:t>
            </a:r>
            <a:r>
              <a:rPr lang="uk-UA" dirty="0">
                <a:latin typeface="Trebuchet MS" panose="020B0603020202020204" pitchFamily="34" charset="0"/>
                <a:ea typeface="Calibri" panose="020F0502020204030204" pitchFamily="34" charset="0"/>
                <a:cs typeface="Times New Roman" panose="02020603050405020304" pitchFamily="18" charset="0"/>
              </a:rPr>
              <a:t> і додаткових затрат. </a:t>
            </a:r>
            <a:endParaRPr lang="ru-RU" sz="1400" dirty="0">
              <a:effectLst/>
              <a:latin typeface="Trebuchet MS" panose="020B0603020202020204" pitchFamily="34" charset="0"/>
              <a:ea typeface="Calibri" panose="020F0502020204030204" pitchFamily="34" charset="0"/>
              <a:cs typeface="Times New Roman" panose="02020603050405020304" pitchFamily="18" charset="0"/>
            </a:endParaRPr>
          </a:p>
        </p:txBody>
      </p:sp>
      <p:sp>
        <p:nvSpPr>
          <p:cNvPr id="4" name="Прямоугольник 3"/>
          <p:cNvSpPr/>
          <p:nvPr/>
        </p:nvSpPr>
        <p:spPr>
          <a:xfrm>
            <a:off x="300566" y="3210100"/>
            <a:ext cx="5037667" cy="2599173"/>
          </a:xfrm>
          <a:prstGeom prst="rect">
            <a:avLst/>
          </a:prstGeom>
          <a:solidFill>
            <a:schemeClr val="accent3">
              <a:lumMod val="20000"/>
              <a:lumOff val="80000"/>
            </a:schemeClr>
          </a:solidFill>
        </p:spPr>
        <p:style>
          <a:lnRef idx="1">
            <a:schemeClr val="accent4"/>
          </a:lnRef>
          <a:fillRef idx="2">
            <a:schemeClr val="accent4"/>
          </a:fillRef>
          <a:effectRef idx="1">
            <a:schemeClr val="accent4"/>
          </a:effectRef>
          <a:fontRef idx="minor">
            <a:schemeClr val="dk1"/>
          </a:fontRef>
        </p:style>
        <p:txBody>
          <a:bodyPr wrap="square">
            <a:spAutoFit/>
          </a:bodyPr>
          <a:lstStyle/>
          <a:p>
            <a:pPr algn="just">
              <a:lnSpc>
                <a:spcPct val="115000"/>
              </a:lnSpc>
              <a:spcAft>
                <a:spcPts val="0"/>
              </a:spcAft>
            </a:pPr>
            <a:r>
              <a:rPr lang="uk-UA" dirty="0">
                <a:latin typeface="Trebuchet MS" panose="020B0603020202020204" pitchFamily="34" charset="0"/>
                <a:ea typeface="Calibri" panose="020F0502020204030204" pitchFamily="34" charset="0"/>
                <a:cs typeface="Times New Roman" panose="02020603050405020304" pitchFamily="18" charset="0"/>
              </a:rPr>
              <a:t>Модель оцінки додаткових </a:t>
            </a:r>
            <a:r>
              <a:rPr lang="uk-UA" dirty="0" err="1">
                <a:latin typeface="Trebuchet MS" panose="020B0603020202020204" pitchFamily="34" charset="0"/>
                <a:ea typeface="Calibri" panose="020F0502020204030204" pitchFamily="34" charset="0"/>
                <a:cs typeface="Times New Roman" panose="02020603050405020304" pitchFamily="18" charset="0"/>
              </a:rPr>
              <a:t>вигод</a:t>
            </a:r>
            <a:r>
              <a:rPr lang="uk-UA" dirty="0">
                <a:latin typeface="Trebuchet MS" panose="020B0603020202020204" pitchFamily="34" charset="0"/>
                <a:ea typeface="Calibri" panose="020F0502020204030204" pitchFamily="34" charset="0"/>
                <a:cs typeface="Times New Roman" panose="02020603050405020304" pitchFamily="18" charset="0"/>
              </a:rPr>
              <a:t> базується на розрахунку приросту </a:t>
            </a:r>
            <a:r>
              <a:rPr lang="uk-UA" dirty="0" err="1">
                <a:latin typeface="Trebuchet MS" panose="020B0603020202020204" pitchFamily="34" charset="0"/>
                <a:ea typeface="Calibri" panose="020F0502020204030204" pitchFamily="34" charset="0"/>
                <a:cs typeface="Times New Roman" panose="02020603050405020304" pitchFamily="18" charset="0"/>
              </a:rPr>
              <a:t>вигод</a:t>
            </a:r>
            <a:r>
              <a:rPr lang="uk-UA" dirty="0">
                <a:latin typeface="Trebuchet MS" panose="020B0603020202020204" pitchFamily="34" charset="0"/>
                <a:ea typeface="Calibri" panose="020F0502020204030204" pitchFamily="34" charset="0"/>
                <a:cs typeface="Times New Roman" panose="02020603050405020304" pitchFamily="18" charset="0"/>
              </a:rPr>
              <a:t>, отриманих завдяки здійсненню проекту, помноженому на ціну </a:t>
            </a:r>
            <a:r>
              <a:rPr lang="uk-UA" dirty="0" err="1">
                <a:latin typeface="Trebuchet MS" panose="020B0603020202020204" pitchFamily="34" charset="0"/>
                <a:ea typeface="Calibri" panose="020F0502020204030204" pitchFamily="34" charset="0"/>
                <a:cs typeface="Times New Roman" panose="02020603050405020304" pitchFamily="18" charset="0"/>
              </a:rPr>
              <a:t>вигод</a:t>
            </a:r>
            <a:r>
              <a:rPr lang="uk-UA" dirty="0">
                <a:latin typeface="Trebuchet MS" panose="020B0603020202020204" pitchFamily="34" charset="0"/>
                <a:ea typeface="Calibri" panose="020F0502020204030204" pitchFamily="34" charset="0"/>
                <a:cs typeface="Times New Roman" panose="02020603050405020304" pitchFamily="18" charset="0"/>
              </a:rPr>
              <a:t>: </a:t>
            </a:r>
            <a:endParaRPr lang="ru-RU" sz="1400" dirty="0">
              <a:latin typeface="Trebuchet MS" panose="020B0603020202020204" pitchFamily="34" charset="0"/>
              <a:ea typeface="Calibri" panose="020F0502020204030204" pitchFamily="34" charset="0"/>
              <a:cs typeface="Times New Roman" panose="02020603050405020304" pitchFamily="18" charset="0"/>
            </a:endParaRPr>
          </a:p>
          <a:p>
            <a:pPr algn="r">
              <a:lnSpc>
                <a:spcPct val="115000"/>
              </a:lnSpc>
              <a:spcAft>
                <a:spcPts val="0"/>
              </a:spcAft>
            </a:pPr>
            <a:r>
              <a:rPr lang="uk-UA" b="1" dirty="0">
                <a:solidFill>
                  <a:schemeClr val="accent1">
                    <a:lumMod val="50000"/>
                  </a:schemeClr>
                </a:solidFill>
                <a:latin typeface="Trebuchet MS" panose="020B0603020202020204" pitchFamily="34" charset="0"/>
                <a:ea typeface="Calibri" panose="020F0502020204030204" pitchFamily="34" charset="0"/>
                <a:cs typeface="Times New Roman" panose="02020603050405020304" pitchFamily="18" charset="0"/>
              </a:rPr>
              <a:t>Додаткові вигоди проекту = ΔB*</a:t>
            </a:r>
            <a:r>
              <a:rPr lang="uk-UA" b="1" dirty="0" err="1">
                <a:solidFill>
                  <a:schemeClr val="accent1">
                    <a:lumMod val="50000"/>
                  </a:schemeClr>
                </a:solidFill>
                <a:latin typeface="Trebuchet MS" panose="020B0603020202020204" pitchFamily="34" charset="0"/>
                <a:ea typeface="Calibri" panose="020F0502020204030204" pitchFamily="34" charset="0"/>
                <a:cs typeface="Times New Roman" panose="02020603050405020304" pitchFamily="18" charset="0"/>
              </a:rPr>
              <a:t>Pв</a:t>
            </a:r>
            <a:r>
              <a:rPr lang="uk-UA" b="1" dirty="0">
                <a:solidFill>
                  <a:schemeClr val="accent1">
                    <a:lumMod val="50000"/>
                  </a:schemeClr>
                </a:solidFill>
                <a:latin typeface="Trebuchet MS" panose="020B0603020202020204" pitchFamily="34" charset="0"/>
                <a:ea typeface="Calibri" panose="020F0502020204030204" pitchFamily="34" charset="0"/>
                <a:cs typeface="Times New Roman" panose="02020603050405020304" pitchFamily="18" charset="0"/>
              </a:rPr>
              <a:t>,</a:t>
            </a:r>
            <a:r>
              <a:rPr lang="uk-UA" dirty="0">
                <a:latin typeface="Trebuchet MS" panose="020B0603020202020204" pitchFamily="34" charset="0"/>
                <a:ea typeface="Calibri" panose="020F0502020204030204" pitchFamily="34" charset="0"/>
                <a:cs typeface="Times New Roman" panose="02020603050405020304" pitchFamily="18" charset="0"/>
              </a:rPr>
              <a:t>	</a:t>
            </a:r>
            <a:r>
              <a:rPr lang="uk-UA" dirty="0" smtClean="0">
                <a:latin typeface="Trebuchet MS" panose="020B0603020202020204" pitchFamily="34" charset="0"/>
                <a:ea typeface="Calibri" panose="020F0502020204030204" pitchFamily="34" charset="0"/>
                <a:cs typeface="Times New Roman" panose="02020603050405020304" pitchFamily="18" charset="0"/>
              </a:rPr>
              <a:t>(4.1)</a:t>
            </a:r>
            <a:endParaRPr lang="ru-RU" sz="1400" dirty="0" smtClean="0">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uk-UA" dirty="0" smtClean="0">
                <a:latin typeface="Trebuchet MS" panose="020B0603020202020204" pitchFamily="34" charset="0"/>
                <a:ea typeface="Calibri" panose="020F0502020204030204" pitchFamily="34" charset="0"/>
                <a:cs typeface="Times New Roman" panose="02020603050405020304" pitchFamily="18" charset="0"/>
              </a:rPr>
              <a:t>де ΔВ — додаткові вигоди, отримані завдяки здійсненню проекту; </a:t>
            </a:r>
            <a:endParaRPr lang="ru-RU" sz="1400" dirty="0" smtClean="0">
              <a:latin typeface="Trebuchet MS" panose="020B0603020202020204" pitchFamily="34" charset="0"/>
              <a:ea typeface="Calibri" panose="020F0502020204030204" pitchFamily="34" charset="0"/>
              <a:cs typeface="Times New Roman" panose="02020603050405020304" pitchFamily="18" charset="0"/>
            </a:endParaRPr>
          </a:p>
          <a:p>
            <a:r>
              <a:rPr lang="uk-UA" dirty="0" err="1" smtClean="0">
                <a:latin typeface="Trebuchet MS" panose="020B0603020202020204" pitchFamily="34" charset="0"/>
                <a:ea typeface="Calibri" panose="020F0502020204030204" pitchFamily="34" charset="0"/>
              </a:rPr>
              <a:t>Рв</a:t>
            </a:r>
            <a:r>
              <a:rPr lang="uk-UA" dirty="0" smtClean="0">
                <a:latin typeface="Trebuchet MS" panose="020B0603020202020204" pitchFamily="34" charset="0"/>
                <a:ea typeface="Calibri" panose="020F0502020204030204" pitchFamily="34" charset="0"/>
              </a:rPr>
              <a:t> </a:t>
            </a:r>
            <a:r>
              <a:rPr lang="uk-UA" dirty="0">
                <a:latin typeface="Trebuchet MS" panose="020B0603020202020204" pitchFamily="34" charset="0"/>
                <a:ea typeface="Calibri" panose="020F0502020204030204" pitchFamily="34" charset="0"/>
              </a:rPr>
              <a:t>— ціна </a:t>
            </a:r>
            <a:r>
              <a:rPr lang="uk-UA" dirty="0" err="1">
                <a:latin typeface="Trebuchet MS" panose="020B0603020202020204" pitchFamily="34" charset="0"/>
                <a:ea typeface="Calibri" panose="020F0502020204030204" pitchFamily="34" charset="0"/>
              </a:rPr>
              <a:t>вигод</a:t>
            </a:r>
            <a:r>
              <a:rPr lang="uk-UA" dirty="0">
                <a:latin typeface="Trebuchet MS" panose="020B0603020202020204" pitchFamily="34" charset="0"/>
                <a:ea typeface="Calibri" panose="020F0502020204030204" pitchFamily="34" charset="0"/>
              </a:rPr>
              <a:t>.</a:t>
            </a:r>
            <a:endParaRPr lang="ru-RU" dirty="0">
              <a:latin typeface="Trebuchet MS" panose="020B0603020202020204" pitchFamily="34" charset="0"/>
            </a:endParaRPr>
          </a:p>
        </p:txBody>
      </p:sp>
      <p:sp>
        <p:nvSpPr>
          <p:cNvPr id="5" name="Прямоугольник 4"/>
          <p:cNvSpPr/>
          <p:nvPr/>
        </p:nvSpPr>
        <p:spPr>
          <a:xfrm>
            <a:off x="5338233" y="3214424"/>
            <a:ext cx="5031452" cy="2599173"/>
          </a:xfrm>
          <a:prstGeom prst="rect">
            <a:avLst/>
          </a:prstGeom>
          <a:solidFill>
            <a:schemeClr val="accent3">
              <a:lumMod val="20000"/>
              <a:lumOff val="80000"/>
            </a:schemeClr>
          </a:solidFill>
        </p:spPr>
        <p:style>
          <a:lnRef idx="1">
            <a:schemeClr val="accent4"/>
          </a:lnRef>
          <a:fillRef idx="2">
            <a:schemeClr val="accent4"/>
          </a:fillRef>
          <a:effectRef idx="1">
            <a:schemeClr val="accent4"/>
          </a:effectRef>
          <a:fontRef idx="minor">
            <a:schemeClr val="dk1"/>
          </a:fontRef>
        </p:style>
        <p:txBody>
          <a:bodyPr wrap="square">
            <a:spAutoFit/>
          </a:bodyPr>
          <a:lstStyle/>
          <a:p>
            <a:pPr algn="just">
              <a:lnSpc>
                <a:spcPct val="115000"/>
              </a:lnSpc>
              <a:spcAft>
                <a:spcPts val="0"/>
              </a:spcAft>
            </a:pPr>
            <a:r>
              <a:rPr lang="uk-UA" dirty="0">
                <a:ea typeface="Calibri" panose="020F0502020204030204" pitchFamily="34" charset="0"/>
                <a:cs typeface="Times New Roman" panose="02020603050405020304" pitchFamily="18" charset="0"/>
              </a:rPr>
              <a:t>Модель оцінки додаткових затрат ґрунтується на визначенні кількості потрібних додаткових ресурсів, помножених на їх ціну: </a:t>
            </a:r>
            <a:endParaRPr lang="ru-RU" sz="1400" dirty="0" smtClean="0">
              <a:ea typeface="Calibri" panose="020F0502020204030204" pitchFamily="34" charset="0"/>
              <a:cs typeface="Times New Roman" panose="02020603050405020304" pitchFamily="18" charset="0"/>
            </a:endParaRPr>
          </a:p>
          <a:p>
            <a:pPr algn="r">
              <a:lnSpc>
                <a:spcPct val="115000"/>
              </a:lnSpc>
              <a:spcAft>
                <a:spcPts val="0"/>
              </a:spcAft>
            </a:pPr>
            <a:r>
              <a:rPr lang="uk-UA" b="1" dirty="0">
                <a:solidFill>
                  <a:schemeClr val="accent1">
                    <a:lumMod val="50000"/>
                  </a:schemeClr>
                </a:solidFill>
                <a:ea typeface="Calibri" panose="020F0502020204030204" pitchFamily="34" charset="0"/>
                <a:cs typeface="Times New Roman" panose="02020603050405020304" pitchFamily="18" charset="0"/>
              </a:rPr>
              <a:t>Додаткові затрати проекту = </a:t>
            </a:r>
            <a:r>
              <a:rPr lang="uk-UA" b="1" dirty="0" err="1">
                <a:solidFill>
                  <a:schemeClr val="accent1">
                    <a:lumMod val="50000"/>
                  </a:schemeClr>
                </a:solidFill>
                <a:ea typeface="Calibri" panose="020F0502020204030204" pitchFamily="34" charset="0"/>
                <a:cs typeface="Times New Roman" panose="02020603050405020304" pitchFamily="18" charset="0"/>
              </a:rPr>
              <a:t>ΔQp</a:t>
            </a:r>
            <a:r>
              <a:rPr lang="uk-UA" b="1" dirty="0">
                <a:solidFill>
                  <a:schemeClr val="accent1">
                    <a:lumMod val="50000"/>
                  </a:schemeClr>
                </a:solidFill>
                <a:ea typeface="Calibri" panose="020F0502020204030204" pitchFamily="34" charset="0"/>
                <a:cs typeface="Times New Roman" panose="02020603050405020304" pitchFamily="18" charset="0"/>
              </a:rPr>
              <a:t>*</a:t>
            </a:r>
            <a:r>
              <a:rPr lang="uk-UA" b="1" dirty="0" err="1">
                <a:solidFill>
                  <a:schemeClr val="accent1">
                    <a:lumMod val="50000"/>
                  </a:schemeClr>
                </a:solidFill>
                <a:ea typeface="Calibri" panose="020F0502020204030204" pitchFamily="34" charset="0"/>
                <a:cs typeface="Times New Roman" panose="02020603050405020304" pitchFamily="18" charset="0"/>
              </a:rPr>
              <a:t>Pp</a:t>
            </a:r>
            <a:r>
              <a:rPr lang="uk-UA" dirty="0">
                <a:solidFill>
                  <a:schemeClr val="accent1">
                    <a:lumMod val="50000"/>
                  </a:schemeClr>
                </a:solidFill>
                <a:ea typeface="Calibri" panose="020F0502020204030204" pitchFamily="34" charset="0"/>
                <a:cs typeface="Times New Roman" panose="02020603050405020304" pitchFamily="18" charset="0"/>
              </a:rPr>
              <a:t>, </a:t>
            </a:r>
            <a:r>
              <a:rPr lang="uk-UA" dirty="0" smtClean="0">
                <a:ea typeface="Calibri" panose="020F0502020204030204" pitchFamily="34" charset="0"/>
                <a:cs typeface="Times New Roman" panose="02020603050405020304" pitchFamily="18" charset="0"/>
              </a:rPr>
              <a:t>(4.2) </a:t>
            </a:r>
            <a:endParaRPr lang="ru-RU" sz="1400" dirty="0" smtClean="0">
              <a:ea typeface="Calibri" panose="020F0502020204030204" pitchFamily="34" charset="0"/>
              <a:cs typeface="Times New Roman" panose="02020603050405020304" pitchFamily="18" charset="0"/>
            </a:endParaRPr>
          </a:p>
          <a:p>
            <a:pPr algn="just">
              <a:lnSpc>
                <a:spcPct val="115000"/>
              </a:lnSpc>
              <a:spcAft>
                <a:spcPts val="0"/>
              </a:spcAft>
            </a:pPr>
            <a:r>
              <a:rPr lang="uk-UA" dirty="0" smtClean="0">
                <a:ea typeface="Calibri" panose="020F0502020204030204" pitchFamily="34" charset="0"/>
                <a:cs typeface="Times New Roman" panose="02020603050405020304" pitchFamily="18" charset="0"/>
              </a:rPr>
              <a:t>де </a:t>
            </a:r>
            <a:r>
              <a:rPr lang="uk-UA" dirty="0" err="1">
                <a:ea typeface="Calibri" panose="020F0502020204030204" pitchFamily="34" charset="0"/>
                <a:cs typeface="Times New Roman" panose="02020603050405020304" pitchFamily="18" charset="0"/>
              </a:rPr>
              <a:t>ΔQp</a:t>
            </a:r>
            <a:r>
              <a:rPr lang="uk-UA" dirty="0">
                <a:ea typeface="Calibri" panose="020F0502020204030204" pitchFamily="34" charset="0"/>
                <a:cs typeface="Times New Roman" panose="02020603050405020304" pitchFamily="18" charset="0"/>
              </a:rPr>
              <a:t> — кількість додаткових ресурсів, необхідних для реалізації проекту; </a:t>
            </a:r>
            <a:endParaRPr lang="ru-RU" sz="1400" dirty="0">
              <a:ea typeface="Calibri" panose="020F0502020204030204" pitchFamily="34" charset="0"/>
              <a:cs typeface="Times New Roman" panose="02020603050405020304" pitchFamily="18" charset="0"/>
            </a:endParaRPr>
          </a:p>
          <a:p>
            <a:r>
              <a:rPr lang="uk-UA" dirty="0" err="1">
                <a:ea typeface="Calibri" panose="020F0502020204030204" pitchFamily="34" charset="0"/>
              </a:rPr>
              <a:t>Pp</a:t>
            </a:r>
            <a:r>
              <a:rPr lang="uk-UA" dirty="0">
                <a:ea typeface="Calibri" panose="020F0502020204030204" pitchFamily="34" charset="0"/>
              </a:rPr>
              <a:t> — ціна ресурсів.</a:t>
            </a:r>
            <a:endParaRPr lang="ru-RU" dirty="0"/>
          </a:p>
        </p:txBody>
      </p:sp>
      <p:sp>
        <p:nvSpPr>
          <p:cNvPr id="6" name="Стрелка вниз 5"/>
          <p:cNvSpPr/>
          <p:nvPr/>
        </p:nvSpPr>
        <p:spPr>
          <a:xfrm>
            <a:off x="2023532" y="2737794"/>
            <a:ext cx="795867" cy="46798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трелка вниз 7"/>
          <p:cNvSpPr/>
          <p:nvPr/>
        </p:nvSpPr>
        <p:spPr>
          <a:xfrm>
            <a:off x="7261697" y="2737795"/>
            <a:ext cx="795867" cy="4766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9590" y="457186"/>
            <a:ext cx="9500259" cy="5404118"/>
          </a:xfrm>
        </p:spPr>
        <p:txBody>
          <a:bodyPr>
            <a:normAutofit fontScale="85000" lnSpcReduction="20000"/>
          </a:bodyPr>
          <a:lstStyle/>
          <a:p>
            <a:pPr marL="0" indent="0" algn="just">
              <a:buNone/>
            </a:pPr>
            <a:r>
              <a:rPr lang="uk-UA" sz="1600" b="1" dirty="0" smtClean="0"/>
              <a:t>Основним завданням проектного аналізу є визначення цінності проекту.</a:t>
            </a:r>
          </a:p>
          <a:p>
            <a:pPr marL="0" indent="0" algn="just">
              <a:buNone/>
            </a:pPr>
            <a:r>
              <a:rPr lang="uk-UA" sz="1600" b="1" dirty="0" smtClean="0">
                <a:solidFill>
                  <a:schemeClr val="accent1">
                    <a:lumMod val="50000"/>
                  </a:schemeClr>
                </a:solidFill>
              </a:rPr>
              <a:t>Цінність проекту </a:t>
            </a:r>
            <a:r>
              <a:rPr lang="uk-UA" sz="1600" b="1" dirty="0" smtClean="0"/>
              <a:t>– це різниця між вигодами (позитивним результатом) і витратами (негативними результатами) проекту, приведеними до єдиного моменту часу.</a:t>
            </a:r>
          </a:p>
          <a:p>
            <a:pPr marL="0" indent="0" algn="just">
              <a:buNone/>
            </a:pPr>
            <a:r>
              <a:rPr lang="uk-UA" sz="1600" b="1" dirty="0" smtClean="0"/>
              <a:t>Для визначення цінності проекту необхідно оцінити усі вигоди, що забезпечуються проектом, і з'ясувати чи перевищують вони витрати протягом усього життєвого циклу.</a:t>
            </a:r>
          </a:p>
          <a:p>
            <a:pPr marL="0" indent="0" algn="just">
              <a:buNone/>
            </a:pPr>
            <a:r>
              <a:rPr lang="uk-UA" sz="1600" b="1" dirty="0" smtClean="0">
                <a:solidFill>
                  <a:schemeClr val="accent1">
                    <a:lumMod val="50000"/>
                  </a:schemeClr>
                </a:solidFill>
              </a:rPr>
              <a:t>Цінність проекту = Приріст </a:t>
            </a:r>
            <a:r>
              <a:rPr lang="uk-UA" sz="1600" b="1" dirty="0" err="1" smtClean="0">
                <a:solidFill>
                  <a:schemeClr val="accent1">
                    <a:lumMod val="50000"/>
                  </a:schemeClr>
                </a:solidFill>
              </a:rPr>
              <a:t>вигод</a:t>
            </a:r>
            <a:r>
              <a:rPr lang="uk-UA" sz="1600" b="1" dirty="0" smtClean="0">
                <a:solidFill>
                  <a:schemeClr val="accent1">
                    <a:lumMod val="50000"/>
                  </a:schemeClr>
                </a:solidFill>
              </a:rPr>
              <a:t> (економія витрат)  --  Збільшення витрат у результаті здійснення проекту</a:t>
            </a:r>
          </a:p>
          <a:p>
            <a:pPr marL="0" indent="0" algn="just">
              <a:buNone/>
            </a:pPr>
            <a:r>
              <a:rPr lang="uk-UA" sz="1600" b="1" dirty="0">
                <a:solidFill>
                  <a:schemeClr val="accent1">
                    <a:lumMod val="50000"/>
                  </a:schemeClr>
                </a:solidFill>
              </a:rPr>
              <a:t>	</a:t>
            </a:r>
            <a:r>
              <a:rPr lang="uk-UA" sz="1600" b="1" dirty="0" smtClean="0">
                <a:solidFill>
                  <a:schemeClr val="accent1">
                    <a:lumMod val="50000"/>
                  </a:schemeClr>
                </a:solidFill>
              </a:rPr>
              <a:t>			у результаті здійснення проекту</a:t>
            </a:r>
          </a:p>
          <a:p>
            <a:pPr marL="0" indent="0" algn="just">
              <a:buNone/>
            </a:pPr>
            <a:r>
              <a:rPr lang="uk-UA" sz="1600" b="1" dirty="0" smtClean="0">
                <a:solidFill>
                  <a:schemeClr val="tx1"/>
                </a:solidFill>
              </a:rPr>
              <a:t>Для проведення аналізу проектів використовується декілька концептуальних положень, серед яких виділяють додаткові витрати і вигоди. Якщо новий проект є продовженням діяльності підприємства, здійснюється на розвиток діючого виробництва, то метою проектного аналізу є встановлення відмінності між ситуаціями «з проектом» та  «без проекту». Врахування  прирощених у результаті проекту </a:t>
            </a:r>
            <a:r>
              <a:rPr lang="uk-UA" sz="1600" b="1" dirty="0" err="1" smtClean="0">
                <a:solidFill>
                  <a:schemeClr val="tx1"/>
                </a:solidFill>
              </a:rPr>
              <a:t>вигод</a:t>
            </a:r>
            <a:r>
              <a:rPr lang="uk-UA" sz="1600" b="1" dirty="0" smtClean="0">
                <a:solidFill>
                  <a:schemeClr val="tx1"/>
                </a:solidFill>
              </a:rPr>
              <a:t> і витрат вимагає уточнення у визначенні цінності проекту. Саме з порівняння додаткових вигід із додатковими витратами випливають усі рішення щодо визначення цінності проекту та як результат доцільності вкладання коштів в його реалізацію.</a:t>
            </a:r>
          </a:p>
          <a:p>
            <a:pPr marL="0" indent="0" algn="just">
              <a:buNone/>
            </a:pPr>
            <a:r>
              <a:rPr lang="uk-UA" sz="1600" b="1" dirty="0" smtClean="0">
                <a:solidFill>
                  <a:schemeClr val="accent1">
                    <a:lumMod val="50000"/>
                  </a:schemeClr>
                </a:solidFill>
              </a:rPr>
              <a:t>Додаткові чисті вигоди = Чисті вигоди в ситуації «з проектом» -- Чисті вигоди в ситуації «без проекту»</a:t>
            </a:r>
            <a:endParaRPr lang="uk-UA" sz="1600" b="1" dirty="0" smtClean="0"/>
          </a:p>
          <a:p>
            <a:pPr marL="0" indent="0" algn="just">
              <a:buNone/>
            </a:pPr>
            <a:r>
              <a:rPr lang="uk-UA" dirty="0" smtClean="0">
                <a:solidFill>
                  <a:schemeClr val="tx1"/>
                </a:solidFill>
              </a:rPr>
              <a:t>Для того, щоб виявити саме ті вигоди і витрати, джерелом яких виступає інвестиційний проект, що розглядається, необхідно </a:t>
            </a:r>
            <a:r>
              <a:rPr lang="uk-UA" dirty="0" err="1" smtClean="0">
                <a:solidFill>
                  <a:schemeClr val="tx1"/>
                </a:solidFill>
              </a:rPr>
              <a:t>коректно</a:t>
            </a:r>
            <a:r>
              <a:rPr lang="uk-UA" dirty="0" smtClean="0">
                <a:solidFill>
                  <a:schemeClr val="tx1"/>
                </a:solidFill>
              </a:rPr>
              <a:t> обрати базу для порівняння. Такою базою виступає так звана ситуація "без проекту", яка, як правило, є динамічною і може зазнавати суттєвих змін залежно від зовнішнього середовища існування підприємства. Якщо ці зміни не враховувати, то оцінки вигід і витрат, які відносять на певний інвестиційний проект, можуть виявитися хибними. Таким чином, коректним щодо аналізу вигід і витрат за певним інвестиційним проектом є порівняння ситуації "без проекту" і "з проектом", в умовах проведення якого особливого значення набуває прогнозування.</a:t>
            </a:r>
            <a:r>
              <a:rPr lang="uk-UA" b="1" dirty="0" smtClean="0">
                <a:solidFill>
                  <a:schemeClr val="tx1"/>
                </a:solidFill>
              </a:rPr>
              <a:t> </a:t>
            </a:r>
            <a:endParaRPr lang="uk-UA" b="1"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2400" dirty="0" smtClean="0"/>
              <a:t>Варіанти розвитку ситуації "без проекту" і результати, які забезпечує здійснення інвестиційного проекту – ситуація «з проектом», представлено на рисунку.</a:t>
            </a:r>
            <a:endParaRPr lang="uk-UA" sz="2400" dirty="0"/>
          </a:p>
        </p:txBody>
      </p:sp>
      <p:pic>
        <p:nvPicPr>
          <p:cNvPr id="4" name="Объект 3"/>
          <p:cNvPicPr>
            <a:picLocks noGrp="1" noChangeAspect="1"/>
          </p:cNvPicPr>
          <p:nvPr>
            <p:ph idx="1"/>
          </p:nvPr>
        </p:nvPicPr>
        <p:blipFill>
          <a:blip r:embed="rId2"/>
          <a:stretch>
            <a:fillRect/>
          </a:stretch>
        </p:blipFill>
        <p:spPr>
          <a:xfrm>
            <a:off x="991529" y="1812859"/>
            <a:ext cx="7968278" cy="3881437"/>
          </a:xfrm>
          <a:prstGeom prst="rect">
            <a:avLst/>
          </a:prstGeom>
        </p:spPr>
      </p:pic>
      <p:sp>
        <p:nvSpPr>
          <p:cNvPr id="5" name="TextBox 4"/>
          <p:cNvSpPr txBox="1"/>
          <p:nvPr/>
        </p:nvSpPr>
        <p:spPr>
          <a:xfrm>
            <a:off x="677334" y="5694296"/>
            <a:ext cx="8788638" cy="923330"/>
          </a:xfrm>
          <a:prstGeom prst="rect">
            <a:avLst/>
          </a:prstGeom>
          <a:noFill/>
        </p:spPr>
        <p:txBody>
          <a:bodyPr wrap="square" rtlCol="0">
            <a:spAutoFit/>
          </a:bodyPr>
          <a:lstStyle/>
          <a:p>
            <a:pPr algn="just"/>
            <a:r>
              <a:rPr lang="uk-UA" dirty="0" smtClean="0">
                <a:solidFill>
                  <a:schemeClr val="bg2">
                    <a:lumMod val="25000"/>
                  </a:schemeClr>
                </a:solidFill>
              </a:rPr>
              <a:t>На рис. представлено ситуацію "без проекту", за якою очікуються скорочення </a:t>
            </a:r>
            <a:r>
              <a:rPr lang="uk-UA" dirty="0" err="1" smtClean="0">
                <a:solidFill>
                  <a:schemeClr val="bg2">
                    <a:lumMod val="25000"/>
                  </a:schemeClr>
                </a:solidFill>
              </a:rPr>
              <a:t>вигод</a:t>
            </a:r>
            <a:r>
              <a:rPr lang="uk-UA" dirty="0" smtClean="0">
                <a:solidFill>
                  <a:schemeClr val="bg2">
                    <a:lumMod val="25000"/>
                  </a:schemeClr>
                </a:solidFill>
              </a:rPr>
              <a:t> і ситуацію "з проектом ", який повинен запобігти такому скороченню і забезпечити зростання доходів на підприємстві.</a:t>
            </a:r>
            <a:endParaRPr lang="uk-UA" dirty="0">
              <a:solidFill>
                <a:schemeClr val="bg2">
                  <a:lumMod val="25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9302" y="133082"/>
            <a:ext cx="8637731" cy="1320800"/>
          </a:xfrm>
        </p:spPr>
        <p:txBody>
          <a:bodyPr/>
          <a:lstStyle/>
          <a:p>
            <a:r>
              <a:rPr lang="uk-UA" dirty="0" smtClean="0">
                <a:solidFill>
                  <a:schemeClr val="accent1">
                    <a:lumMod val="50000"/>
                  </a:schemeClr>
                </a:solidFill>
              </a:rPr>
              <a:t>У проектному аналізі розрізняють явні і неявні вигоди і затрати</a:t>
            </a:r>
            <a:endParaRPr lang="uk-UA" dirty="0">
              <a:solidFill>
                <a:schemeClr val="accent1">
                  <a:lumMod val="50000"/>
                </a:schemeClr>
              </a:solidFill>
            </a:endParaRPr>
          </a:p>
        </p:txBody>
      </p:sp>
      <p:sp>
        <p:nvSpPr>
          <p:cNvPr id="3" name="Объект 2"/>
          <p:cNvSpPr>
            <a:spLocks noGrp="1"/>
          </p:cNvSpPr>
          <p:nvPr>
            <p:ph idx="1"/>
          </p:nvPr>
        </p:nvSpPr>
        <p:spPr>
          <a:xfrm>
            <a:off x="428017" y="1339403"/>
            <a:ext cx="9163455" cy="5518597"/>
          </a:xfrm>
        </p:spPr>
        <p:txBody>
          <a:bodyPr>
            <a:normAutofit lnSpcReduction="10000"/>
          </a:bodyPr>
          <a:lstStyle/>
          <a:p>
            <a:pPr algn="just"/>
            <a:r>
              <a:rPr lang="uk-UA" b="1" dirty="0" smtClean="0">
                <a:solidFill>
                  <a:schemeClr val="accent1">
                    <a:lumMod val="50000"/>
                  </a:schemeClr>
                </a:solidFill>
              </a:rPr>
              <a:t>Явними</a:t>
            </a:r>
            <a:r>
              <a:rPr lang="uk-UA" dirty="0" smtClean="0"/>
              <a:t> називають матеріальні вигоди (затрати) обумовлені зменшенням (збільшенням) витрат або отриманням додаткових доходів (витрат), </a:t>
            </a:r>
            <a:r>
              <a:rPr lang="uk-UA" b="1" dirty="0" smtClean="0"/>
              <a:t>величина яких, як правило, очевидна,</a:t>
            </a:r>
            <a:r>
              <a:rPr lang="uk-UA" dirty="0" smtClean="0"/>
              <a:t> що дозволяє досить легко визначити їх фінансове значення. Зазвичай явні затрати і вигоди використовують для розрахунків фінансового аналізу проекту, оскільки вони базуються на оцінці вигід і затрат з урахуванням ринкових цін. </a:t>
            </a:r>
          </a:p>
          <a:p>
            <a:pPr algn="just"/>
            <a:r>
              <a:rPr lang="uk-UA" dirty="0" smtClean="0"/>
              <a:t>До </a:t>
            </a:r>
            <a:r>
              <a:rPr lang="uk-UA" b="1" dirty="0" smtClean="0">
                <a:solidFill>
                  <a:schemeClr val="accent1">
                    <a:lumMod val="50000"/>
                  </a:schemeClr>
                </a:solidFill>
              </a:rPr>
              <a:t>неявних</a:t>
            </a:r>
            <a:r>
              <a:rPr lang="uk-UA" dirty="0" smtClean="0">
                <a:solidFill>
                  <a:schemeClr val="accent1">
                    <a:lumMod val="50000"/>
                  </a:schemeClr>
                </a:solidFill>
              </a:rPr>
              <a:t> </a:t>
            </a:r>
            <a:r>
              <a:rPr lang="uk-UA" dirty="0" smtClean="0"/>
              <a:t>вигід (затрат) </a:t>
            </a:r>
            <a:r>
              <a:rPr lang="uk-UA" b="1" dirty="0" smtClean="0"/>
              <a:t>належать побічні вигоди (затрати), які супроводжують проект.</a:t>
            </a:r>
            <a:r>
              <a:rPr lang="uk-UA" dirty="0" smtClean="0"/>
              <a:t> Вони пов'язані, як правило, з економічними або соціальними наслідками проекту і мають непрямий характер. Неявні вигоди (затрати) обов'язково відображаються в економічній оцінці проекту, коли його привабливість оцінюється з позицій суспільства в цілому. </a:t>
            </a:r>
          </a:p>
          <a:p>
            <a:pPr marL="0" indent="0" algn="just">
              <a:buNone/>
            </a:pPr>
            <a:r>
              <a:rPr lang="uk-UA" i="1" dirty="0" smtClean="0"/>
              <a:t>Для оцінки вигід і затрат з точки зору економічного аналізу бажано використовувати альтернативну вартість ресурсів і продукції.</a:t>
            </a:r>
          </a:p>
          <a:p>
            <a:pPr algn="just"/>
            <a:r>
              <a:rPr lang="uk-UA" dirty="0" smtClean="0">
                <a:solidFill>
                  <a:schemeClr val="accent1">
                    <a:lumMod val="50000"/>
                  </a:schemeClr>
                </a:solidFill>
              </a:rPr>
              <a:t>Неявні вигоди </a:t>
            </a:r>
            <a:r>
              <a:rPr lang="uk-UA" dirty="0" smtClean="0"/>
              <a:t>- неодержані доходи від найкращого альтернативного використання активу, внаслідок чого відбувся неявний грошовий приплив. Неявні вигоди можна також визначити як грошові потоки, які можна було б одержати від наявних на підприємстві активів. Неявними вигодами є такі вигоди, що не мають прямої грошової оцінки, наприклад, </a:t>
            </a:r>
            <a:r>
              <a:rPr lang="uk-UA" i="1" dirty="0" smtClean="0"/>
              <a:t>соціальний ефект, позитивний імідж фірми.</a:t>
            </a:r>
            <a:endParaRPr lang="uk-UA" i="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326820" y="574133"/>
            <a:ext cx="10170492" cy="2959272"/>
          </a:xfrm>
          <a:prstGeom prst="rect">
            <a:avLst/>
          </a:prstGeom>
        </p:spPr>
        <p:txBody>
          <a:bodyPr wrap="square">
            <a:spAutoFit/>
          </a:bodyPr>
          <a:lstStyle/>
          <a:p>
            <a:pPr algn="just">
              <a:lnSpc>
                <a:spcPct val="115000"/>
              </a:lnSpc>
              <a:spcAft>
                <a:spcPts val="0"/>
              </a:spcAft>
            </a:pPr>
            <a:r>
              <a:rPr lang="uk-UA" b="1" dirty="0">
                <a:solidFill>
                  <a:schemeClr val="accent1">
                    <a:lumMod val="50000"/>
                  </a:schemeClr>
                </a:solidFill>
                <a:latin typeface="Trebuchet MS" panose="020B0603020202020204" pitchFamily="34" charset="0"/>
                <a:ea typeface="Calibri" panose="020F0502020204030204" pitchFamily="34" charset="0"/>
                <a:cs typeface="Times New Roman" panose="02020603050405020304" pitchFamily="18" charset="0"/>
              </a:rPr>
              <a:t>Явні вигоди від проекту </a:t>
            </a:r>
            <a:r>
              <a:rPr lang="uk-UA" dirty="0">
                <a:latin typeface="Trebuchet MS" panose="020B0603020202020204" pitchFamily="34" charset="0"/>
                <a:ea typeface="Calibri" panose="020F0502020204030204" pitchFamily="34" charset="0"/>
                <a:cs typeface="Times New Roman" panose="02020603050405020304" pitchFamily="18" charset="0"/>
              </a:rPr>
              <a:t>виникають або від збільшення обсягів випуску, що сприяє зниженню собівартості виробництва продукції, або від можливості підвищення ціни на продукцію, що виробляється. Це матеріально відчутні вигоди, тому їх кількісна оцінка майже не викликає складнощів. Збільшення фізичного обсягу виробництва — найбільш типовий вид матеріальних </a:t>
            </a:r>
            <a:r>
              <a:rPr lang="uk-UA" dirty="0" err="1">
                <a:latin typeface="Trebuchet MS" panose="020B0603020202020204" pitchFamily="34" charset="0"/>
                <a:ea typeface="Calibri" panose="020F0502020204030204" pitchFamily="34" charset="0"/>
                <a:cs typeface="Times New Roman" panose="02020603050405020304" pitchFamily="18" charset="0"/>
              </a:rPr>
              <a:t>вигод</a:t>
            </a:r>
            <a:r>
              <a:rPr lang="uk-UA" dirty="0">
                <a:latin typeface="Trebuchet MS" panose="020B0603020202020204" pitchFamily="34" charset="0"/>
                <a:ea typeface="Calibri" panose="020F0502020204030204" pitchFamily="34" charset="0"/>
                <a:cs typeface="Times New Roman" panose="02020603050405020304" pitchFamily="18" charset="0"/>
              </a:rPr>
              <a:t>, визначення яких базується на додаткових грошових надходженнях, що виникають завдяки проекту. В окремих випадках вигоди від проектів можуть виглядати як підвищення якості вироблюваної продукції, що дозволяє значною мірою задовольнити зростаючі потреби покупців даного товару, і таким чином збільшити обсяги збуту продукції. </a:t>
            </a:r>
            <a:endParaRPr lang="ru-RU" sz="1400" dirty="0">
              <a:effectLst/>
              <a:latin typeface="Trebuchet MS" panose="020B0603020202020204" pitchFamily="34" charset="0"/>
              <a:ea typeface="Calibri" panose="020F0502020204030204" pitchFamily="34" charset="0"/>
              <a:cs typeface="Times New Roman" panose="02020603050405020304" pitchFamily="18" charset="0"/>
            </a:endParaRPr>
          </a:p>
        </p:txBody>
      </p:sp>
      <p:sp>
        <p:nvSpPr>
          <p:cNvPr id="7" name="Прямоугольник 6"/>
          <p:cNvSpPr/>
          <p:nvPr/>
        </p:nvSpPr>
        <p:spPr>
          <a:xfrm>
            <a:off x="326820" y="3533405"/>
            <a:ext cx="9887222" cy="3139321"/>
          </a:xfrm>
          <a:prstGeom prst="rect">
            <a:avLst/>
          </a:prstGeom>
        </p:spPr>
        <p:txBody>
          <a:bodyPr wrap="square">
            <a:spAutoFit/>
          </a:bodyPr>
          <a:lstStyle/>
          <a:p>
            <a:pPr algn="just">
              <a:spcAft>
                <a:spcPts val="0"/>
              </a:spcAft>
            </a:pPr>
            <a:r>
              <a:rPr lang="uk-UA" b="1" dirty="0">
                <a:solidFill>
                  <a:schemeClr val="accent1">
                    <a:lumMod val="50000"/>
                  </a:schemeClr>
                </a:solidFill>
                <a:latin typeface="Trebuchet MS" panose="020B0603020202020204" pitchFamily="34" charset="0"/>
                <a:ea typeface="Calibri" panose="020F0502020204030204" pitchFamily="34" charset="0"/>
                <a:cs typeface="Times New Roman" panose="02020603050405020304" pitchFamily="18" charset="0"/>
              </a:rPr>
              <a:t>До </a:t>
            </a:r>
            <a:r>
              <a:rPr lang="uk-UA" b="1" dirty="0" err="1">
                <a:solidFill>
                  <a:schemeClr val="accent1">
                    <a:lumMod val="50000"/>
                  </a:schemeClr>
                </a:solidFill>
                <a:latin typeface="Trebuchet MS" panose="020B0603020202020204" pitchFamily="34" charset="0"/>
                <a:ea typeface="Calibri" panose="020F0502020204030204" pitchFamily="34" charset="0"/>
                <a:cs typeface="Times New Roman" panose="02020603050405020304" pitchFamily="18" charset="0"/>
              </a:rPr>
              <a:t>вигод</a:t>
            </a:r>
            <a:r>
              <a:rPr lang="uk-UA" b="1" dirty="0">
                <a:solidFill>
                  <a:schemeClr val="accent1">
                    <a:lumMod val="50000"/>
                  </a:schemeClr>
                </a:solidFill>
                <a:latin typeface="Trebuchet MS" panose="020B0603020202020204" pitchFamily="34" charset="0"/>
                <a:ea typeface="Calibri" panose="020F0502020204030204" pitchFamily="34" charset="0"/>
                <a:cs typeface="Times New Roman" panose="02020603050405020304" pitchFamily="18" charset="0"/>
              </a:rPr>
              <a:t>, що отримуються в результаті реалізації проекту, можна віднести також зміни: </a:t>
            </a:r>
            <a:endParaRPr lang="ru-RU" sz="1400" b="1" dirty="0">
              <a:solidFill>
                <a:schemeClr val="accent1">
                  <a:lumMod val="50000"/>
                </a:schemeClr>
              </a:solidFill>
              <a:latin typeface="Trebuchet MS" panose="020B0603020202020204" pitchFamily="34" charset="0"/>
              <a:ea typeface="Calibri" panose="020F0502020204030204" pitchFamily="34" charset="0"/>
              <a:cs typeface="Times New Roman" panose="02020603050405020304" pitchFamily="18" charset="0"/>
            </a:endParaRPr>
          </a:p>
          <a:p>
            <a:pPr algn="just">
              <a:spcAft>
                <a:spcPts val="0"/>
              </a:spcAft>
            </a:pPr>
            <a:r>
              <a:rPr lang="uk-UA"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dirty="0">
                <a:latin typeface="Trebuchet MS" panose="020B0603020202020204" pitchFamily="34" charset="0"/>
                <a:ea typeface="Calibri" panose="020F0502020204030204" pitchFamily="34" charset="0"/>
                <a:cs typeface="Times New Roman" panose="02020603050405020304" pitchFamily="18" charset="0"/>
              </a:rPr>
              <a:t> кваліфікації працівників, що дає змогу підвищити якість продукції, уникнути ризик браку, досягти довгострокової рівноваги; </a:t>
            </a:r>
            <a:endParaRPr lang="ru-RU" sz="1400" dirty="0">
              <a:latin typeface="Trebuchet MS" panose="020B0603020202020204" pitchFamily="34" charset="0"/>
              <a:ea typeface="Calibri" panose="020F0502020204030204" pitchFamily="34" charset="0"/>
              <a:cs typeface="Times New Roman" panose="02020603050405020304" pitchFamily="18" charset="0"/>
            </a:endParaRPr>
          </a:p>
          <a:p>
            <a:pPr algn="just">
              <a:spcAft>
                <a:spcPts val="0"/>
              </a:spcAft>
            </a:pPr>
            <a:r>
              <a:rPr lang="uk-UA"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dirty="0">
                <a:latin typeface="Trebuchet MS" panose="020B0603020202020204" pitchFamily="34" charset="0"/>
                <a:ea typeface="Calibri" panose="020F0502020204030204" pitchFamily="34" charset="0"/>
                <a:cs typeface="Times New Roman" panose="02020603050405020304" pitchFamily="18" charset="0"/>
              </a:rPr>
              <a:t> у часі реалізації. Це відбувається, наприклад, завдяки будівництву спеціалізованих сховищ, що дає змогу продажу сільськогосподарської продукції у період найвигідніших цін на неї (продаж зерна не під час жнив, а наприкінці року, коли ціна на нього підвищується); </a:t>
            </a:r>
            <a:endParaRPr lang="ru-RU" sz="1400" dirty="0">
              <a:latin typeface="Trebuchet MS" panose="020B0603020202020204" pitchFamily="34" charset="0"/>
              <a:ea typeface="Calibri" panose="020F0502020204030204" pitchFamily="34" charset="0"/>
              <a:cs typeface="Times New Roman" panose="02020603050405020304" pitchFamily="18" charset="0"/>
            </a:endParaRPr>
          </a:p>
          <a:p>
            <a:pPr algn="just">
              <a:spcAft>
                <a:spcPts val="0"/>
              </a:spcAft>
            </a:pPr>
            <a:r>
              <a:rPr lang="uk-UA"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dirty="0">
                <a:latin typeface="Trebuchet MS" panose="020B0603020202020204" pitchFamily="34" charset="0"/>
                <a:ea typeface="Calibri" panose="020F0502020204030204" pitchFamily="34" charset="0"/>
                <a:cs typeface="Times New Roman" panose="02020603050405020304" pitchFamily="18" charset="0"/>
              </a:rPr>
              <a:t> місця реалізації. Цей вид </a:t>
            </a:r>
            <a:r>
              <a:rPr lang="uk-UA" dirty="0" err="1">
                <a:latin typeface="Trebuchet MS" panose="020B0603020202020204" pitchFamily="34" charset="0"/>
                <a:ea typeface="Calibri" panose="020F0502020204030204" pitchFamily="34" charset="0"/>
                <a:cs typeface="Times New Roman" panose="02020603050405020304" pitchFamily="18" charset="0"/>
              </a:rPr>
              <a:t>вигод</a:t>
            </a:r>
            <a:r>
              <a:rPr lang="uk-UA" dirty="0">
                <a:latin typeface="Trebuchet MS" panose="020B0603020202020204" pitchFamily="34" charset="0"/>
                <a:ea typeface="Calibri" panose="020F0502020204030204" pitchFamily="34" charset="0"/>
                <a:cs typeface="Times New Roman" panose="02020603050405020304" pitchFamily="18" charset="0"/>
              </a:rPr>
              <a:t> найбільш пов’язаний з проектами у галузі збуту, коли передбачається доставка товару безпосередньо до споживача; </a:t>
            </a:r>
            <a:endParaRPr lang="ru-RU" sz="1400" dirty="0">
              <a:latin typeface="Trebuchet MS" panose="020B0603020202020204" pitchFamily="34" charset="0"/>
              <a:ea typeface="Calibri" panose="020F0502020204030204" pitchFamily="34" charset="0"/>
              <a:cs typeface="Times New Roman" panose="02020603050405020304" pitchFamily="18" charset="0"/>
            </a:endParaRPr>
          </a:p>
          <a:p>
            <a:r>
              <a:rPr lang="uk-UA"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dirty="0">
                <a:latin typeface="Trebuchet MS" panose="020B0603020202020204" pitchFamily="34" charset="0"/>
                <a:ea typeface="Calibri" panose="020F0502020204030204" pitchFamily="34" charset="0"/>
              </a:rPr>
              <a:t> виду продукту, наприклад його сортування та переробка. </a:t>
            </a:r>
            <a:endParaRPr lang="ru-RU" dirty="0">
              <a:latin typeface="Trebuchet MS" panose="020B0603020202020204" pitchFamily="34" charset="0"/>
            </a:endParaRPr>
          </a:p>
        </p:txBody>
      </p:sp>
      <p:sp>
        <p:nvSpPr>
          <p:cNvPr id="8" name="Прямоугольник 7"/>
          <p:cNvSpPr/>
          <p:nvPr/>
        </p:nvSpPr>
        <p:spPr>
          <a:xfrm>
            <a:off x="326820" y="0"/>
            <a:ext cx="908699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uk-UA" sz="2800" b="1" dirty="0">
                <a:solidFill>
                  <a:schemeClr val="accent1">
                    <a:lumMod val="50000"/>
                  </a:schemeClr>
                </a:solidFill>
                <a:latin typeface="Times New Roman" panose="02020603050405020304" pitchFamily="18" charset="0"/>
                <a:ea typeface="Calibri" panose="020F0502020204030204" pitchFamily="34" charset="0"/>
              </a:rPr>
              <a:t>Визначення </a:t>
            </a:r>
            <a:r>
              <a:rPr lang="uk-UA" sz="2800" b="1" dirty="0" err="1">
                <a:solidFill>
                  <a:schemeClr val="accent1">
                    <a:lumMod val="50000"/>
                  </a:schemeClr>
                </a:solidFill>
                <a:latin typeface="Times New Roman" panose="02020603050405020304" pitchFamily="18" charset="0"/>
                <a:ea typeface="Calibri" panose="020F0502020204030204" pitchFamily="34" charset="0"/>
              </a:rPr>
              <a:t>вигод</a:t>
            </a:r>
            <a:r>
              <a:rPr lang="uk-UA" sz="2800" b="1" dirty="0">
                <a:solidFill>
                  <a:schemeClr val="accent1">
                    <a:lumMod val="50000"/>
                  </a:schemeClr>
                </a:solidFill>
                <a:latin typeface="Times New Roman" panose="02020603050405020304" pitchFamily="18" charset="0"/>
                <a:ea typeface="Calibri" panose="020F0502020204030204" pitchFamily="34" charset="0"/>
              </a:rPr>
              <a:t> у проектному </a:t>
            </a:r>
            <a:r>
              <a:rPr lang="uk-UA" sz="2800" b="1" dirty="0" smtClean="0">
                <a:solidFill>
                  <a:schemeClr val="accent1">
                    <a:lumMod val="50000"/>
                  </a:schemeClr>
                </a:solidFill>
                <a:latin typeface="Times New Roman" panose="02020603050405020304" pitchFamily="18" charset="0"/>
                <a:ea typeface="Calibri" panose="020F0502020204030204" pitchFamily="34" charset="0"/>
              </a:rPr>
              <a:t>аналізі</a:t>
            </a:r>
            <a:endParaRPr lang="ru-RU" sz="2800" dirty="0">
              <a:solidFill>
                <a:schemeClr val="accent1">
                  <a:lumMod val="50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05494" y="-424"/>
            <a:ext cx="9129246" cy="523220"/>
          </a:xfrm>
          <a:prstGeom prst="rect">
            <a:avLst/>
          </a:prstGeom>
          <a:solidFill>
            <a:schemeClr val="accent2">
              <a:lumMod val="40000"/>
              <a:lumOff val="60000"/>
            </a:schemeClr>
          </a:solidFill>
        </p:spPr>
        <p:style>
          <a:lnRef idx="1">
            <a:schemeClr val="accent3"/>
          </a:lnRef>
          <a:fillRef idx="2">
            <a:schemeClr val="accent3"/>
          </a:fillRef>
          <a:effectRef idx="1">
            <a:schemeClr val="accent3"/>
          </a:effectRef>
          <a:fontRef idx="minor">
            <a:schemeClr val="dk1"/>
          </a:fontRef>
        </p:style>
        <p:txBody>
          <a:bodyPr wrap="square">
            <a:spAutoFit/>
          </a:bodyPr>
          <a:lstStyle/>
          <a:p>
            <a:r>
              <a:rPr lang="uk-UA" sz="2800" b="1" dirty="0">
                <a:solidFill>
                  <a:schemeClr val="accent1">
                    <a:lumMod val="50000"/>
                  </a:schemeClr>
                </a:solidFill>
                <a:latin typeface="Trebuchet MS" panose="020B0603020202020204" pitchFamily="34" charset="0"/>
                <a:ea typeface="Calibri" panose="020F0502020204030204" pitchFamily="34" charset="0"/>
              </a:rPr>
              <a:t>Поняття затрат у проектному </a:t>
            </a:r>
            <a:r>
              <a:rPr lang="uk-UA" sz="2800" b="1" dirty="0" smtClean="0">
                <a:solidFill>
                  <a:schemeClr val="accent1">
                    <a:lumMod val="50000"/>
                  </a:schemeClr>
                </a:solidFill>
                <a:latin typeface="Trebuchet MS" panose="020B0603020202020204" pitchFamily="34" charset="0"/>
                <a:ea typeface="Calibri" panose="020F0502020204030204" pitchFamily="34" charset="0"/>
              </a:rPr>
              <a:t>аналізі</a:t>
            </a:r>
            <a:endParaRPr lang="ru-RU" sz="2800" dirty="0">
              <a:solidFill>
                <a:schemeClr val="accent1">
                  <a:lumMod val="50000"/>
                </a:schemeClr>
              </a:solidFill>
              <a:latin typeface="Trebuchet MS" panose="020B0603020202020204" pitchFamily="34" charset="0"/>
            </a:endParaRPr>
          </a:p>
        </p:txBody>
      </p:sp>
      <p:sp>
        <p:nvSpPr>
          <p:cNvPr id="6" name="Прямоугольник 5"/>
          <p:cNvSpPr/>
          <p:nvPr/>
        </p:nvSpPr>
        <p:spPr>
          <a:xfrm>
            <a:off x="276011" y="539122"/>
            <a:ext cx="9028856" cy="1658467"/>
          </a:xfrm>
          <a:prstGeom prst="rect">
            <a:avLst/>
          </a:prstGeom>
        </p:spPr>
        <p:txBody>
          <a:bodyPr wrap="square">
            <a:spAutoFit/>
          </a:bodyPr>
          <a:lstStyle/>
          <a:p>
            <a:pPr algn="just">
              <a:lnSpc>
                <a:spcPct val="115000"/>
              </a:lnSpc>
              <a:spcAft>
                <a:spcPts val="0"/>
              </a:spcAft>
            </a:pPr>
            <a:r>
              <a:rPr lang="uk-UA" dirty="0">
                <a:latin typeface="Trebuchet MS" panose="020B0603020202020204" pitchFamily="34" charset="0"/>
                <a:ea typeface="Calibri" panose="020F0502020204030204" pitchFamily="34" charset="0"/>
                <a:cs typeface="Times New Roman" panose="02020603050405020304" pitchFamily="18" charset="0"/>
              </a:rPr>
              <a:t>При здійсненні проектного аналізу досить часто окремі затрати мають більш важливе значення, ніж усі інші. Певні з них вже за своїм походженням вимагають більш пильного ставлення аналітиків. З цією метою розглянемо деякі витрати та їх класифікаційні ознаки, що допоможуть під час оцінки проектів прийняти єдино вірне рішення. </a:t>
            </a:r>
            <a:endParaRPr lang="ru-RU" sz="1400" dirty="0">
              <a:effectLst/>
              <a:latin typeface="Trebuchet MS" panose="020B0603020202020204" pitchFamily="34" charset="0"/>
              <a:ea typeface="Calibri" panose="020F0502020204030204" pitchFamily="34" charset="0"/>
              <a:cs typeface="Times New Roman" panose="02020603050405020304" pitchFamily="18" charset="0"/>
            </a:endParaRPr>
          </a:p>
        </p:txBody>
      </p:sp>
      <p:sp>
        <p:nvSpPr>
          <p:cNvPr id="7" name="Прямоугольник 6"/>
          <p:cNvSpPr/>
          <p:nvPr/>
        </p:nvSpPr>
        <p:spPr>
          <a:xfrm>
            <a:off x="435369" y="2537080"/>
            <a:ext cx="8869497" cy="3631763"/>
          </a:xfrm>
          <a:prstGeom prst="rect">
            <a:avLst/>
          </a:prstGeom>
          <a:ln w="57150"/>
        </p:spPr>
        <p:style>
          <a:lnRef idx="2">
            <a:schemeClr val="accent1"/>
          </a:lnRef>
          <a:fillRef idx="1">
            <a:schemeClr val="lt1"/>
          </a:fillRef>
          <a:effectRef idx="0">
            <a:schemeClr val="accent1"/>
          </a:effectRef>
          <a:fontRef idx="minor">
            <a:schemeClr val="dk1"/>
          </a:fontRef>
        </p:style>
        <p:txBody>
          <a:bodyPr wrap="square">
            <a:spAutoFit/>
          </a:bodyPr>
          <a:lstStyle/>
          <a:p>
            <a:pPr algn="just">
              <a:lnSpc>
                <a:spcPct val="115000"/>
              </a:lnSpc>
              <a:spcAft>
                <a:spcPts val="0"/>
              </a:spcAft>
            </a:pPr>
            <a:r>
              <a:rPr lang="uk-UA" sz="2000" i="1" u="sng" dirty="0">
                <a:solidFill>
                  <a:schemeClr val="accent1">
                    <a:lumMod val="50000"/>
                  </a:schemeClr>
                </a:solidFill>
                <a:latin typeface="Trebuchet MS" panose="020B0603020202020204" pitchFamily="34" charset="0"/>
                <a:ea typeface="Calibri" panose="020F0502020204030204" pitchFamily="34" charset="0"/>
                <a:cs typeface="Times New Roman" panose="02020603050405020304" pitchFamily="18" charset="0"/>
              </a:rPr>
              <a:t>Найбільш поширеними класифікаційними ознаками витрат є такі: </a:t>
            </a:r>
            <a:endParaRPr lang="ru-RU" sz="2000" i="1" u="sng" dirty="0">
              <a:solidFill>
                <a:schemeClr val="accent1">
                  <a:lumMod val="50000"/>
                </a:schemeClr>
              </a:solidFill>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uk-UA" sz="2000"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sz="2000" dirty="0">
                <a:latin typeface="Trebuchet MS" panose="020B0603020202020204" pitchFamily="34" charset="0"/>
                <a:ea typeface="Calibri" panose="020F0502020204030204" pitchFamily="34" charset="0"/>
                <a:cs typeface="Times New Roman" panose="02020603050405020304" pitchFamily="18" charset="0"/>
              </a:rPr>
              <a:t> можливість відображення у бухгалтерській звітності (бухгалтерські та економічні); </a:t>
            </a:r>
            <a:endParaRPr lang="ru-RU" sz="2000" dirty="0">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uk-UA" sz="2000"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sz="2000" dirty="0">
                <a:latin typeface="Trebuchet MS" panose="020B0603020202020204" pitchFamily="34" charset="0"/>
                <a:ea typeface="Calibri" panose="020F0502020204030204" pitchFamily="34" charset="0"/>
                <a:cs typeface="Times New Roman" panose="02020603050405020304" pitchFamily="18" charset="0"/>
              </a:rPr>
              <a:t> ступінь динамічності витрат залежно від збільшення чи зменшення обсягів виробництва (постійні, змінні); </a:t>
            </a:r>
            <a:endParaRPr lang="ru-RU" sz="2000" dirty="0">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uk-UA" sz="2000"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sz="2000" dirty="0">
                <a:latin typeface="Trebuchet MS" panose="020B0603020202020204" pitchFamily="34" charset="0"/>
                <a:ea typeface="Calibri" panose="020F0502020204030204" pitchFamily="34" charset="0"/>
                <a:cs typeface="Times New Roman" panose="02020603050405020304" pitchFamily="18" charset="0"/>
              </a:rPr>
              <a:t> період здійснення затрат (довгострокові, короткострокові); </a:t>
            </a:r>
            <a:endParaRPr lang="ru-RU" sz="2000" dirty="0">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uk-UA" sz="2000"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sz="2000" dirty="0">
                <a:latin typeface="Trebuchet MS" panose="020B0603020202020204" pitchFamily="34" charset="0"/>
                <a:ea typeface="Calibri" panose="020F0502020204030204" pitchFamily="34" charset="0"/>
                <a:cs typeface="Times New Roman" panose="02020603050405020304" pitchFamily="18" charset="0"/>
              </a:rPr>
              <a:t> спосіб віднесення затрат на одиницю продукції (середні, граничні); </a:t>
            </a:r>
            <a:endParaRPr lang="ru-RU" sz="2000" dirty="0">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uk-UA" sz="2000"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sz="2000" dirty="0">
                <a:latin typeface="Trebuchet MS" panose="020B0603020202020204" pitchFamily="34" charset="0"/>
                <a:ea typeface="Calibri" panose="020F0502020204030204" pitchFamily="34" charset="0"/>
                <a:cs typeface="Times New Roman" panose="02020603050405020304" pitchFamily="18" charset="0"/>
              </a:rPr>
              <a:t> походження витрат (експлуатаційні, фінансові); </a:t>
            </a:r>
            <a:endParaRPr lang="ru-RU" sz="2000" dirty="0">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uk-UA" sz="2000"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sz="2000" dirty="0">
                <a:latin typeface="Trebuchet MS" panose="020B0603020202020204" pitchFamily="34" charset="0"/>
                <a:ea typeface="Calibri" panose="020F0502020204030204" pitchFamily="34" charset="0"/>
                <a:cs typeface="Times New Roman" panose="02020603050405020304" pitchFamily="18" charset="0"/>
              </a:rPr>
              <a:t> ступінь покриття реальної вартості; </a:t>
            </a:r>
            <a:endParaRPr lang="ru-RU" sz="2000" dirty="0">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uk-UA" sz="2000"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sz="2000" dirty="0">
                <a:latin typeface="Trebuchet MS" panose="020B0603020202020204" pitchFamily="34" charset="0"/>
                <a:ea typeface="Calibri" panose="020F0502020204030204" pitchFamily="34" charset="0"/>
                <a:cs typeface="Times New Roman" panose="02020603050405020304" pitchFamily="18" charset="0"/>
              </a:rPr>
              <a:t> можливість розподілу.</a:t>
            </a:r>
            <a:endParaRPr lang="ru-RU" sz="2000" dirty="0">
              <a:effectLst/>
              <a:latin typeface="Trebuchet MS" panose="020B0603020202020204" pitchFamily="34" charset="0"/>
              <a:ea typeface="Calibri" panose="020F0502020204030204" pitchFamily="34"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Грань">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92</TotalTime>
  <Words>4203</Words>
  <Application>Microsoft Office PowerPoint</Application>
  <PresentationFormat>Широкий екран</PresentationFormat>
  <Paragraphs>128</Paragraphs>
  <Slides>23</Slides>
  <Notes>0</Notes>
  <HiddenSlides>0</HiddenSlides>
  <MMClips>0</MMClips>
  <ScaleCrop>false</ScaleCrop>
  <HeadingPairs>
    <vt:vector size="6" baseType="variant">
      <vt:variant>
        <vt:lpstr>Використані шрифти</vt:lpstr>
      </vt:variant>
      <vt:variant>
        <vt:i4>7</vt:i4>
      </vt:variant>
      <vt:variant>
        <vt:lpstr>Тема</vt:lpstr>
      </vt:variant>
      <vt:variant>
        <vt:i4>1</vt:i4>
      </vt:variant>
      <vt:variant>
        <vt:lpstr>Заголовки слайдів</vt:lpstr>
      </vt:variant>
      <vt:variant>
        <vt:i4>23</vt:i4>
      </vt:variant>
    </vt:vector>
  </HeadingPairs>
  <TitlesOfParts>
    <vt:vector size="31" baseType="lpstr">
      <vt:lpstr>Arial</vt:lpstr>
      <vt:lpstr>Calibri</vt:lpstr>
      <vt:lpstr>Symbol</vt:lpstr>
      <vt:lpstr>Times New Roman</vt:lpstr>
      <vt:lpstr>Trebuchet MS</vt:lpstr>
      <vt:lpstr>Wingdings</vt:lpstr>
      <vt:lpstr>Wingdings 3</vt:lpstr>
      <vt:lpstr>Грань</vt:lpstr>
      <vt:lpstr>Тема 4. Концепція вигод і витрат в проектному аналізі</vt:lpstr>
      <vt:lpstr>Презентація PowerPoint</vt:lpstr>
      <vt:lpstr>4.1. Вигоди і витрати в проектному аналізі</vt:lpstr>
      <vt:lpstr>Презентація PowerPoint</vt:lpstr>
      <vt:lpstr>Презентація PowerPoint</vt:lpstr>
      <vt:lpstr>Варіанти розвитку ситуації "без проекту" і результати, які забезпечує здійснення інвестиційного проекту – ситуація «з проектом», представлено на рисунку.</vt:lpstr>
      <vt:lpstr>У проектному аналізі розрізняють явні і неявні вигоди і затрати</vt:lpstr>
      <vt:lpstr>Презентація PowerPoint</vt:lpstr>
      <vt:lpstr>Презентація PowerPoint</vt:lpstr>
      <vt:lpstr>В умовах поетапного здійснення інвестиційного проекту постає проблема доцільності включення до витрат проекту незворотних витрат, тобто витрат, які були понесені раніше і не є додатковими. </vt:lpstr>
      <vt:lpstr>Презентація PowerPoint</vt:lpstr>
      <vt:lpstr>При проведенні фінансових та економічних розрахунків застосовується змінна за роками ставка дисконту, особливо для найближчого прогнозного періоду. Ризик інвестора враховується збільшенням застосованої реальної ставки процента на певну величину «премії за ризик».</vt:lpstr>
      <vt:lpstr>4.2. Альтернативна вартість</vt:lpstr>
      <vt:lpstr>При підготовці проектів здійснюється аналіз альтернативних рішень щодо досягнення мети проекту. Оскільки здійснення проекту спрямоване на досягнення певної мети, то після його ідентифікації, тобто чіткого формулювання поставленої мети та її структуризації, проводиться розгляд можливих або альтернативних рішень про шляхи її досягнення.  </vt:lpstr>
      <vt:lpstr>Презентація PowerPoint</vt:lpstr>
      <vt:lpstr>Презентація PowerPoint</vt:lpstr>
      <vt:lpstr>Основними причинами невідповідності фінансових цін альтернативній вартості є: </vt:lpstr>
      <vt:lpstr>Презентація PowerPoint</vt:lpstr>
      <vt:lpstr>4.3. Методи оцінки явних і неявних вигод і затрат </vt:lpstr>
      <vt:lpstr>У проектному аналізі розрізняють явні і неявні вигоди і затрати.</vt:lpstr>
      <vt:lpstr>Методика оцінки неявних вигід і затрат передбачає застосування таких прийомів:</vt:lpstr>
      <vt:lpstr>Інвестиційний горизонт – це кінець періоду, в межах якого порівнюватимуть витрати і вигоди, аби упевнитись у тому, що інвестиційний проект доцільно здійснювати. Якщо можна визначити витрати і вигоди для всього економічного життя проекту, а ступінь невизначеності низький, тоді повний економічний цикл життя проекту є найкращім варіантом інвестиційного горизонту. Якщо ні, тоді можна визначити логічні, з точки зору моменту завершення інвестиційного аналізу, пункти в економічному житті проекту.</vt:lpstr>
      <vt:lpstr>ДЯКУЮ ЗА УВАГУ!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4. Концепція вигід і витрат</dc:title>
  <dc:creator>Пользователь</dc:creator>
  <cp:lastModifiedBy>User</cp:lastModifiedBy>
  <cp:revision>54</cp:revision>
  <dcterms:created xsi:type="dcterms:W3CDTF">2021-09-27T10:23:00Z</dcterms:created>
  <dcterms:modified xsi:type="dcterms:W3CDTF">2024-10-11T08:47:41Z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1D1795F791C94C479CD8F8B8FC8802C5_13</vt:lpwstr>
  </property>
  <property fmtid="{D5CDD505-2E9C-101B-9397-08002B2CF9AE}" pid="3" name="KSOProductBuildVer">
    <vt:lpwstr>1049-12.2.0.17562</vt:lpwstr>
  </property>
</Properties>
</file>