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70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ysa Sergiienko" userId="e6ee1ebd2127b032" providerId="LiveId" clId="{D2B85352-53C2-414E-8243-3EC5499C5168}"/>
    <pc:docChg chg="custSel modSld">
      <pc:chgData name="Larysa Sergiienko" userId="e6ee1ebd2127b032" providerId="LiveId" clId="{D2B85352-53C2-414E-8243-3EC5499C5168}" dt="2023-09-06T08:46:06.535" v="150" actId="1076"/>
      <pc:docMkLst>
        <pc:docMk/>
      </pc:docMkLst>
      <pc:sldChg chg="modSp mod">
        <pc:chgData name="Larysa Sergiienko" userId="e6ee1ebd2127b032" providerId="LiveId" clId="{D2B85352-53C2-414E-8243-3EC5499C5168}" dt="2023-09-06T08:46:06.535" v="150" actId="1076"/>
        <pc:sldMkLst>
          <pc:docMk/>
          <pc:sldMk cId="3888783591" sldId="256"/>
        </pc:sldMkLst>
        <pc:spChg chg="mod">
          <ac:chgData name="Larysa Sergiienko" userId="e6ee1ebd2127b032" providerId="LiveId" clId="{D2B85352-53C2-414E-8243-3EC5499C5168}" dt="2023-09-06T08:46:06.535" v="150" actId="1076"/>
          <ac:spMkLst>
            <pc:docMk/>
            <pc:sldMk cId="3888783591" sldId="256"/>
            <ac:spMk id="2" creationId="{6922891A-BDD8-3996-E15C-F0A021C7113F}"/>
          </ac:spMkLst>
        </pc:spChg>
        <pc:spChg chg="mod">
          <ac:chgData name="Larysa Sergiienko" userId="e6ee1ebd2127b032" providerId="LiveId" clId="{D2B85352-53C2-414E-8243-3EC5499C5168}" dt="2023-09-06T08:44:47.163" v="36" actId="20577"/>
          <ac:spMkLst>
            <pc:docMk/>
            <pc:sldMk cId="3888783591" sldId="256"/>
            <ac:spMk id="3" creationId="{39F26C30-9404-6602-8E95-9BB8AEDFA0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02722-FACD-431B-915F-B531A04DF4F0}" type="datetimeFigureOut">
              <a:rPr lang="uk-UA" smtClean="0"/>
              <a:t>18.03.2025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8B79A-AF36-4DFD-AC52-62E4DC6212B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75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8B79A-AF36-4DFD-AC52-62E4DC6212B1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75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22891A-BDD8-3996-E15C-F0A021C7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53067"/>
            <a:ext cx="12279086" cy="4986866"/>
          </a:xfrm>
        </p:spPr>
        <p:txBody>
          <a:bodyPr>
            <a:norm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uk-UA" sz="3600" b="1" i="1" u="sng" dirty="0"/>
              <a:t>К</a:t>
            </a:r>
            <a:r>
              <a:rPr lang="uk-UA" sz="3600" b="1" i="1" u="sng" dirty="0" smtClean="0"/>
              <a:t>онцепції </a:t>
            </a:r>
            <a:r>
              <a:rPr lang="uk-UA" sz="3600" b="1" i="1" u="sng" dirty="0"/>
              <a:t>сталого розвитку</a:t>
            </a:r>
            <a:r>
              <a:rPr lang="uk-UA" sz="3600" b="1" dirty="0"/>
              <a:t/>
            </a:r>
            <a:br>
              <a:rPr lang="uk-UA" sz="3600" b="1" dirty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b="1" dirty="0">
                <a:solidFill>
                  <a:srgbClr val="FF0000"/>
                </a:solidFill>
              </a:rPr>
              <a:t/>
            </a:r>
            <a:br>
              <a:rPr lang="uk-UA" sz="3600" b="1" dirty="0">
                <a:solidFill>
                  <a:srgbClr val="FF0000"/>
                </a:solidFill>
              </a:rPr>
            </a:b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200" dirty="0">
                <a:latin typeface="Times New Roman" pitchFamily="18" charset="0"/>
                <a:cs typeface="Times New Roman" pitchFamily="18" charset="0"/>
              </a:rPr>
            </a:b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39F26C30-9404-6602-8E95-9BB8AEDFA0B4}"/>
              </a:ext>
            </a:extLst>
          </p:cNvPr>
          <p:cNvSpPr txBox="1">
            <a:spLocks/>
          </p:cNvSpPr>
          <p:nvPr/>
        </p:nvSpPr>
        <p:spPr>
          <a:xfrm>
            <a:off x="1839686" y="3657987"/>
            <a:ext cx="10178143" cy="189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887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43933" y="93134"/>
            <a:ext cx="11713105" cy="5677430"/>
          </a:xfrm>
        </p:spPr>
        <p:txBody>
          <a:bodyPr/>
          <a:lstStyle/>
          <a:p>
            <a:pPr marL="0" indent="0" algn="ctr">
              <a:buNone/>
            </a:pPr>
            <a:r>
              <a:rPr lang="uk-UA" sz="1800" dirty="0" smtClean="0"/>
              <a:t>Дайте відповідь на питання:</a:t>
            </a:r>
          </a:p>
          <a:p>
            <a:pPr marL="0" indent="0" algn="ctr">
              <a:buNone/>
            </a:pPr>
            <a:endParaRPr lang="uk-UA" sz="1800" dirty="0" smtClean="0"/>
          </a:p>
          <a:p>
            <a:pPr marL="342900" indent="-342900">
              <a:buFont typeface="+mj-lt"/>
              <a:buAutoNum type="arabicPeriod"/>
            </a:pPr>
            <a:r>
              <a:rPr lang="uk-UA" sz="1800" b="0" dirty="0" smtClean="0">
                <a:solidFill>
                  <a:srgbClr val="000000"/>
                </a:solidFill>
              </a:rPr>
              <a:t>Які </a:t>
            </a:r>
            <a:r>
              <a:rPr lang="uk-UA" sz="1800" b="0" dirty="0">
                <a:solidFill>
                  <a:srgbClr val="000000"/>
                </a:solidFill>
              </a:rPr>
              <a:t>основні компоненти сталого розвитку, і як вони взаємопов’язані</a:t>
            </a:r>
            <a:r>
              <a:rPr lang="uk-UA" sz="1800" b="0" dirty="0" smtClean="0">
                <a:solidFill>
                  <a:srgbClr val="000000"/>
                </a:solidFill>
              </a:rPr>
              <a:t>?</a:t>
            </a:r>
            <a:endParaRPr lang="uk-UA" sz="1800" b="0" dirty="0">
              <a:solidFill>
                <a:srgbClr val="00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uk-UA" sz="1800" b="0" dirty="0">
                <a:solidFill>
                  <a:srgbClr val="000000"/>
                </a:solidFill>
              </a:rPr>
              <a:t>Які принципи сталого розвитку є найбільш важливими для політичного управління?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800" b="0" dirty="0">
                <a:solidFill>
                  <a:srgbClr val="000000"/>
                </a:solidFill>
              </a:rPr>
              <a:t>Як держава може сприяти сталому розвитку через законодавство?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800" b="0" dirty="0">
                <a:solidFill>
                  <a:srgbClr val="000000"/>
                </a:solidFill>
              </a:rPr>
              <a:t>Чи можлива рівновага між економічним зростанням і екологічною стабільністю?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800" b="0" dirty="0">
                <a:solidFill>
                  <a:srgbClr val="000000"/>
                </a:solidFill>
              </a:rPr>
              <a:t>Як роль громадянського суспільства впливає на реалізацію політики сталого розвитку?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800" b="0" dirty="0" smtClean="0">
                <a:solidFill>
                  <a:srgbClr val="000000"/>
                </a:solidFill>
              </a:rPr>
              <a:t>Як </a:t>
            </a:r>
            <a:r>
              <a:rPr lang="uk-UA" sz="1800" b="0" dirty="0">
                <a:solidFill>
                  <a:srgbClr val="000000"/>
                </a:solidFill>
              </a:rPr>
              <a:t>глобалізація вплинула на поширення концепції сталого розвитку?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800" b="0" dirty="0">
                <a:solidFill>
                  <a:srgbClr val="000000"/>
                </a:solidFill>
              </a:rPr>
              <a:t>Чи існує загроза втрати національного суверенітету через глобальні екологічні ініціативи?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800" b="0" dirty="0">
                <a:solidFill>
                  <a:srgbClr val="000000"/>
                </a:solidFill>
              </a:rPr>
              <a:t>Які міжнародні організації відіграють ключову роль у сталому розвитку?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800" b="0" dirty="0">
                <a:solidFill>
                  <a:srgbClr val="000000"/>
                </a:solidFill>
              </a:rPr>
              <a:t>Як глобальні корпорації можуть сприяти чи перешкоджати сталому розвитку?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800" b="0" dirty="0">
                <a:solidFill>
                  <a:srgbClr val="000000"/>
                </a:solidFill>
              </a:rPr>
              <a:t>Чи є глобальна нерівність перешкодою для впровадження сталого розвитку в різних країнах?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1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858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11667" y="228600"/>
            <a:ext cx="11645371" cy="5541963"/>
          </a:xfrm>
        </p:spPr>
        <p:txBody>
          <a:bodyPr/>
          <a:lstStyle/>
          <a:p>
            <a:pPr marL="0" indent="0" algn="ctr"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Кейс 1: Дилема промислового розвитку та екологічної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політики:</a:t>
            </a:r>
          </a:p>
          <a:p>
            <a:pPr marL="0" indent="0" algn="ctr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Ситуація: Уряд </a:t>
            </a:r>
            <a:r>
              <a:rPr lang="uk-UA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країни «</a:t>
            </a:r>
            <a:r>
              <a:rPr lang="uk-UA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Екоград</a:t>
            </a:r>
            <a:r>
              <a:rPr lang="uk-UA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 планує будівництво великого промислового комплексу, який створить 10 000 робочих місць і принесе значні податкові надходження. Проте екологічні активісти та місцеві громади протестують, оскільки виробництво може завдати шкоди навколишньому середовищу.</a:t>
            </a:r>
          </a:p>
          <a:p>
            <a:pPr marL="0" indent="0">
              <a:buNone/>
            </a:pPr>
            <a:r>
              <a:rPr lang="uk-UA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Розділитися </a:t>
            </a:r>
            <a:r>
              <a:rPr lang="uk-UA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три групи: </a:t>
            </a:r>
          </a:p>
          <a:p>
            <a:pPr lvl="1"/>
            <a:r>
              <a:rPr lang="uk-UA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Урядовці, які обґрунтовують необхідність будівництва.</a:t>
            </a:r>
          </a:p>
          <a:p>
            <a:pPr lvl="1"/>
            <a:r>
              <a:rPr lang="uk-UA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Екологічні активісти, які виступають проти.</a:t>
            </a:r>
          </a:p>
          <a:p>
            <a:pPr lvl="1"/>
            <a:r>
              <a:rPr lang="uk-UA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Незалежні експерти, які пропонують компромісне рішення.</a:t>
            </a:r>
          </a:p>
          <a:p>
            <a:r>
              <a:rPr lang="uk-UA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Розробити стратегію переговорів і спробувати знайти рішення, що враховує економічні, соціальні та екологічні аспекти сталого розвитку.</a:t>
            </a:r>
          </a:p>
          <a:p>
            <a:pPr marL="0" indent="0">
              <a:buNone/>
            </a:pPr>
            <a:endParaRPr lang="uk-UA" sz="20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277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79401" y="211668"/>
            <a:ext cx="11577638" cy="5558896"/>
          </a:xfrm>
        </p:spPr>
        <p:txBody>
          <a:bodyPr/>
          <a:lstStyle/>
          <a:p>
            <a:pPr marL="0" indent="0" algn="ctr"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Кейс 2: Вплив глобалізації на місцеве виробництво</a:t>
            </a:r>
          </a:p>
          <a:p>
            <a:r>
              <a:rPr lang="uk-UA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Ситуація: У </a:t>
            </a:r>
            <a:r>
              <a:rPr lang="uk-UA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країні «</a:t>
            </a:r>
            <a:r>
              <a:rPr lang="uk-UA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Локаландія</a:t>
            </a:r>
            <a:r>
              <a:rPr lang="uk-UA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 багато років підтримували локальне сільське господарство. Проте внаслідок підписання міжнародної торгової угоди на ринок хлинули дешевші імпортні продукти. Це створило конкуренцію для місцевих фермерів, які скаржаться на зниження доходів.</a:t>
            </a:r>
          </a:p>
          <a:p>
            <a:r>
              <a:rPr lang="uk-UA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Аналіз </a:t>
            </a:r>
            <a:r>
              <a:rPr lang="uk-UA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ситуації: </a:t>
            </a:r>
          </a:p>
          <a:p>
            <a:pPr lvl="1"/>
            <a:r>
              <a:rPr lang="uk-UA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Які позитивні та негативні наслідки має ця ситуація для економіки країни?</a:t>
            </a:r>
          </a:p>
          <a:p>
            <a:pPr lvl="1"/>
            <a:r>
              <a:rPr lang="uk-UA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 рішення уряду можуть вплинути на місцеве населення?</a:t>
            </a:r>
          </a:p>
          <a:p>
            <a:r>
              <a:rPr lang="uk-UA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Розробити політичні рекомендації для уряду, щоб захистити місцевих виробників, не порушуючи міжнародних торгових угод.</a:t>
            </a:r>
          </a:p>
          <a:p>
            <a:pPr marL="0" indent="0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8781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1773</TotalTime>
  <Words>297</Words>
  <Application>Microsoft Office PowerPoint</Application>
  <PresentationFormat>Довільний</PresentationFormat>
  <Paragraphs>28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5" baseType="lpstr">
      <vt:lpstr>Тема Office</vt:lpstr>
      <vt:lpstr> Концепції сталого розвитку    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User</cp:lastModifiedBy>
  <cp:revision>160</cp:revision>
  <dcterms:created xsi:type="dcterms:W3CDTF">2023-01-12T09:20:21Z</dcterms:created>
  <dcterms:modified xsi:type="dcterms:W3CDTF">2025-03-18T07:12:55Z</dcterms:modified>
</cp:coreProperties>
</file>