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uk-UA" sz="3600" b="1" i="1" u="sng" dirty="0"/>
              <a:t>К</a:t>
            </a:r>
            <a:r>
              <a:rPr lang="uk-UA" sz="3600" b="1" i="1" u="sng" dirty="0" smtClean="0"/>
              <a:t>онцепції </a:t>
            </a:r>
            <a:r>
              <a:rPr lang="uk-UA" sz="3600" b="1" i="1" u="sng" dirty="0"/>
              <a:t>сталого розвитку</a:t>
            </a: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dirty="0"/>
              <a:t/>
            </a:r>
            <a:br>
              <a:rPr lang="uk-UA" sz="3600" dirty="0"/>
            </a:br>
            <a:r>
              <a:rPr lang="uk-UA" sz="3600" b="1" dirty="0">
                <a:solidFill>
                  <a:srgbClr val="FF0000"/>
                </a:solidFill>
              </a:rPr>
              <a:t/>
            </a:r>
            <a:br>
              <a:rPr lang="uk-UA" sz="3600" b="1" dirty="0">
                <a:solidFill>
                  <a:srgbClr val="FF0000"/>
                </a:solidFill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43933" y="93134"/>
            <a:ext cx="11713105" cy="5677430"/>
          </a:xfrm>
        </p:spPr>
        <p:txBody>
          <a:bodyPr/>
          <a:lstStyle/>
          <a:p>
            <a:pPr marL="0" indent="0" algn="ctr">
              <a:buNone/>
            </a:pPr>
            <a:r>
              <a:rPr lang="uk-UA" sz="1800" dirty="0" smtClean="0"/>
              <a:t>Дайте відповідь на питання:</a:t>
            </a:r>
          </a:p>
          <a:p>
            <a:pPr marL="0" indent="0" algn="ctr">
              <a:buNone/>
            </a:pPr>
            <a:endParaRPr lang="uk-UA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uk-UA" sz="1800" b="0" dirty="0" smtClean="0">
                <a:solidFill>
                  <a:srgbClr val="000000"/>
                </a:solidFill>
              </a:rPr>
              <a:t>Які </a:t>
            </a:r>
            <a:r>
              <a:rPr lang="uk-UA" sz="1800" b="0" dirty="0">
                <a:solidFill>
                  <a:srgbClr val="000000"/>
                </a:solidFill>
              </a:rPr>
              <a:t>основні компоненти сталого розвитку, і як вони взаємопов’язані</a:t>
            </a:r>
            <a:r>
              <a:rPr lang="uk-UA" sz="1800" b="0" dirty="0" smtClean="0">
                <a:solidFill>
                  <a:srgbClr val="000000"/>
                </a:solidFill>
              </a:rPr>
              <a:t>?</a:t>
            </a:r>
            <a:endParaRPr lang="uk-UA" sz="1800" b="0" dirty="0">
              <a:solidFill>
                <a:srgbClr val="0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Які принципи сталого розвитку є найбільш важливими для політичного управління?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Як держава може сприяти сталому розвитку через законодавство?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Чи можлива рівновага між економічним зростанням і екологічною стабільністю?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Як роль громадянського суспільства впливає на реалізацію політики сталого розвитку?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 smtClean="0">
                <a:solidFill>
                  <a:srgbClr val="000000"/>
                </a:solidFill>
              </a:rPr>
              <a:t>Як </a:t>
            </a:r>
            <a:r>
              <a:rPr lang="uk-UA" sz="1800" b="0" dirty="0">
                <a:solidFill>
                  <a:srgbClr val="000000"/>
                </a:solidFill>
              </a:rPr>
              <a:t>глобалізація вплинула на поширення концепції сталого розвитку?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Чи існує загроза втрати національного суверенітету через глобальні екологічні ініціативи?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Які міжнародні організації відіграють ключову роль у сталому розвитку?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Як глобальні корпорації можуть сприяти чи перешкоджати сталому розвитку?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</a:rPr>
              <a:t>Чи є глобальна нерівність перешкодою для впровадження сталого розвитку в різних країнах?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5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228600"/>
            <a:ext cx="11645371" cy="55419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Кейс 1: Дилема промислового розвитку та екологічної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політики: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Уряд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країни «</a:t>
            </a:r>
            <a:r>
              <a:rPr lang="uk-UA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Екоград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 планує будівництво великого промислового комплексу, який створить 10 000 робочих місць і принесе значні податкові надходження. Проте екологічні активісти та місцеві громади протестують, оскільки виробництво може завдати шкоди навколишньому середовищу.</a:t>
            </a:r>
          </a:p>
          <a:p>
            <a:pPr marL="0" indent="0">
              <a:buNone/>
            </a:pPr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Розділитися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три групи: 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Урядовці, які обґрунтовують необхідність будівництва.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Екологічні активісти, які виступають проти.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Незалежні експерти, які пропонують компромісне рішення.</a:t>
            </a:r>
          </a:p>
          <a:p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Розробити стратегію переговорів і спробувати знайти рішення, що враховує економічні, соціальні та екологічні аспекти сталого розвитку.</a:t>
            </a:r>
          </a:p>
          <a:p>
            <a:pPr marL="0" indent="0">
              <a:buNone/>
            </a:pPr>
            <a:endParaRPr lang="uk-UA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7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79401" y="211668"/>
            <a:ext cx="11577638" cy="55588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Кейс 2: Вплив глобалізації на місцеве виробництво</a:t>
            </a:r>
          </a:p>
          <a:p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країні «</a:t>
            </a:r>
            <a:r>
              <a:rPr lang="uk-UA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Локаландія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 багато років підтримували локальне сільське господарство. Проте внаслідок підписання міжнародної торгової угоди на ринок хлинули дешевші імпортні продукти. Це створило конкуренцію для місцевих фермерів, які скаржаться на зниження доходів.</a:t>
            </a:r>
          </a:p>
          <a:p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ситуації: 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позитивні та негативні наслідки має ця ситуація для економіки країни?</a:t>
            </a:r>
          </a:p>
          <a:p>
            <a:pPr lvl="1"/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рішення уряду можуть вплинути на місцеве населення?</a:t>
            </a:r>
          </a:p>
          <a:p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Розробити політичні рекомендації для уряду, щоб захистити місцевих виробників, не порушуючи міжнародних торгових угод.</a:t>
            </a: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78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297</Words>
  <Application>Microsoft Office PowerPoint</Application>
  <PresentationFormat>Довільний</PresentationFormat>
  <Paragraphs>28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Тема Office</vt:lpstr>
      <vt:lpstr> Концепції сталого розвитку   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160</cp:revision>
  <dcterms:created xsi:type="dcterms:W3CDTF">2023-01-12T09:20:21Z</dcterms:created>
  <dcterms:modified xsi:type="dcterms:W3CDTF">2025-03-18T07:12:55Z</dcterms:modified>
</cp:coreProperties>
</file>