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uk-UA" smtClean="0"/>
              <a:t>Зразок заголовка</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Зразок підзаголовка</a:t>
            </a:r>
            <a:endParaRPr lang="en-US" dirty="0"/>
          </a:p>
        </p:txBody>
      </p:sp>
      <p:sp>
        <p:nvSpPr>
          <p:cNvPr id="7" name="Date Placeholder 6"/>
          <p:cNvSpPr>
            <a:spLocks noGrp="1"/>
          </p:cNvSpPr>
          <p:nvPr>
            <p:ph type="dt" sz="half" idx="10"/>
          </p:nvPr>
        </p:nvSpPr>
        <p:spPr/>
        <p:txBody>
          <a:bodyPr/>
          <a:lstStyle/>
          <a:p>
            <a:fld id="{C90A66AE-81F5-474A-B74B-EE41E9320F19}" type="datetimeFigureOut">
              <a:rPr lang="uk-UA" smtClean="0"/>
              <a:t>03.04.2023</a:t>
            </a:fld>
            <a:endParaRPr lang="uk-UA"/>
          </a:p>
        </p:txBody>
      </p:sp>
      <p:sp>
        <p:nvSpPr>
          <p:cNvPr id="8" name="Slide Number Placeholder 7"/>
          <p:cNvSpPr>
            <a:spLocks noGrp="1"/>
          </p:cNvSpPr>
          <p:nvPr>
            <p:ph type="sldNum" sz="quarter" idx="11"/>
          </p:nvPr>
        </p:nvSpPr>
        <p:spPr/>
        <p:txBody>
          <a:bodyPr/>
          <a:lstStyle/>
          <a:p>
            <a:fld id="{764F593F-0D5B-4CF0-BEE2-6583C73E7271}" type="slidenum">
              <a:rPr lang="uk-UA" smtClean="0"/>
              <a:t>‹№›</a:t>
            </a:fld>
            <a:endParaRPr lang="uk-UA"/>
          </a:p>
        </p:txBody>
      </p:sp>
      <p:sp>
        <p:nvSpPr>
          <p:cNvPr id="9" name="Footer Placeholder 8"/>
          <p:cNvSpPr>
            <a:spLocks noGrp="1"/>
          </p:cNvSpPr>
          <p:nvPr>
            <p:ph type="ftr" sz="quarter" idx="12"/>
          </p:nvPr>
        </p:nvSpPr>
        <p:spPr/>
        <p:txBody>
          <a:bodyPr/>
          <a:lstStyle/>
          <a:p>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Vertical Text Placeholder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Date Placeholder 3"/>
          <p:cNvSpPr>
            <a:spLocks noGrp="1"/>
          </p:cNvSpPr>
          <p:nvPr>
            <p:ph type="dt" sz="half" idx="10"/>
          </p:nvPr>
        </p:nvSpPr>
        <p:spPr/>
        <p:txBody>
          <a:bodyPr/>
          <a:lstStyle/>
          <a:p>
            <a:fld id="{C90A66AE-81F5-474A-B74B-EE41E9320F19}" type="datetimeFigureOut">
              <a:rPr lang="uk-UA" smtClean="0"/>
              <a:t>03.04.2023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uk-UA" smtClean="0"/>
              <a:t>Зразок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Date Placeholder 3"/>
          <p:cNvSpPr>
            <a:spLocks noGrp="1"/>
          </p:cNvSpPr>
          <p:nvPr>
            <p:ph type="dt" sz="half" idx="10"/>
          </p:nvPr>
        </p:nvSpPr>
        <p:spPr/>
        <p:txBody>
          <a:bodyPr/>
          <a:lstStyle/>
          <a:p>
            <a:fld id="{C90A66AE-81F5-474A-B74B-EE41E9320F19}" type="datetimeFigureOut">
              <a:rPr lang="uk-UA" smtClean="0"/>
              <a:t>03.04.2023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smtClean="0"/>
          </a:p>
        </p:txBody>
      </p:sp>
      <p:sp>
        <p:nvSpPr>
          <p:cNvPr id="4" name="Date Placeholder 3"/>
          <p:cNvSpPr>
            <a:spLocks noGrp="1"/>
          </p:cNvSpPr>
          <p:nvPr>
            <p:ph type="dt" sz="half" idx="10"/>
          </p:nvPr>
        </p:nvSpPr>
        <p:spPr/>
        <p:txBody>
          <a:bodyPr/>
          <a:lstStyle/>
          <a:p>
            <a:fld id="{C90A66AE-81F5-474A-B74B-EE41E9320F19}" type="datetimeFigureOut">
              <a:rPr lang="uk-UA" smtClean="0"/>
              <a:t>03.04.2023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uk-UA" smtClean="0"/>
              <a:t>Зразок заголовка</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4" name="Date Placeholder 3"/>
          <p:cNvSpPr>
            <a:spLocks noGrp="1"/>
          </p:cNvSpPr>
          <p:nvPr>
            <p:ph type="dt" sz="half" idx="10"/>
          </p:nvPr>
        </p:nvSpPr>
        <p:spPr/>
        <p:txBody>
          <a:bodyPr/>
          <a:lstStyle/>
          <a:p>
            <a:fld id="{C90A66AE-81F5-474A-B74B-EE41E9320F19}" type="datetimeFigureOut">
              <a:rPr lang="uk-UA" smtClean="0"/>
              <a:t>03.04.2023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smtClean="0"/>
          </a:p>
        </p:txBody>
      </p:sp>
      <p:sp>
        <p:nvSpPr>
          <p:cNvPr id="5" name="Date Placeholder 4"/>
          <p:cNvSpPr>
            <a:spLocks noGrp="1"/>
          </p:cNvSpPr>
          <p:nvPr>
            <p:ph type="dt" sz="half" idx="10"/>
          </p:nvPr>
        </p:nvSpPr>
        <p:spPr/>
        <p:txBody>
          <a:bodyPr/>
          <a:lstStyle/>
          <a:p>
            <a:fld id="{C90A66AE-81F5-474A-B74B-EE41E9320F19}" type="datetimeFigureOut">
              <a:rPr lang="uk-UA" smtClean="0"/>
              <a:t>03.04.2023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764F593F-0D5B-4CF0-BEE2-6583C73E7271}" type="slidenum">
              <a:rPr lang="uk-UA" smtClean="0"/>
              <a:t>‹№›</a:t>
            </a:fld>
            <a:endParaRPr lang="uk-UA"/>
          </a:p>
        </p:txBody>
      </p:sp>
      <p:sp>
        <p:nvSpPr>
          <p:cNvPr id="9" name="Content Placeholder 8"/>
          <p:cNvSpPr>
            <a:spLocks noGrp="1"/>
          </p:cNvSpPr>
          <p:nvPr>
            <p:ph sz="quarter" idx="13"/>
          </p:nvPr>
        </p:nvSpPr>
        <p:spPr>
          <a:xfrm>
            <a:off x="365760" y="1600200"/>
            <a:ext cx="4041648" cy="4526280"/>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smtClean="0"/>
              <a:t>Зразок заголовка</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7" name="Date Placeholder 6"/>
          <p:cNvSpPr>
            <a:spLocks noGrp="1"/>
          </p:cNvSpPr>
          <p:nvPr>
            <p:ph type="dt" sz="half" idx="10"/>
          </p:nvPr>
        </p:nvSpPr>
        <p:spPr/>
        <p:txBody>
          <a:bodyPr/>
          <a:lstStyle/>
          <a:p>
            <a:fld id="{C90A66AE-81F5-474A-B74B-EE41E9320F19}" type="datetimeFigureOut">
              <a:rPr lang="uk-UA" smtClean="0"/>
              <a:t>03.04.2023</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764F593F-0D5B-4CF0-BEE2-6583C73E7271}" type="slidenum">
              <a:rPr lang="uk-UA" smtClean="0"/>
              <a:t>‹№›</a:t>
            </a:fld>
            <a:endParaRPr lang="uk-UA"/>
          </a:p>
        </p:txBody>
      </p:sp>
      <p:sp>
        <p:nvSpPr>
          <p:cNvPr id="11" name="Content Placeholder 10"/>
          <p:cNvSpPr>
            <a:spLocks noGrp="1"/>
          </p:cNvSpPr>
          <p:nvPr>
            <p:ph sz="quarter" idx="13"/>
          </p:nvPr>
        </p:nvSpPr>
        <p:spPr>
          <a:xfrm>
            <a:off x="457200" y="2212848"/>
            <a:ext cx="4041648" cy="3913632"/>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Date Placeholder 2"/>
          <p:cNvSpPr>
            <a:spLocks noGrp="1"/>
          </p:cNvSpPr>
          <p:nvPr>
            <p:ph type="dt" sz="half" idx="10"/>
          </p:nvPr>
        </p:nvSpPr>
        <p:spPr/>
        <p:txBody>
          <a:bodyPr/>
          <a:lstStyle/>
          <a:p>
            <a:fld id="{C90A66AE-81F5-474A-B74B-EE41E9320F19}" type="datetimeFigureOut">
              <a:rPr lang="uk-UA" smtClean="0"/>
              <a:t>03.04.2023</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0A66AE-81F5-474A-B74B-EE41E9320F19}" type="datetimeFigureOut">
              <a:rPr lang="uk-UA" smtClean="0"/>
              <a:t>03.04.2023</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uk-UA" smtClean="0"/>
              <a:t>Зразок заголовка</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Date Placeholder 4"/>
          <p:cNvSpPr>
            <a:spLocks noGrp="1"/>
          </p:cNvSpPr>
          <p:nvPr>
            <p:ph type="dt" sz="half" idx="10"/>
          </p:nvPr>
        </p:nvSpPr>
        <p:spPr/>
        <p:txBody>
          <a:bodyPr/>
          <a:lstStyle/>
          <a:p>
            <a:fld id="{C90A66AE-81F5-474A-B74B-EE41E9320F19}" type="datetimeFigureOut">
              <a:rPr lang="uk-UA" smtClean="0"/>
              <a:t>03.04.2023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uk-UA" smtClean="0"/>
              <a:t>Зразок заголовка</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Date Placeholder 4"/>
          <p:cNvSpPr>
            <a:spLocks noGrp="1"/>
          </p:cNvSpPr>
          <p:nvPr>
            <p:ph type="dt" sz="half" idx="10"/>
          </p:nvPr>
        </p:nvSpPr>
        <p:spPr/>
        <p:txBody>
          <a:bodyPr/>
          <a:lstStyle/>
          <a:p>
            <a:fld id="{C90A66AE-81F5-474A-B74B-EE41E9320F19}" type="datetimeFigureOut">
              <a:rPr lang="uk-UA" smtClean="0"/>
              <a:t>03.04.2023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uk-UA" smtClean="0"/>
              <a:t>Зразок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C90A66AE-81F5-474A-B74B-EE41E9320F19}" type="datetimeFigureOut">
              <a:rPr lang="uk-UA" smtClean="0"/>
              <a:t>03.04.2023</a:t>
            </a:fld>
            <a:endParaRPr lang="uk-UA"/>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uk-UA"/>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764F593F-0D5B-4CF0-BEE2-6583C73E7271}" type="slidenum">
              <a:rPr lang="uk-UA" smtClean="0"/>
              <a:t>‹№›</a:t>
            </a:fld>
            <a:endParaRPr lang="uk-UA"/>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3300" b="1" dirty="0">
                <a:solidFill>
                  <a:srgbClr val="FF0000"/>
                </a:solidFill>
                <a:latin typeface="Times New Roman" pitchFamily="18" charset="0"/>
                <a:cs typeface="Times New Roman" pitchFamily="18" charset="0"/>
              </a:rPr>
              <a:t>Тема 2.2. Витрати виробництва та оптимум виробника в короткостроковому періоді</a:t>
            </a:r>
            <a:r>
              <a:rPr lang="uk-UA" sz="3300" dirty="0">
                <a:solidFill>
                  <a:srgbClr val="FF0000"/>
                </a:solidFill>
                <a:latin typeface="Times New Roman" pitchFamily="18" charset="0"/>
                <a:cs typeface="Times New Roman" pitchFamily="18" charset="0"/>
              </a:rPr>
              <a:t>. </a:t>
            </a:r>
            <a:endParaRPr lang="uk-UA" dirty="0">
              <a:solidFill>
                <a:srgbClr val="FF0000"/>
              </a:solidFill>
              <a:latin typeface="Times New Roman" pitchFamily="18" charset="0"/>
              <a:cs typeface="Times New Roman" pitchFamily="18" charset="0"/>
            </a:endParaRPr>
          </a:p>
        </p:txBody>
      </p:sp>
      <p:sp>
        <p:nvSpPr>
          <p:cNvPr id="3" name="Місце для вмісту 2"/>
          <p:cNvSpPr>
            <a:spLocks noGrp="1"/>
          </p:cNvSpPr>
          <p:nvPr>
            <p:ph idx="1"/>
          </p:nvPr>
        </p:nvSpPr>
        <p:spPr/>
        <p:txBody>
          <a:bodyPr>
            <a:normAutofit/>
          </a:bodyPr>
          <a:lstStyle/>
          <a:p>
            <a:pPr marL="0" indent="457200" algn="just">
              <a:buNone/>
            </a:pPr>
            <a:endParaRPr lang="uk-UA" dirty="0">
              <a:latin typeface="Times New Roman" pitchFamily="18" charset="0"/>
              <a:cs typeface="Times New Roman" pitchFamily="18" charset="0"/>
            </a:endParaRPr>
          </a:p>
          <a:p>
            <a:pPr marL="0" indent="457200" algn="just">
              <a:buNone/>
            </a:pPr>
            <a:r>
              <a:rPr lang="uk-UA" dirty="0">
                <a:solidFill>
                  <a:schemeClr val="tx1"/>
                </a:solidFill>
                <a:latin typeface="Times New Roman" pitchFamily="18" charset="0"/>
                <a:cs typeface="Times New Roman" pitchFamily="18" charset="0"/>
              </a:rPr>
              <a:t>1. Капітал як матеріальна основа підприємницької діяльності.</a:t>
            </a:r>
          </a:p>
          <a:p>
            <a:pPr marL="0" indent="457200" algn="just">
              <a:buNone/>
            </a:pPr>
            <a:r>
              <a:rPr lang="uk-UA" dirty="0">
                <a:solidFill>
                  <a:schemeClr val="tx1"/>
                </a:solidFill>
                <a:latin typeface="Times New Roman" pitchFamily="18" charset="0"/>
                <a:cs typeface="Times New Roman" pitchFamily="18" charset="0"/>
              </a:rPr>
              <a:t>2.  Витрати, їх сутність та структура.</a:t>
            </a:r>
          </a:p>
          <a:p>
            <a:pPr marL="0" indent="457200" algn="just">
              <a:buNone/>
            </a:pPr>
            <a:r>
              <a:rPr lang="uk-UA" dirty="0">
                <a:solidFill>
                  <a:schemeClr val="tx1"/>
                </a:solidFill>
                <a:latin typeface="Times New Roman" pitchFamily="18" charset="0"/>
                <a:cs typeface="Times New Roman" pitchFamily="18" charset="0"/>
              </a:rPr>
              <a:t>3. Витрати виробництва у короткостроковому періоді: види, прак­тичне значення. </a:t>
            </a:r>
          </a:p>
          <a:p>
            <a:pPr indent="457200" algn="just"/>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1827830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250825" y="404813"/>
            <a:ext cx="8435975" cy="5721350"/>
          </a:xfrm>
        </p:spPr>
        <p:txBody>
          <a:bodyPr>
            <a:normAutofit fontScale="85000" lnSpcReduction="20000"/>
          </a:bodyPr>
          <a:lstStyle/>
          <a:p>
            <a:pPr marL="0" indent="457200" algn="just">
              <a:spcBef>
                <a:spcPts val="0"/>
              </a:spcBef>
              <a:buNone/>
            </a:pPr>
            <a:r>
              <a:rPr lang="ru-RU" dirty="0" smtClean="0">
                <a:solidFill>
                  <a:schemeClr val="tx1"/>
                </a:solidFill>
              </a:rPr>
              <a:t>       </a:t>
            </a:r>
            <a:r>
              <a:rPr lang="ru-RU" dirty="0" err="1" smtClean="0">
                <a:solidFill>
                  <a:schemeClr val="tx1"/>
                </a:solidFill>
              </a:rPr>
              <a:t>Відомо</a:t>
            </a:r>
            <a:r>
              <a:rPr lang="ru-RU" dirty="0">
                <a:solidFill>
                  <a:schemeClr val="tx1"/>
                </a:solidFill>
              </a:rPr>
              <a:t>, </a:t>
            </a:r>
            <a:r>
              <a:rPr lang="ru-RU" dirty="0" err="1">
                <a:solidFill>
                  <a:schemeClr val="tx1"/>
                </a:solidFill>
              </a:rPr>
              <a:t>що</a:t>
            </a:r>
            <a:r>
              <a:rPr lang="ru-RU" dirty="0">
                <a:solidFill>
                  <a:schemeClr val="tx1"/>
                </a:solidFill>
              </a:rPr>
              <a:t> </a:t>
            </a:r>
            <a:r>
              <a:rPr lang="ru-RU" dirty="0" err="1">
                <a:solidFill>
                  <a:schemeClr val="tx1"/>
                </a:solidFill>
              </a:rPr>
              <a:t>поняття</a:t>
            </a:r>
            <a:r>
              <a:rPr lang="ru-RU" dirty="0">
                <a:solidFill>
                  <a:schemeClr val="tx1"/>
                </a:solidFill>
              </a:rPr>
              <a:t> </a:t>
            </a:r>
            <a:r>
              <a:rPr lang="ru-RU" dirty="0" err="1">
                <a:solidFill>
                  <a:schemeClr val="tx1"/>
                </a:solidFill>
              </a:rPr>
              <a:t>структури</a:t>
            </a:r>
            <a:r>
              <a:rPr lang="ru-RU" dirty="0">
                <a:solidFill>
                  <a:schemeClr val="tx1"/>
                </a:solidFill>
              </a:rPr>
              <a:t> є </a:t>
            </a:r>
            <a:r>
              <a:rPr lang="ru-RU" dirty="0" err="1">
                <a:solidFill>
                  <a:schemeClr val="tx1"/>
                </a:solidFill>
              </a:rPr>
              <a:t>розкладання</a:t>
            </a:r>
            <a:r>
              <a:rPr lang="ru-RU" dirty="0">
                <a:solidFill>
                  <a:schemeClr val="tx1"/>
                </a:solidFill>
              </a:rPr>
              <a:t> </a:t>
            </a:r>
            <a:r>
              <a:rPr lang="ru-RU" dirty="0" err="1">
                <a:solidFill>
                  <a:schemeClr val="tx1"/>
                </a:solidFill>
              </a:rPr>
              <a:t>цілого</a:t>
            </a:r>
            <a:r>
              <a:rPr lang="ru-RU" dirty="0">
                <a:solidFill>
                  <a:schemeClr val="tx1"/>
                </a:solidFill>
              </a:rPr>
              <a:t> на </a:t>
            </a:r>
            <a:r>
              <a:rPr lang="ru-RU" dirty="0" err="1">
                <a:solidFill>
                  <a:schemeClr val="tx1"/>
                </a:solidFill>
              </a:rPr>
              <a:t>частини</a:t>
            </a:r>
            <a:r>
              <a:rPr lang="ru-RU" dirty="0">
                <a:solidFill>
                  <a:schemeClr val="tx1"/>
                </a:solidFill>
              </a:rPr>
              <a:t>. </a:t>
            </a:r>
            <a:endParaRPr lang="ru-RU" dirty="0" smtClean="0">
              <a:solidFill>
                <a:schemeClr val="tx1"/>
              </a:solidFill>
            </a:endParaRPr>
          </a:p>
          <a:p>
            <a:pPr marL="0" indent="457200" algn="just">
              <a:spcBef>
                <a:spcPts val="0"/>
              </a:spcBef>
              <a:buNone/>
            </a:pPr>
            <a:r>
              <a:rPr lang="ru-RU" dirty="0">
                <a:solidFill>
                  <a:schemeClr val="tx1"/>
                </a:solidFill>
              </a:rPr>
              <a:t> </a:t>
            </a:r>
            <a:r>
              <a:rPr lang="ru-RU" dirty="0" smtClean="0">
                <a:solidFill>
                  <a:schemeClr val="tx1"/>
                </a:solidFill>
              </a:rPr>
              <a:t>     </a:t>
            </a:r>
            <a:r>
              <a:rPr lang="ru-RU" dirty="0" err="1" smtClean="0">
                <a:solidFill>
                  <a:schemeClr val="tx1"/>
                </a:solidFill>
              </a:rPr>
              <a:t>Отже</a:t>
            </a:r>
            <a:r>
              <a:rPr lang="ru-RU" dirty="0">
                <a:solidFill>
                  <a:schemeClr val="tx1"/>
                </a:solidFill>
              </a:rPr>
              <a:t>, </a:t>
            </a:r>
            <a:r>
              <a:rPr lang="ru-RU" dirty="0" err="1">
                <a:solidFill>
                  <a:schemeClr val="tx1"/>
                </a:solidFill>
              </a:rPr>
              <a:t>встановлення</a:t>
            </a:r>
            <a:r>
              <a:rPr lang="ru-RU" dirty="0">
                <a:solidFill>
                  <a:schemeClr val="tx1"/>
                </a:solidFill>
              </a:rPr>
              <a:t> </a:t>
            </a:r>
            <a:r>
              <a:rPr lang="ru-RU" dirty="0" err="1">
                <a:solidFill>
                  <a:schemeClr val="tx1"/>
                </a:solidFill>
              </a:rPr>
              <a:t>структури</a:t>
            </a:r>
            <a:r>
              <a:rPr lang="ru-RU" dirty="0">
                <a:solidFill>
                  <a:schemeClr val="tx1"/>
                </a:solidFill>
              </a:rPr>
              <a:t> </a:t>
            </a:r>
            <a:r>
              <a:rPr lang="ru-RU" dirty="0" err="1">
                <a:solidFill>
                  <a:schemeClr val="tx1"/>
                </a:solidFill>
              </a:rPr>
              <a:t>витрат</a:t>
            </a:r>
            <a:r>
              <a:rPr lang="ru-RU" dirty="0">
                <a:solidFill>
                  <a:schemeClr val="tx1"/>
                </a:solidFill>
              </a:rPr>
              <a:t> </a:t>
            </a:r>
            <a:r>
              <a:rPr lang="ru-RU" dirty="0" err="1">
                <a:solidFill>
                  <a:schemeClr val="tx1"/>
                </a:solidFill>
              </a:rPr>
              <a:t>це</a:t>
            </a:r>
            <a:r>
              <a:rPr lang="ru-RU" dirty="0">
                <a:solidFill>
                  <a:schemeClr val="tx1"/>
                </a:solidFill>
              </a:rPr>
              <a:t> </a:t>
            </a:r>
            <a:r>
              <a:rPr lang="ru-RU" b="1" dirty="0" err="1">
                <a:solidFill>
                  <a:schemeClr val="tx1"/>
                </a:solidFill>
              </a:rPr>
              <a:t>процес</a:t>
            </a:r>
            <a:r>
              <a:rPr lang="ru-RU" b="1" dirty="0">
                <a:solidFill>
                  <a:schemeClr val="tx1"/>
                </a:solidFill>
              </a:rPr>
              <a:t> </a:t>
            </a:r>
            <a:r>
              <a:rPr lang="ru-RU" b="1" dirty="0" err="1">
                <a:solidFill>
                  <a:schemeClr val="tx1"/>
                </a:solidFill>
              </a:rPr>
              <a:t>виявлення</a:t>
            </a:r>
            <a:r>
              <a:rPr lang="ru-RU" b="1" dirty="0">
                <a:solidFill>
                  <a:schemeClr val="tx1"/>
                </a:solidFill>
              </a:rPr>
              <a:t> </a:t>
            </a:r>
            <a:r>
              <a:rPr lang="ru-RU" b="1" dirty="0" err="1">
                <a:solidFill>
                  <a:schemeClr val="tx1"/>
                </a:solidFill>
              </a:rPr>
              <a:t>величини</a:t>
            </a:r>
            <a:r>
              <a:rPr lang="ru-RU" b="1" dirty="0">
                <a:solidFill>
                  <a:schemeClr val="tx1"/>
                </a:solidFill>
              </a:rPr>
              <a:t> кожного </a:t>
            </a:r>
            <a:r>
              <a:rPr lang="ru-RU" b="1" dirty="0" err="1">
                <a:solidFill>
                  <a:schemeClr val="tx1"/>
                </a:solidFill>
              </a:rPr>
              <a:t>елемента</a:t>
            </a:r>
            <a:r>
              <a:rPr lang="ru-RU" b="1" dirty="0">
                <a:solidFill>
                  <a:schemeClr val="tx1"/>
                </a:solidFill>
              </a:rPr>
              <a:t> </a:t>
            </a:r>
            <a:r>
              <a:rPr lang="ru-RU" b="1" dirty="0" err="1">
                <a:solidFill>
                  <a:schemeClr val="tx1"/>
                </a:solidFill>
              </a:rPr>
              <a:t>або</a:t>
            </a:r>
            <a:r>
              <a:rPr lang="ru-RU" b="1" dirty="0">
                <a:solidFill>
                  <a:schemeClr val="tx1"/>
                </a:solidFill>
              </a:rPr>
              <a:t> </a:t>
            </a:r>
            <a:r>
              <a:rPr lang="ru-RU" b="1" dirty="0" err="1">
                <a:solidFill>
                  <a:schemeClr val="tx1"/>
                </a:solidFill>
              </a:rPr>
              <a:t>статті</a:t>
            </a:r>
            <a:r>
              <a:rPr lang="ru-RU" b="1" dirty="0">
                <a:solidFill>
                  <a:schemeClr val="tx1"/>
                </a:solidFill>
              </a:rPr>
              <a:t> </a:t>
            </a:r>
            <a:r>
              <a:rPr lang="ru-RU" b="1" dirty="0" err="1">
                <a:solidFill>
                  <a:schemeClr val="tx1"/>
                </a:solidFill>
              </a:rPr>
              <a:t>виробничих</a:t>
            </a:r>
            <a:r>
              <a:rPr lang="ru-RU" b="1" dirty="0">
                <a:solidFill>
                  <a:schemeClr val="tx1"/>
                </a:solidFill>
              </a:rPr>
              <a:t> </a:t>
            </a:r>
            <a:r>
              <a:rPr lang="ru-RU" b="1" dirty="0" err="1">
                <a:solidFill>
                  <a:schemeClr val="tx1"/>
                </a:solidFill>
              </a:rPr>
              <a:t>витрат</a:t>
            </a:r>
            <a:r>
              <a:rPr lang="ru-RU" b="1" dirty="0">
                <a:solidFill>
                  <a:schemeClr val="tx1"/>
                </a:solidFill>
              </a:rPr>
              <a:t> в </a:t>
            </a:r>
            <a:r>
              <a:rPr lang="ru-RU" b="1" dirty="0" err="1">
                <a:solidFill>
                  <a:schemeClr val="tx1"/>
                </a:solidFill>
              </a:rPr>
              <a:t>їх</a:t>
            </a:r>
            <a:r>
              <a:rPr lang="ru-RU" b="1" dirty="0">
                <a:solidFill>
                  <a:schemeClr val="tx1"/>
                </a:solidFill>
              </a:rPr>
              <a:t> </a:t>
            </a:r>
            <a:r>
              <a:rPr lang="ru-RU" b="1" dirty="0" err="1">
                <a:solidFill>
                  <a:schemeClr val="tx1"/>
                </a:solidFill>
              </a:rPr>
              <a:t>загальній</a:t>
            </a:r>
            <a:r>
              <a:rPr lang="ru-RU" b="1" dirty="0">
                <a:solidFill>
                  <a:schemeClr val="tx1"/>
                </a:solidFill>
              </a:rPr>
              <a:t> </a:t>
            </a:r>
            <a:r>
              <a:rPr lang="ru-RU" b="1" dirty="0" err="1">
                <a:solidFill>
                  <a:schemeClr val="tx1"/>
                </a:solidFill>
              </a:rPr>
              <a:t>сумі</a:t>
            </a:r>
            <a:r>
              <a:rPr lang="ru-RU" dirty="0" smtClean="0">
                <a:solidFill>
                  <a:schemeClr val="tx1"/>
                </a:solidFill>
              </a:rPr>
              <a:t>.</a:t>
            </a:r>
          </a:p>
          <a:p>
            <a:pPr marL="0" indent="457200" algn="just">
              <a:spcBef>
                <a:spcPts val="0"/>
              </a:spcBef>
              <a:buNone/>
            </a:pPr>
            <a:r>
              <a:rPr lang="uk-UA" dirty="0"/>
              <a:t> </a:t>
            </a:r>
            <a:r>
              <a:rPr lang="uk-UA" dirty="0" smtClean="0"/>
              <a:t>   </a:t>
            </a:r>
            <a:r>
              <a:rPr lang="uk-UA" dirty="0" smtClean="0">
                <a:solidFill>
                  <a:schemeClr val="tx1"/>
                </a:solidFill>
              </a:rPr>
              <a:t>Раціональна </a:t>
            </a:r>
            <a:r>
              <a:rPr lang="uk-UA" dirty="0">
                <a:solidFill>
                  <a:schemeClr val="tx1"/>
                </a:solidFill>
              </a:rPr>
              <a:t>структура витрат виробництва характеризує його особливості, дозволяє виявити недоліки технологічного процесу, визначає можливості розвитку підприємства й потенційні ризики. Структура витрат за економічними елементами дозволяє в цілому визначити вплив окремих елементів на загальні витрати, проте, не дає можливості проводити детальний аналіз виробничої собівартості одиниці продукції та одержати дані щодо величини витрат за місцем їх виникнення та за конкретною формою виробничого використання. Завдання внутрішньогосподарського контролю та аналізу витрат з метою виявлення резервів зниження собівартості продукції вирішує структура витрат в розрізі калькуляційних статей.</a:t>
            </a:r>
            <a:endParaRPr lang="ru-RU" dirty="0">
              <a:solidFill>
                <a:schemeClr val="tx1"/>
              </a:solidFill>
              <a:latin typeface="Times New Roman" pitchFamily="18" charset="0"/>
              <a:cs typeface="Times New Roman" pitchFamily="18" charset="0"/>
            </a:endParaRPr>
          </a:p>
          <a:p>
            <a:pPr marL="0" indent="457200" algn="just">
              <a:spcBef>
                <a:spcPts val="0"/>
              </a:spcBef>
              <a:buNone/>
            </a:pPr>
            <a:r>
              <a:rPr lang="ru-RU" dirty="0" smtClean="0">
                <a:solidFill>
                  <a:srgbClr val="FF0000"/>
                </a:solidFill>
                <a:latin typeface="Times New Roman" pitchFamily="18" charset="0"/>
                <a:cs typeface="Times New Roman" pitchFamily="18" charset="0"/>
              </a:rPr>
              <a:t>      Структура </a:t>
            </a:r>
            <a:r>
              <a:rPr lang="ru-RU" dirty="0" err="1">
                <a:solidFill>
                  <a:srgbClr val="FF0000"/>
                </a:solidFill>
                <a:latin typeface="Times New Roman" pitchFamily="18" charset="0"/>
                <a:cs typeface="Times New Roman" pitchFamily="18" charset="0"/>
              </a:rPr>
              <a:t>витрат</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підприємства</a:t>
            </a:r>
            <a:r>
              <a:rPr lang="ru-RU" dirty="0">
                <a:solidFill>
                  <a:srgbClr val="FF0000"/>
                </a:solidFill>
                <a:latin typeface="Times New Roman" pitchFamily="18" charset="0"/>
                <a:cs typeface="Times New Roman" pitchFamily="18" charset="0"/>
              </a:rPr>
              <a:t> </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це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співвідношення</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окремих</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груп</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витрат</a:t>
            </a:r>
            <a:r>
              <a:rPr lang="ru-RU" dirty="0">
                <a:solidFill>
                  <a:schemeClr val="tx1"/>
                </a:solidFill>
                <a:latin typeface="Times New Roman" pitchFamily="18" charset="0"/>
                <a:cs typeface="Times New Roman" pitchFamily="18" charset="0"/>
              </a:rPr>
              <a:t> за </a:t>
            </a:r>
            <a:r>
              <a:rPr lang="ru-RU" dirty="0" err="1">
                <a:solidFill>
                  <a:schemeClr val="tx1"/>
                </a:solidFill>
                <a:latin typeface="Times New Roman" pitchFamily="18" charset="0"/>
                <a:cs typeface="Times New Roman" pitchFamily="18" charset="0"/>
              </a:rPr>
              <a:t>певними</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ознаками</a:t>
            </a:r>
            <a:r>
              <a:rPr lang="ru-RU" dirty="0">
                <a:solidFill>
                  <a:schemeClr val="tx1"/>
                </a:solidFill>
                <a:latin typeface="Times New Roman" pitchFamily="18" charset="0"/>
                <a:cs typeface="Times New Roman" pitchFamily="18" charset="0"/>
              </a:rPr>
              <a:t>. Прикладом </a:t>
            </a:r>
            <a:r>
              <a:rPr lang="ru-RU" dirty="0" err="1">
                <a:solidFill>
                  <a:schemeClr val="tx1"/>
                </a:solidFill>
                <a:latin typeface="Times New Roman" pitchFamily="18" charset="0"/>
                <a:cs typeface="Times New Roman" pitchFamily="18" charset="0"/>
              </a:rPr>
              <a:t>може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слугувати</a:t>
            </a:r>
            <a:r>
              <a:rPr lang="ru-RU" dirty="0">
                <a:solidFill>
                  <a:schemeClr val="tx1"/>
                </a:solidFill>
                <a:latin typeface="Times New Roman" pitchFamily="18" charset="0"/>
                <a:cs typeface="Times New Roman" pitchFamily="18" charset="0"/>
              </a:rPr>
              <a:t> структура </a:t>
            </a:r>
            <a:r>
              <a:rPr lang="ru-RU" dirty="0" err="1">
                <a:solidFill>
                  <a:schemeClr val="tx1"/>
                </a:solidFill>
                <a:latin typeface="Times New Roman" pitchFamily="18" charset="0"/>
                <a:cs typeface="Times New Roman" pitchFamily="18" charset="0"/>
              </a:rPr>
              <a:t>витрат</a:t>
            </a:r>
            <a:r>
              <a:rPr lang="ru-RU" dirty="0">
                <a:solidFill>
                  <a:schemeClr val="tx1"/>
                </a:solidFill>
                <a:latin typeface="Times New Roman" pitchFamily="18" charset="0"/>
                <a:cs typeface="Times New Roman" pitchFamily="18" charset="0"/>
              </a:rPr>
              <a:t> за </a:t>
            </a:r>
            <a:r>
              <a:rPr lang="ru-RU" dirty="0" err="1">
                <a:solidFill>
                  <a:schemeClr val="tx1"/>
                </a:solidFill>
                <a:latin typeface="Times New Roman" pitchFamily="18" charset="0"/>
                <a:cs typeface="Times New Roman" pitchFamily="18" charset="0"/>
              </a:rPr>
              <a:t>економічними</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елементами</a:t>
            </a:r>
            <a:r>
              <a:rPr lang="ru-RU" dirty="0">
                <a:solidFill>
                  <a:schemeClr val="tx1"/>
                </a:solidFill>
                <a:latin typeface="Times New Roman" pitchFamily="18" charset="0"/>
                <a:cs typeface="Times New Roman" pitchFamily="18" charset="0"/>
              </a:rPr>
              <a:t>, яка </a:t>
            </a:r>
            <a:r>
              <a:rPr lang="ru-RU" dirty="0" err="1">
                <a:solidFill>
                  <a:schemeClr val="tx1"/>
                </a:solidFill>
                <a:latin typeface="Times New Roman" pitchFamily="18" charset="0"/>
                <a:cs typeface="Times New Roman" pitchFamily="18" charset="0"/>
              </a:rPr>
              <a:t>чітко</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показує</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співвідношення</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спожитих</a:t>
            </a:r>
            <a:r>
              <a:rPr lang="ru-RU" dirty="0">
                <a:solidFill>
                  <a:schemeClr val="tx1"/>
                </a:solidFill>
                <a:latin typeface="Times New Roman" pitchFamily="18" charset="0"/>
                <a:cs typeface="Times New Roman" pitchFamily="18" charset="0"/>
              </a:rPr>
              <a:t> у </a:t>
            </a:r>
            <a:r>
              <a:rPr lang="ru-RU" dirty="0" err="1">
                <a:solidFill>
                  <a:schemeClr val="tx1"/>
                </a:solidFill>
                <a:latin typeface="Times New Roman" pitchFamily="18" charset="0"/>
                <a:cs typeface="Times New Roman" pitchFamily="18" charset="0"/>
              </a:rPr>
              <a:t>процесі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виробництва</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ресурсів</a:t>
            </a:r>
            <a:r>
              <a:rPr lang="ru-RU" dirty="0" smtClean="0">
                <a:solidFill>
                  <a:schemeClr val="tx1"/>
                </a:solidFill>
                <a:latin typeface="Times New Roman" pitchFamily="18" charset="0"/>
                <a:cs typeface="Times New Roman" pitchFamily="18" charset="0"/>
              </a:rPr>
              <a:t>.</a:t>
            </a:r>
          </a:p>
          <a:p>
            <a:pPr marL="0" indent="457200" algn="just">
              <a:spcBef>
                <a:spcPts val="0"/>
              </a:spcBef>
              <a:buNone/>
            </a:pPr>
            <a:endParaRPr lang="uk-UA" dirty="0">
              <a:solidFill>
                <a:schemeClr val="tx1"/>
              </a:solidFill>
            </a:endParaRPr>
          </a:p>
        </p:txBody>
      </p:sp>
    </p:spTree>
    <p:extLst>
      <p:ext uri="{BB962C8B-B14F-4D97-AF65-F5344CB8AC3E}">
        <p14:creationId xmlns:p14="http://schemas.microsoft.com/office/powerpoint/2010/main" val="2172932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1196752"/>
          </a:xfrm>
        </p:spPr>
        <p:txBody>
          <a:bodyPr/>
          <a:lstStyle/>
          <a:p>
            <a:pPr>
              <a:lnSpc>
                <a:spcPct val="100000"/>
              </a:lnSpc>
            </a:pPr>
            <a:r>
              <a:rPr lang="uk-UA" sz="2700" dirty="0">
                <a:solidFill>
                  <a:srgbClr val="FF0000"/>
                </a:solidFill>
                <a:latin typeface="Times New Roman" pitchFamily="18" charset="0"/>
                <a:cs typeface="Times New Roman" pitchFamily="18" charset="0"/>
              </a:rPr>
              <a:t>3. Витрати виробництва у короткостроковому періоді: </a:t>
            </a:r>
            <a:r>
              <a:rPr lang="uk-UA" sz="2700" dirty="0" smtClean="0">
                <a:solidFill>
                  <a:srgbClr val="FF0000"/>
                </a:solidFill>
                <a:latin typeface="Times New Roman" pitchFamily="18" charset="0"/>
                <a:cs typeface="Times New Roman" pitchFamily="18" charset="0"/>
              </a:rPr>
              <a:t>види, практичне </a:t>
            </a:r>
            <a:r>
              <a:rPr lang="uk-UA" sz="2700" dirty="0">
                <a:solidFill>
                  <a:srgbClr val="FF0000"/>
                </a:solidFill>
                <a:latin typeface="Times New Roman" pitchFamily="18" charset="0"/>
                <a:cs typeface="Times New Roman" pitchFamily="18" charset="0"/>
              </a:rPr>
              <a:t>значення. </a:t>
            </a:r>
            <a:endParaRPr lang="uk-UA" sz="2700" dirty="0">
              <a:solidFill>
                <a:srgbClr val="FF0000"/>
              </a:solidFill>
            </a:endParaRPr>
          </a:p>
        </p:txBody>
      </p:sp>
      <p:sp>
        <p:nvSpPr>
          <p:cNvPr id="3" name="Місце для вмісту 2"/>
          <p:cNvSpPr>
            <a:spLocks noGrp="1"/>
          </p:cNvSpPr>
          <p:nvPr>
            <p:ph idx="1"/>
          </p:nvPr>
        </p:nvSpPr>
        <p:spPr/>
        <p:txBody>
          <a:bodyPr>
            <a:normAutofit lnSpcReduction="10000"/>
          </a:bodyPr>
          <a:lstStyle/>
          <a:p>
            <a:pPr marL="0" indent="0">
              <a:buNone/>
            </a:pPr>
            <a:r>
              <a:rPr lang="uk-UA" b="1" i="1" dirty="0" smtClean="0">
                <a:solidFill>
                  <a:schemeClr val="tx1"/>
                </a:solidFill>
                <a:latin typeface="Times New Roman" pitchFamily="18" charset="0"/>
                <a:cs typeface="Times New Roman" pitchFamily="18" charset="0"/>
              </a:rPr>
              <a:t>       Короткостроковий </a:t>
            </a:r>
            <a:r>
              <a:rPr lang="uk-UA" b="1" i="1" dirty="0">
                <a:solidFill>
                  <a:schemeClr val="tx1"/>
                </a:solidFill>
                <a:latin typeface="Times New Roman" pitchFamily="18" charset="0"/>
                <a:cs typeface="Times New Roman" pitchFamily="18" charset="0"/>
              </a:rPr>
              <a:t>період </a:t>
            </a:r>
            <a:r>
              <a:rPr lang="uk-UA" dirty="0">
                <a:solidFill>
                  <a:schemeClr val="tx1"/>
                </a:solidFill>
                <a:latin typeface="Times New Roman" pitchFamily="18" charset="0"/>
                <a:cs typeface="Times New Roman" pitchFamily="18" charset="0"/>
              </a:rPr>
              <a:t>- це період часу, коли потужності фірми залишаються незмінними, але обсяг виробництва може бути змінений шляхом застосування більшої або меншої кількості живої праці, сировини, палива, енергії. </a:t>
            </a:r>
            <a:endParaRPr lang="uk-UA" dirty="0" smtClean="0">
              <a:solidFill>
                <a:schemeClr val="tx1"/>
              </a:solidFill>
              <a:latin typeface="Times New Roman" pitchFamily="18" charset="0"/>
              <a:cs typeface="Times New Roman" pitchFamily="18" charset="0"/>
            </a:endParaRPr>
          </a:p>
          <a:p>
            <a:pPr marL="0" indent="0">
              <a:buNone/>
            </a:pPr>
            <a:r>
              <a:rPr lang="uk-UA" dirty="0" smtClean="0">
                <a:solidFill>
                  <a:schemeClr val="tx1"/>
                </a:solidFill>
                <a:latin typeface="Times New Roman" pitchFamily="18" charset="0"/>
                <a:cs typeface="Times New Roman" pitchFamily="18" charset="0"/>
              </a:rPr>
              <a:t>Тому </a:t>
            </a:r>
            <a:r>
              <a:rPr lang="uk-UA" dirty="0">
                <a:solidFill>
                  <a:schemeClr val="tx1"/>
                </a:solidFill>
                <a:latin typeface="Times New Roman" pitchFamily="18" charset="0"/>
                <a:cs typeface="Times New Roman" pitchFamily="18" charset="0"/>
              </a:rPr>
              <a:t>у короткостроковому періоді одні види ресурсів змінні, а інші - фіксовані.</a:t>
            </a:r>
          </a:p>
          <a:p>
            <a:pPr marL="0" indent="0">
              <a:buNone/>
            </a:pPr>
            <a:r>
              <a:rPr lang="uk-UA" dirty="0">
                <a:solidFill>
                  <a:schemeClr val="tx1"/>
                </a:solidFill>
                <a:latin typeface="Times New Roman" pitchFamily="18" charset="0"/>
                <a:cs typeface="Times New Roman" pitchFamily="18" charset="0"/>
              </a:rPr>
              <a:t>Відповідно, визначення періодів діяльності фірми у короткостроковому періоді витрати виробництва поділяють </a:t>
            </a:r>
            <a:r>
              <a:rPr lang="uk-UA" dirty="0" smtClean="0">
                <a:solidFill>
                  <a:schemeClr val="tx1"/>
                </a:solidFill>
                <a:latin typeface="Times New Roman" pitchFamily="18" charset="0"/>
                <a:cs typeface="Times New Roman" pitchFamily="18" charset="0"/>
              </a:rPr>
              <a:t>на:</a:t>
            </a:r>
            <a:endParaRPr lang="uk-UA" dirty="0">
              <a:solidFill>
                <a:schemeClr val="tx1"/>
              </a:solidFill>
              <a:latin typeface="Times New Roman" pitchFamily="18" charset="0"/>
              <a:cs typeface="Times New Roman" pitchFamily="18" charset="0"/>
            </a:endParaRPr>
          </a:p>
          <a:p>
            <a:r>
              <a:rPr lang="uk-UA" dirty="0">
                <a:solidFill>
                  <a:schemeClr val="tx1"/>
                </a:solidFill>
                <a:latin typeface="Times New Roman" pitchFamily="18" charset="0"/>
                <a:cs typeface="Times New Roman" pitchFamily="18" charset="0"/>
              </a:rPr>
              <a:t>змінні </a:t>
            </a:r>
          </a:p>
          <a:p>
            <a:r>
              <a:rPr lang="uk-UA" dirty="0">
                <a:solidFill>
                  <a:schemeClr val="tx1"/>
                </a:solidFill>
                <a:latin typeface="Times New Roman" pitchFamily="18" charset="0"/>
                <a:cs typeface="Times New Roman" pitchFamily="18" charset="0"/>
              </a:rPr>
              <a:t>постійні.</a:t>
            </a:r>
          </a:p>
          <a:p>
            <a:pPr marL="0" indent="0">
              <a:buNone/>
            </a:pPr>
            <a:endParaRPr lang="uk-UA"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848978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323528" y="188640"/>
            <a:ext cx="8363272" cy="5937523"/>
          </a:xfrm>
        </p:spPr>
        <p:txBody>
          <a:bodyPr>
            <a:normAutofit fontScale="55000" lnSpcReduction="20000"/>
          </a:bodyPr>
          <a:lstStyle/>
          <a:p>
            <a:pPr marL="0" indent="0">
              <a:buNone/>
            </a:pPr>
            <a:r>
              <a:rPr lang="uk-UA" sz="2500" b="1" i="1" dirty="0">
                <a:solidFill>
                  <a:schemeClr val="tx1"/>
                </a:solidFill>
                <a:latin typeface="Times New Roman" pitchFamily="18" charset="0"/>
                <a:cs typeface="Times New Roman" pitchFamily="18" charset="0"/>
              </a:rPr>
              <a:t>Змінними витратами </a:t>
            </a:r>
            <a:r>
              <a:rPr lang="uk-UA" sz="2500" dirty="0">
                <a:solidFill>
                  <a:schemeClr val="tx1"/>
                </a:solidFill>
                <a:latin typeface="Times New Roman" pitchFamily="18" charset="0"/>
                <a:cs typeface="Times New Roman" pitchFamily="18" charset="0"/>
              </a:rPr>
              <a:t>(УС — </a:t>
            </a:r>
            <a:r>
              <a:rPr lang="en-US" sz="2500" dirty="0">
                <a:solidFill>
                  <a:schemeClr val="tx1"/>
                </a:solidFill>
                <a:latin typeface="Times New Roman" pitchFamily="18" charset="0"/>
                <a:cs typeface="Times New Roman" pitchFamily="18" charset="0"/>
              </a:rPr>
              <a:t>variable cost) </a:t>
            </a:r>
            <a:r>
              <a:rPr lang="uk-UA" sz="2500" dirty="0">
                <a:solidFill>
                  <a:schemeClr val="tx1"/>
                </a:solidFill>
                <a:latin typeface="Times New Roman" pitchFamily="18" charset="0"/>
                <a:cs typeface="Times New Roman" pitchFamily="18" charset="0"/>
              </a:rPr>
              <a:t>називають витрати, величина яких залежить від зміни обсягу виробництва (це витрати на сировину,  допоміжні   матеріали,   комплектуючі   вироби,   </a:t>
            </a:r>
            <a:r>
              <a:rPr lang="uk-UA" sz="2500" dirty="0" smtClean="0">
                <a:solidFill>
                  <a:schemeClr val="tx1"/>
                </a:solidFill>
                <a:latin typeface="Times New Roman" pitchFamily="18" charset="0"/>
                <a:cs typeface="Times New Roman" pitchFamily="18" charset="0"/>
              </a:rPr>
              <a:t>паливо,електроенергію</a:t>
            </a:r>
            <a:r>
              <a:rPr lang="uk-UA" sz="2500" dirty="0">
                <a:solidFill>
                  <a:schemeClr val="tx1"/>
                </a:solidFill>
                <a:latin typeface="Times New Roman" pitchFamily="18" charset="0"/>
                <a:cs typeface="Times New Roman" pitchFamily="18" charset="0"/>
              </a:rPr>
              <a:t>, транспортні послуги, зарплата більшості працюючих). Тут існує залежність: чим більше продукції випускається, тим більший обсяг даних витрат.</a:t>
            </a:r>
          </a:p>
          <a:p>
            <a:pPr marL="0" indent="0">
              <a:buNone/>
            </a:pPr>
            <a:r>
              <a:rPr lang="uk-UA" sz="2500" dirty="0">
                <a:solidFill>
                  <a:schemeClr val="tx1"/>
                </a:solidFill>
                <a:latin typeface="Times New Roman" pitchFamily="18" charset="0"/>
                <a:cs typeface="Times New Roman" pitchFamily="18" charset="0"/>
              </a:rPr>
              <a:t>Отже, при збільшенні виробництва змінні витрати ростуть:</a:t>
            </a:r>
          </a:p>
          <a:p>
            <a:r>
              <a:rPr lang="uk-UA" sz="2500" dirty="0">
                <a:solidFill>
                  <a:schemeClr val="tx1"/>
                </a:solidFill>
                <a:latin typeface="Times New Roman" pitchFamily="18" charset="0"/>
                <a:cs typeface="Times New Roman" pitchFamily="18" charset="0"/>
              </a:rPr>
              <a:t>а)  спочатку пропорційно до зміни обсягу виробництва (до точки А);</a:t>
            </a:r>
          </a:p>
          <a:p>
            <a:r>
              <a:rPr lang="uk-UA" sz="2500" dirty="0">
                <a:solidFill>
                  <a:schemeClr val="tx1"/>
                </a:solidFill>
                <a:latin typeface="Times New Roman" pitchFamily="18" charset="0"/>
                <a:cs typeface="Times New Roman" pitchFamily="18" charset="0"/>
              </a:rPr>
              <a:t>б)   з точки А до точки В діє ефект масштабу виробництва і швидкість росту їх зменшується;</a:t>
            </a:r>
          </a:p>
          <a:p>
            <a:r>
              <a:rPr lang="uk-UA" sz="2500" dirty="0">
                <a:solidFill>
                  <a:schemeClr val="tx1"/>
                </a:solidFill>
                <a:latin typeface="Times New Roman" pitchFamily="18" charset="0"/>
                <a:cs typeface="Times New Roman" pitchFamily="18" charset="0"/>
              </a:rPr>
              <a:t>в)   з точки В (вправо) змінні витрати зростають у результаті порушення оптимальних розмірів підприємства (це можливо при збільшенні транспортних затрат на зростаючі масштаби сировини, обсягів готової продукції та ін.).</a:t>
            </a:r>
          </a:p>
          <a:p>
            <a:pPr marL="0" indent="0">
              <a:buNone/>
            </a:pPr>
            <a:r>
              <a:rPr lang="uk-UA" sz="2500" b="1" i="1" dirty="0">
                <a:solidFill>
                  <a:schemeClr val="tx1"/>
                </a:solidFill>
                <a:latin typeface="Times New Roman" pitchFamily="18" charset="0"/>
                <a:cs typeface="Times New Roman" pitchFamily="18" charset="0"/>
              </a:rPr>
              <a:t>Постійними витратами </a:t>
            </a:r>
            <a:r>
              <a:rPr lang="uk-UA" sz="2500" dirty="0">
                <a:solidFill>
                  <a:schemeClr val="tx1"/>
                </a:solidFill>
                <a:latin typeface="Times New Roman" pitchFamily="18" charset="0"/>
                <a:cs typeface="Times New Roman" pitchFamily="18" charset="0"/>
              </a:rPr>
              <a:t>(РС - </a:t>
            </a:r>
            <a:r>
              <a:rPr lang="en-US" sz="2500" dirty="0">
                <a:solidFill>
                  <a:schemeClr val="tx1"/>
                </a:solidFill>
                <a:latin typeface="Times New Roman" pitchFamily="18" charset="0"/>
                <a:cs typeface="Times New Roman" pitchFamily="18" charset="0"/>
              </a:rPr>
              <a:t>fixed cost) </a:t>
            </a:r>
            <a:r>
              <a:rPr lang="uk-UA" sz="2500" dirty="0">
                <a:solidFill>
                  <a:schemeClr val="tx1"/>
                </a:solidFill>
                <a:latin typeface="Times New Roman" pitchFamily="18" charset="0"/>
                <a:cs typeface="Times New Roman" pitchFamily="18" charset="0"/>
              </a:rPr>
              <a:t>називають такі, величина яких не залежить від зміни обсягу виробництва (витрати на утримання заводських будівель, машин і обладнання, страхові внески і рентні платежі, оплата праці управлінців). </a:t>
            </a:r>
            <a:endParaRPr lang="uk-UA" sz="2500" dirty="0" smtClean="0">
              <a:solidFill>
                <a:schemeClr val="tx1"/>
              </a:solidFill>
              <a:latin typeface="Times New Roman" pitchFamily="18" charset="0"/>
              <a:cs typeface="Times New Roman" pitchFamily="18" charset="0"/>
            </a:endParaRPr>
          </a:p>
          <a:p>
            <a:pPr marL="0" indent="0">
              <a:buNone/>
            </a:pPr>
            <a:r>
              <a:rPr lang="uk-UA" sz="2500" dirty="0" smtClean="0">
                <a:solidFill>
                  <a:schemeClr val="tx1"/>
                </a:solidFill>
                <a:latin typeface="Times New Roman" pitchFamily="18" charset="0"/>
                <a:cs typeface="Times New Roman" pitchFamily="18" charset="0"/>
              </a:rPr>
              <a:t>Сума </a:t>
            </a:r>
            <a:r>
              <a:rPr lang="uk-UA" sz="2500" dirty="0">
                <a:solidFill>
                  <a:schemeClr val="tx1"/>
                </a:solidFill>
                <a:latin typeface="Times New Roman" pitchFamily="18" charset="0"/>
                <a:cs typeface="Times New Roman" pitchFamily="18" charset="0"/>
              </a:rPr>
              <a:t>постійних (РС) і змінних (УС) витрат виробництва — це валові (сукупні) витрати виробництва (ТС - </a:t>
            </a:r>
            <a:r>
              <a:rPr lang="en-US" sz="2500" dirty="0">
                <a:solidFill>
                  <a:schemeClr val="tx1"/>
                </a:solidFill>
                <a:latin typeface="Times New Roman" pitchFamily="18" charset="0"/>
                <a:cs typeface="Times New Roman" pitchFamily="18" charset="0"/>
              </a:rPr>
              <a:t>total cost), </a:t>
            </a:r>
            <a:r>
              <a:rPr lang="uk-UA" sz="2500" dirty="0">
                <a:solidFill>
                  <a:schemeClr val="tx1"/>
                </a:solidFill>
                <a:latin typeface="Times New Roman" pitchFamily="18" charset="0"/>
                <a:cs typeface="Times New Roman" pitchFamily="18" charset="0"/>
              </a:rPr>
              <a:t>як сума грошових витрат на виробництво певного обсягу продукції.</a:t>
            </a:r>
          </a:p>
          <a:p>
            <a:pPr marL="0" indent="0">
              <a:buNone/>
            </a:pPr>
            <a:r>
              <a:rPr lang="uk-UA" sz="2500" dirty="0">
                <a:solidFill>
                  <a:schemeClr val="tx1"/>
                </a:solidFill>
                <a:latin typeface="Times New Roman" pitchFamily="18" charset="0"/>
                <a:cs typeface="Times New Roman" pitchFamily="18" charset="0"/>
              </a:rPr>
              <a:t>Щоб більш чітко визначити можливі обсяги виробництва, при яких фірма гарантує себе від надмірного росту </a:t>
            </a:r>
            <a:r>
              <a:rPr lang="uk-UA" sz="2500" dirty="0" smtClean="0">
                <a:solidFill>
                  <a:schemeClr val="tx1"/>
                </a:solidFill>
                <a:latin typeface="Times New Roman" pitchFamily="18" charset="0"/>
                <a:cs typeface="Times New Roman" pitchFamily="18" charset="0"/>
              </a:rPr>
              <a:t>витрат виробництва,</a:t>
            </a:r>
            <a:r>
              <a:rPr lang="uk-UA" sz="2500" dirty="0">
                <a:solidFill>
                  <a:schemeClr val="tx1"/>
                </a:solidFill>
                <a:latin typeface="Times New Roman" pitchFamily="18" charset="0"/>
                <a:cs typeface="Times New Roman" pitchFamily="18" charset="0"/>
              </a:rPr>
              <a:t> </a:t>
            </a:r>
            <a:r>
              <a:rPr lang="uk-UA" sz="2500" dirty="0" smtClean="0">
                <a:solidFill>
                  <a:schemeClr val="tx1"/>
                </a:solidFill>
                <a:latin typeface="Times New Roman" pitchFamily="18" charset="0"/>
                <a:cs typeface="Times New Roman" pitchFamily="18" charset="0"/>
              </a:rPr>
              <a:t>досліджується </a:t>
            </a:r>
            <a:r>
              <a:rPr lang="uk-UA" sz="2500" dirty="0">
                <a:solidFill>
                  <a:schemeClr val="tx1"/>
                </a:solidFill>
                <a:latin typeface="Times New Roman" pitchFamily="18" charset="0"/>
                <a:cs typeface="Times New Roman" pitchFamily="18" charset="0"/>
              </a:rPr>
              <a:t>динаміка середніх витрат. Аналіз їх динаміки і структури необхідний для визначення оптимального вибору обсягу виробництва, можливих меж руху витрат, при яких виробництво зберігає прибутковість.</a:t>
            </a:r>
          </a:p>
          <a:p>
            <a:pPr marL="0" indent="0">
              <a:buNone/>
            </a:pPr>
            <a:r>
              <a:rPr lang="uk-UA" sz="2500" b="1" i="1" dirty="0">
                <a:solidFill>
                  <a:schemeClr val="tx1"/>
                </a:solidFill>
                <a:latin typeface="Times New Roman" pitchFamily="18" charset="0"/>
                <a:cs typeface="Times New Roman" pitchFamily="18" charset="0"/>
              </a:rPr>
              <a:t>Середні   витрати   </a:t>
            </a:r>
            <a:r>
              <a:rPr lang="uk-UA" sz="2500" dirty="0">
                <a:solidFill>
                  <a:schemeClr val="tx1"/>
                </a:solidFill>
                <a:latin typeface="Times New Roman" pitchFamily="18" charset="0"/>
                <a:cs typeface="Times New Roman" pitchFamily="18" charset="0"/>
              </a:rPr>
              <a:t>-    це витрати в розрахунку на одиницю випуску продукції (</a:t>
            </a:r>
            <a:r>
              <a:rPr lang="en-US" sz="2500" dirty="0">
                <a:solidFill>
                  <a:schemeClr val="tx1"/>
                </a:solidFill>
                <a:latin typeface="Times New Roman" pitchFamily="18" charset="0"/>
                <a:cs typeface="Times New Roman" pitchFamily="18" charset="0"/>
              </a:rPr>
              <a:t>average cost). </a:t>
            </a:r>
            <a:r>
              <a:rPr lang="uk-UA" sz="2500" dirty="0">
                <a:solidFill>
                  <a:schemeClr val="tx1"/>
                </a:solidFill>
                <a:latin typeface="Times New Roman" pitchFamily="18" charset="0"/>
                <a:cs typeface="Times New Roman" pitchFamily="18" charset="0"/>
              </a:rPr>
              <a:t>Якщо валові витрати (Т</a:t>
            </a:r>
            <a:r>
              <a:rPr lang="en-US" sz="2500" dirty="0">
                <a:solidFill>
                  <a:schemeClr val="tx1"/>
                </a:solidFill>
                <a:latin typeface="Times New Roman" pitchFamily="18" charset="0"/>
                <a:cs typeface="Times New Roman" pitchFamily="18" charset="0"/>
              </a:rPr>
              <a:t>Q) </a:t>
            </a:r>
            <a:r>
              <a:rPr lang="uk-UA" sz="2500" dirty="0">
                <a:solidFill>
                  <a:schemeClr val="tx1"/>
                </a:solidFill>
                <a:latin typeface="Times New Roman" pitchFamily="18" charset="0"/>
                <a:cs typeface="Times New Roman" pitchFamily="18" charset="0"/>
              </a:rPr>
              <a:t>віднести до кількості продукції, яка випускається, то отримаємо середні витрати. Якщо середні </a:t>
            </a:r>
            <a:r>
              <a:rPr lang="uk-UA" sz="2500" dirty="0" smtClean="0">
                <a:solidFill>
                  <a:schemeClr val="tx1"/>
                </a:solidFill>
                <a:latin typeface="Times New Roman" pitchFamily="18" charset="0"/>
                <a:cs typeface="Times New Roman" pitchFamily="18" charset="0"/>
              </a:rPr>
              <a:t>витрати </a:t>
            </a:r>
            <a:r>
              <a:rPr lang="uk-UA" sz="2500" dirty="0">
                <a:solidFill>
                  <a:schemeClr val="tx1"/>
                </a:solidFill>
                <a:latin typeface="Times New Roman" pitchFamily="18" charset="0"/>
                <a:cs typeface="Times New Roman" pitchFamily="18" charset="0"/>
              </a:rPr>
              <a:t>вищі за ринкову ціну, фірма повинна покинути виробництво. У практиці господарювання визначаються також середні валові витрати як відношення загальної суми витрат до кількості виробленої продукції.</a:t>
            </a:r>
          </a:p>
          <a:p>
            <a:pPr marL="0" indent="0">
              <a:buNone/>
            </a:pPr>
            <a:r>
              <a:rPr lang="uk-UA" sz="2500" dirty="0">
                <a:solidFill>
                  <a:schemeClr val="tx1"/>
                </a:solidFill>
                <a:latin typeface="Times New Roman" pitchFamily="18" charset="0"/>
                <a:cs typeface="Times New Roman" pitchFamily="18" charset="0"/>
              </a:rPr>
              <a:t>Середні постійні витрати - це валові постійні витрати поділені на об'єм випуску продукції.</a:t>
            </a:r>
          </a:p>
          <a:p>
            <a:pPr marL="0" indent="0">
              <a:buNone/>
            </a:pPr>
            <a:r>
              <a:rPr lang="uk-UA" sz="2500" dirty="0">
                <a:solidFill>
                  <a:schemeClr val="tx1"/>
                </a:solidFill>
                <a:latin typeface="Times New Roman" pitchFamily="18" charset="0"/>
                <a:cs typeface="Times New Roman" pitchFamily="18" charset="0"/>
              </a:rPr>
              <a:t>В визначенні стратегії фірми дуже важливе значення має ще один вид витрат - граничні витрати.</a:t>
            </a:r>
          </a:p>
          <a:p>
            <a:pPr marL="0" indent="0">
              <a:buNone/>
            </a:pPr>
            <a:endParaRPr lang="uk-UA" dirty="0">
              <a:solidFill>
                <a:schemeClr val="tx1"/>
              </a:solidFill>
            </a:endParaRPr>
          </a:p>
        </p:txBody>
      </p:sp>
    </p:spTree>
    <p:extLst>
      <p:ext uri="{BB962C8B-B14F-4D97-AF65-F5344CB8AC3E}">
        <p14:creationId xmlns:p14="http://schemas.microsoft.com/office/powerpoint/2010/main" val="3641377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19256" cy="1267544"/>
          </a:xfrm>
        </p:spPr>
        <p:txBody>
          <a:bodyPr/>
          <a:lstStyle/>
          <a:p>
            <a:r>
              <a:rPr lang="uk-UA" sz="2500" dirty="0">
                <a:solidFill>
                  <a:srgbClr val="FF0000"/>
                </a:solidFill>
                <a:latin typeface="Times New Roman" pitchFamily="18" charset="0"/>
                <a:cs typeface="Times New Roman" pitchFamily="18" charset="0"/>
              </a:rPr>
              <a:t>1. Капітал як матеріальна основа підприємницької діяльності</a:t>
            </a:r>
            <a:r>
              <a:rPr lang="uk-UA" sz="2500" dirty="0" smtClean="0">
                <a:solidFill>
                  <a:srgbClr val="FF0000"/>
                </a:solidFill>
                <a:latin typeface="Times New Roman" pitchFamily="18" charset="0"/>
                <a:cs typeface="Times New Roman" pitchFamily="18" charset="0"/>
              </a:rPr>
              <a:t>.</a:t>
            </a:r>
            <a:endParaRPr lang="uk-UA" sz="2500" dirty="0">
              <a:solidFill>
                <a:srgbClr val="FF0000"/>
              </a:solidFill>
            </a:endParaRPr>
          </a:p>
        </p:txBody>
      </p:sp>
      <p:sp>
        <p:nvSpPr>
          <p:cNvPr id="3" name="Місце для вмісту 2"/>
          <p:cNvSpPr>
            <a:spLocks noGrp="1"/>
          </p:cNvSpPr>
          <p:nvPr>
            <p:ph idx="1"/>
          </p:nvPr>
        </p:nvSpPr>
        <p:spPr/>
        <p:txBody>
          <a:bodyPr>
            <a:noAutofit/>
          </a:bodyPr>
          <a:lstStyle/>
          <a:p>
            <a:pPr marL="0" indent="457200" algn="just">
              <a:buNone/>
            </a:pPr>
            <a:r>
              <a:rPr lang="uk-UA" sz="1800" dirty="0">
                <a:solidFill>
                  <a:schemeClr val="tx1"/>
                </a:solidFill>
                <a:latin typeface="Times New Roman" pitchFamily="18" charset="0"/>
                <a:cs typeface="Times New Roman" pitchFamily="18" charset="0"/>
              </a:rPr>
              <a:t>Кінцевою метою та спонукальним мотивом підприємницької діяльності є одержання прибутку. Механізм його утворення досить складний. Більшість економістів пов'язують процес формування прибутку з капіталом</a:t>
            </a:r>
            <a:r>
              <a:rPr lang="uk-UA" sz="1800" dirty="0" smtClean="0">
                <a:solidFill>
                  <a:schemeClr val="tx1"/>
                </a:solidFill>
                <a:latin typeface="Times New Roman" pitchFamily="18" charset="0"/>
                <a:cs typeface="Times New Roman" pitchFamily="18" charset="0"/>
              </a:rPr>
              <a:t>.</a:t>
            </a:r>
            <a:r>
              <a:rPr lang="uk-UA" sz="1800" dirty="0">
                <a:solidFill>
                  <a:schemeClr val="tx1"/>
                </a:solidFill>
                <a:latin typeface="Times New Roman" pitchFamily="18" charset="0"/>
                <a:cs typeface="Times New Roman" pitchFamily="18" charset="0"/>
              </a:rPr>
              <a:t/>
            </a:r>
            <a:br>
              <a:rPr lang="uk-UA" sz="1800" dirty="0">
                <a:solidFill>
                  <a:schemeClr val="tx1"/>
                </a:solidFill>
                <a:latin typeface="Times New Roman" pitchFamily="18" charset="0"/>
                <a:cs typeface="Times New Roman" pitchFamily="18" charset="0"/>
              </a:rPr>
            </a:br>
            <a:r>
              <a:rPr lang="uk-UA" sz="1800" dirty="0" smtClean="0">
                <a:solidFill>
                  <a:schemeClr val="tx1"/>
                </a:solidFill>
                <a:latin typeface="Times New Roman" pitchFamily="18" charset="0"/>
                <a:cs typeface="Times New Roman" pitchFamily="18" charset="0"/>
              </a:rPr>
              <a:t>         Елементи </a:t>
            </a:r>
            <a:r>
              <a:rPr lang="uk-UA" sz="1800" dirty="0">
                <a:solidFill>
                  <a:schemeClr val="tx1"/>
                </a:solidFill>
                <a:latin typeface="Times New Roman" pitchFamily="18" charset="0"/>
                <a:cs typeface="Times New Roman" pitchFamily="18" charset="0"/>
              </a:rPr>
              <a:t>вчення про капітал трапляються у працях грецького мислителя </a:t>
            </a:r>
            <a:r>
              <a:rPr lang="uk-UA" sz="1800" dirty="0" err="1">
                <a:solidFill>
                  <a:schemeClr val="tx1"/>
                </a:solidFill>
                <a:latin typeface="Times New Roman" pitchFamily="18" charset="0"/>
                <a:cs typeface="Times New Roman" pitchFamily="18" charset="0"/>
              </a:rPr>
              <a:t>Арістотеля</a:t>
            </a:r>
            <a:r>
              <a:rPr lang="uk-UA" sz="1800" dirty="0">
                <a:solidFill>
                  <a:schemeClr val="tx1"/>
                </a:solidFill>
                <a:latin typeface="Times New Roman" pitchFamily="18" charset="0"/>
                <a:cs typeface="Times New Roman" pitchFamily="18" charset="0"/>
              </a:rPr>
              <a:t>. Він вводить поняття «</a:t>
            </a:r>
            <a:r>
              <a:rPr lang="uk-UA" sz="1800" dirty="0" err="1">
                <a:solidFill>
                  <a:schemeClr val="tx1"/>
                </a:solidFill>
                <a:latin typeface="Times New Roman" pitchFamily="18" charset="0"/>
                <a:cs typeface="Times New Roman" pitchFamily="18" charset="0"/>
              </a:rPr>
              <a:t>хремастика</a:t>
            </a:r>
            <a:r>
              <a:rPr lang="uk-UA" sz="1800" dirty="0">
                <a:solidFill>
                  <a:schemeClr val="tx1"/>
                </a:solidFill>
                <a:latin typeface="Times New Roman" pitchFamily="18" charset="0"/>
                <a:cs typeface="Times New Roman" pitchFamily="18" charset="0"/>
              </a:rPr>
              <a:t>», яке походить від гр. слова «</a:t>
            </a:r>
            <a:r>
              <a:rPr lang="uk-UA" sz="1800" dirty="0" err="1">
                <a:solidFill>
                  <a:schemeClr val="tx1"/>
                </a:solidFill>
                <a:latin typeface="Times New Roman" pitchFamily="18" charset="0"/>
                <a:cs typeface="Times New Roman" pitchFamily="18" charset="0"/>
              </a:rPr>
              <a:t>хрема</a:t>
            </a:r>
            <a:r>
              <a:rPr lang="uk-UA" sz="1800" dirty="0">
                <a:solidFill>
                  <a:schemeClr val="tx1"/>
                </a:solidFill>
                <a:latin typeface="Times New Roman" pitchFamily="18" charset="0"/>
                <a:cs typeface="Times New Roman" pitchFamily="18" charset="0"/>
              </a:rPr>
              <a:t>» — «майно», «володіння». Оскільки в античному світі важливу роль відіграв торговельний та грошовий капітал, то, за </a:t>
            </a:r>
            <a:r>
              <a:rPr lang="uk-UA" sz="1800" dirty="0" err="1">
                <a:solidFill>
                  <a:schemeClr val="tx1"/>
                </a:solidFill>
                <a:latin typeface="Times New Roman" pitchFamily="18" charset="0"/>
                <a:cs typeface="Times New Roman" pitchFamily="18" charset="0"/>
              </a:rPr>
              <a:t>Арістотелем</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хремастика</a:t>
            </a:r>
            <a:r>
              <a:rPr lang="uk-UA" sz="1800" dirty="0">
                <a:solidFill>
                  <a:schemeClr val="tx1"/>
                </a:solidFill>
                <a:latin typeface="Times New Roman" pitchFamily="18" charset="0"/>
                <a:cs typeface="Times New Roman" pitchFamily="18" charset="0"/>
              </a:rPr>
              <a:t>» означає нагромадження багатства в грошовій формі. У подальшому це поняття було предметом дослідження меркантилістів, фізіократів, класиків. Проте першим системне дослідження капіталу і додаткової вартості здійснив </a:t>
            </a:r>
            <a:r>
              <a:rPr lang="uk-UA" sz="1800" dirty="0" smtClean="0">
                <a:solidFill>
                  <a:schemeClr val="tx1"/>
                </a:solidFill>
                <a:latin typeface="Times New Roman" pitchFamily="18" charset="0"/>
                <a:cs typeface="Times New Roman" pitchFamily="18" charset="0"/>
              </a:rPr>
              <a:t>Карл  </a:t>
            </a:r>
            <a:r>
              <a:rPr lang="uk-UA" sz="1800" dirty="0">
                <a:solidFill>
                  <a:schemeClr val="tx1"/>
                </a:solidFill>
                <a:latin typeface="Times New Roman" pitchFamily="18" charset="0"/>
                <a:cs typeface="Times New Roman" pitchFamily="18" charset="0"/>
              </a:rPr>
              <a:t>Маркс</a:t>
            </a:r>
            <a:r>
              <a:rPr lang="uk-UA" sz="1800" dirty="0" smtClean="0">
                <a:solidFill>
                  <a:schemeClr val="tx1"/>
                </a:solidFill>
                <a:latin typeface="Times New Roman" pitchFamily="18" charset="0"/>
                <a:cs typeface="Times New Roman" pitchFamily="18" charset="0"/>
              </a:rPr>
              <a:t>.</a:t>
            </a:r>
            <a:r>
              <a:rPr lang="uk-UA" sz="1800" dirty="0">
                <a:solidFill>
                  <a:schemeClr val="tx1"/>
                </a:solidFill>
                <a:latin typeface="Times New Roman" pitchFamily="18" charset="0"/>
                <a:cs typeface="Times New Roman" pitchFamily="18" charset="0"/>
              </a:rPr>
              <a:t/>
            </a:r>
            <a:br>
              <a:rPr lang="uk-UA" sz="1800" dirty="0">
                <a:solidFill>
                  <a:schemeClr val="tx1"/>
                </a:solidFill>
                <a:latin typeface="Times New Roman" pitchFamily="18" charset="0"/>
                <a:cs typeface="Times New Roman" pitchFamily="18" charset="0"/>
              </a:rPr>
            </a:br>
            <a:r>
              <a:rPr lang="uk-UA" sz="1800" dirty="0" smtClean="0">
                <a:solidFill>
                  <a:schemeClr val="tx1"/>
                </a:solidFill>
                <a:latin typeface="Times New Roman" pitchFamily="18" charset="0"/>
                <a:cs typeface="Times New Roman" pitchFamily="18" charset="0"/>
              </a:rPr>
              <a:t>          Як </a:t>
            </a:r>
            <a:r>
              <a:rPr lang="uk-UA" sz="1800" dirty="0">
                <a:solidFill>
                  <a:schemeClr val="tx1"/>
                </a:solidFill>
                <a:latin typeface="Times New Roman" pitchFamily="18" charset="0"/>
                <a:cs typeface="Times New Roman" pitchFamily="18" charset="0"/>
              </a:rPr>
              <a:t>зазначав К. Маркс, рух капіталу завжди починається з грошей. Однак останні самі по собі не є капіталом, а стають ним лише у тому разі, коли використовуються з метою одержання прибутку. Інакше кажучи, гроші мають самозростанні, тобто приносити додаткову вартість. Джерело доданої вартості К. Маркс вбачав в унікальному товарі, який знаходить на ринку власник засобів виробництва. Ним є робоча сила, споживна вартість якої здатна створювати вартість більшу, ніж її власна.</a:t>
            </a:r>
          </a:p>
        </p:txBody>
      </p:sp>
    </p:spTree>
    <p:extLst>
      <p:ext uri="{BB962C8B-B14F-4D97-AF65-F5344CB8AC3E}">
        <p14:creationId xmlns:p14="http://schemas.microsoft.com/office/powerpoint/2010/main" val="3874007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251520" y="404664"/>
            <a:ext cx="8435280" cy="5721499"/>
          </a:xfrm>
        </p:spPr>
        <p:txBody>
          <a:bodyPr>
            <a:normAutofit fontScale="92500" lnSpcReduction="20000"/>
          </a:bodyPr>
          <a:lstStyle/>
          <a:p>
            <a:pPr marL="0" indent="457200" algn="just">
              <a:buNone/>
            </a:pPr>
            <a:r>
              <a:rPr lang="uk-UA" dirty="0">
                <a:solidFill>
                  <a:schemeClr val="tx1"/>
                </a:solidFill>
                <a:latin typeface="Times New Roman" pitchFamily="18" charset="0"/>
                <a:cs typeface="Times New Roman" pitchFamily="18" charset="0"/>
              </a:rPr>
              <a:t>У ХХ ст. поняття «капітал</a:t>
            </a:r>
            <a:r>
              <a:rPr lang="uk-UA" dirty="0" smtClean="0">
                <a:solidFill>
                  <a:schemeClr val="tx1"/>
                </a:solidFill>
                <a:latin typeface="Times New Roman" pitchFamily="18" charset="0"/>
                <a:cs typeface="Times New Roman" pitchFamily="18" charset="0"/>
              </a:rPr>
              <a:t>» трактувалося </a:t>
            </a:r>
            <a:r>
              <a:rPr lang="uk-UA" dirty="0">
                <a:solidFill>
                  <a:schemeClr val="tx1"/>
                </a:solidFill>
                <a:latin typeface="Times New Roman" pitchFamily="18" charset="0"/>
                <a:cs typeface="Times New Roman" pitchFamily="18" charset="0"/>
              </a:rPr>
              <a:t>по-різному. </a:t>
            </a:r>
            <a:r>
              <a:rPr lang="uk-UA" dirty="0" smtClean="0">
                <a:solidFill>
                  <a:schemeClr val="tx1"/>
                </a:solidFill>
                <a:latin typeface="Times New Roman" pitchFamily="18" charset="0"/>
                <a:cs typeface="Times New Roman" pitchFamily="18" charset="0"/>
              </a:rPr>
              <a:t>Так,  </a:t>
            </a:r>
            <a:r>
              <a:rPr lang="uk-UA" dirty="0">
                <a:solidFill>
                  <a:schemeClr val="tx1"/>
                </a:solidFill>
                <a:latin typeface="Times New Roman" pitchFamily="18" charset="0"/>
                <a:cs typeface="Times New Roman" pitchFamily="18" charset="0"/>
              </a:rPr>
              <a:t>англійський економіст </a:t>
            </a:r>
            <a:r>
              <a:rPr lang="uk-UA" dirty="0" smtClean="0">
                <a:solidFill>
                  <a:schemeClr val="tx1"/>
                </a:solidFill>
                <a:latin typeface="Times New Roman" pitchFamily="18" charset="0"/>
                <a:cs typeface="Times New Roman" pitchFamily="18" charset="0"/>
              </a:rPr>
              <a:t>Джон  </a:t>
            </a:r>
            <a:r>
              <a:rPr lang="uk-UA" dirty="0" err="1">
                <a:solidFill>
                  <a:schemeClr val="tx1"/>
                </a:solidFill>
                <a:latin typeface="Times New Roman" pitchFamily="18" charset="0"/>
                <a:cs typeface="Times New Roman" pitchFamily="18" charset="0"/>
              </a:rPr>
              <a:t>Г</a:t>
            </a:r>
            <a:r>
              <a:rPr lang="uk-UA" dirty="0" err="1" smtClean="0">
                <a:solidFill>
                  <a:schemeClr val="tx1"/>
                </a:solidFill>
                <a:latin typeface="Times New Roman" pitchFamily="18" charset="0"/>
                <a:cs typeface="Times New Roman" pitchFamily="18" charset="0"/>
              </a:rPr>
              <a:t>ікс</a:t>
            </a:r>
            <a:r>
              <a:rPr lang="uk-UA" dirty="0" smtClean="0">
                <a:solidFill>
                  <a:schemeClr val="tx1"/>
                </a:solidFill>
                <a:latin typeface="Times New Roman" pitchFamily="18" charset="0"/>
                <a:cs typeface="Times New Roman" pitchFamily="18" charset="0"/>
              </a:rPr>
              <a:t> </a:t>
            </a:r>
            <a:r>
              <a:rPr lang="uk-UA" dirty="0">
                <a:solidFill>
                  <a:schemeClr val="tx1"/>
                </a:solidFill>
                <a:latin typeface="Times New Roman" pitchFamily="18" charset="0"/>
                <a:cs typeface="Times New Roman" pitchFamily="18" charset="0"/>
              </a:rPr>
              <a:t>визначав капітал як сукупність товарів виробничого призначення. По суті, він продовжив традиції, започатковані К. Марксом, </a:t>
            </a:r>
            <a:r>
              <a:rPr lang="uk-UA" dirty="0" err="1" smtClean="0">
                <a:solidFill>
                  <a:schemeClr val="tx1"/>
                </a:solidFill>
                <a:latin typeface="Times New Roman" pitchFamily="18" charset="0"/>
                <a:cs typeface="Times New Roman" pitchFamily="18" charset="0"/>
              </a:rPr>
              <a:t>Ойгеном</a:t>
            </a:r>
            <a:r>
              <a:rPr lang="uk-UA" dirty="0" smtClean="0">
                <a:solidFill>
                  <a:schemeClr val="tx1"/>
                </a:solidFill>
                <a:latin typeface="Times New Roman" pitchFamily="18" charset="0"/>
                <a:cs typeface="Times New Roman" pitchFamily="18" charset="0"/>
              </a:rPr>
              <a:t> фон </a:t>
            </a:r>
            <a:r>
              <a:rPr lang="uk-UA" dirty="0" err="1" smtClean="0">
                <a:solidFill>
                  <a:schemeClr val="tx1"/>
                </a:solidFill>
                <a:latin typeface="Times New Roman" pitchFamily="18" charset="0"/>
                <a:cs typeface="Times New Roman" pitchFamily="18" charset="0"/>
              </a:rPr>
              <a:t>Бем-Баверком</a:t>
            </a:r>
            <a:r>
              <a:rPr lang="uk-UA" dirty="0" smtClean="0">
                <a:solidFill>
                  <a:schemeClr val="tx1"/>
                </a:solidFill>
                <a:latin typeface="Times New Roman" pitchFamily="18" charset="0"/>
                <a:cs typeface="Times New Roman" pitchFamily="18" charset="0"/>
              </a:rPr>
              <a:t> </a:t>
            </a:r>
            <a:r>
              <a:rPr lang="uk-UA" dirty="0">
                <a:solidFill>
                  <a:schemeClr val="tx1"/>
                </a:solidFill>
                <a:latin typeface="Times New Roman" pitchFamily="18" charset="0"/>
                <a:cs typeface="Times New Roman" pitchFamily="18" charset="0"/>
              </a:rPr>
              <a:t>і </a:t>
            </a:r>
            <a:r>
              <a:rPr lang="uk-UA" dirty="0" smtClean="0">
                <a:solidFill>
                  <a:schemeClr val="tx1"/>
                </a:solidFill>
                <a:latin typeface="Times New Roman" pitchFamily="18" charset="0"/>
                <a:cs typeface="Times New Roman" pitchFamily="18" charset="0"/>
              </a:rPr>
              <a:t>Альфредом </a:t>
            </a:r>
            <a:r>
              <a:rPr lang="uk-UA" dirty="0">
                <a:solidFill>
                  <a:schemeClr val="tx1"/>
                </a:solidFill>
                <a:latin typeface="Times New Roman" pitchFamily="18" charset="0"/>
                <a:cs typeface="Times New Roman" pitchFamily="18" charset="0"/>
              </a:rPr>
              <a:t>Маршаллом.</a:t>
            </a:r>
            <a:br>
              <a:rPr lang="uk-UA" dirty="0">
                <a:solidFill>
                  <a:schemeClr val="tx1"/>
                </a:solidFill>
                <a:latin typeface="Times New Roman" pitchFamily="18" charset="0"/>
                <a:cs typeface="Times New Roman" pitchFamily="18" charset="0"/>
              </a:rPr>
            </a:br>
            <a:r>
              <a:rPr lang="uk-UA" dirty="0" smtClean="0">
                <a:solidFill>
                  <a:schemeClr val="tx1"/>
                </a:solidFill>
                <a:latin typeface="Times New Roman" pitchFamily="18" charset="0"/>
                <a:cs typeface="Times New Roman" pitchFamily="18" charset="0"/>
              </a:rPr>
              <a:t>       Американські </a:t>
            </a:r>
            <a:r>
              <a:rPr lang="uk-UA" dirty="0">
                <a:solidFill>
                  <a:schemeClr val="tx1"/>
                </a:solidFill>
                <a:latin typeface="Times New Roman" pitchFamily="18" charset="0"/>
                <a:cs typeface="Times New Roman" pitchFamily="18" charset="0"/>
              </a:rPr>
              <a:t>вчені </a:t>
            </a:r>
            <a:r>
              <a:rPr lang="uk-UA" dirty="0" err="1" smtClean="0">
                <a:solidFill>
                  <a:schemeClr val="tx1"/>
                </a:solidFill>
                <a:latin typeface="Times New Roman" pitchFamily="18" charset="0"/>
                <a:cs typeface="Times New Roman" pitchFamily="18" charset="0"/>
              </a:rPr>
              <a:t>Ірвінг</a:t>
            </a:r>
            <a:r>
              <a:rPr lang="uk-UA" dirty="0">
                <a:solidFill>
                  <a:schemeClr val="tx1"/>
                </a:solidFill>
                <a:latin typeface="Times New Roman" pitchFamily="18" charset="0"/>
                <a:cs typeface="Times New Roman" pitchFamily="18" charset="0"/>
              </a:rPr>
              <a:t> </a:t>
            </a:r>
            <a:r>
              <a:rPr lang="uk-UA" dirty="0" smtClean="0">
                <a:solidFill>
                  <a:schemeClr val="tx1"/>
                </a:solidFill>
                <a:latin typeface="Times New Roman" pitchFamily="18" charset="0"/>
                <a:cs typeface="Times New Roman" pitchFamily="18" charset="0"/>
              </a:rPr>
              <a:t>Фішер </a:t>
            </a:r>
            <a:r>
              <a:rPr lang="uk-UA" dirty="0">
                <a:solidFill>
                  <a:schemeClr val="tx1"/>
                </a:solidFill>
                <a:latin typeface="Times New Roman" pitchFamily="18" charset="0"/>
                <a:cs typeface="Times New Roman" pitchFamily="18" charset="0"/>
              </a:rPr>
              <a:t>та </a:t>
            </a:r>
            <a:r>
              <a:rPr lang="uk-UA" dirty="0" err="1" smtClean="0">
                <a:solidFill>
                  <a:schemeClr val="tx1"/>
                </a:solidFill>
                <a:latin typeface="Times New Roman" pitchFamily="18" charset="0"/>
                <a:cs typeface="Times New Roman" pitchFamily="18" charset="0"/>
              </a:rPr>
              <a:t>Френк</a:t>
            </a:r>
            <a:r>
              <a:rPr lang="uk-UA" dirty="0" smtClean="0">
                <a:solidFill>
                  <a:schemeClr val="tx1"/>
                </a:solidFill>
                <a:latin typeface="Times New Roman" pitchFamily="18" charset="0"/>
                <a:cs typeface="Times New Roman" pitchFamily="18" charset="0"/>
              </a:rPr>
              <a:t> </a:t>
            </a:r>
            <a:r>
              <a:rPr lang="uk-UA" dirty="0" err="1">
                <a:solidFill>
                  <a:schemeClr val="tx1"/>
                </a:solidFill>
                <a:latin typeface="Times New Roman" pitchFamily="18" charset="0"/>
                <a:cs typeface="Times New Roman" pitchFamily="18" charset="0"/>
              </a:rPr>
              <a:t>Найт</a:t>
            </a:r>
            <a:r>
              <a:rPr lang="uk-UA" dirty="0">
                <a:solidFill>
                  <a:schemeClr val="tx1"/>
                </a:solidFill>
                <a:latin typeface="Times New Roman" pitchFamily="18" charset="0"/>
                <a:cs typeface="Times New Roman" pitchFamily="18" charset="0"/>
              </a:rPr>
              <a:t> — представники неокласичного напряму — розглядали капітал як благо, використання якого дає можливість збільшити майбутні блага. </a:t>
            </a:r>
            <a:r>
              <a:rPr lang="uk-UA" dirty="0" smtClean="0">
                <a:solidFill>
                  <a:schemeClr val="tx1"/>
                </a:solidFill>
                <a:latin typeface="Times New Roman" pitchFamily="18" charset="0"/>
                <a:cs typeface="Times New Roman" pitchFamily="18" charset="0"/>
              </a:rPr>
              <a:t>    Такого </a:t>
            </a:r>
            <a:r>
              <a:rPr lang="uk-UA" dirty="0">
                <a:solidFill>
                  <a:schemeClr val="tx1"/>
                </a:solidFill>
                <a:latin typeface="Times New Roman" pitchFamily="18" charset="0"/>
                <a:cs typeface="Times New Roman" pitchFamily="18" charset="0"/>
              </a:rPr>
              <a:t>самого погляду дотримується і автор одного з популярних підручників з економіки </a:t>
            </a:r>
            <a:r>
              <a:rPr lang="uk-UA" dirty="0" smtClean="0">
                <a:solidFill>
                  <a:schemeClr val="tx1"/>
                </a:solidFill>
                <a:latin typeface="Times New Roman" pitchFamily="18" charset="0"/>
                <a:cs typeface="Times New Roman" pitchFamily="18" charset="0"/>
              </a:rPr>
              <a:t>Пол </a:t>
            </a:r>
            <a:r>
              <a:rPr lang="uk-UA" dirty="0" err="1">
                <a:solidFill>
                  <a:schemeClr val="tx1"/>
                </a:solidFill>
                <a:latin typeface="Times New Roman" pitchFamily="18" charset="0"/>
                <a:cs typeface="Times New Roman" pitchFamily="18" charset="0"/>
              </a:rPr>
              <a:t>Хейне</a:t>
            </a:r>
            <a:r>
              <a:rPr lang="uk-UA" dirty="0">
                <a:solidFill>
                  <a:schemeClr val="tx1"/>
                </a:solidFill>
                <a:latin typeface="Times New Roman" pitchFamily="18" charset="0"/>
                <a:cs typeface="Times New Roman" pitchFamily="18" charset="0"/>
              </a:rPr>
              <a:t>. Новим у його визначенні поняття капіталу є те, що до обладнання, споруд, землі він додає «людський капітал» — знання, уміння людей, яких вони набули у процесі навчання, професійної підготовки та практичного досвіду і завдяки яким їх носії надають виробничі або інші послуги</a:t>
            </a:r>
            <a:r>
              <a:rPr lang="uk-UA" dirty="0" smtClean="0">
                <a:solidFill>
                  <a:schemeClr val="tx1"/>
                </a:solidFill>
                <a:latin typeface="Times New Roman" pitchFamily="18" charset="0"/>
                <a:cs typeface="Times New Roman" pitchFamily="18" charset="0"/>
              </a:rPr>
              <a:t>.</a:t>
            </a:r>
            <a:r>
              <a:rPr lang="uk-UA" dirty="0">
                <a:solidFill>
                  <a:schemeClr val="tx1"/>
                </a:solidFill>
                <a:latin typeface="Times New Roman" pitchFamily="18" charset="0"/>
                <a:cs typeface="Times New Roman" pitchFamily="18" charset="0"/>
              </a:rPr>
              <a:t/>
            </a:r>
            <a:br>
              <a:rPr lang="uk-UA" dirty="0">
                <a:solidFill>
                  <a:schemeClr val="tx1"/>
                </a:solidFill>
                <a:latin typeface="Times New Roman" pitchFamily="18" charset="0"/>
                <a:cs typeface="Times New Roman" pitchFamily="18" charset="0"/>
              </a:rPr>
            </a:br>
            <a:r>
              <a:rPr lang="uk-UA" dirty="0" smtClean="0">
                <a:solidFill>
                  <a:schemeClr val="tx1"/>
                </a:solidFill>
                <a:latin typeface="Times New Roman" pitchFamily="18" charset="0"/>
                <a:cs typeface="Times New Roman" pitchFamily="18" charset="0"/>
              </a:rPr>
              <a:t>          Такий </a:t>
            </a:r>
            <a:r>
              <a:rPr lang="uk-UA" dirty="0">
                <a:solidFill>
                  <a:schemeClr val="tx1"/>
                </a:solidFill>
                <a:latin typeface="Times New Roman" pitchFamily="18" charset="0"/>
                <a:cs typeface="Times New Roman" pitchFamily="18" charset="0"/>
              </a:rPr>
              <a:t>підхід до визначення капіталу є кроком уперед в економічній науці, особливо в умовах інформаційної ери, коли з'явилися і зростають випереджаючими темпами фірми, що продукують інформацію та </a:t>
            </a:r>
            <a:r>
              <a:rPr lang="uk-UA" dirty="0" err="1" smtClean="0">
                <a:solidFill>
                  <a:schemeClr val="tx1"/>
                </a:solidFill>
                <a:latin typeface="Times New Roman" pitchFamily="18" charset="0"/>
                <a:cs typeface="Times New Roman" pitchFamily="18" charset="0"/>
              </a:rPr>
              <a:t>знан</a:t>
            </a:r>
            <a:r>
              <a:rPr lang="ru-RU" dirty="0" err="1">
                <a:solidFill>
                  <a:schemeClr val="tx1"/>
                </a:solidFill>
                <a:latin typeface="Times New Roman" pitchFamily="18" charset="0"/>
                <a:cs typeface="Times New Roman" pitchFamily="18" charset="0"/>
              </a:rPr>
              <a:t>ня</a:t>
            </a:r>
            <a:r>
              <a:rPr lang="ru-RU" dirty="0">
                <a:solidFill>
                  <a:schemeClr val="tx1"/>
                </a:solidFill>
                <a:latin typeface="Times New Roman" pitchFamily="18" charset="0"/>
                <a:cs typeface="Times New Roman" pitchFamily="18" charset="0"/>
              </a:rPr>
              <a:t>. В </a:t>
            </a:r>
            <a:r>
              <a:rPr lang="ru-RU" dirty="0" err="1">
                <a:solidFill>
                  <a:schemeClr val="tx1"/>
                </a:solidFill>
                <a:latin typeface="Times New Roman" pitchFamily="18" charset="0"/>
                <a:cs typeface="Times New Roman" pitchFamily="18" charset="0"/>
              </a:rPr>
              <a:t>умовах</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науково-технічної</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революції</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знання</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стають</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новим</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важливим</a:t>
            </a:r>
            <a:r>
              <a:rPr lang="ru-RU" dirty="0">
                <a:solidFill>
                  <a:schemeClr val="tx1"/>
                </a:solidFill>
                <a:latin typeface="Times New Roman" pitchFamily="18" charset="0"/>
                <a:cs typeface="Times New Roman" pitchFamily="18" charset="0"/>
              </a:rPr>
              <a:t> ресурсом і </a:t>
            </a:r>
            <a:r>
              <a:rPr lang="ru-RU" dirty="0" err="1">
                <a:solidFill>
                  <a:schemeClr val="tx1"/>
                </a:solidFill>
                <a:latin typeface="Times New Roman" pitchFamily="18" charset="0"/>
                <a:cs typeface="Times New Roman" pitchFamily="18" charset="0"/>
              </a:rPr>
              <a:t>джерелом</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багатства</a:t>
            </a:r>
            <a:r>
              <a:rPr lang="ru-RU" dirty="0">
                <a:solidFill>
                  <a:schemeClr val="tx1"/>
                </a:solidFill>
                <a:latin typeface="Times New Roman" pitchFamily="18" charset="0"/>
                <a:cs typeface="Times New Roman" pitchFamily="18" charset="0"/>
              </a:rPr>
              <a:t>.</a:t>
            </a:r>
            <a:endParaRPr lang="uk-UA"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56023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188640"/>
            <a:ext cx="8507288" cy="6192688"/>
          </a:xfrm>
        </p:spPr>
        <p:txBody>
          <a:bodyPr>
            <a:noAutofit/>
          </a:bodyPr>
          <a:lstStyle/>
          <a:p>
            <a:pPr marL="0" indent="457200" algn="just">
              <a:buNone/>
            </a:pPr>
            <a:r>
              <a:rPr lang="uk-UA" sz="1700" dirty="0">
                <a:solidFill>
                  <a:schemeClr val="tx1"/>
                </a:solidFill>
                <a:latin typeface="Times New Roman" pitchFamily="18" charset="0"/>
                <a:cs typeface="Times New Roman" pitchFamily="18" charset="0"/>
              </a:rPr>
              <a:t>Інформація і знання, на відміну від грошових, природничих, технічних і трудових ресурсів, не відчужуються. Власник будинку або чобіт, продавши їх, не може більше ними розпоряджатися або їх споживати. Знання, втілені у ліцензії, ноу-хау і реалізовані, не відчужуються від того, хто їх створив. </a:t>
            </a:r>
          </a:p>
          <a:p>
            <a:pPr marL="0" indent="457200" algn="just">
              <a:buNone/>
            </a:pPr>
            <a:r>
              <a:rPr lang="uk-UA" sz="1700" dirty="0" smtClean="0">
                <a:solidFill>
                  <a:schemeClr val="tx1"/>
                </a:solidFill>
                <a:latin typeface="Times New Roman" pitchFamily="18" charset="0"/>
                <a:cs typeface="Times New Roman" pitchFamily="18" charset="0"/>
              </a:rPr>
              <a:t>Так </a:t>
            </a:r>
            <a:r>
              <a:rPr lang="uk-UA" sz="1700" dirty="0">
                <a:solidFill>
                  <a:schemeClr val="tx1"/>
                </a:solidFill>
                <a:latin typeface="Times New Roman" pitchFamily="18" charset="0"/>
                <a:cs typeface="Times New Roman" pitchFamily="18" charset="0"/>
              </a:rPr>
              <a:t>само інформацію і знання їх власник не може повернути собі</a:t>
            </a:r>
            <a:r>
              <a:rPr lang="uk-UA" sz="1700" dirty="0" smtClean="0">
                <a:solidFill>
                  <a:schemeClr val="tx1"/>
                </a:solidFill>
                <a:latin typeface="Times New Roman" pitchFamily="18" charset="0"/>
                <a:cs typeface="Times New Roman" pitchFamily="18" charset="0"/>
              </a:rPr>
              <a:t>.</a:t>
            </a:r>
            <a:r>
              <a:rPr lang="uk-UA" sz="1700" dirty="0">
                <a:solidFill>
                  <a:schemeClr val="tx1"/>
                </a:solidFill>
                <a:latin typeface="Times New Roman" pitchFamily="18" charset="0"/>
                <a:cs typeface="Times New Roman" pitchFamily="18" charset="0"/>
              </a:rPr>
              <a:t/>
            </a:r>
            <a:br>
              <a:rPr lang="uk-UA" sz="1700" dirty="0">
                <a:solidFill>
                  <a:schemeClr val="tx1"/>
                </a:solidFill>
                <a:latin typeface="Times New Roman" pitchFamily="18" charset="0"/>
                <a:cs typeface="Times New Roman" pitchFamily="18" charset="0"/>
              </a:rPr>
            </a:br>
            <a:r>
              <a:rPr lang="uk-UA" sz="1700" dirty="0" smtClean="0">
                <a:solidFill>
                  <a:schemeClr val="tx1"/>
                </a:solidFill>
                <a:latin typeface="Times New Roman" pitchFamily="18" charset="0"/>
                <a:cs typeface="Times New Roman" pitchFamily="18" charset="0"/>
              </a:rPr>
              <a:t>        Від </a:t>
            </a:r>
            <a:r>
              <a:rPr lang="uk-UA" sz="1700" dirty="0">
                <a:solidFill>
                  <a:schemeClr val="tx1"/>
                </a:solidFill>
                <a:latin typeface="Times New Roman" pitchFamily="18" charset="0"/>
                <a:cs typeface="Times New Roman" pitchFamily="18" charset="0"/>
              </a:rPr>
              <a:t>традиційних ресурсів знання та інформація відрізняються за ціноутворенням. Ціни на перші зростають залежно від їх рідкості, на другі — навпаки, від їх надлишку. В умовах НТР діє закон — чим більше знань, тим більша в них потреба. </a:t>
            </a:r>
            <a:endParaRPr lang="uk-UA" sz="1700" dirty="0" smtClean="0">
              <a:solidFill>
                <a:schemeClr val="tx1"/>
              </a:solidFill>
              <a:latin typeface="Times New Roman" pitchFamily="18" charset="0"/>
              <a:cs typeface="Times New Roman" pitchFamily="18" charset="0"/>
            </a:endParaRPr>
          </a:p>
          <a:p>
            <a:pPr marL="0" indent="457200" algn="just">
              <a:buNone/>
            </a:pPr>
            <a:r>
              <a:rPr lang="uk-UA" sz="1700" dirty="0" smtClean="0">
                <a:solidFill>
                  <a:schemeClr val="tx1"/>
                </a:solidFill>
                <a:latin typeface="Times New Roman" pitchFamily="18" charset="0"/>
                <a:cs typeface="Times New Roman" pitchFamily="18" charset="0"/>
              </a:rPr>
              <a:t>Ось </a:t>
            </a:r>
            <a:r>
              <a:rPr lang="uk-UA" sz="1700" dirty="0">
                <a:solidFill>
                  <a:schemeClr val="tx1"/>
                </a:solidFill>
                <a:latin typeface="Times New Roman" pitchFamily="18" charset="0"/>
                <a:cs typeface="Times New Roman" pitchFamily="18" charset="0"/>
              </a:rPr>
              <a:t>чому обсяги знань, інформації зростають. Доказом цього є дедалі зростаюче споживання у світі патентів, ліцензій тощо</a:t>
            </a:r>
            <a:r>
              <a:rPr lang="uk-UA" sz="1700" dirty="0" smtClean="0">
                <a:solidFill>
                  <a:schemeClr val="tx1"/>
                </a:solidFill>
                <a:latin typeface="Times New Roman" pitchFamily="18" charset="0"/>
                <a:cs typeface="Times New Roman" pitchFamily="18" charset="0"/>
              </a:rPr>
              <a:t>.</a:t>
            </a:r>
            <a:r>
              <a:rPr lang="uk-UA" sz="1700" dirty="0">
                <a:solidFill>
                  <a:schemeClr val="tx1"/>
                </a:solidFill>
                <a:latin typeface="Times New Roman" pitchFamily="18" charset="0"/>
                <a:cs typeface="Times New Roman" pitchFamily="18" charset="0"/>
              </a:rPr>
              <a:t/>
            </a:r>
            <a:br>
              <a:rPr lang="uk-UA" sz="1700" dirty="0">
                <a:solidFill>
                  <a:schemeClr val="tx1"/>
                </a:solidFill>
                <a:latin typeface="Times New Roman" pitchFamily="18" charset="0"/>
                <a:cs typeface="Times New Roman" pitchFamily="18" charset="0"/>
              </a:rPr>
            </a:br>
            <a:r>
              <a:rPr lang="uk-UA" sz="1700" dirty="0" smtClean="0">
                <a:solidFill>
                  <a:schemeClr val="tx1"/>
                </a:solidFill>
                <a:latin typeface="Times New Roman" pitchFamily="18" charset="0"/>
                <a:cs typeface="Times New Roman" pitchFamily="18" charset="0"/>
              </a:rPr>
              <a:t>           Специфіка </a:t>
            </a:r>
            <a:r>
              <a:rPr lang="uk-UA" sz="1700" dirty="0">
                <a:solidFill>
                  <a:schemeClr val="tx1"/>
                </a:solidFill>
                <a:latin typeface="Times New Roman" pitchFamily="18" charset="0"/>
                <a:cs typeface="Times New Roman" pitchFamily="18" charset="0"/>
              </a:rPr>
              <a:t>та зростаюча роль інформації як виробничого ресурсу зумовлюють зростання довгострокових інвестицій у наукові дослідження, дослідно-конструкторські розробки і підготовку кадрів. На думку американського економіста і публіциста Т. Стюарта, 1991 р. став першим роком інформаційної ери. Саме того року у США витрати на придбання промислового обладнання (107 млрд. дол.) та інформаційної техніки (112 млрд. дол.) майже збіглися. Відтоді компанії витрачають більше грошей на обладнання, потрібне для збирання, опрацювання, аналізу та поширення інформації, ніж на машини, призначені для штампування, різання, вантаження тощо</a:t>
            </a:r>
            <a:r>
              <a:rPr lang="uk-UA" sz="1700" dirty="0" smtClean="0">
                <a:solidFill>
                  <a:schemeClr val="tx1"/>
                </a:solidFill>
                <a:latin typeface="Times New Roman" pitchFamily="18" charset="0"/>
                <a:cs typeface="Times New Roman" pitchFamily="18" charset="0"/>
              </a:rPr>
              <a:t>.</a:t>
            </a:r>
            <a:r>
              <a:rPr lang="uk-UA" sz="1700" dirty="0">
                <a:solidFill>
                  <a:schemeClr val="tx1"/>
                </a:solidFill>
                <a:latin typeface="Times New Roman" pitchFamily="18" charset="0"/>
                <a:cs typeface="Times New Roman" pitchFamily="18" charset="0"/>
              </a:rPr>
              <a:t/>
            </a:r>
            <a:br>
              <a:rPr lang="uk-UA" sz="1700" dirty="0">
                <a:solidFill>
                  <a:schemeClr val="tx1"/>
                </a:solidFill>
                <a:latin typeface="Times New Roman" pitchFamily="18" charset="0"/>
                <a:cs typeface="Times New Roman" pitchFamily="18" charset="0"/>
              </a:rPr>
            </a:br>
            <a:r>
              <a:rPr lang="uk-UA" sz="1700" dirty="0" smtClean="0">
                <a:solidFill>
                  <a:schemeClr val="tx1"/>
                </a:solidFill>
                <a:latin typeface="Times New Roman" pitchFamily="18" charset="0"/>
                <a:cs typeface="Times New Roman" pitchFamily="18" charset="0"/>
              </a:rPr>
              <a:t>         Компанії</a:t>
            </a:r>
            <a:r>
              <a:rPr lang="uk-UA" sz="1700" dirty="0">
                <a:solidFill>
                  <a:schemeClr val="tx1"/>
                </a:solidFill>
                <a:latin typeface="Times New Roman" pitchFamily="18" charset="0"/>
                <a:cs typeface="Times New Roman" pitchFamily="18" charset="0"/>
              </a:rPr>
              <a:t>, які продукують інформацію і знання, мають якісні відмінності від традиційних з погляду організації, форми капіталу і власності. Вони замінили основні фонди знаннями, а товарно-матеріальні запаси — інформацією. Кому вони належать, хто відповідає за зміст знань (основних фондів), нелегко визначити, якщо розглядати ці питання з традиційного погляду</a:t>
            </a:r>
            <a:r>
              <a:rPr lang="uk-UA" sz="1700" dirty="0" smtClean="0">
                <a:solidFill>
                  <a:schemeClr val="tx1"/>
                </a:solidFill>
                <a:latin typeface="Times New Roman" pitchFamily="18" charset="0"/>
                <a:cs typeface="Times New Roman" pitchFamily="18" charset="0"/>
              </a:rPr>
              <a:t>.</a:t>
            </a:r>
          </a:p>
        </p:txBody>
      </p:sp>
    </p:spTree>
    <p:extLst>
      <p:ext uri="{BB962C8B-B14F-4D97-AF65-F5344CB8AC3E}">
        <p14:creationId xmlns:p14="http://schemas.microsoft.com/office/powerpoint/2010/main" val="1572325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457200" y="548680"/>
            <a:ext cx="8229600" cy="5577483"/>
          </a:xfrm>
        </p:spPr>
        <p:txBody>
          <a:bodyPr>
            <a:normAutofit fontScale="92500" lnSpcReduction="20000"/>
          </a:bodyPr>
          <a:lstStyle/>
          <a:p>
            <a:pPr indent="0" algn="just">
              <a:buNone/>
            </a:pPr>
            <a:r>
              <a:rPr lang="uk-UA" dirty="0" smtClean="0">
                <a:solidFill>
                  <a:schemeClr val="tx1"/>
                </a:solidFill>
                <a:latin typeface="Times New Roman" pitchFamily="18" charset="0"/>
                <a:cs typeface="Times New Roman" pitchFamily="18" charset="0"/>
              </a:rPr>
              <a:t>        </a:t>
            </a:r>
            <a:r>
              <a:rPr lang="uk-UA" dirty="0" smtClean="0">
                <a:solidFill>
                  <a:srgbClr val="FF0000"/>
                </a:solidFill>
                <a:latin typeface="Times New Roman" pitchFamily="18" charset="0"/>
                <a:cs typeface="Times New Roman" pitchFamily="18" charset="0"/>
              </a:rPr>
              <a:t>Капітал </a:t>
            </a:r>
            <a:r>
              <a:rPr lang="uk-UA" dirty="0">
                <a:solidFill>
                  <a:srgbClr val="FF0000"/>
                </a:solidFill>
                <a:latin typeface="Times New Roman" pitchFamily="18" charset="0"/>
                <a:cs typeface="Times New Roman" pitchFamily="18" charset="0"/>
              </a:rPr>
              <a:t>як економічна категорія </a:t>
            </a:r>
            <a:r>
              <a:rPr lang="uk-UA" dirty="0">
                <a:solidFill>
                  <a:schemeClr val="tx1"/>
                </a:solidFill>
                <a:latin typeface="Times New Roman" pitchFamily="18" charset="0"/>
                <a:cs typeface="Times New Roman" pitchFamily="18" charset="0"/>
              </a:rPr>
              <a:t>– є теоретичним вираженням виробничих відносин між власниками засобів виробництва і власниками робочої сили. Тобто – це історично </a:t>
            </a:r>
            <a:r>
              <a:rPr lang="uk-UA" dirty="0" smtClean="0">
                <a:solidFill>
                  <a:schemeClr val="tx1"/>
                </a:solidFill>
                <a:latin typeface="Times New Roman" pitchFamily="18" charset="0"/>
                <a:cs typeface="Times New Roman" pitchFamily="18" charset="0"/>
              </a:rPr>
              <a:t>обумовлене, </a:t>
            </a:r>
            <a:r>
              <a:rPr lang="uk-UA" dirty="0">
                <a:solidFill>
                  <a:schemeClr val="tx1"/>
                </a:solidFill>
                <a:latin typeface="Times New Roman" pitchFamily="18" charset="0"/>
                <a:cs typeface="Times New Roman" pitchFamily="18" charset="0"/>
              </a:rPr>
              <a:t>суспільно – виробниче відношення між підприємцями, що володіють засобами виробництва, і людьми найманої праці (робітниками), які позбавлені будь – яких засобів виробництва. </a:t>
            </a:r>
            <a:endParaRPr lang="uk-UA" dirty="0" smtClean="0">
              <a:solidFill>
                <a:schemeClr val="tx1"/>
              </a:solidFill>
              <a:latin typeface="Times New Roman" pitchFamily="18" charset="0"/>
              <a:cs typeface="Times New Roman" pitchFamily="18" charset="0"/>
            </a:endParaRPr>
          </a:p>
          <a:p>
            <a:pPr indent="0" algn="just">
              <a:buNone/>
            </a:pPr>
            <a:r>
              <a:rPr lang="uk-UA" dirty="0">
                <a:solidFill>
                  <a:schemeClr val="tx1"/>
                </a:solidFill>
                <a:latin typeface="Times New Roman" pitchFamily="18" charset="0"/>
                <a:cs typeface="Times New Roman" pitchFamily="18" charset="0"/>
              </a:rPr>
              <a:t> </a:t>
            </a:r>
            <a:r>
              <a:rPr lang="uk-UA" dirty="0" smtClean="0">
                <a:solidFill>
                  <a:schemeClr val="tx1"/>
                </a:solidFill>
                <a:latin typeface="Times New Roman" pitchFamily="18" charset="0"/>
                <a:cs typeface="Times New Roman" pitchFamily="18" charset="0"/>
              </a:rPr>
              <a:t>      Можна навести кілька прикладів визначення поняття «капітал»:</a:t>
            </a:r>
            <a:endParaRPr lang="uk-UA" dirty="0">
              <a:solidFill>
                <a:schemeClr val="tx1"/>
              </a:solidFill>
              <a:latin typeface="Times New Roman" pitchFamily="18" charset="0"/>
              <a:cs typeface="Times New Roman" pitchFamily="18" charset="0"/>
            </a:endParaRPr>
          </a:p>
          <a:p>
            <a:pPr indent="457200" algn="just"/>
            <a:r>
              <a:rPr lang="uk-UA" dirty="0">
                <a:solidFill>
                  <a:schemeClr val="tx1"/>
                </a:solidFill>
                <a:latin typeface="Times New Roman" pitchFamily="18" charset="0"/>
                <a:cs typeface="Times New Roman" pitchFamily="18" charset="0"/>
              </a:rPr>
              <a:t>1. Капітал – це вартість, яка створює додаткову вартість, або капітал – це </a:t>
            </a:r>
            <a:r>
              <a:rPr lang="uk-UA" dirty="0" err="1" smtClean="0">
                <a:solidFill>
                  <a:schemeClr val="tx1"/>
                </a:solidFill>
                <a:latin typeface="Times New Roman" pitchFamily="18" charset="0"/>
                <a:cs typeface="Times New Roman" pitchFamily="18" charset="0"/>
              </a:rPr>
              <a:t>самозростаюча</a:t>
            </a:r>
            <a:r>
              <a:rPr lang="uk-UA" dirty="0" smtClean="0">
                <a:solidFill>
                  <a:schemeClr val="tx1"/>
                </a:solidFill>
                <a:latin typeface="Times New Roman" pitchFamily="18" charset="0"/>
                <a:cs typeface="Times New Roman" pitchFamily="18" charset="0"/>
              </a:rPr>
              <a:t> </a:t>
            </a:r>
            <a:r>
              <a:rPr lang="uk-UA" dirty="0">
                <a:solidFill>
                  <a:schemeClr val="tx1"/>
                </a:solidFill>
                <a:latin typeface="Times New Roman" pitchFamily="18" charset="0"/>
                <a:cs typeface="Times New Roman" pitchFamily="18" charset="0"/>
              </a:rPr>
              <a:t>вартість;</a:t>
            </a:r>
          </a:p>
          <a:p>
            <a:pPr indent="457200" algn="just"/>
            <a:r>
              <a:rPr lang="uk-UA" dirty="0">
                <a:solidFill>
                  <a:schemeClr val="tx1"/>
                </a:solidFill>
                <a:latin typeface="Times New Roman" pitchFamily="18" charset="0"/>
                <a:cs typeface="Times New Roman" pitchFamily="18" charset="0"/>
              </a:rPr>
              <a:t>2. Капітал – це не річ, а певне суспільне, належне певній історичній формації суспільства виробниче відношення, яке представлене в </a:t>
            </a:r>
            <a:r>
              <a:rPr lang="uk-UA" dirty="0" err="1" smtClean="0">
                <a:solidFill>
                  <a:schemeClr val="tx1"/>
                </a:solidFill>
                <a:latin typeface="Times New Roman" pitchFamily="18" charset="0"/>
                <a:cs typeface="Times New Roman" pitchFamily="18" charset="0"/>
              </a:rPr>
              <a:t>блазі</a:t>
            </a:r>
            <a:r>
              <a:rPr lang="uk-UA" dirty="0" smtClean="0">
                <a:solidFill>
                  <a:schemeClr val="tx1"/>
                </a:solidFill>
                <a:latin typeface="Times New Roman" pitchFamily="18" charset="0"/>
                <a:cs typeface="Times New Roman" pitchFamily="18" charset="0"/>
              </a:rPr>
              <a:t> і </a:t>
            </a:r>
            <a:r>
              <a:rPr lang="uk-UA" dirty="0">
                <a:solidFill>
                  <a:schemeClr val="tx1"/>
                </a:solidFill>
                <a:latin typeface="Times New Roman" pitchFamily="18" charset="0"/>
                <a:cs typeface="Times New Roman" pitchFamily="18" charset="0"/>
              </a:rPr>
              <a:t>надає </a:t>
            </a:r>
            <a:r>
              <a:rPr lang="uk-UA" dirty="0" smtClean="0">
                <a:solidFill>
                  <a:schemeClr val="tx1"/>
                </a:solidFill>
                <a:latin typeface="Times New Roman" pitchFamily="18" charset="0"/>
                <a:cs typeface="Times New Roman" pitchFamily="18" charset="0"/>
              </a:rPr>
              <a:t>йому специфічного </a:t>
            </a:r>
            <a:r>
              <a:rPr lang="uk-UA" dirty="0">
                <a:solidFill>
                  <a:schemeClr val="tx1"/>
                </a:solidFill>
                <a:latin typeface="Times New Roman" pitchFamily="18" charset="0"/>
                <a:cs typeface="Times New Roman" pitchFamily="18" charset="0"/>
              </a:rPr>
              <a:t>суспільного характеру;</a:t>
            </a:r>
          </a:p>
          <a:p>
            <a:pPr indent="457200" algn="just"/>
            <a:r>
              <a:rPr lang="uk-UA" dirty="0">
                <a:solidFill>
                  <a:schemeClr val="tx1"/>
                </a:solidFill>
                <a:latin typeface="Times New Roman" pitchFamily="18" charset="0"/>
                <a:cs typeface="Times New Roman" pitchFamily="18" charset="0"/>
              </a:rPr>
              <a:t>3. Капітал – це не просто сума матеріальних і вироблених засобів виробництва, це перетворені в капітал засоби виробництва, які самі по собі так само мало є капіталом, як золото або срібло самі по собі – грішми.</a:t>
            </a:r>
          </a:p>
          <a:p>
            <a:pPr marL="0" indent="457200" algn="just">
              <a:buNone/>
            </a:pPr>
            <a:endParaRPr lang="uk-UA"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895918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764704"/>
          </a:xfrm>
        </p:spPr>
        <p:txBody>
          <a:bodyPr/>
          <a:lstStyle/>
          <a:p>
            <a:r>
              <a:rPr lang="uk-UA" sz="3000" dirty="0">
                <a:solidFill>
                  <a:srgbClr val="FF0000"/>
                </a:solidFill>
                <a:latin typeface="Times New Roman" pitchFamily="18" charset="0"/>
                <a:cs typeface="Times New Roman" pitchFamily="18" charset="0"/>
              </a:rPr>
              <a:t>2.  Витрати, їх сутність та структура</a:t>
            </a:r>
            <a:r>
              <a:rPr lang="uk-UA" sz="3000" dirty="0" smtClean="0">
                <a:solidFill>
                  <a:srgbClr val="FF0000"/>
                </a:solidFill>
                <a:latin typeface="Times New Roman" pitchFamily="18" charset="0"/>
                <a:cs typeface="Times New Roman" pitchFamily="18" charset="0"/>
              </a:rPr>
              <a:t>.</a:t>
            </a:r>
            <a:endParaRPr lang="uk-UA" sz="3000" dirty="0">
              <a:solidFill>
                <a:srgbClr val="FF0000"/>
              </a:solidFill>
            </a:endParaRPr>
          </a:p>
        </p:txBody>
      </p:sp>
      <p:sp>
        <p:nvSpPr>
          <p:cNvPr id="3" name="Місце для вмісту 2"/>
          <p:cNvSpPr>
            <a:spLocks noGrp="1"/>
          </p:cNvSpPr>
          <p:nvPr>
            <p:ph idx="1"/>
          </p:nvPr>
        </p:nvSpPr>
        <p:spPr>
          <a:xfrm>
            <a:off x="323528" y="620688"/>
            <a:ext cx="8640960" cy="5904656"/>
          </a:xfrm>
        </p:spPr>
        <p:txBody>
          <a:bodyPr>
            <a:normAutofit fontScale="47500" lnSpcReduction="20000"/>
          </a:bodyPr>
          <a:lstStyle/>
          <a:p>
            <a:pPr marL="0" indent="457200" algn="just">
              <a:lnSpc>
                <a:spcPct val="120000"/>
              </a:lnSpc>
              <a:spcBef>
                <a:spcPts val="0"/>
              </a:spcBef>
              <a:buNone/>
            </a:pPr>
            <a:r>
              <a:rPr lang="uk-UA" sz="2900" dirty="0">
                <a:solidFill>
                  <a:srgbClr val="FF0000"/>
                </a:solidFill>
                <a:latin typeface="Times New Roman" pitchFamily="18" charset="0"/>
                <a:cs typeface="Times New Roman" pitchFamily="18" charset="0"/>
              </a:rPr>
              <a:t>Витрати</a:t>
            </a:r>
            <a:r>
              <a:rPr lang="uk-UA" sz="2900" dirty="0">
                <a:latin typeface="Times New Roman" pitchFamily="18" charset="0"/>
                <a:cs typeface="Times New Roman" pitchFamily="18" charset="0"/>
              </a:rPr>
              <a:t> </a:t>
            </a:r>
            <a:r>
              <a:rPr lang="uk-UA" sz="2900" dirty="0">
                <a:solidFill>
                  <a:schemeClr val="tx1"/>
                </a:solidFill>
                <a:latin typeface="Times New Roman" pitchFamily="18" charset="0"/>
                <a:cs typeface="Times New Roman" pitchFamily="18" charset="0"/>
              </a:rPr>
              <a:t>- зменшення економічних </a:t>
            </a:r>
            <a:r>
              <a:rPr lang="uk-UA" sz="2900" dirty="0" smtClean="0">
                <a:solidFill>
                  <a:schemeClr val="tx1"/>
                </a:solidFill>
                <a:latin typeface="Times New Roman" pitchFamily="18" charset="0"/>
                <a:cs typeface="Times New Roman" pitchFamily="18" charset="0"/>
              </a:rPr>
              <a:t>вигод у </a:t>
            </a:r>
            <a:r>
              <a:rPr lang="uk-UA" sz="2900" dirty="0">
                <a:solidFill>
                  <a:schemeClr val="tx1"/>
                </a:solidFill>
                <a:latin typeface="Times New Roman" pitchFamily="18" charset="0"/>
                <a:cs typeface="Times New Roman" pitchFamily="18" charset="0"/>
              </a:rPr>
              <a:t>вигляді вибуття активів або збільшення зобов'язань, які призводять до зменшення власного капіталу (за винятком зменшення капіталу за рахунок його вилучення або розподілення власникам</a:t>
            </a:r>
            <a:r>
              <a:rPr lang="uk-UA" sz="2900" dirty="0" smtClean="0">
                <a:solidFill>
                  <a:schemeClr val="tx1"/>
                </a:solidFill>
                <a:latin typeface="Times New Roman" pitchFamily="18" charset="0"/>
                <a:cs typeface="Times New Roman" pitchFamily="18" charset="0"/>
              </a:rPr>
              <a:t>).</a:t>
            </a:r>
          </a:p>
          <a:p>
            <a:pPr marL="0" indent="457200" algn="just">
              <a:lnSpc>
                <a:spcPct val="120000"/>
              </a:lnSpc>
              <a:spcBef>
                <a:spcPts val="0"/>
              </a:spcBef>
              <a:buNone/>
            </a:pPr>
            <a:r>
              <a:rPr lang="uk-UA" sz="2900" dirty="0" smtClean="0">
                <a:solidFill>
                  <a:schemeClr val="tx1"/>
                </a:solidFill>
                <a:latin typeface="Times New Roman" pitchFamily="18" charset="0"/>
                <a:cs typeface="Times New Roman" pitchFamily="18" charset="0"/>
              </a:rPr>
              <a:t>Розрізняють:</a:t>
            </a:r>
            <a:endParaRPr lang="uk-UA" sz="2900" dirty="0">
              <a:solidFill>
                <a:schemeClr val="tx1"/>
              </a:solidFill>
              <a:latin typeface="Times New Roman" pitchFamily="18" charset="0"/>
              <a:cs typeface="Times New Roman" pitchFamily="18" charset="0"/>
            </a:endParaRPr>
          </a:p>
          <a:p>
            <a:pPr marL="0" lvl="1" indent="457200" algn="just">
              <a:lnSpc>
                <a:spcPct val="120000"/>
              </a:lnSpc>
              <a:spcBef>
                <a:spcPts val="0"/>
              </a:spcBef>
            </a:pPr>
            <a:r>
              <a:rPr lang="uk-UA" sz="2900" dirty="0">
                <a:solidFill>
                  <a:schemeClr val="tx1"/>
                </a:solidFill>
                <a:latin typeface="Times New Roman" pitchFamily="18" charset="0"/>
                <a:cs typeface="Times New Roman" pitchFamily="18" charset="0"/>
              </a:rPr>
              <a:t>Постійні витрати</a:t>
            </a:r>
          </a:p>
          <a:p>
            <a:pPr marL="0" lvl="1" indent="457200" algn="just">
              <a:lnSpc>
                <a:spcPct val="120000"/>
              </a:lnSpc>
              <a:spcBef>
                <a:spcPts val="0"/>
              </a:spcBef>
            </a:pPr>
            <a:r>
              <a:rPr lang="uk-UA" sz="2900" dirty="0">
                <a:solidFill>
                  <a:schemeClr val="tx1"/>
                </a:solidFill>
                <a:latin typeface="Times New Roman" pitchFamily="18" charset="0"/>
                <a:cs typeface="Times New Roman" pitchFamily="18" charset="0"/>
              </a:rPr>
              <a:t>Прямі витрати</a:t>
            </a:r>
          </a:p>
          <a:p>
            <a:pPr marL="0" lvl="1" indent="457200" algn="just">
              <a:lnSpc>
                <a:spcPct val="120000"/>
              </a:lnSpc>
              <a:spcBef>
                <a:spcPts val="0"/>
              </a:spcBef>
            </a:pPr>
            <a:r>
              <a:rPr lang="uk-UA" sz="2900" dirty="0">
                <a:solidFill>
                  <a:schemeClr val="tx1"/>
                </a:solidFill>
                <a:latin typeface="Times New Roman" pitchFamily="18" charset="0"/>
                <a:cs typeface="Times New Roman" pitchFamily="18" charset="0"/>
              </a:rPr>
              <a:t>Витрати виробництва</a:t>
            </a:r>
          </a:p>
          <a:p>
            <a:pPr marL="0" lvl="1" indent="457200" algn="just">
              <a:lnSpc>
                <a:spcPct val="120000"/>
              </a:lnSpc>
              <a:spcBef>
                <a:spcPts val="0"/>
              </a:spcBef>
            </a:pPr>
            <a:r>
              <a:rPr lang="uk-UA" sz="2900" dirty="0">
                <a:solidFill>
                  <a:schemeClr val="tx1"/>
                </a:solidFill>
                <a:latin typeface="Times New Roman" pitchFamily="18" charset="0"/>
                <a:cs typeface="Times New Roman" pitchFamily="18" charset="0"/>
              </a:rPr>
              <a:t>Витрати на інновацію</a:t>
            </a:r>
          </a:p>
          <a:p>
            <a:pPr marL="0" lvl="1" indent="457200" algn="just">
              <a:lnSpc>
                <a:spcPct val="120000"/>
              </a:lnSpc>
              <a:spcBef>
                <a:spcPts val="0"/>
              </a:spcBef>
            </a:pPr>
            <a:r>
              <a:rPr lang="uk-UA" sz="2900" dirty="0">
                <a:solidFill>
                  <a:schemeClr val="tx1"/>
                </a:solidFill>
                <a:latin typeface="Times New Roman" pitchFamily="18" charset="0"/>
                <a:cs typeface="Times New Roman" pitchFamily="18" charset="0"/>
              </a:rPr>
              <a:t>Витрати страховика</a:t>
            </a:r>
          </a:p>
          <a:p>
            <a:pPr marL="0" lvl="1" indent="457200" algn="just">
              <a:lnSpc>
                <a:spcPct val="120000"/>
              </a:lnSpc>
              <a:spcBef>
                <a:spcPts val="0"/>
              </a:spcBef>
            </a:pPr>
            <a:r>
              <a:rPr lang="uk-UA" sz="2900" dirty="0">
                <a:solidFill>
                  <a:schemeClr val="tx1"/>
                </a:solidFill>
                <a:latin typeface="Times New Roman" pitchFamily="18" charset="0"/>
                <a:cs typeface="Times New Roman" pitchFamily="18" charset="0"/>
              </a:rPr>
              <a:t>Поточні витрати</a:t>
            </a:r>
          </a:p>
          <a:p>
            <a:pPr marL="0" lvl="1" indent="457200" algn="just">
              <a:lnSpc>
                <a:spcPct val="120000"/>
              </a:lnSpc>
              <a:spcBef>
                <a:spcPts val="0"/>
              </a:spcBef>
            </a:pPr>
            <a:r>
              <a:rPr lang="uk-UA" sz="2900" dirty="0">
                <a:solidFill>
                  <a:schemeClr val="tx1"/>
                </a:solidFill>
                <a:latin typeface="Times New Roman" pitchFamily="18" charset="0"/>
                <a:cs typeface="Times New Roman" pitchFamily="18" charset="0"/>
              </a:rPr>
              <a:t>Перемінні витрати</a:t>
            </a:r>
          </a:p>
          <a:p>
            <a:pPr marL="0" lvl="1" indent="457200" algn="just">
              <a:lnSpc>
                <a:spcPct val="120000"/>
              </a:lnSpc>
              <a:spcBef>
                <a:spcPts val="0"/>
              </a:spcBef>
            </a:pPr>
            <a:r>
              <a:rPr lang="uk-UA" sz="2900" dirty="0">
                <a:solidFill>
                  <a:schemeClr val="tx1"/>
                </a:solidFill>
                <a:latin typeface="Times New Roman" pitchFamily="18" charset="0"/>
                <a:cs typeface="Times New Roman" pitchFamily="18" charset="0"/>
              </a:rPr>
              <a:t>Капітальні витрати</a:t>
            </a:r>
          </a:p>
          <a:p>
            <a:pPr marL="0" lvl="1" indent="457200" algn="just">
              <a:lnSpc>
                <a:spcPct val="120000"/>
              </a:lnSpc>
              <a:spcBef>
                <a:spcPts val="0"/>
              </a:spcBef>
            </a:pPr>
            <a:r>
              <a:rPr lang="uk-UA" sz="2900" dirty="0">
                <a:solidFill>
                  <a:schemeClr val="tx1"/>
                </a:solidFill>
                <a:latin typeface="Times New Roman" pitchFamily="18" charset="0"/>
                <a:cs typeface="Times New Roman" pitchFamily="18" charset="0"/>
              </a:rPr>
              <a:t>Витрати на капітал</a:t>
            </a:r>
          </a:p>
          <a:p>
            <a:pPr marL="0" lvl="1" indent="457200" algn="just">
              <a:lnSpc>
                <a:spcPct val="120000"/>
              </a:lnSpc>
              <a:spcBef>
                <a:spcPts val="0"/>
              </a:spcBef>
            </a:pPr>
            <a:r>
              <a:rPr lang="uk-UA" sz="2900" dirty="0">
                <a:solidFill>
                  <a:schemeClr val="tx1"/>
                </a:solidFill>
                <a:latin typeface="Times New Roman" pitchFamily="18" charset="0"/>
                <a:cs typeface="Times New Roman" pitchFamily="18" charset="0"/>
              </a:rPr>
              <a:t>Альтернативні витрати</a:t>
            </a:r>
          </a:p>
          <a:p>
            <a:pPr marL="0" lvl="1" indent="457200" algn="just">
              <a:lnSpc>
                <a:spcPct val="120000"/>
              </a:lnSpc>
              <a:spcBef>
                <a:spcPts val="0"/>
              </a:spcBef>
            </a:pPr>
            <a:r>
              <a:rPr lang="uk-UA" sz="2900" dirty="0">
                <a:solidFill>
                  <a:schemeClr val="tx1"/>
                </a:solidFill>
                <a:latin typeface="Times New Roman" pitchFamily="18" charset="0"/>
                <a:cs typeface="Times New Roman" pitchFamily="18" charset="0"/>
              </a:rPr>
              <a:t>Середні витрати</a:t>
            </a:r>
          </a:p>
          <a:p>
            <a:pPr marL="0" lvl="1" indent="457200" algn="just">
              <a:lnSpc>
                <a:spcPct val="120000"/>
              </a:lnSpc>
              <a:spcBef>
                <a:spcPts val="0"/>
              </a:spcBef>
            </a:pPr>
            <a:r>
              <a:rPr lang="uk-UA" sz="2900" dirty="0">
                <a:solidFill>
                  <a:schemeClr val="tx1"/>
                </a:solidFill>
                <a:latin typeface="Times New Roman" pitchFamily="18" charset="0"/>
                <a:cs typeface="Times New Roman" pitchFamily="18" charset="0"/>
              </a:rPr>
              <a:t>Приведені витрати</a:t>
            </a:r>
          </a:p>
          <a:p>
            <a:pPr marL="0" lvl="1" indent="457200" algn="just">
              <a:lnSpc>
                <a:spcPct val="120000"/>
              </a:lnSpc>
              <a:spcBef>
                <a:spcPts val="0"/>
              </a:spcBef>
            </a:pPr>
            <a:r>
              <a:rPr lang="uk-UA" sz="2900" dirty="0">
                <a:solidFill>
                  <a:schemeClr val="tx1"/>
                </a:solidFill>
                <a:latin typeface="Times New Roman" pitchFamily="18" charset="0"/>
                <a:cs typeface="Times New Roman" pitchFamily="18" charset="0"/>
              </a:rPr>
              <a:t>Витрати майбутніх періодів</a:t>
            </a:r>
          </a:p>
          <a:p>
            <a:pPr marL="0" lvl="1" indent="457200" algn="just">
              <a:lnSpc>
                <a:spcPct val="120000"/>
              </a:lnSpc>
              <a:spcBef>
                <a:spcPts val="0"/>
              </a:spcBef>
            </a:pPr>
            <a:r>
              <a:rPr lang="uk-UA" sz="2900" dirty="0">
                <a:solidFill>
                  <a:schemeClr val="tx1"/>
                </a:solidFill>
                <a:latin typeface="Times New Roman" pitchFamily="18" charset="0"/>
                <a:cs typeface="Times New Roman" pitchFamily="18" charset="0"/>
              </a:rPr>
              <a:t>Витрати на </a:t>
            </a:r>
            <a:r>
              <a:rPr lang="uk-UA" sz="2900" dirty="0" smtClean="0">
                <a:solidFill>
                  <a:schemeClr val="tx1"/>
                </a:solidFill>
                <a:latin typeface="Times New Roman" pitchFamily="18" charset="0"/>
                <a:cs typeface="Times New Roman" pitchFamily="18" charset="0"/>
              </a:rPr>
              <a:t>будівництво</a:t>
            </a:r>
          </a:p>
          <a:p>
            <a:pPr marL="0" lvl="1" indent="457200" algn="just">
              <a:lnSpc>
                <a:spcPct val="120000"/>
              </a:lnSpc>
              <a:spcBef>
                <a:spcPts val="0"/>
              </a:spcBef>
            </a:pPr>
            <a:endParaRPr lang="uk-UA" sz="2900" dirty="0">
              <a:solidFill>
                <a:schemeClr val="tx1"/>
              </a:solidFill>
              <a:latin typeface="Times New Roman" pitchFamily="18" charset="0"/>
              <a:cs typeface="Times New Roman" pitchFamily="18" charset="0"/>
            </a:endParaRPr>
          </a:p>
          <a:p>
            <a:pPr marL="0" lvl="1" indent="457200" algn="just">
              <a:lnSpc>
                <a:spcPct val="120000"/>
              </a:lnSpc>
              <a:spcBef>
                <a:spcPts val="0"/>
              </a:spcBef>
              <a:buNone/>
            </a:pPr>
            <a:r>
              <a:rPr lang="uk-UA" sz="2900" dirty="0" smtClean="0">
                <a:solidFill>
                  <a:schemeClr val="tx1"/>
                </a:solidFill>
                <a:latin typeface="Times New Roman" pitchFamily="18" charset="0"/>
                <a:cs typeface="Times New Roman" pitchFamily="18" charset="0"/>
              </a:rPr>
              <a:t>В </a:t>
            </a:r>
            <a:r>
              <a:rPr lang="uk-UA" sz="2900" dirty="0">
                <a:solidFill>
                  <a:schemeClr val="tx1"/>
                </a:solidFill>
                <a:latin typeface="Times New Roman" pitchFamily="18" charset="0"/>
                <a:cs typeface="Times New Roman" pitchFamily="18" charset="0"/>
              </a:rPr>
              <a:t>цілому слід відмітити, витрати підприємств — це сукупність усіх спожитих ресурсів на виробництво того чи іншого продукту. Вони характеризують вартість виробництва продукції для підприємства. Витрати підприємства складаються зі спожитих засобів виробництва та заробітної плати і набувають форми собівартості продукції. Різниця між вартістю продукції і собівартістю дорівнює розміру прибутку підприємства. Витрати підприємств виражають реальні виробничі відносини ринкової системи господарювання. Важливою умовою успішної діяльності підприємства є досягнення оптимального рівня витрат на виробництво, внаслідок чого зросте конкурентоздатність продукції та стане реальним досягнення довгострокового економічного зростання. </a:t>
            </a:r>
          </a:p>
          <a:p>
            <a:pPr marL="0" indent="457200">
              <a:lnSpc>
                <a:spcPct val="120000"/>
              </a:lnSpc>
              <a:buNone/>
            </a:pPr>
            <a:endParaRPr lang="uk-UA" dirty="0"/>
          </a:p>
        </p:txBody>
      </p:sp>
    </p:spTree>
    <p:extLst>
      <p:ext uri="{BB962C8B-B14F-4D97-AF65-F5344CB8AC3E}">
        <p14:creationId xmlns:p14="http://schemas.microsoft.com/office/powerpoint/2010/main" val="1014738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260648"/>
            <a:ext cx="8712968" cy="6192688"/>
          </a:xfrm>
        </p:spPr>
        <p:txBody>
          <a:bodyPr>
            <a:normAutofit fontScale="70000" lnSpcReduction="20000"/>
          </a:bodyPr>
          <a:lstStyle/>
          <a:p>
            <a:pPr marL="0" indent="0" algn="just">
              <a:lnSpc>
                <a:spcPct val="120000"/>
              </a:lnSpc>
              <a:spcBef>
                <a:spcPts val="0"/>
              </a:spcBef>
              <a:buNone/>
            </a:pPr>
            <a:r>
              <a:rPr lang="uk-UA" dirty="0" smtClean="0">
                <a:solidFill>
                  <a:schemeClr val="tx1"/>
                </a:solidFill>
                <a:latin typeface="Times New Roman" pitchFamily="18" charset="0"/>
                <a:cs typeface="Times New Roman" pitchFamily="18" charset="0"/>
              </a:rPr>
              <a:t>         Економічна </a:t>
            </a:r>
            <a:r>
              <a:rPr lang="uk-UA" dirty="0">
                <a:solidFill>
                  <a:schemeClr val="tx1"/>
                </a:solidFill>
                <a:latin typeface="Times New Roman" pitchFamily="18" charset="0"/>
                <a:cs typeface="Times New Roman" pitchFamily="18" charset="0"/>
              </a:rPr>
              <a:t>теорія вирізняє такі основні види </a:t>
            </a:r>
            <a:r>
              <a:rPr lang="uk-UA" dirty="0" smtClean="0">
                <a:solidFill>
                  <a:schemeClr val="tx1"/>
                </a:solidFill>
                <a:latin typeface="Times New Roman" pitchFamily="18" charset="0"/>
                <a:cs typeface="Times New Roman" pitchFamily="18" charset="0"/>
              </a:rPr>
              <a:t>витрат фірми</a:t>
            </a:r>
            <a:r>
              <a:rPr lang="uk-UA" dirty="0">
                <a:solidFill>
                  <a:schemeClr val="tx1"/>
                </a:solidFill>
                <a:latin typeface="Times New Roman" pitchFamily="18" charset="0"/>
                <a:cs typeface="Times New Roman" pitchFamily="18" charset="0"/>
              </a:rPr>
              <a:t>: постійні, змінні, валові (загальні), середні, граничні, альтернативні. </a:t>
            </a:r>
            <a:endParaRPr lang="uk-UA" dirty="0" smtClean="0">
              <a:solidFill>
                <a:schemeClr val="tx1"/>
              </a:solidFill>
              <a:latin typeface="Times New Roman" pitchFamily="18" charset="0"/>
              <a:cs typeface="Times New Roman" pitchFamily="18" charset="0"/>
            </a:endParaRPr>
          </a:p>
          <a:p>
            <a:pPr marL="0" indent="0" algn="just">
              <a:lnSpc>
                <a:spcPct val="120000"/>
              </a:lnSpc>
              <a:spcBef>
                <a:spcPts val="0"/>
              </a:spcBef>
              <a:buNone/>
            </a:pPr>
            <a:r>
              <a:rPr lang="uk-UA" dirty="0" smtClean="0">
                <a:solidFill>
                  <a:schemeClr val="tx1"/>
                </a:solidFill>
                <a:latin typeface="Times New Roman" pitchFamily="18" charset="0"/>
                <a:cs typeface="Times New Roman" pitchFamily="18" charset="0"/>
              </a:rPr>
              <a:t>       Сучасні </a:t>
            </a:r>
            <a:r>
              <a:rPr lang="uk-UA" dirty="0">
                <a:solidFill>
                  <a:schemeClr val="tx1"/>
                </a:solidFill>
                <a:latin typeface="Times New Roman" pitchFamily="18" charset="0"/>
                <a:cs typeface="Times New Roman" pitchFamily="18" charset="0"/>
              </a:rPr>
              <a:t>західні концепції класифікують витрати виробництва, за критерієм залежності або незалежності їх від обсягу виробництва.</a:t>
            </a:r>
          </a:p>
          <a:p>
            <a:pPr marL="0" indent="450000" algn="just">
              <a:lnSpc>
                <a:spcPct val="120000"/>
              </a:lnSpc>
              <a:spcBef>
                <a:spcPts val="0"/>
              </a:spcBef>
            </a:pPr>
            <a:r>
              <a:rPr lang="uk-UA" b="1" dirty="0">
                <a:solidFill>
                  <a:schemeClr val="tx1"/>
                </a:solidFill>
                <a:latin typeface="Times New Roman" pitchFamily="18" charset="0"/>
                <a:cs typeface="Times New Roman" pitchFamily="18" charset="0"/>
              </a:rPr>
              <a:t>Постійні витрати</a:t>
            </a:r>
            <a:r>
              <a:rPr lang="uk-UA" dirty="0">
                <a:solidFill>
                  <a:schemeClr val="tx1"/>
                </a:solidFill>
                <a:latin typeface="Times New Roman" pitchFamily="18" charset="0"/>
                <a:cs typeface="Times New Roman" pitchFamily="18" charset="0"/>
              </a:rPr>
              <a:t> (англ. </a:t>
            </a:r>
            <a:r>
              <a:rPr lang="en-US" i="1" dirty="0">
                <a:solidFill>
                  <a:schemeClr val="tx1"/>
                </a:solidFill>
                <a:latin typeface="Times New Roman" pitchFamily="18" charset="0"/>
                <a:cs typeface="Times New Roman" pitchFamily="18" charset="0"/>
              </a:rPr>
              <a:t>Fixed Costs</a:t>
            </a:r>
            <a:r>
              <a:rPr lang="en-US" dirty="0">
                <a:solidFill>
                  <a:schemeClr val="tx1"/>
                </a:solidFill>
                <a:latin typeface="Times New Roman" pitchFamily="18" charset="0"/>
                <a:cs typeface="Times New Roman" pitchFamily="18" charset="0"/>
              </a:rPr>
              <a:t>) — </a:t>
            </a:r>
            <a:r>
              <a:rPr lang="uk-UA" dirty="0">
                <a:solidFill>
                  <a:schemeClr val="tx1"/>
                </a:solidFill>
                <a:latin typeface="Times New Roman" pitchFamily="18" charset="0"/>
                <a:cs typeface="Times New Roman" pitchFamily="18" charset="0"/>
              </a:rPr>
              <a:t>витрати, величина яких не змінюється залежно від зміни обсягу випуску продукції і які фірма повинна сплачувати навіть тоді, коли вона нічого не виготовляє. До них належать грошові витрати на експлуатацію будівель, споруд і обладнання, орендна плата, виплата відсотків за кредитом, заробітна плата апарату управління, витрати на </a:t>
            </a:r>
            <a:r>
              <a:rPr lang="uk-UA" dirty="0" smtClean="0">
                <a:solidFill>
                  <a:schemeClr val="tx1"/>
                </a:solidFill>
                <a:latin typeface="Times New Roman" pitchFamily="18" charset="0"/>
                <a:cs typeface="Times New Roman" pitchFamily="18" charset="0"/>
              </a:rPr>
              <a:t>охорону (позначаються </a:t>
            </a:r>
            <a:r>
              <a:rPr lang="en-US" dirty="0">
                <a:solidFill>
                  <a:schemeClr val="tx1"/>
                </a:solidFill>
                <a:latin typeface="Times New Roman" pitchFamily="18" charset="0"/>
                <a:cs typeface="Times New Roman" pitchFamily="18" charset="0"/>
              </a:rPr>
              <a:t>FC</a:t>
            </a:r>
            <a:r>
              <a:rPr lang="en-US" dirty="0" smtClean="0">
                <a:solidFill>
                  <a:schemeClr val="tx1"/>
                </a:solidFill>
                <a:latin typeface="Times New Roman" pitchFamily="18" charset="0"/>
                <a:cs typeface="Times New Roman" pitchFamily="18" charset="0"/>
              </a:rPr>
              <a:t>)</a:t>
            </a:r>
            <a:r>
              <a:rPr lang="uk-UA" dirty="0" smtClean="0">
                <a:solidFill>
                  <a:schemeClr val="tx1"/>
                </a:solidFill>
                <a:latin typeface="Times New Roman" pitchFamily="18" charset="0"/>
                <a:cs typeface="Times New Roman" pitchFamily="18" charset="0"/>
              </a:rPr>
              <a:t>.</a:t>
            </a:r>
            <a:endParaRPr lang="en-US" dirty="0">
              <a:solidFill>
                <a:schemeClr val="tx1"/>
              </a:solidFill>
              <a:latin typeface="Times New Roman" pitchFamily="18" charset="0"/>
              <a:cs typeface="Times New Roman" pitchFamily="18" charset="0"/>
            </a:endParaRPr>
          </a:p>
          <a:p>
            <a:pPr marL="0" indent="450000" algn="just">
              <a:lnSpc>
                <a:spcPct val="120000"/>
              </a:lnSpc>
              <a:spcBef>
                <a:spcPts val="0"/>
              </a:spcBef>
            </a:pPr>
            <a:r>
              <a:rPr lang="uk-UA" b="1" dirty="0">
                <a:solidFill>
                  <a:schemeClr val="tx1"/>
                </a:solidFill>
                <a:latin typeface="Times New Roman" pitchFamily="18" charset="0"/>
                <a:cs typeface="Times New Roman" pitchFamily="18" charset="0"/>
              </a:rPr>
              <a:t>Змінні витрати</a:t>
            </a:r>
            <a:r>
              <a:rPr lang="uk-UA" dirty="0">
                <a:solidFill>
                  <a:schemeClr val="tx1"/>
                </a:solidFill>
                <a:latin typeface="Times New Roman" pitchFamily="18" charset="0"/>
                <a:cs typeface="Times New Roman" pitchFamily="18" charset="0"/>
              </a:rPr>
              <a:t> (англ. </a:t>
            </a:r>
            <a:r>
              <a:rPr lang="en-US" i="1" dirty="0">
                <a:solidFill>
                  <a:schemeClr val="tx1"/>
                </a:solidFill>
                <a:latin typeface="Times New Roman" pitchFamily="18" charset="0"/>
                <a:cs typeface="Times New Roman" pitchFamily="18" charset="0"/>
              </a:rPr>
              <a:t>Variable Costs</a:t>
            </a:r>
            <a:r>
              <a:rPr lang="en-US" dirty="0">
                <a:solidFill>
                  <a:schemeClr val="tx1"/>
                </a:solidFill>
                <a:latin typeface="Times New Roman" pitchFamily="18" charset="0"/>
                <a:cs typeface="Times New Roman" pitchFamily="18" charset="0"/>
              </a:rPr>
              <a:t>) — </a:t>
            </a:r>
            <a:r>
              <a:rPr lang="uk-UA" dirty="0">
                <a:solidFill>
                  <a:schemeClr val="tx1"/>
                </a:solidFill>
                <a:latin typeface="Times New Roman" pitchFamily="18" charset="0"/>
                <a:cs typeface="Times New Roman" pitchFamily="18" charset="0"/>
              </a:rPr>
              <a:t>витрати, величина яких змінюється залежно від зміни обсягу виробництва. Динаміка їх нерівномірна: починаючи з нуля, вони спочатку зростають дуже швидко разом зі зростанням виробництва. З подальшим розширенням обсягів виробництва виникає фактор економії, і змінні витрати зростають повільніше, ніж збільшується обсяг </a:t>
            </a:r>
            <a:r>
              <a:rPr lang="uk-UA" dirty="0" smtClean="0">
                <a:solidFill>
                  <a:schemeClr val="tx1"/>
                </a:solidFill>
                <a:latin typeface="Times New Roman" pitchFamily="18" charset="0"/>
                <a:cs typeface="Times New Roman" pitchFamily="18" charset="0"/>
              </a:rPr>
              <a:t>продукції (позначаються </a:t>
            </a:r>
            <a:r>
              <a:rPr lang="en-US" dirty="0">
                <a:solidFill>
                  <a:schemeClr val="tx1"/>
                </a:solidFill>
                <a:latin typeface="Times New Roman" pitchFamily="18" charset="0"/>
                <a:cs typeface="Times New Roman" pitchFamily="18" charset="0"/>
              </a:rPr>
              <a:t>VC</a:t>
            </a:r>
            <a:r>
              <a:rPr lang="en-US" dirty="0" smtClean="0">
                <a:solidFill>
                  <a:schemeClr val="tx1"/>
                </a:solidFill>
                <a:latin typeface="Times New Roman" pitchFamily="18" charset="0"/>
                <a:cs typeface="Times New Roman" pitchFamily="18" charset="0"/>
              </a:rPr>
              <a:t>)</a:t>
            </a:r>
            <a:r>
              <a:rPr lang="uk-UA" dirty="0" smtClean="0">
                <a:solidFill>
                  <a:schemeClr val="tx1"/>
                </a:solidFill>
                <a:latin typeface="Times New Roman" pitchFamily="18" charset="0"/>
                <a:cs typeface="Times New Roman" pitchFamily="18" charset="0"/>
              </a:rPr>
              <a:t>.</a:t>
            </a:r>
            <a:endParaRPr lang="en-US" dirty="0">
              <a:solidFill>
                <a:schemeClr val="tx1"/>
              </a:solidFill>
              <a:latin typeface="Times New Roman" pitchFamily="18" charset="0"/>
              <a:cs typeface="Times New Roman" pitchFamily="18" charset="0"/>
            </a:endParaRPr>
          </a:p>
          <a:p>
            <a:pPr marL="0" indent="450000" algn="just">
              <a:lnSpc>
                <a:spcPct val="120000"/>
              </a:lnSpc>
              <a:spcBef>
                <a:spcPts val="0"/>
              </a:spcBef>
            </a:pPr>
            <a:r>
              <a:rPr lang="uk-UA" b="1" dirty="0">
                <a:solidFill>
                  <a:schemeClr val="tx1"/>
                </a:solidFill>
                <a:latin typeface="Times New Roman" pitchFamily="18" charset="0"/>
                <a:cs typeface="Times New Roman" pitchFamily="18" charset="0"/>
              </a:rPr>
              <a:t>Валові витрати</a:t>
            </a:r>
            <a:r>
              <a:rPr lang="uk-UA" dirty="0">
                <a:solidFill>
                  <a:schemeClr val="tx1"/>
                </a:solidFill>
                <a:latin typeface="Times New Roman" pitchFamily="18" charset="0"/>
                <a:cs typeface="Times New Roman" pitchFamily="18" charset="0"/>
              </a:rPr>
              <a:t> (</a:t>
            </a:r>
            <a:r>
              <a:rPr lang="uk-UA" b="1" dirty="0">
                <a:solidFill>
                  <a:schemeClr val="tx1"/>
                </a:solidFill>
                <a:latin typeface="Times New Roman" pitchFamily="18" charset="0"/>
                <a:cs typeface="Times New Roman" pitchFamily="18" charset="0"/>
              </a:rPr>
              <a:t>загальні </a:t>
            </a:r>
            <a:r>
              <a:rPr lang="uk-UA" b="1" dirty="0" smtClean="0">
                <a:solidFill>
                  <a:schemeClr val="tx1"/>
                </a:solidFill>
                <a:latin typeface="Times New Roman" pitchFamily="18" charset="0"/>
                <a:cs typeface="Times New Roman" pitchFamily="18" charset="0"/>
              </a:rPr>
              <a:t>витрати</a:t>
            </a:r>
            <a:r>
              <a:rPr lang="uk-UA" dirty="0" smtClean="0">
                <a:solidFill>
                  <a:schemeClr val="tx1"/>
                </a:solidFill>
                <a:latin typeface="Times New Roman" pitchFamily="18" charset="0"/>
                <a:cs typeface="Times New Roman" pitchFamily="18" charset="0"/>
              </a:rPr>
              <a:t>, англ</a:t>
            </a:r>
            <a:r>
              <a:rPr lang="uk-UA" dirty="0">
                <a:solidFill>
                  <a:schemeClr val="tx1"/>
                </a:solidFill>
                <a:latin typeface="Times New Roman" pitchFamily="18" charset="0"/>
                <a:cs typeface="Times New Roman" pitchFamily="18" charset="0"/>
              </a:rPr>
              <a:t>. </a:t>
            </a:r>
            <a:r>
              <a:rPr lang="en-US" i="1" dirty="0">
                <a:solidFill>
                  <a:schemeClr val="tx1"/>
                </a:solidFill>
                <a:latin typeface="Times New Roman" pitchFamily="18" charset="0"/>
                <a:cs typeface="Times New Roman" pitchFamily="18" charset="0"/>
              </a:rPr>
              <a:t>Total Costs</a:t>
            </a:r>
            <a:r>
              <a:rPr lang="en-US" dirty="0">
                <a:solidFill>
                  <a:schemeClr val="tx1"/>
                </a:solidFill>
                <a:latin typeface="Times New Roman" pitchFamily="18" charset="0"/>
                <a:cs typeface="Times New Roman" pitchFamily="18" charset="0"/>
              </a:rPr>
              <a:t>) </a:t>
            </a:r>
            <a:r>
              <a:rPr lang="uk-UA" dirty="0">
                <a:solidFill>
                  <a:schemeClr val="tx1"/>
                </a:solidFill>
                <a:latin typeface="Times New Roman" pitchFamily="18" charset="0"/>
                <a:cs typeface="Times New Roman" pitchFamily="18" charset="0"/>
              </a:rPr>
              <a:t>є сумою постійних і змінних витрат за кожного конкретного обсягу </a:t>
            </a:r>
            <a:r>
              <a:rPr lang="uk-UA" dirty="0" smtClean="0">
                <a:solidFill>
                  <a:schemeClr val="tx1"/>
                </a:solidFill>
                <a:latin typeface="Times New Roman" pitchFamily="18" charset="0"/>
                <a:cs typeface="Times New Roman" pitchFamily="18" charset="0"/>
              </a:rPr>
              <a:t>виробництва (позначаються </a:t>
            </a:r>
            <a:r>
              <a:rPr lang="en-US" dirty="0">
                <a:solidFill>
                  <a:schemeClr val="tx1"/>
                </a:solidFill>
                <a:latin typeface="Times New Roman" pitchFamily="18" charset="0"/>
                <a:cs typeface="Times New Roman" pitchFamily="18" charset="0"/>
              </a:rPr>
              <a:t>TC</a:t>
            </a:r>
            <a:r>
              <a:rPr lang="en-US" dirty="0" smtClean="0">
                <a:solidFill>
                  <a:schemeClr val="tx1"/>
                </a:solidFill>
                <a:latin typeface="Times New Roman" pitchFamily="18" charset="0"/>
                <a:cs typeface="Times New Roman" pitchFamily="18" charset="0"/>
              </a:rPr>
              <a:t>)</a:t>
            </a:r>
            <a:r>
              <a:rPr lang="uk-UA" dirty="0" smtClean="0">
                <a:solidFill>
                  <a:schemeClr val="tx1"/>
                </a:solidFill>
                <a:latin typeface="Times New Roman" pitchFamily="18" charset="0"/>
                <a:cs typeface="Times New Roman" pitchFamily="18" charset="0"/>
              </a:rPr>
              <a:t>.</a:t>
            </a:r>
            <a:endParaRPr lang="en-US" dirty="0">
              <a:solidFill>
                <a:schemeClr val="tx1"/>
              </a:solidFill>
              <a:latin typeface="Times New Roman" pitchFamily="18" charset="0"/>
              <a:cs typeface="Times New Roman" pitchFamily="18" charset="0"/>
            </a:endParaRPr>
          </a:p>
          <a:p>
            <a:pPr marL="0" indent="450000" algn="just">
              <a:lnSpc>
                <a:spcPct val="120000"/>
              </a:lnSpc>
              <a:spcBef>
                <a:spcPts val="0"/>
              </a:spcBef>
            </a:pPr>
            <a:r>
              <a:rPr lang="uk-UA" b="1" dirty="0">
                <a:solidFill>
                  <a:schemeClr val="tx1"/>
                </a:solidFill>
                <a:latin typeface="Times New Roman" pitchFamily="18" charset="0"/>
                <a:cs typeface="Times New Roman" pitchFamily="18" charset="0"/>
              </a:rPr>
              <a:t>Середні витрати</a:t>
            </a:r>
            <a:r>
              <a:rPr lang="uk-UA" dirty="0">
                <a:solidFill>
                  <a:schemeClr val="tx1"/>
                </a:solidFill>
                <a:latin typeface="Times New Roman" pitchFamily="18" charset="0"/>
                <a:cs typeface="Times New Roman" pitchFamily="18" charset="0"/>
              </a:rPr>
              <a:t> — витрати на одиницю продукції, що випускається. Розрізняють загальні середні витрати, рівні частці від ділення повних витрат на обсяг виробництва; змінні середні витрати, рівні частці від ділення змінних витрат на обсяг виробництва: постійні середні витрати, рівні частці від ділення постійних витрат на обсяг </a:t>
            </a:r>
            <a:r>
              <a:rPr lang="uk-UA" dirty="0" smtClean="0">
                <a:solidFill>
                  <a:schemeClr val="tx1"/>
                </a:solidFill>
                <a:latin typeface="Times New Roman" pitchFamily="18" charset="0"/>
                <a:cs typeface="Times New Roman" pitchFamily="18" charset="0"/>
              </a:rPr>
              <a:t>виробництва (позначаються </a:t>
            </a:r>
            <a:r>
              <a:rPr lang="en-US" dirty="0">
                <a:solidFill>
                  <a:schemeClr val="tx1"/>
                </a:solidFill>
                <a:latin typeface="Times New Roman" pitchFamily="18" charset="0"/>
                <a:cs typeface="Times New Roman" pitchFamily="18" charset="0"/>
              </a:rPr>
              <a:t>ATC</a:t>
            </a:r>
            <a:r>
              <a:rPr lang="en-US" dirty="0" smtClean="0">
                <a:solidFill>
                  <a:schemeClr val="tx1"/>
                </a:solidFill>
                <a:latin typeface="Times New Roman" pitchFamily="18" charset="0"/>
                <a:cs typeface="Times New Roman" pitchFamily="18" charset="0"/>
              </a:rPr>
              <a:t>)</a:t>
            </a:r>
            <a:r>
              <a:rPr lang="uk-UA" dirty="0" smtClean="0">
                <a:solidFill>
                  <a:schemeClr val="tx1"/>
                </a:solidFill>
                <a:latin typeface="Times New Roman" pitchFamily="18" charset="0"/>
                <a:cs typeface="Times New Roman" pitchFamily="18" charset="0"/>
              </a:rPr>
              <a:t>.</a:t>
            </a:r>
            <a:endParaRPr lang="en-US" dirty="0">
              <a:solidFill>
                <a:schemeClr val="tx1"/>
              </a:solidFill>
              <a:latin typeface="Times New Roman" pitchFamily="18" charset="0"/>
              <a:cs typeface="Times New Roman" pitchFamily="18" charset="0"/>
            </a:endParaRPr>
          </a:p>
          <a:p>
            <a:pPr marL="0" indent="450000" algn="just">
              <a:lnSpc>
                <a:spcPct val="120000"/>
              </a:lnSpc>
              <a:spcBef>
                <a:spcPts val="0"/>
              </a:spcBef>
              <a:buNone/>
            </a:pP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879080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251520" y="188640"/>
            <a:ext cx="8435280" cy="6120680"/>
          </a:xfrm>
        </p:spPr>
        <p:txBody>
          <a:bodyPr>
            <a:normAutofit fontScale="77500" lnSpcReduction="20000"/>
          </a:bodyPr>
          <a:lstStyle/>
          <a:p>
            <a:pPr indent="457200" algn="just">
              <a:spcBef>
                <a:spcPts val="0"/>
              </a:spcBef>
            </a:pPr>
            <a:r>
              <a:rPr lang="uk-UA" b="1" dirty="0">
                <a:solidFill>
                  <a:schemeClr val="tx1"/>
                </a:solidFill>
              </a:rPr>
              <a:t>Витрати на одиницю </a:t>
            </a:r>
            <a:r>
              <a:rPr lang="uk-UA" b="1" dirty="0" smtClean="0">
                <a:solidFill>
                  <a:schemeClr val="tx1"/>
                </a:solidFill>
              </a:rPr>
              <a:t>продукції</a:t>
            </a:r>
            <a:r>
              <a:rPr lang="uk-UA" dirty="0">
                <a:solidFill>
                  <a:schemeClr val="tx1"/>
                </a:solidFill>
              </a:rPr>
              <a:t> </a:t>
            </a:r>
            <a:r>
              <a:rPr lang="uk-UA" dirty="0" smtClean="0">
                <a:solidFill>
                  <a:schemeClr val="tx1"/>
                </a:solidFill>
              </a:rPr>
              <a:t>— </a:t>
            </a:r>
            <a:r>
              <a:rPr lang="uk-UA" dirty="0">
                <a:solidFill>
                  <a:schemeClr val="tx1"/>
                </a:solidFill>
              </a:rPr>
              <a:t>це середні валові витрати, які дорівнюють загальним витратам, поділеним на обсяг виробництва товарів. Нерівномірна зміна валових витрат веде до того, що зі зростанням обсягів виробництва змінюються витрати на одиницю продукції, це має особливе значення для ринкової стратегії фірми, оскільки дає змогу з'ясувати — за якого обсягу виробництва витрати на одиницю продукції будуть мінімальними.</a:t>
            </a:r>
          </a:p>
          <a:p>
            <a:pPr indent="457200" algn="just">
              <a:spcBef>
                <a:spcPts val="0"/>
              </a:spcBef>
            </a:pPr>
            <a:r>
              <a:rPr lang="uk-UA" b="1" dirty="0">
                <a:solidFill>
                  <a:schemeClr val="tx1"/>
                </a:solidFill>
              </a:rPr>
              <a:t>Прямі </a:t>
            </a:r>
            <a:r>
              <a:rPr lang="uk-UA" b="1" dirty="0" smtClean="0">
                <a:solidFill>
                  <a:schemeClr val="tx1"/>
                </a:solidFill>
              </a:rPr>
              <a:t>витрати </a:t>
            </a:r>
            <a:r>
              <a:rPr lang="uk-UA" dirty="0">
                <a:solidFill>
                  <a:schemeClr val="tx1"/>
                </a:solidFill>
              </a:rPr>
              <a:t> — витрати, що можуть бути безпосередньо пов'язані з визначеною діяльністю чи видом продукції.</a:t>
            </a:r>
          </a:p>
          <a:p>
            <a:pPr indent="457200" algn="just">
              <a:spcBef>
                <a:spcPts val="0"/>
              </a:spcBef>
            </a:pPr>
            <a:r>
              <a:rPr lang="uk-UA" b="1" dirty="0">
                <a:solidFill>
                  <a:schemeClr val="tx1"/>
                </a:solidFill>
              </a:rPr>
              <a:t>Непрямі витрати</a:t>
            </a:r>
            <a:r>
              <a:rPr lang="uk-UA" dirty="0">
                <a:solidFill>
                  <a:schemeClr val="tx1"/>
                </a:solidFill>
              </a:rPr>
              <a:t> — спільні виробничі витрати, необхідні для різних задач (процесів), які прямо не розподіляються по них протягом певного періоду часу.</a:t>
            </a:r>
          </a:p>
          <a:p>
            <a:pPr indent="457200" algn="just">
              <a:spcBef>
                <a:spcPts val="0"/>
              </a:spcBef>
            </a:pPr>
            <a:r>
              <a:rPr lang="uk-UA" b="1" dirty="0">
                <a:solidFill>
                  <a:schemeClr val="tx1"/>
                </a:solidFill>
              </a:rPr>
              <a:t>Поточні витрати</a:t>
            </a:r>
            <a:r>
              <a:rPr lang="uk-UA" dirty="0">
                <a:solidFill>
                  <a:schemeClr val="tx1"/>
                </a:solidFill>
              </a:rPr>
              <a:t> — витрати, що визнаються в період їх здійснення та відображаються в обліку за рахунками витрат.</a:t>
            </a:r>
          </a:p>
          <a:p>
            <a:pPr indent="457200" algn="just">
              <a:spcBef>
                <a:spcPts val="0"/>
              </a:spcBef>
            </a:pPr>
            <a:r>
              <a:rPr lang="uk-UA" b="1" dirty="0">
                <a:solidFill>
                  <a:schemeClr val="tx1"/>
                </a:solidFill>
              </a:rPr>
              <a:t>Граничні витрати</a:t>
            </a:r>
            <a:r>
              <a:rPr lang="uk-UA" dirty="0">
                <a:solidFill>
                  <a:schemeClr val="tx1"/>
                </a:solidFill>
              </a:rPr>
              <a:t> (англ. </a:t>
            </a:r>
            <a:r>
              <a:rPr lang="en-US" i="1" dirty="0">
                <a:solidFill>
                  <a:schemeClr val="tx1"/>
                </a:solidFill>
              </a:rPr>
              <a:t>Marginal Costs</a:t>
            </a:r>
            <a:r>
              <a:rPr lang="en-US" dirty="0">
                <a:solidFill>
                  <a:schemeClr val="tx1"/>
                </a:solidFill>
              </a:rPr>
              <a:t>, </a:t>
            </a:r>
            <a:r>
              <a:rPr lang="uk-UA" dirty="0">
                <a:solidFill>
                  <a:schemeClr val="tx1"/>
                </a:solidFill>
              </a:rPr>
              <a:t>також позначаються МС)— витрати необхідні для випуску додаткової одиниці продукції найефективнішим (найдешевшим) чином. </a:t>
            </a:r>
            <a:endParaRPr lang="uk-UA" dirty="0" smtClean="0">
              <a:solidFill>
                <a:schemeClr val="tx1"/>
              </a:solidFill>
            </a:endParaRPr>
          </a:p>
          <a:p>
            <a:pPr marL="0" indent="457200" algn="ctr">
              <a:spcBef>
                <a:spcPts val="0"/>
              </a:spcBef>
              <a:buNone/>
            </a:pPr>
            <a:r>
              <a:rPr lang="uk-UA" b="1" i="1" dirty="0" smtClean="0">
                <a:solidFill>
                  <a:schemeClr val="tx1"/>
                </a:solidFill>
              </a:rPr>
              <a:t>МС=</a:t>
            </a:r>
            <a:r>
              <a:rPr lang="el-GR" b="1" i="1" dirty="0">
                <a:solidFill>
                  <a:schemeClr val="tx1"/>
                </a:solidFill>
              </a:rPr>
              <a:t>Δ</a:t>
            </a:r>
            <a:r>
              <a:rPr lang="uk-UA" b="1" i="1" dirty="0">
                <a:solidFill>
                  <a:schemeClr val="tx1"/>
                </a:solidFill>
              </a:rPr>
              <a:t>ТС/</a:t>
            </a:r>
            <a:r>
              <a:rPr lang="el-GR" b="1" i="1" dirty="0">
                <a:solidFill>
                  <a:schemeClr val="tx1"/>
                </a:solidFill>
              </a:rPr>
              <a:t>Δ</a:t>
            </a:r>
            <a:r>
              <a:rPr lang="en-US" b="1" i="1" dirty="0">
                <a:solidFill>
                  <a:schemeClr val="tx1"/>
                </a:solidFill>
              </a:rPr>
              <a:t>Q</a:t>
            </a:r>
          </a:p>
          <a:p>
            <a:pPr indent="457200" algn="just">
              <a:spcBef>
                <a:spcPts val="0"/>
              </a:spcBef>
            </a:pPr>
            <a:r>
              <a:rPr lang="uk-UA" b="1" dirty="0">
                <a:solidFill>
                  <a:schemeClr val="tx1"/>
                </a:solidFill>
              </a:rPr>
              <a:t>Альтернативні витрати (не явні)</a:t>
            </a:r>
            <a:r>
              <a:rPr lang="uk-UA" dirty="0">
                <a:solidFill>
                  <a:schemeClr val="tx1"/>
                </a:solidFill>
              </a:rPr>
              <a:t> це вигода, втрачена внаслідок невикористання економічного ресурсу в найдохіднішій зі всіх можливих сфер і галузей господарювання.</a:t>
            </a:r>
          </a:p>
          <a:p>
            <a:pPr indent="457200" algn="just">
              <a:spcBef>
                <a:spcPts val="0"/>
              </a:spcBef>
            </a:pPr>
            <a:r>
              <a:rPr lang="uk-UA" b="1" dirty="0">
                <a:solidFill>
                  <a:schemeClr val="tx1"/>
                </a:solidFill>
              </a:rPr>
              <a:t>Витрати майбутніх періодів</a:t>
            </a:r>
            <a:r>
              <a:rPr lang="uk-UA" dirty="0">
                <a:solidFill>
                  <a:schemeClr val="tx1"/>
                </a:solidFill>
              </a:rPr>
              <a:t> — грошові витрати, що були здійснені в даному періоді, але на собівартість продукції будуть віднесені в майбутньому періоді, частинами.</a:t>
            </a:r>
          </a:p>
          <a:p>
            <a:pPr marL="0" indent="0">
              <a:buNone/>
            </a:pPr>
            <a:endParaRPr lang="uk-UA" dirty="0"/>
          </a:p>
        </p:txBody>
      </p:sp>
    </p:spTree>
    <p:extLst>
      <p:ext uri="{BB962C8B-B14F-4D97-AF65-F5344CB8AC3E}">
        <p14:creationId xmlns:p14="http://schemas.microsoft.com/office/powerpoint/2010/main" val="2782306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Місце для вмісту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39752" y="188640"/>
            <a:ext cx="4752528" cy="6120680"/>
          </a:xfrm>
        </p:spPr>
      </p:pic>
    </p:spTree>
    <p:extLst>
      <p:ext uri="{BB962C8B-B14F-4D97-AF65-F5344CB8AC3E}">
        <p14:creationId xmlns:p14="http://schemas.microsoft.com/office/powerpoint/2010/main" val="28944441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иконавча">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Виконавча">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Виконавч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243</TotalTime>
  <Words>602</Words>
  <Application>Microsoft Office PowerPoint</Application>
  <PresentationFormat>Екран (4:3)</PresentationFormat>
  <Paragraphs>70</Paragraphs>
  <Slides>12</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12</vt:i4>
      </vt:variant>
    </vt:vector>
  </HeadingPairs>
  <TitlesOfParts>
    <vt:vector size="13" baseType="lpstr">
      <vt:lpstr>Виконавча</vt:lpstr>
      <vt:lpstr>Тема 2.2. Витрати виробництва та оптимум виробника в короткостроковому періоді. </vt:lpstr>
      <vt:lpstr>1. Капітал як матеріальна основа підприємницької діяльності.</vt:lpstr>
      <vt:lpstr>Презентація PowerPoint</vt:lpstr>
      <vt:lpstr>Презентація PowerPoint</vt:lpstr>
      <vt:lpstr>Презентація PowerPoint</vt:lpstr>
      <vt:lpstr>2.  Витрати, їх сутність та структура.</vt:lpstr>
      <vt:lpstr>Презентація PowerPoint</vt:lpstr>
      <vt:lpstr>Презентація PowerPoint</vt:lpstr>
      <vt:lpstr>Презентація PowerPoint</vt:lpstr>
      <vt:lpstr>Презентація PowerPoint</vt:lpstr>
      <vt:lpstr>3. Витрати виробництва у короткостроковому періоді: види, практичне значення. </vt:lpstr>
      <vt:lpstr>Презентація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2.2. Витрати виробництва та оптимум виробника в короткостроковому періоді. </dc:title>
  <dc:creator>Sara Yasmeen (Wipro Technologies)</dc:creator>
  <cp:lastModifiedBy>User</cp:lastModifiedBy>
  <cp:revision>22</cp:revision>
  <dcterms:created xsi:type="dcterms:W3CDTF">2010-02-23T11:30:32Z</dcterms:created>
  <dcterms:modified xsi:type="dcterms:W3CDTF">2023-04-03T09:49:18Z</dcterms:modified>
</cp:coreProperties>
</file>