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67" r:id="rId3"/>
    <p:sldId id="273" r:id="rId4"/>
    <p:sldId id="275" r:id="rId5"/>
    <p:sldId id="274" r:id="rId6"/>
    <p:sldId id="272" r:id="rId7"/>
    <p:sldId id="271" r:id="rId8"/>
    <p:sldId id="269" r:id="rId9"/>
    <p:sldId id="276" r:id="rId10"/>
    <p:sldId id="277" r:id="rId11"/>
    <p:sldId id="278" r:id="rId12"/>
    <p:sldId id="280" r:id="rId13"/>
    <p:sldId id="281" r:id="rId14"/>
    <p:sldId id="287" r:id="rId15"/>
    <p:sldId id="289" r:id="rId16"/>
    <p:sldId id="288" r:id="rId17"/>
    <p:sldId id="286" r:id="rId18"/>
    <p:sldId id="285" r:id="rId19"/>
    <p:sldId id="284" r:id="rId20"/>
    <p:sldId id="291" r:id="rId21"/>
    <p:sldId id="290" r:id="rId22"/>
    <p:sldId id="293" r:id="rId23"/>
    <p:sldId id="294" r:id="rId24"/>
    <p:sldId id="298" r:id="rId25"/>
    <p:sldId id="297" r:id="rId26"/>
    <p:sldId id="296" r:id="rId27"/>
    <p:sldId id="295" r:id="rId28"/>
    <p:sldId id="299" r:id="rId29"/>
    <p:sldId id="300" r:id="rId30"/>
    <p:sldId id="282" r:id="rId31"/>
    <p:sldId id="302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871"/>
    <p:restoredTop sz="94692"/>
  </p:normalViewPr>
  <p:slideViewPr>
    <p:cSldViewPr snapToGrid="0">
      <p:cViewPr varScale="1">
        <p:scale>
          <a:sx n="114" d="100"/>
          <a:sy n="114" d="100"/>
        </p:scale>
        <p:origin x="28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222B5-E5B2-5242-864D-511A36281770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31AE3-8F65-0845-9049-5E4363FBC39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752605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222B5-E5B2-5242-864D-511A36281770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31AE3-8F65-0845-9049-5E4363FBC39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879368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222B5-E5B2-5242-864D-511A36281770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31AE3-8F65-0845-9049-5E4363FBC39C}" type="slidenum">
              <a:rPr lang="ru-UA" smtClean="0"/>
              <a:t>‹#›</a:t>
            </a:fld>
            <a:endParaRPr lang="ru-U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56071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222B5-E5B2-5242-864D-511A36281770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31AE3-8F65-0845-9049-5E4363FBC39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1066374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222B5-E5B2-5242-864D-511A36281770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31AE3-8F65-0845-9049-5E4363FBC39C}" type="slidenum">
              <a:rPr lang="ru-UA" smtClean="0"/>
              <a:t>‹#›</a:t>
            </a:fld>
            <a:endParaRPr lang="ru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387490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222B5-E5B2-5242-864D-511A36281770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31AE3-8F65-0845-9049-5E4363FBC39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1871909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222B5-E5B2-5242-864D-511A36281770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31AE3-8F65-0845-9049-5E4363FBC39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1234271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222B5-E5B2-5242-864D-511A36281770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31AE3-8F65-0845-9049-5E4363FBC39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87303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222B5-E5B2-5242-864D-511A36281770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31AE3-8F65-0845-9049-5E4363FBC39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647093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222B5-E5B2-5242-864D-511A36281770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31AE3-8F65-0845-9049-5E4363FBC39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553633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222B5-E5B2-5242-864D-511A36281770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31AE3-8F65-0845-9049-5E4363FBC39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611984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222B5-E5B2-5242-864D-511A36281770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31AE3-8F65-0845-9049-5E4363FBC39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4322345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222B5-E5B2-5242-864D-511A36281770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31AE3-8F65-0845-9049-5E4363FBC39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495031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222B5-E5B2-5242-864D-511A36281770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31AE3-8F65-0845-9049-5E4363FBC39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9272077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222B5-E5B2-5242-864D-511A36281770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31AE3-8F65-0845-9049-5E4363FBC39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2417624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222B5-E5B2-5242-864D-511A36281770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31AE3-8F65-0845-9049-5E4363FBC39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862731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2222B5-E5B2-5242-864D-511A36281770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C031AE3-8F65-0845-9049-5E4363FBC39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007424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915F0D-E50F-27CA-EB40-631EB6E4D28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sz="3600" dirty="0"/>
              <a:t>Вибір оптимального каналу розподілу</a:t>
            </a:r>
            <a:endParaRPr sz="36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06BF61C-5318-C4B1-E0DA-3CA3E71E7AA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/>
              <a:t>Лекція 7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506940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A27AC1-0696-223A-1AA9-8DEB2CD2F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274320"/>
            <a:ext cx="11064240" cy="6332219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Крок 8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акцентує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увагу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групах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"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споживчих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"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властивостей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елементів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визначають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сегмент.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Кожна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група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елементів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повинна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можливості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маркуватися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назвами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установ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створюючи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відправну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точку для кроку 10.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Крок 9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вимагає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творчого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підходу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розгляді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одержаних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8-му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кроці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величезного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набуває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здатність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чітко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уявляти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собі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точку.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величезне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назви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дозволяють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"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прив'язати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точки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існуючих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завжди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точно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описуючи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"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прив'язати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точки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аналогів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дозволяє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вчитися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досвіді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звертаючись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консультаціями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фахівців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потрапляютьні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одну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відомих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категорій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придумати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назви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Надзвичайно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важливо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зборі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даних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процесі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кроків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7 і 8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було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задіяно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якомога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більше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елементів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кінцевих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немає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можливості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визначити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цінність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характеристики,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така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характеристика не буде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врахована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подальшому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аналізі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Іншими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словами,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споживча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характеристика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вплинула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маркування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групи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характеристик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кроці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9,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її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потрібно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представити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розгляд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вже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кроці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8.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Недалекоглядність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проявлена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кроків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7 і 8,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негативно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вплинути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всього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знаходження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аналогів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кроці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9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одержати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котрі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відомі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ефективністю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незалежно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того,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галузі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спеціалізуються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провести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порівняльний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аналіз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систем.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904849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A27AC1-0696-223A-1AA9-8DEB2CD2F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274320"/>
            <a:ext cx="11064240" cy="6332219"/>
          </a:xfrm>
        </p:spPr>
        <p:txBody>
          <a:bodyPr>
            <a:normAutofit/>
          </a:bodyPr>
          <a:lstStyle/>
          <a:p>
            <a:pPr algn="just"/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Крок 10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Створення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"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ідеальної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"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системи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розподілу</a:t>
            </a:r>
            <a:r>
              <a:rPr lang="ru-RU" i="1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цього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моменту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основна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увага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приділялася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угрупуванню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елементів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визначаються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вимогами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ринку,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представленню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елементів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вигляді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різних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точок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задовольняють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запити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кінцевих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виконанні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кроків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7, 8 і 9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головний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повелитель –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клієнт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кроку 10 все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дотримуватися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цієї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точки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зору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тепер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орієнтований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потреби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піддається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першій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ряду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фактичних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перевірок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етапі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оцінити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пристосувати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характеристики,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одержані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результаті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аналізу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статистичних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даних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певних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точок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як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було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зроблено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кроці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9. При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провести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опитування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осіб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добре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знайомих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торговими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точками.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Потім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перелічити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види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гарантує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надання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відповідним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сегментам низкою реально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функціонуючих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точок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Торгові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точки не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функціонують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відособлено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; вони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кінцевими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пунктами систем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Таким чином,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головна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особливість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кроку 10 —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оцінка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майбутніх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пов'язаних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наданням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відповідних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проводиться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позицій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маркетингових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потоків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пов'язаних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ними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достатньо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складне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Одним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методів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обліку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розрахунок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собівартості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видами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Та все ж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успішного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ідеальної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дуже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відповісти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питання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023528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A27AC1-0696-223A-1AA9-8DEB2CD2F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274320"/>
            <a:ext cx="11064240" cy="6332219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1)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функцій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збільшують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цінність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товару,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відмовитися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без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збитку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задоволеності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клієнта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каналу?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2)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велика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ймовірність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дублюючих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?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них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відмовитися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зниження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всій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системі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?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3)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існує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спосіб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зменшення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кількості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етапів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скорочення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циклу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продажів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?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4)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автоматизувати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види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приведуть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зниження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одиницю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пов'язаних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виходом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товару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ринок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?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5)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можливо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модифікувати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інформаційні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зниження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рівня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дослідження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подачу заявок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встановлення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цін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?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Створення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ідеальної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увазі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застосування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принципу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відстрочення-спекуляції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припускає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наявність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стратегічного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прагнення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"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відстрочення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 і "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спекуляції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окремих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осіб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виробничих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відстрочення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 правило,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означає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припинення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випуску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одержані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дозволяє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уникнути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перетворення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скажімо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сировини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готову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сприяє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зменшенню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ризику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продажу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готової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дозволяє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уникнути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підтримку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дорогих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запасів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тому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випадку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коли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хочуть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одержати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негайно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застосовують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принцип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відстрочення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задовольнити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потреби.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509934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A27AC1-0696-223A-1AA9-8DEB2CD2F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49" y="274320"/>
            <a:ext cx="11475999" cy="6332219"/>
          </a:xfrm>
        </p:spPr>
        <p:txBody>
          <a:bodyPr>
            <a:normAutofit/>
          </a:bodyPr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Клієнти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останнього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моменту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відкладають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свої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покупки, 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потім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чекаючи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швидкої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доставки,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примушують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виробників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займатися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спекуляцією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Іншими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словами,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повинні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випущені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завчасно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дивлячись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те,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спекуляція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пов'язана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ризиком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вимагає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підтримку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запасу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готової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вона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дозволяє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розширити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дозволяє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зробити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відстрочення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того,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займаються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спекуляцією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коли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укласти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особливо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вигідну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перевага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принципом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відстрочення-спекуляції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полягає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тому,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використовувати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того,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вид каналу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слід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створювати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спекулятивним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проміжним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запасом.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того,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об'єднати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канали так,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взаємну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підтримку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виході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"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Комбіновані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модульні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 канали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все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популярними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засобами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Крок 11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Розгляд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адміністративних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інших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обмежень</a:t>
            </a:r>
            <a:endParaRPr lang="ru-RU" dirty="0">
              <a:solidFill>
                <a:srgbClr val="000000"/>
              </a:solidFill>
              <a:effectLst/>
              <a:highlight>
                <a:srgbClr val="FFFF00"/>
              </a:highlight>
              <a:latin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закінчення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коли весь 14-кроковий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завершиться,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буде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ухвалити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те, 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повинні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виглядати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моменту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реальних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можливостей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порівняно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небагато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них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з'явилися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кроку 10,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розробленні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"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ідеального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 маркетингового каналу.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виникли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кроків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1 по 4,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дослідженні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існуючої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виявленні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чинників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зовнішнього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середовища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вибір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маркетингового каналу.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виконанні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кроку 11 проводиться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точний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розрахунок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урахуванням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помилок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вимірювання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цілей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обмежень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небезпеки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виникають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боку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внутрішніх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зовнішніх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сил.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094132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A27AC1-0696-223A-1AA9-8DEB2CD2F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7629" y="365760"/>
            <a:ext cx="11526974" cy="6302669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допомогою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поглибленого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опитування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керівних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працівників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визначають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політику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каналу,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оцінюється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характер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ризику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беруть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себе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менеджери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вищої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ланки.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Наскільки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керівництво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компанії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схильне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ризикувати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?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того, у тому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випадку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коли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рекомендації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будуть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схвалені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впроваджені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розібратися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особливостях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внутрішньої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культури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організаційної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структури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тому,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підрозділ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розпоряджається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 каналами: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маркетингу,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?).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наскільки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сильно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традиційних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підходів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інертності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?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зможуть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поступитися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місцем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реальним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оцінкам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здоровому глузду?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службовці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враховуючи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генерального директора та/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президента,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володіють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достатньою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владою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та/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повноваженнями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внесення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структуру каналу?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області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адміністративної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часто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стикається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майже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непереборними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перешкодами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Крок 11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керівництву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можливість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сформувати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"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ідеальний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" канал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Тепер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керівництво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встановлювати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певні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вимоги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стосуються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результативності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коефіцієнт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відображає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відношення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рівня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рівня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доходів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),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ефективності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величина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частки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ринку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прибутку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інвестований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капітал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), 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пристосовності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показник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плинності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інвестованого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капіталу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можливості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просування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ринку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уміння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пристосовуватися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технологій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 сферах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маркетингу).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дізнатися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думки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фахівців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компанії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маркетингу,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з'ясувати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яке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специфічні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теперішні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майбутні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повинна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переслідувати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компанія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 кожному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можливому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каналі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513601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A27AC1-0696-223A-1AA9-8DEB2CD2F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274320"/>
            <a:ext cx="11325104" cy="6332219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виконанні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кроку 11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детально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описати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доцільні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недоцільні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завдання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обмеження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ряд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міркувань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береться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розгляду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через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труднощі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модифікації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після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того, як вони остаточно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сформовані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адже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привести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нерозв'язних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суперечностей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стати причиною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непродуктивної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втрати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сил.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Після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переліку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адміністративних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перетворити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структурований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інструментарій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дослідження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службовцям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беруть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участь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Службовці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повинні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провести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аналіз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кожної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альтернативи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подібний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тому,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проводиться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точки, так,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розгляду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було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встановити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відносну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Нарешті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виконанні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кроку 13,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керівництву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довести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переконання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відкинути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забобони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структуру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яка буде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впроваджена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кінці-кінців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етапі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забобони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викликають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ніяких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заперечень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Вони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призведуть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"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"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множинності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нав'язавши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вірність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окремим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посередницьким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структурам каналу,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обмеживши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норму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послабивши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законодавче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регулювання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120229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A27AC1-0696-223A-1AA9-8DEB2CD2F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274320"/>
            <a:ext cx="11064240" cy="6332219"/>
          </a:xfrm>
        </p:spPr>
        <p:txBody>
          <a:bodyPr>
            <a:normAutofit/>
          </a:bodyPr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Зрозуміло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чинники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привести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реорганізації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теоретично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ідеальної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перетворивши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систему,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відображає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вимоги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але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чинники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сприяють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розробленню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програми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"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адміністративних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направленої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впровадження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часто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недооцінюють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введення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приділяють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достатньої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уваги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питанням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впровадження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формальному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плануванні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Крім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адміністративних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обмежень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при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виконанні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кроків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 1 по 4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розглянути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обмеження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можливості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обумовлені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впливом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макросередовища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діяльністю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конкурентів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Так,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існує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вірогідність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того,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технологічні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зміни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відбуватимуться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настільки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швидко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деякі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канали скоро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припинять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своє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існування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Згадаємо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потенційні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можливості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інтерактивних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електронних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засобів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масової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інформації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Можливо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деякі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конкуренти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займають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настільки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сильні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позиції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окремих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каналах,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успішно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перекрили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доступ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ринок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новим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учасникам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та/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здатні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випереджати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всіх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своїх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конкурентів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дані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поставити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відкрите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обговорення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процесі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кроку 11.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Деякі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 них,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можливо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вже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вплинули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кроків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5 і 6,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привело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нанесення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декількох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"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блискавичних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ударів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".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176606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A27AC1-0696-223A-1AA9-8DEB2CD2F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274320"/>
            <a:ext cx="11064240" cy="6332219"/>
          </a:xfrm>
        </p:spPr>
        <p:txBody>
          <a:bodyPr>
            <a:normAutofit/>
          </a:bodyPr>
          <a:lstStyle/>
          <a:p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Крок 12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Опис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варіантів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: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аналіз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невідповідностей</a:t>
            </a:r>
            <a:endParaRPr lang="ru-RU" dirty="0">
              <a:solidFill>
                <a:srgbClr val="000000"/>
              </a:solidFill>
              <a:effectLst/>
              <a:highlight>
                <a:srgbClr val="00FF00"/>
              </a:highlight>
              <a:latin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завершальному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етапі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кроку 11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виділити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"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ідеальну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 систему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орієнтовану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існуючу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систему і "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регульовану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систему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"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ідеальну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 систему,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реорганізовану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урахуванням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адміністративних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кроку 12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порівнюються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проводиться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аналіз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невідповідностей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 (так званий 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GAP-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аналіз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 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ілюстрацію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навести три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виникають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порівнянні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(рис. 9.2).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першому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випадку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("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Відповідність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")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існуюча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"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регульована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ідеальна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подібні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одна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випадку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існуюча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система,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погляду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"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відповідає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прийнятим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нормам",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володіє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потенційними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можливостями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вимог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часто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виражають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незадоволеність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існуючою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системою,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проблеми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пов'язані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структурою, а з методами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цією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системою.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претензії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слід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ставити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виконавцям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структурі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другому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випадку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("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Часткова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відповідність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")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існуюча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регульована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подібні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собою, але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істотно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відрізняються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ідеальної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результат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свідчить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те,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ініціюються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приводять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виникнення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невідповідностей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висновку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говорить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необхідність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проведення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ретельного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аналізу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обґрунтованості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13-му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кроці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575280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A27AC1-0696-223A-1AA9-8DEB2CD2F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274320"/>
            <a:ext cx="11064240" cy="6332219"/>
          </a:xfrm>
        </p:spPr>
        <p:txBody>
          <a:bodyPr/>
          <a:lstStyle/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третьому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випадку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("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Повна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невідповідність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")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істотно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відрізняються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Припустивши,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система,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регульована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розміщується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існуючою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"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ідеальною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 системами,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деякого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поліпшення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без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ослаблення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зменшення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кількості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поставлених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ослаблення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деяких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адміністративних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ймовірно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принесе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додаткову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вигоду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091606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B55FC1C1-6C76-CF9C-4625-4F321B3D3F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2769" y="274638"/>
            <a:ext cx="10119436" cy="6332537"/>
          </a:xfrm>
        </p:spPr>
      </p:pic>
    </p:spTree>
    <p:extLst>
      <p:ext uri="{BB962C8B-B14F-4D97-AF65-F5344CB8AC3E}">
        <p14:creationId xmlns:p14="http://schemas.microsoft.com/office/powerpoint/2010/main" val="40658645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A27AC1-0696-223A-1AA9-8DEB2CD2F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274320"/>
            <a:ext cx="11064240" cy="6332219"/>
          </a:xfrm>
        </p:spPr>
        <p:txBody>
          <a:bodyPr>
            <a:normAutofit lnSpcReduction="10000"/>
          </a:bodyPr>
          <a:lstStyle/>
          <a:p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8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.3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Формування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оптимальних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каналів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Розглянемо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дозволяє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прибутковим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так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неприбутковим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організаціям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переорієнтувати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таким чином,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чуйно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реагували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запитах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дозволяє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одержати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питання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повинні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потреб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незалежно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особливостей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використовується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?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сфері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маркетингу й/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логістики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?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агентств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краще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подібні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огляду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результативність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?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4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краще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потенційних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оптовиків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розподіляти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пов'язані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маркетингом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собою,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віддати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перевагу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вертикальній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інтеграції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?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Головна мета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цього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процесу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підвищення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рівня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споживчої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цінності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Основна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увага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приділяється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двом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аспектам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цінності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1)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відмінній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роботи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2)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глибокому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знанню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потреб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Відмінна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якість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виконання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роботи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передбачає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надання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клієнтам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надійних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конкурентоспроможними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цінами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мінімальними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складностями й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незручностями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548748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A27AC1-0696-223A-1AA9-8DEB2CD2F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274320"/>
            <a:ext cx="11064240" cy="6332219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Ідеальна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система –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той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еталон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порівнювати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всю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решту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систем.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система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комплекс систем,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належному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управлінні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забезпечать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задоволення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потреб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кінцевих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поняття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синонім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загального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якістю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Тому,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регульована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система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ідеальній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висновок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очевидний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готове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пожертвувати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задоволенням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потреб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якістю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збереження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дивлячись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те,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подібне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відхилення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виправданим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повинне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компроміс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повному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усвідомленні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пов'язаних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ним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ризиків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наслідки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полягають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тому,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конкурентами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якоїсь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альтернативної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дзеркально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відображає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ідеальну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положення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ринку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погіршати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Центральний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елемент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змістовного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аналізу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невідповідностей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оцінка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Навіть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у тому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випадку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коли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результаті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всієї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14-крокової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процедури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рекомендується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проводити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які-небудь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структурні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зміни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відомості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одержані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існуючу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систему,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самі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собі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значно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збільшити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цінність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товару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послуги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Опис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одержаний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виконанні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кроків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1, 2 і 3, разом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інформацією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одержаною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виконанні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кроку 8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стосується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вимог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кінцевих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формують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основу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оцінки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Оцінка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ефективності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маркетингових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припускає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аналіз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відповідності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окремим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вимогам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ставляться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клієнтами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елементів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Крок 13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Виявлення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розроблення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стратегічних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рішень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кроку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починається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перевірки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обґрунтованості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етапі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потрібно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представляти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розгляд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окремим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службовцям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особам,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працюють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уявлень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Одна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кроку 13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полягає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розгляді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претензій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для того,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очікуваних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судових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передбачувану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суму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пов'язаних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ними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порівняти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перевагами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будуть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361761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A27AC1-0696-223A-1AA9-8DEB2CD2F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49" y="274320"/>
            <a:ext cx="11442545" cy="6332219"/>
          </a:xfrm>
        </p:spPr>
        <p:txBody>
          <a:bodyPr>
            <a:normAutofit/>
          </a:bodyPr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виявити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невідповідності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теперішнім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положенням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ідеальній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підкреслити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заходу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слід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запланувати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спеціальну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зустріч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присвячену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опису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ідеальної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ознайомленню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присутніх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результатами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кроку 12.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вищої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ланки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слід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чітко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усвідомлювати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закономірність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кроків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почне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етап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подолавши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негативного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боку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службовців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вірогідність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завершення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практично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нулю)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вищої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ланки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повинне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переглянути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застосовувалися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регулювання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ідеальної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потім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проаналізувати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чинників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ідеальну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те, 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подібні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призвели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відрізнялися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очікувань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доступ до будь-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ставить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сумнів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обґрунтованість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чинників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Нарешті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описати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можливості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пов'язані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функціонуванням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макроекономічному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конкурентному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середовищі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Вся наведена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вище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роду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передумовою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подальшої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відвертої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дискусії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вирішити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створенням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ідеальної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увазі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проведення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корінних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перетворень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структурі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Крок 14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Формування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оптимальної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Завершальний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крок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всього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полягає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регулюванні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ідеальної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(з кроку 10) низкою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збережених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схвалених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після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закінчення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кроку 13.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Службовці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завжди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відстоюватимуть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найсильніших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переконань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повинні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дійти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згоди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питань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питання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те,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силами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чинниками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зовнішнього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середовища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належить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зіткнутися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.) 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lang="uk-UA"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230436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A27AC1-0696-223A-1AA9-8DEB2CD2F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274320"/>
            <a:ext cx="11064240" cy="6332219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Одержана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припускає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ретельне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способів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впровадження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підсумок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подібного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об'єднання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— "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оптимальний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найбільш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сприятливий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де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враховуються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одержані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ході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дослідження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"Оптимальна» система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неідеальною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вона максимально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відповідатиме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прийнятим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стандартам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задовольняти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вимоги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результативності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пристосовності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оптимальна система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збігається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ідеальною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вона як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раніше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залишає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уразливою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орієнтовану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ймовірність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того,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оптимальна система буде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значно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орієнтована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існуюча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424537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A27AC1-0696-223A-1AA9-8DEB2CD2F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274320"/>
            <a:ext cx="11064240" cy="6332219"/>
          </a:xfrm>
        </p:spPr>
        <p:txBody>
          <a:bodyPr/>
          <a:lstStyle/>
          <a:p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8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.4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Оцінка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результатів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характеристика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функціонування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багатовимірною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уявною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конструкцією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Вона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містить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економічні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показники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каналу, так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суспільної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корисності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Поширений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підхід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економічної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пов'язаний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аналізом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таких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трьох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справедливості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результативності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рис. 9.3 показано, 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загальний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макроекономічному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314030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4BC89167-9CC1-B83B-837A-BCC02A3AA2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70697" y="274638"/>
            <a:ext cx="6323580" cy="6332537"/>
          </a:xfrm>
        </p:spPr>
      </p:pic>
    </p:spTree>
    <p:extLst>
      <p:ext uri="{BB962C8B-B14F-4D97-AF65-F5344CB8AC3E}">
        <p14:creationId xmlns:p14="http://schemas.microsoft.com/office/powerpoint/2010/main" val="35439532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A27AC1-0696-223A-1AA9-8DEB2CD2F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274320"/>
            <a:ext cx="11064240" cy="6332219"/>
          </a:xfrm>
        </p:spPr>
        <p:txBody>
          <a:bodyPr>
            <a:normAutofit/>
          </a:bodyPr>
          <a:lstStyle/>
          <a:p>
            <a:pPr algn="just"/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Ефективність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визначається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як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загальна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здатність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забезпечувати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рівень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необхідний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кінцевим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споживачам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при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мінімально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можливому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рівні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Останнім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часом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проводився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порівняльний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аналіз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країнах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упевненістю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сказати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розвинених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країнах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набагато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краще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задовольняються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вимоги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пояснюється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головним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чином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наявністю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розвинутої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інфраструктури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політичною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стабільністю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властивою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економічно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розвиненим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країнам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Справедливість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припускає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кожен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громадянин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країни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однакові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можливості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доступу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маркетингових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існують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країні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урахуванням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дійти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висновку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глобальному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справедливості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немає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Навіть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США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констатувати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наявність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жорсткої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дискримінації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піддаються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бідні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верстви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населення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Департаментом у справах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свідчить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те,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найвищі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 не дивно,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спостерігаються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бідних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районах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центральної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міста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жителі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купуючи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платять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них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жителі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районів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дивлячись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низьку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пропонованих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звіту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бідних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районах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міста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дуже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мало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супермаркетів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того ж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розмірами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відрізняються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вельми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мізерним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порівнянні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магазинами,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розміщеними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районах, де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проживають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представники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середнього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класу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352269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A27AC1-0696-223A-1AA9-8DEB2CD2F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274320"/>
            <a:ext cx="11064240" cy="6332219"/>
          </a:xfrm>
        </p:spPr>
        <p:txBody>
          <a:bodyPr>
            <a:normAutofit/>
          </a:bodyPr>
          <a:lstStyle/>
          <a:p>
            <a:pPr algn="just"/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Результативність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визначає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наскільки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ефективно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погляду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використані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ресурси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суспільства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призначені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досягнення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певних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результатів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результатами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звичайно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увазі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цільовим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сегментам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результативність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ресурсів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нерозривно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пов'язані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розвинених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країнах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великий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прогрес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підвищенні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результативності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досягався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головним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чином,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рахунок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безперервного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вдосконалення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інформаційних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технологій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забезпечило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країнам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навіть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урахуванням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досягнень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залишається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вельми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трудомістким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видом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і,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дивлячись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успіхи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сфері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годинна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продуктивність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країнах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світу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середньому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відстає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показника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виробничої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менш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розвинених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країнах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сфери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трудомісткі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розвинених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країнах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розвинених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країн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вдасться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впровадити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слаборозвинених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країнах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світу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відбудеться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підвищення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життя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Таким чином,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справедливість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результативність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результат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макроекономічному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проявляючи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через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належного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через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однакових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можливостей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доступу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кожному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громадянину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країни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погляду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ресурсів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суспільства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Сукупність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прояву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суспільної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корисності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538595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A27AC1-0696-223A-1AA9-8DEB2CD2F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274320"/>
            <a:ext cx="11064240" cy="6332219"/>
          </a:xfrm>
        </p:spPr>
        <p:txBody>
          <a:bodyPr>
            <a:normAutofit/>
          </a:bodyPr>
          <a:lstStyle/>
          <a:p>
            <a:pPr algn="just"/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Оцінка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рентабельності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каналу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розподілу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Розрахунок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собівартості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видами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ABC)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належить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методу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товарами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урахуванням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Вперше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концепцію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виклали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1988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Купер (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Robin Cooper)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 Роберт Каплан (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Robert Kaplan).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 тих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пір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застосовується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багатьох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виробничих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обслуговуючих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організаціях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en-US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ABC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виходить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тієї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основоположної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концепції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слід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враховувати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пов'язані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певним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товаром.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 них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відносять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логістику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виробництво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технологію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маркетинг,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збут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адміністративні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вартість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інформаційних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ресурсів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Коли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враховані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рівні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товару,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керівництва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з'являється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чіткіше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уявлення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про те,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виробництво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обходиться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фірмі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дорожче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дешевше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Одержана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перевернути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уявлення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примусити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повністю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відмовитися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тих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акценти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скоротивши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випуск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одних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збільшивши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випуск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Застосування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цієї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концепції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контексті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абсолютно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очевидне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Слово товар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замінити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слово канал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навіть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товар і канал.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ABC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використовувати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порівняння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ефективності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ресурсів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однієї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порівняно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порівняння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продажу одного товару з результатами продажу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йдеться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продаж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допомогою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цікавить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нас).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681990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A27AC1-0696-223A-1AA9-8DEB2CD2F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274320"/>
            <a:ext cx="11064240" cy="6332219"/>
          </a:xfrm>
        </p:spPr>
        <p:txBody>
          <a:bodyPr>
            <a:normAutofit/>
          </a:bodyPr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Концепція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АВС широко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використовується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американськими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доцільним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зупинитися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підході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зарубіжних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авторів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тлумачення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цієї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концепції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Ключем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розуміння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концепції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ABC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блок-схема, подана на рис. 9.4.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оцінити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прибутковість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продажу товару </a:t>
            </a:r>
            <a:r>
              <a:rPr lang="en-US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X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допомогою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каналу </a:t>
            </a:r>
            <a:r>
              <a:rPr lang="en-US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Y,</a:t>
            </a:r>
            <a:r>
              <a:rPr lang="uk-UA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перш за все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виявити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ресурси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використовуються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розрахувати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сумарні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Спочатку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виражаються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фінансових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категоріях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розділити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конкретними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потоками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одного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лише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сумарних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заробітну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платню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недостатньо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розділити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заробітну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платню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фізичного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володіння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стимулювання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потоків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Сумарні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потоків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потім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розподіляються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окремими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каналами,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стимулювання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Нарешті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себе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розпорядженні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можемо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скласти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звіт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збитки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кожного каналу (і товару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навіть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представлені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чином).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дає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судити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відносну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рентабельність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Переваги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концепції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ABC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полягають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у такому: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 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ABC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дозволяє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одержати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вичерпну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ухвалення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шляхом: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"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кращих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 і "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гірших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 (на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того,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представляють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нас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особливий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інтерес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(шляхом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аналізу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ABC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переорієнтації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капіталовкладень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потоки,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пов'язані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меншим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рівнем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768731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BEFD47E7-A41D-CBFD-269A-87353A5423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27237" y="405606"/>
            <a:ext cx="7810500" cy="6070600"/>
          </a:xfrm>
        </p:spPr>
      </p:pic>
    </p:spTree>
    <p:extLst>
      <p:ext uri="{BB962C8B-B14F-4D97-AF65-F5344CB8AC3E}">
        <p14:creationId xmlns:p14="http://schemas.microsoft.com/office/powerpoint/2010/main" val="27001189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A27AC1-0696-223A-1AA9-8DEB2CD2F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274320"/>
            <a:ext cx="11064240" cy="6332219"/>
          </a:xfrm>
        </p:spPr>
        <p:txBody>
          <a:bodyPr>
            <a:normAutofit/>
          </a:bodyPr>
          <a:lstStyle/>
          <a:p>
            <a:pPr algn="just"/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Глибоке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знання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потреб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увазі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чітку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сегментацію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й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планування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ринків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подальшим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складанням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пропозицій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максимально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відповідають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потребам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даних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ринкових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ніш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Забезпечення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високої</a:t>
            </a:r>
            <a:r>
              <a:rPr lang="ru-RU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споживчої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цінності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– ключ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досягнення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лояльності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призводить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поновлення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замовлень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залучення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нових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зниженню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комерційної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й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підвищенню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прибутку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основі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цього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процесу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лежить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розроблення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так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званих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"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розподілу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,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орієнтованих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клієнта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"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14-етапний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процес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сприяє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впровадженню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цього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методу,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продемонстрований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 рис. 9.1,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називається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"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Зоряне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Втілення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життя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14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кроків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описаних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рис. 9.1,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вимагають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зусиль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того,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жоден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кроків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повинен бути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пропущений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практичних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міркувань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однак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даний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трохи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прискорити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рахунок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кроків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послідовно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одночасно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кроки з 1 по 4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одночасно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кроками 7-11.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виконувати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перелічені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рішення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питань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найбільш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довгострокові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всіх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маркетингових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рішень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прийнятих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організацією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Після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того, як канали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сформовані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зміна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досить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проблематичною. Але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зміни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все-таки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можливі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хоча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часто вони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важкі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й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приносять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розчарування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Кроки з 1 по 4.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Повне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усвідомлення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існуючих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умов і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завдань</a:t>
            </a:r>
            <a:r>
              <a:rPr lang="ru-RU" i="1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Незважаючи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те,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чотири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кроки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цілком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тривіальні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вони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надзвичайно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важливі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забезпечення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здатності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впроваджувати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подальші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зміни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випадку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коли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зміни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виправдані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здійснення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припускає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опитування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головного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управлінського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персоналу,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продавців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й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каналу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одержання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уявлення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про те,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якими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проблемами й перспективами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зіткнеться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організація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формуванні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каналу.</a:t>
            </a:r>
          </a:p>
          <a:p>
            <a:pPr algn="just"/>
            <a:endParaRPr lang="ru-RU" dirty="0">
              <a:solidFill>
                <a:srgbClr val="000000"/>
              </a:solidFill>
              <a:effectLst/>
              <a:highlight>
                <a:srgbClr val="FFFF00"/>
              </a:highlight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191197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A27AC1-0696-223A-1AA9-8DEB2CD2F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274320"/>
            <a:ext cx="11064240" cy="6332219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2 ABC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стимулює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компанію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вжити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таких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заходів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щодо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вдосконалення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своєї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стратегії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впровадження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принципом "точно в строк";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удосконалення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конструкції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усунення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якісних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розбіжностей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продукцією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пропонованими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нашим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каналом,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продукцією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пропонованими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конкурентами.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застосувати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окремої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рамках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якого-небудь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випадку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всього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каналу.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Перш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ніж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ухвалити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рішення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розширення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згортання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своєї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 рамках того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іншого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каналу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результаті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аналізу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ABC,</a:t>
            </a:r>
            <a:r>
              <a:rPr lang="uk-UA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керівництво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компанії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повинне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відповісти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питання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зробити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покупку: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різновид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точки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марка?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будуть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шукати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марку в тих каналах,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співпрацю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збираємося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активізувати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?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майбутні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ринкові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тенденції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точки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зору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значущості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?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вважати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оптимальними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зорієнтовані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канали? 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Подібне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переглянути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урахуванням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скорочення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тривалості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випуску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масштабів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тому самому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постійних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викличе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зростання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одиницю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того,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нам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скласти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прогноз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продажів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відбудеться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зроблених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589898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A27AC1-0696-223A-1AA9-8DEB2CD2F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274320"/>
            <a:ext cx="11064240" cy="6332219"/>
          </a:xfrm>
        </p:spPr>
        <p:txBody>
          <a:bodyPr>
            <a:normAutofit/>
          </a:bodyPr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Крім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зазначеної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дилеми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ухвалення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рішень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не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менш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важливим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питання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про те,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слід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звернути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найбільшу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увагу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проводячи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розрахунок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собівартості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за видами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Існує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твердження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аналіз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ABC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слід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враховувати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– як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постійні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так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змінні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ABC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розвінчує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міф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постійні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Користуючись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сучасними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системами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обліку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бухгалтери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вважають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багато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постійними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вони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регулювати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постійними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протягом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періоду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часу.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достатньо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великому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проміжку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—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потрібно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знати,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лежить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</a:p>
          <a:p>
            <a:pPr algn="just"/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ABC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дозволяє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виявити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ініціюють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породжує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таким чином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Концепція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ABC,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дозволяє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виявити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дійсне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джерело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тих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скоротити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постійні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персонал,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проектування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амортизацію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Навіть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ході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аналізу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ABC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будуть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виявлені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досліджені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лише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прямі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(як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наведеному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вище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прикладі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нам немало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корисних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відомостей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методи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каналом.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Подібний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підхід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дозволяє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менеджеру каналу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одержати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показник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чистого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принаймні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613206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97B71FF3-AB47-3E53-34AB-2AC1FB6594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01639" y="274638"/>
            <a:ext cx="10061697" cy="6332537"/>
          </a:xfrm>
        </p:spPr>
      </p:pic>
    </p:spTree>
    <p:extLst>
      <p:ext uri="{BB962C8B-B14F-4D97-AF65-F5344CB8AC3E}">
        <p14:creationId xmlns:p14="http://schemas.microsoft.com/office/powerpoint/2010/main" val="615845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A27AC1-0696-223A-1AA9-8DEB2CD2F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274320"/>
            <a:ext cx="11064240" cy="6332219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Мета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кроків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складається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 точному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описі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охоплення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ринку,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забезпечується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каналом,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створення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додаткової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цінності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пов'язаних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 ним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теперішніх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майбутніх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проблем. (кроки 1 і 3).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Крок 2, так само як і крок 1,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вимагає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підвищеної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уваги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найважливіших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макроекономічних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технологічних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поведінкових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тенденцій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здатні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вплинути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визначити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чином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зовнішні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умови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обмежити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свободу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вибору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фірм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ретельно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розглянути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кожен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факторів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галузева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концентрація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макроекономічні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показники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існуючий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прогнозований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технології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перешкоди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виходу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поведінка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ступінь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прихильності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географічний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етап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життєвого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циклу товару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/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29252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A27AC1-0696-223A-1AA9-8DEB2CD2F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49" y="274320"/>
            <a:ext cx="11331033" cy="6332219"/>
          </a:xfrm>
        </p:spPr>
        <p:txBody>
          <a:bodyPr>
            <a:normAutofit/>
          </a:bodyPr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фактори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свободу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формуванні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структур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Вони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й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програм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галузі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й, 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наслідок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перелік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альтернативних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виконанні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кроків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3 й 4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витратити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значні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зусилля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виявлення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принципів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формування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маркетингових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конкурентів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Вихідні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одержати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шляхом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проведення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семінарів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обстеження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фокус-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інтерв'ю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окремими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особами,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обізнаними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розробки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застосовуються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каналах.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Надто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вивчити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застосовуються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конкурентами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стимулювання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програми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використовуються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ними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підтримки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Кроки 5 і 6.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Нанесення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"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блискавичних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ударів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"</a:t>
            </a:r>
            <a:endParaRPr lang="ru-RU" dirty="0">
              <a:solidFill>
                <a:srgbClr val="000000"/>
              </a:solidFill>
              <a:effectLst/>
              <a:highlight>
                <a:srgbClr val="FFFF00"/>
              </a:highlight>
              <a:latin typeface="Times New Roman" panose="02020603050405020304" pitchFamily="18" charset="0"/>
            </a:endParaRP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Цілком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відомості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кроків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першого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четвертий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підставою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"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блискавичних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ударів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 -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миттєвих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окремій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тактиці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каналу.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Так,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основі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результатів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досліджень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проведених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іншими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учасниками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каналу,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основі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аналізу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конкурентів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компанія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миттєво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поліпшити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програми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стимулювання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Однак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стадії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позбавлені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ризику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етапі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вибирається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складно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одержанні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Імовірно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найкраще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кроків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5 й 6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акцентувати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увагу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короткострокових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рішеннях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починати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істотні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ведуть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віддалених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наслідків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322628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A27AC1-0696-223A-1AA9-8DEB2CD2F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274320"/>
            <a:ext cx="11064240" cy="6332219"/>
          </a:xfrm>
        </p:spPr>
        <p:txBody>
          <a:bodyPr>
            <a:normAutofit lnSpcReduction="10000"/>
          </a:bodyPr>
          <a:lstStyle/>
          <a:p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Кроки з 7 по 10.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Створення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"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ідеальної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"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системи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каналу</a:t>
            </a:r>
            <a:endParaRPr lang="ru-RU" dirty="0">
              <a:solidFill>
                <a:srgbClr val="000000"/>
              </a:solidFill>
              <a:effectLst/>
              <a:highlight>
                <a:srgbClr val="00FF00"/>
              </a:highlight>
              <a:latin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кроків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використовується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зовсім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підхід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Фірмі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пропонується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забути про свою систему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Кращий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спосіб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створення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-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почати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все з нуля,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забувши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минулі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здобутки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виконанні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кроків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7 й 8 вся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увага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приділяється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вивченню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побажань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кінцевих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приводу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елементів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незалежно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торговельних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точок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де вони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будуть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одержувати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фірми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Чотири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основних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категорії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елементів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партії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територіальна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зручність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децентралізація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ринку);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тривалість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доставки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очікування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4)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номенклатура й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наразі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виділяють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п'ять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елементів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додаток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чотирьох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основних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елементів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(дл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я </a:t>
            </a:r>
            <a:r>
              <a:rPr lang="ru-RU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промислових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)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товар;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вимогам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гарантія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4)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післяпродажне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5)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032731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A27AC1-0696-223A-1AA9-8DEB2CD2F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274320"/>
            <a:ext cx="11064240" cy="6332219"/>
          </a:xfrm>
        </p:spPr>
        <p:txBody>
          <a:bodyPr>
            <a:normAutofit/>
          </a:bodyPr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Однак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недолік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подібних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переліків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у тому,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вони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занадто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загальний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характер. Не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існує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однорідного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ринку,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якому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кінцеві</a:t>
            </a:r>
            <a:r>
              <a:rPr lang="ru-RU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споживачі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однаковою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мірою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приділяють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увагу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тим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самим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елементам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. Таким чином,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акцентувати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свою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увагу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побажаннях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різних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сегментів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ринку,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на способах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поділу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ринку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сегменти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,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споживачі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бажають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одержувати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самі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елементи</a:t>
            </a:r>
            <a:r>
              <a:rPr lang="ru-RU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Теоретично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сегментація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повинна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сприяти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формуванню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максимально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однорідні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рамках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однієї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 максимально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відрізняються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представників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відрізняються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показниками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побудові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одержати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шляхом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опитування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задоволеність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зручності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варіантами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того,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урахуванням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потреб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окремих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осіб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назву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"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ключові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покупці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". </a:t>
            </a:r>
            <a:r>
              <a:rPr lang="ru-RU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К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лючовими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покупцми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нового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вдосконаленого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товару,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процесу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характеризуються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такими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особливостями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Ключові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покупці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відчувають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потреби,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згодом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стають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характерними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всього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ринку,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однак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відбувається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кілька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місяців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раніше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ніж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починає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випробовувати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більша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частина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ринку.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2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Ключові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покупці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займають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ринку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положення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надає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їм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істотну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перевагу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рахунок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задоволення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потреб.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5961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A27AC1-0696-223A-1AA9-8DEB2CD2F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274320"/>
            <a:ext cx="11064240" cy="6332219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Кроком 8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передбачене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проведення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дослідження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дозволяє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виконати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кількісний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аналіз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вимог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кінцевих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Відправною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точкою тут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перелік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елементів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складений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кроці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7.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Однак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проведенні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дослідження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недостатньо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просто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запитати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респондентів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про те,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віддають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наявності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"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свободи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вибору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схильні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вибирати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відразу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Респондентів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схиляти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компромісного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вибору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характеристиками так,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зрештою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було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зрівняти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характеристик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сегментів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ринку.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кроку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розроблений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ряд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технологій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проведення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досліджень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Після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виділення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сегментів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зайнятися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розробленням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демографічних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профілів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для кожного з них,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визначити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відносяться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розглянуті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кінцеві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споживачі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однієї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галузі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характеризуються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вони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приблизно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однаковими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розмірами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розміщені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регіонах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країни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й т.п.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виявленні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сегментах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рис, маркетинг для них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виявляється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простішим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Крок 8 –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не просто "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моментальний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знімок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" потреб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Він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акцентує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увагу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скоріше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елементах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окремих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механізмах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існують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цей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час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дозволяє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застосувати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творчий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підхід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ідеальних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структур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пізніх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етапах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Однак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ж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інструментарії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дослідження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кінцевим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споживачам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пропонується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оцінити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здатність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існуючих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пропонувати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бажані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елементи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зручність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альтернативних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імовірність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того,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вони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дійсно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будуть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робити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покупки й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користуватися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нетрадиційних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Ці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дані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використаються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й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наступних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етапах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(крок 12).</a:t>
            </a:r>
          </a:p>
          <a:p>
            <a:pPr algn="just"/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40797538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{BAD841DC-749C-D84D-A5D1-B99D800B7271}tf10001060</Template>
  <TotalTime>667</TotalTime>
  <Words>5516</Words>
  <Application>Microsoft Macintosh PowerPoint</Application>
  <PresentationFormat>Широкоэкранный</PresentationFormat>
  <Paragraphs>130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6" baseType="lpstr">
      <vt:lpstr>Arial</vt:lpstr>
      <vt:lpstr>Times New Roman</vt:lpstr>
      <vt:lpstr>Trebuchet MS</vt:lpstr>
      <vt:lpstr>Wingdings 3</vt:lpstr>
      <vt:lpstr>Аспект</vt:lpstr>
      <vt:lpstr>Вибір оптимального каналу розподілу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 Ткачук</dc:creator>
  <cp:lastModifiedBy>Александр Ткачук</cp:lastModifiedBy>
  <cp:revision>44</cp:revision>
  <dcterms:created xsi:type="dcterms:W3CDTF">2025-02-04T10:31:09Z</dcterms:created>
  <dcterms:modified xsi:type="dcterms:W3CDTF">2026-01-14T12:15:47Z</dcterms:modified>
</cp:coreProperties>
</file>