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4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5/29/2023</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67981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5/29/2023</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28497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5/29/2023</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24914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5/29/2023</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54709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5/29/2023</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13626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5/29/2023</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34357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5/29/2023</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83282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5/29/2023</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66867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5/29/2023</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91472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5/29/2023</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15677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5/29/2023</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55805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5/29/2023</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276197235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26" name="Picture 2" descr="Мікробіологія | medcoswiss">
            <a:extLst>
              <a:ext uri="{FF2B5EF4-FFF2-40B4-BE49-F238E27FC236}">
                <a16:creationId xmlns:a16="http://schemas.microsoft.com/office/drawing/2014/main" id="{57CAAA34-7B03-3F77-A611-A80FB6C806D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4901" r="-1" b="2520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DA98E603-7ED4-CC6D-FC9C-5A6376E841B9}"/>
              </a:ext>
            </a:extLst>
          </p:cNvPr>
          <p:cNvSpPr>
            <a:spLocks noGrp="1"/>
          </p:cNvSpPr>
          <p:nvPr>
            <p:ph type="ctrTitle"/>
          </p:nvPr>
        </p:nvSpPr>
        <p:spPr>
          <a:xfrm>
            <a:off x="1549238" y="1145080"/>
            <a:ext cx="9090476" cy="2179601"/>
          </a:xfrm>
        </p:spPr>
        <p:txBody>
          <a:bodyPr anchor="b">
            <a:normAutofit/>
          </a:bodyPr>
          <a:lstStyle/>
          <a:p>
            <a:pPr algn="ctr"/>
            <a:r>
              <a:rPr lang="uk-UA">
                <a:solidFill>
                  <a:srgbClr val="FFFFFF"/>
                </a:solidFill>
                <a:effectLst/>
                <a:latin typeface="Times New Roman" panose="02020603050405020304" pitchFamily="18" charset="0"/>
                <a:ea typeface="Times New Roman" panose="02020603050405020304" pitchFamily="18" charset="0"/>
              </a:rPr>
              <a:t>Вимоги до якості і складу поживних середовищ</a:t>
            </a:r>
            <a:endParaRPr lang="uk-UA" b="1">
              <a:solidFill>
                <a:srgbClr val="FFFFFF"/>
              </a:solidFill>
            </a:endParaRPr>
          </a:p>
        </p:txBody>
      </p:sp>
      <p:sp>
        <p:nvSpPr>
          <p:cNvPr id="3" name="Підзаголовок 2">
            <a:extLst>
              <a:ext uri="{FF2B5EF4-FFF2-40B4-BE49-F238E27FC236}">
                <a16:creationId xmlns:a16="http://schemas.microsoft.com/office/drawing/2014/main" id="{402DAABE-7EDB-30E9-2905-EA8881C39F29}"/>
              </a:ext>
            </a:extLst>
          </p:cNvPr>
          <p:cNvSpPr>
            <a:spLocks noGrp="1"/>
          </p:cNvSpPr>
          <p:nvPr>
            <p:ph type="subTitle" idx="1"/>
          </p:nvPr>
        </p:nvSpPr>
        <p:spPr>
          <a:xfrm>
            <a:off x="2999029" y="3774105"/>
            <a:ext cx="6190895" cy="1633040"/>
          </a:xfrm>
        </p:spPr>
        <p:txBody>
          <a:bodyPr anchor="t">
            <a:normAutofit/>
          </a:bodyPr>
          <a:lstStyle/>
          <a:p>
            <a:pPr algn="ctr"/>
            <a:r>
              <a:rPr lang="uk-UA">
                <a:solidFill>
                  <a:srgbClr val="FFFFFF"/>
                </a:solidFill>
              </a:rPr>
              <a:t>Підготувала Грицина Анастасія</a:t>
            </a:r>
          </a:p>
        </p:txBody>
      </p:sp>
      <p:sp>
        <p:nvSpPr>
          <p:cNvPr id="1033" name="Freeform: Shape 1032">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491506" y="-615180"/>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35"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356" y="3533292"/>
            <a:ext cx="972241" cy="45718"/>
            <a:chOff x="4886325" y="3371754"/>
            <a:chExt cx="2418492" cy="113728"/>
          </a:xfrm>
          <a:solidFill>
            <a:schemeClr val="accent1"/>
          </a:solidFill>
        </p:grpSpPr>
        <p:sp>
          <p:nvSpPr>
            <p:cNvPr id="1036"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37"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038"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39"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040"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041"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dirty="0"/>
              </a:p>
            </p:txBody>
          </p:sp>
        </p:grpSp>
      </p:grpSp>
      <p:sp>
        <p:nvSpPr>
          <p:cNvPr id="1043" name="Freeform: Shape 1042">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516668"/>
            <a:ext cx="4187283"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045" name="Group 1044">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969850"/>
            <a:ext cx="886141" cy="802496"/>
            <a:chOff x="10948005" y="3272152"/>
            <a:chExt cx="868640" cy="786648"/>
          </a:xfrm>
          <a:solidFill>
            <a:schemeClr val="accent1"/>
          </a:solidFill>
        </p:grpSpPr>
        <p:sp>
          <p:nvSpPr>
            <p:cNvPr id="1046" name="Freeform: Shape 1045">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47" name="Freeform: Shape 1046">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48" name="Freeform: Shape 1047">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49"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050"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51"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4812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80" name="Rectangle 2056">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81" name="Freeform: Shape 2058">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82"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2083"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063"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084"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085"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086"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087"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Місце для вмісту 2">
            <a:extLst>
              <a:ext uri="{FF2B5EF4-FFF2-40B4-BE49-F238E27FC236}">
                <a16:creationId xmlns:a16="http://schemas.microsoft.com/office/drawing/2014/main" id="{FC282BAA-C3DB-14C1-FA5D-DA47BB51A8DA}"/>
              </a:ext>
            </a:extLst>
          </p:cNvPr>
          <p:cNvSpPr>
            <a:spLocks noGrp="1"/>
          </p:cNvSpPr>
          <p:nvPr>
            <p:ph idx="1"/>
          </p:nvPr>
        </p:nvSpPr>
        <p:spPr>
          <a:xfrm>
            <a:off x="525717" y="2796427"/>
            <a:ext cx="5566263" cy="3274503"/>
          </a:xfrm>
        </p:spPr>
        <p:txBody>
          <a:bodyPr>
            <a:normAutofit/>
          </a:bodyPr>
          <a:lstStyle/>
          <a:p>
            <a:r>
              <a:rPr lang="uk-UA" sz="2400" b="0" i="0" dirty="0">
                <a:effectLst/>
                <a:latin typeface="+mj-lt"/>
              </a:rPr>
              <a:t>Поживні (живильні) середовища </a:t>
            </a:r>
            <a:r>
              <a:rPr lang="uk-UA" b="0" i="0" dirty="0">
                <a:effectLst/>
                <a:latin typeface="+mj-lt"/>
              </a:rPr>
              <a:t>– це окремі речовини або їхні суміші, що використовуються для вирощування в умовах лабораторії різних культур (мікро- і макроорганізмів).</a:t>
            </a:r>
            <a:endParaRPr lang="uk-UA" dirty="0">
              <a:latin typeface="+mj-lt"/>
            </a:endParaRPr>
          </a:p>
        </p:txBody>
      </p:sp>
      <p:pic>
        <p:nvPicPr>
          <p:cNvPr id="2052" name="Picture 4" descr="Закупівлі - Prozorro Market">
            <a:extLst>
              <a:ext uri="{FF2B5EF4-FFF2-40B4-BE49-F238E27FC236}">
                <a16:creationId xmlns:a16="http://schemas.microsoft.com/office/drawing/2014/main" id="{69411754-E681-9853-25FE-FB7E9D7285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878" b="-1"/>
          <a:stretch/>
        </p:blipFill>
        <p:spPr bwMode="auto">
          <a:xfrm>
            <a:off x="6531789" y="10"/>
            <a:ext cx="5660211" cy="6857990"/>
          </a:xfrm>
          <a:prstGeom prst="rect">
            <a:avLst/>
          </a:prstGeom>
          <a:noFill/>
          <a:extLst>
            <a:ext uri="{909E8E84-426E-40DD-AFC4-6F175D3DCCD1}">
              <a14:hiddenFill xmlns:a14="http://schemas.microsoft.com/office/drawing/2010/main">
                <a:solidFill>
                  <a:srgbClr val="FFFFFF"/>
                </a:solidFill>
              </a14:hiddenFill>
            </a:ext>
          </a:extLst>
        </p:spPr>
      </p:pic>
      <p:sp>
        <p:nvSpPr>
          <p:cNvPr id="2088" name="Freeform: Shape 2068">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89" name="Group 2070">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090" name="Freeform: Shape 2071">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091" name="Freeform: Shape 2072">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092" name="Freeform: Shape 2073">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093"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094"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95"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96" name="Freeform: Shape 2077">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924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Заголовок 1">
            <a:extLst>
              <a:ext uri="{FF2B5EF4-FFF2-40B4-BE49-F238E27FC236}">
                <a16:creationId xmlns:a16="http://schemas.microsoft.com/office/drawing/2014/main" id="{1B1E105D-CC09-6307-6A7F-778340B755E9}"/>
              </a:ext>
            </a:extLst>
          </p:cNvPr>
          <p:cNvSpPr>
            <a:spLocks noGrp="1"/>
          </p:cNvSpPr>
          <p:nvPr>
            <p:ph type="title"/>
          </p:nvPr>
        </p:nvSpPr>
        <p:spPr>
          <a:xfrm>
            <a:off x="5684950" y="1042707"/>
            <a:ext cx="4905228" cy="1890665"/>
          </a:xfrm>
        </p:spPr>
        <p:txBody>
          <a:bodyPr anchor="b">
            <a:normAutofit fontScale="90000"/>
          </a:bodyPr>
          <a:lstStyle/>
          <a:p>
            <a:pPr>
              <a:lnSpc>
                <a:spcPct val="90000"/>
              </a:lnSpc>
            </a:pPr>
            <a:r>
              <a:rPr lang="uk-UA" i="0" dirty="0"/>
              <a:t>Класифікація поживних середовищ:</a:t>
            </a:r>
            <a:br>
              <a:rPr lang="uk-UA" sz="3100" i="0" dirty="0">
                <a:latin typeface="Arial" panose="020B0604020202020204" pitchFamily="34" charset="0"/>
              </a:rPr>
            </a:br>
            <a:endParaRPr lang="uk-UA" sz="3100" dirty="0"/>
          </a:p>
        </p:txBody>
      </p:sp>
      <p:pic>
        <p:nvPicPr>
          <p:cNvPr id="3074" name="Picture 2" descr="Закупівлі - Prozorro Market">
            <a:extLst>
              <a:ext uri="{FF2B5EF4-FFF2-40B4-BE49-F238E27FC236}">
                <a16:creationId xmlns:a16="http://schemas.microsoft.com/office/drawing/2014/main" id="{8526598C-0302-771D-DCB0-50CB7350E6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2241" y="877462"/>
            <a:ext cx="5112709" cy="5061582"/>
          </a:xfrm>
          <a:prstGeom prst="rect">
            <a:avLst/>
          </a:prstGeom>
          <a:noFill/>
          <a:extLst>
            <a:ext uri="{909E8E84-426E-40DD-AFC4-6F175D3DCCD1}">
              <a14:hiddenFill xmlns:a14="http://schemas.microsoft.com/office/drawing/2010/main">
                <a:solidFill>
                  <a:srgbClr val="FFFFFF"/>
                </a:solidFill>
              </a14:hiddenFill>
            </a:ext>
          </a:extLst>
        </p:spPr>
      </p:pic>
      <p:grpSp>
        <p:nvGrpSpPr>
          <p:cNvPr id="3081" name="Graphic 78">
            <a:extLst>
              <a:ext uri="{FF2B5EF4-FFF2-40B4-BE49-F238E27FC236}">
                <a16:creationId xmlns:a16="http://schemas.microsoft.com/office/drawing/2014/main" id="{5E46079A-4648-465E-9D1A-479174C99F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71728" y="3092185"/>
            <a:ext cx="972241" cy="45718"/>
            <a:chOff x="4886325" y="3371754"/>
            <a:chExt cx="2418492" cy="113728"/>
          </a:xfrm>
          <a:solidFill>
            <a:schemeClr val="accent1"/>
          </a:solidFill>
        </p:grpSpPr>
        <p:sp>
          <p:nvSpPr>
            <p:cNvPr id="3082" name="Graphic 78">
              <a:extLst>
                <a:ext uri="{FF2B5EF4-FFF2-40B4-BE49-F238E27FC236}">
                  <a16:creationId xmlns:a16="http://schemas.microsoft.com/office/drawing/2014/main" id="{A3BA42E0-6D8E-44BF-AC6B-5FB25C200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083" name="Graphic 78">
              <a:extLst>
                <a:ext uri="{FF2B5EF4-FFF2-40B4-BE49-F238E27FC236}">
                  <a16:creationId xmlns:a16="http://schemas.microsoft.com/office/drawing/2014/main" id="{91EF6403-FD18-4EC0-840F-8F70F3494B3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084" name="Graphic 78">
                <a:extLst>
                  <a:ext uri="{FF2B5EF4-FFF2-40B4-BE49-F238E27FC236}">
                    <a16:creationId xmlns:a16="http://schemas.microsoft.com/office/drawing/2014/main" id="{92B6AD13-0D11-4C0C-A362-E048C9732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085" name="Graphic 78">
                <a:extLst>
                  <a:ext uri="{FF2B5EF4-FFF2-40B4-BE49-F238E27FC236}">
                    <a16:creationId xmlns:a16="http://schemas.microsoft.com/office/drawing/2014/main" id="{61DDD1A9-F0A4-4900-9DEF-F6B383361B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086" name="Graphic 78">
                <a:extLst>
                  <a:ext uri="{FF2B5EF4-FFF2-40B4-BE49-F238E27FC236}">
                    <a16:creationId xmlns:a16="http://schemas.microsoft.com/office/drawing/2014/main" id="{F26977AE-F962-40FD-945B-D1E106951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087" name="Graphic 78">
                <a:extLst>
                  <a:ext uri="{FF2B5EF4-FFF2-40B4-BE49-F238E27FC236}">
                    <a16:creationId xmlns:a16="http://schemas.microsoft.com/office/drawing/2014/main" id="{6078955A-1871-4463-B23D-8AD33984C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089" name="Freeform: Shape 3088">
            <a:extLst>
              <a:ext uri="{FF2B5EF4-FFF2-40B4-BE49-F238E27FC236}">
                <a16:creationId xmlns:a16="http://schemas.microsoft.com/office/drawing/2014/main" id="{62F1D297-74F5-4948-9655-BC87A30A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637359"/>
            <a:ext cx="5486401" cy="1220641"/>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091" name="Group 3090">
            <a:extLst>
              <a:ext uri="{FF2B5EF4-FFF2-40B4-BE49-F238E27FC236}">
                <a16:creationId xmlns:a16="http://schemas.microsoft.com/office/drawing/2014/main" id="{756DB040-BB4B-446D-9172-7253A56604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782" y="5182141"/>
            <a:ext cx="886141" cy="802496"/>
            <a:chOff x="10948005" y="3272152"/>
            <a:chExt cx="868640" cy="786648"/>
          </a:xfrm>
          <a:solidFill>
            <a:schemeClr val="accent1"/>
          </a:solidFill>
        </p:grpSpPr>
        <p:sp>
          <p:nvSpPr>
            <p:cNvPr id="3092" name="Freeform: Shape 3091">
              <a:extLst>
                <a:ext uri="{FF2B5EF4-FFF2-40B4-BE49-F238E27FC236}">
                  <a16:creationId xmlns:a16="http://schemas.microsoft.com/office/drawing/2014/main" id="{58AE7480-26E8-4D60-9ABF-DF801570B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093" name="Freeform: Shape 3092">
              <a:extLst>
                <a:ext uri="{FF2B5EF4-FFF2-40B4-BE49-F238E27FC236}">
                  <a16:creationId xmlns:a16="http://schemas.microsoft.com/office/drawing/2014/main" id="{3644645D-B360-4E3D-A96A-6D9CE4F34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094" name="Freeform: Shape 3093">
              <a:extLst>
                <a:ext uri="{FF2B5EF4-FFF2-40B4-BE49-F238E27FC236}">
                  <a16:creationId xmlns:a16="http://schemas.microsoft.com/office/drawing/2014/main" id="{E99C8E1E-3260-4E6A-83CA-933468316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095" name="Graphic 12">
              <a:extLst>
                <a:ext uri="{FF2B5EF4-FFF2-40B4-BE49-F238E27FC236}">
                  <a16:creationId xmlns:a16="http://schemas.microsoft.com/office/drawing/2014/main" id="{3A551C21-5423-4320-86B3-CA6956E7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3096" name="Graphic 15">
              <a:extLst>
                <a:ext uri="{FF2B5EF4-FFF2-40B4-BE49-F238E27FC236}">
                  <a16:creationId xmlns:a16="http://schemas.microsoft.com/office/drawing/2014/main" id="{6D1A9E3F-8323-45A6-B267-8EA6B1A00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97" name="Graphic 15">
              <a:extLst>
                <a:ext uri="{FF2B5EF4-FFF2-40B4-BE49-F238E27FC236}">
                  <a16:creationId xmlns:a16="http://schemas.microsoft.com/office/drawing/2014/main" id="{F4049F71-8749-4860-8F6D-611D459A9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98" name="Freeform: Shape 3097">
              <a:extLst>
                <a:ext uri="{FF2B5EF4-FFF2-40B4-BE49-F238E27FC236}">
                  <a16:creationId xmlns:a16="http://schemas.microsoft.com/office/drawing/2014/main" id="{89D62868-92E4-42DF-9CF9-A9190CC14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Місце для вмісту 2">
            <a:extLst>
              <a:ext uri="{FF2B5EF4-FFF2-40B4-BE49-F238E27FC236}">
                <a16:creationId xmlns:a16="http://schemas.microsoft.com/office/drawing/2014/main" id="{B8BC1B7E-048B-6867-9A19-DBF513ADA5B7}"/>
              </a:ext>
            </a:extLst>
          </p:cNvPr>
          <p:cNvSpPr>
            <a:spLocks noGrp="1"/>
          </p:cNvSpPr>
          <p:nvPr>
            <p:ph idx="1"/>
          </p:nvPr>
        </p:nvSpPr>
        <p:spPr>
          <a:xfrm>
            <a:off x="6007801" y="3159499"/>
            <a:ext cx="5956417" cy="3698501"/>
          </a:xfrm>
        </p:spPr>
        <p:txBody>
          <a:bodyPr>
            <a:normAutofit fontScale="92500"/>
          </a:bodyPr>
          <a:lstStyle/>
          <a:p>
            <a:pPr>
              <a:lnSpc>
                <a:spcPct val="100000"/>
              </a:lnSpc>
            </a:pPr>
            <a:r>
              <a:rPr lang="uk-UA" sz="1600" b="0" i="0" dirty="0">
                <a:effectLst/>
                <a:latin typeface="+mj-lt"/>
              </a:rPr>
              <a:t>-за консистенцією</a:t>
            </a:r>
          </a:p>
          <a:p>
            <a:pPr>
              <a:lnSpc>
                <a:spcPct val="100000"/>
              </a:lnSpc>
            </a:pPr>
            <a:r>
              <a:rPr lang="uk-UA" sz="1600" b="0" i="0" dirty="0">
                <a:effectLst/>
                <a:latin typeface="+mj-lt"/>
              </a:rPr>
              <a:t>1)тверді 2)напіврідкі 3) рідкі</a:t>
            </a:r>
          </a:p>
          <a:p>
            <a:pPr>
              <a:lnSpc>
                <a:spcPct val="100000"/>
              </a:lnSpc>
            </a:pPr>
            <a:r>
              <a:rPr lang="uk-UA" sz="1600" b="0" i="0" dirty="0">
                <a:effectLst/>
                <a:latin typeface="+mj-lt"/>
              </a:rPr>
              <a:t>-за походженням</a:t>
            </a:r>
          </a:p>
          <a:p>
            <a:pPr>
              <a:lnSpc>
                <a:spcPct val="100000"/>
              </a:lnSpc>
            </a:pPr>
            <a:r>
              <a:rPr lang="uk-UA" sz="1600" b="0" i="0" dirty="0">
                <a:effectLst/>
                <a:latin typeface="+mj-lt"/>
              </a:rPr>
              <a:t>1)Природні (сироватка крові, жовч, яйця, молоко, морква)</a:t>
            </a:r>
          </a:p>
          <a:p>
            <a:pPr>
              <a:lnSpc>
                <a:spcPct val="100000"/>
              </a:lnSpc>
            </a:pPr>
            <a:r>
              <a:rPr lang="uk-UA" sz="1600" b="0" i="0" dirty="0">
                <a:effectLst/>
                <a:latin typeface="+mj-lt"/>
              </a:rPr>
              <a:t>2)Штучні; 3) Синтетичні</a:t>
            </a:r>
          </a:p>
          <a:p>
            <a:pPr>
              <a:lnSpc>
                <a:spcPct val="100000"/>
              </a:lnSpc>
            </a:pPr>
            <a:r>
              <a:rPr lang="uk-UA" sz="1600" b="0" i="0" dirty="0">
                <a:effectLst/>
                <a:latin typeface="+mj-lt"/>
              </a:rPr>
              <a:t>-за призначенням і складом</a:t>
            </a:r>
          </a:p>
          <a:p>
            <a:pPr>
              <a:lnSpc>
                <a:spcPct val="100000"/>
              </a:lnSpc>
            </a:pPr>
            <a:r>
              <a:rPr lang="uk-UA" sz="1600" b="0" i="0" dirty="0">
                <a:effectLst/>
                <a:latin typeface="+mj-lt"/>
              </a:rPr>
              <a:t>1)Основні (МПБ, МПА)</a:t>
            </a:r>
          </a:p>
          <a:p>
            <a:pPr>
              <a:lnSpc>
                <a:spcPct val="100000"/>
              </a:lnSpc>
            </a:pPr>
            <a:r>
              <a:rPr lang="uk-UA" sz="1600" b="0" i="0" dirty="0">
                <a:effectLst/>
                <a:latin typeface="+mj-lt"/>
              </a:rPr>
              <a:t>2)Диференціально-діагностичні(Середовище </a:t>
            </a:r>
            <a:r>
              <a:rPr lang="uk-UA" sz="1600" b="0" i="0" dirty="0" err="1">
                <a:effectLst/>
                <a:latin typeface="+mj-lt"/>
              </a:rPr>
              <a:t>Гісса</a:t>
            </a:r>
            <a:r>
              <a:rPr lang="uk-UA" sz="1600" b="0" i="0" dirty="0">
                <a:effectLst/>
                <a:latin typeface="+mj-lt"/>
              </a:rPr>
              <a:t>, Середовище Левіна, </a:t>
            </a:r>
            <a:r>
              <a:rPr lang="uk-UA" sz="1600" b="0" i="0" dirty="0" err="1">
                <a:effectLst/>
                <a:latin typeface="+mj-lt"/>
              </a:rPr>
              <a:t>кровяний</a:t>
            </a:r>
            <a:r>
              <a:rPr lang="uk-UA" sz="1600" b="0" i="0" dirty="0">
                <a:effectLst/>
                <a:latin typeface="+mj-lt"/>
              </a:rPr>
              <a:t> МПА, згорнута сироватка)</a:t>
            </a:r>
          </a:p>
          <a:p>
            <a:pPr>
              <a:lnSpc>
                <a:spcPct val="100000"/>
              </a:lnSpc>
            </a:pPr>
            <a:r>
              <a:rPr lang="uk-UA" sz="1600" b="0" i="0" dirty="0">
                <a:effectLst/>
                <a:latin typeface="+mj-lt"/>
              </a:rPr>
              <a:t>3)Спеціальний жовчний бульйон, цукровий бульйон, асцит, агар)</a:t>
            </a:r>
          </a:p>
          <a:p>
            <a:pPr>
              <a:lnSpc>
                <a:spcPct val="100000"/>
              </a:lnSpc>
            </a:pPr>
            <a:endParaRPr lang="uk-UA" sz="1000" dirty="0"/>
          </a:p>
        </p:txBody>
      </p:sp>
    </p:spTree>
    <p:extLst>
      <p:ext uri="{BB962C8B-B14F-4D97-AF65-F5344CB8AC3E}">
        <p14:creationId xmlns:p14="http://schemas.microsoft.com/office/powerpoint/2010/main" val="1290913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useBgFill="1">
        <p:nvSpPr>
          <p:cNvPr id="4126" name="Rectangle 4102">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Заголовок 1">
            <a:extLst>
              <a:ext uri="{FF2B5EF4-FFF2-40B4-BE49-F238E27FC236}">
                <a16:creationId xmlns:a16="http://schemas.microsoft.com/office/drawing/2014/main" id="{2BDF8949-EA59-2B82-8DAC-6E9D1103C7B9}"/>
              </a:ext>
            </a:extLst>
          </p:cNvPr>
          <p:cNvSpPr>
            <a:spLocks noGrp="1"/>
          </p:cNvSpPr>
          <p:nvPr>
            <p:ph type="title"/>
          </p:nvPr>
        </p:nvSpPr>
        <p:spPr>
          <a:xfrm>
            <a:off x="525717" y="787068"/>
            <a:ext cx="4663649" cy="1455091"/>
          </a:xfrm>
        </p:spPr>
        <p:txBody>
          <a:bodyPr anchor="t">
            <a:normAutofit/>
          </a:bodyPr>
          <a:lstStyle/>
          <a:p>
            <a:r>
              <a:rPr lang="uk-UA" i="0">
                <a:latin typeface="Arial" panose="020B0604020202020204" pitchFamily="34" charset="0"/>
              </a:rPr>
              <a:t>Вимоги до поживних середовищ</a:t>
            </a:r>
            <a:endParaRPr lang="uk-UA" dirty="0"/>
          </a:p>
        </p:txBody>
      </p:sp>
      <p:sp>
        <p:nvSpPr>
          <p:cNvPr id="4105" name="Freeform: Shape 4104">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107"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4108"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152"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110"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111"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112"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13"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grpSp>
        <p:nvGrpSpPr>
          <p:cNvPr id="4127" name="Graphic 78">
            <a:extLst>
              <a:ext uri="{FF2B5EF4-FFF2-40B4-BE49-F238E27FC236}">
                <a16:creationId xmlns:a16="http://schemas.microsoft.com/office/drawing/2014/main" id="{2EDC2578-BDB0-4118-975D-CFCE02823D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776109"/>
            <a:ext cx="972241" cy="45718"/>
            <a:chOff x="4886325" y="3371754"/>
            <a:chExt cx="2418492" cy="113728"/>
          </a:xfrm>
          <a:solidFill>
            <a:schemeClr val="accent1"/>
          </a:solidFill>
        </p:grpSpPr>
        <p:sp>
          <p:nvSpPr>
            <p:cNvPr id="4106" name="Graphic 78">
              <a:extLst>
                <a:ext uri="{FF2B5EF4-FFF2-40B4-BE49-F238E27FC236}">
                  <a16:creationId xmlns:a16="http://schemas.microsoft.com/office/drawing/2014/main" id="{FB6536F0-4A9C-46C9-96E9-22CBB33E6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128" name="Graphic 78">
              <a:extLst>
                <a:ext uri="{FF2B5EF4-FFF2-40B4-BE49-F238E27FC236}">
                  <a16:creationId xmlns:a16="http://schemas.microsoft.com/office/drawing/2014/main" id="{DFD6A33A-F889-42D7-ADC2-DD9B88DF06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129" name="Graphic 78">
                <a:extLst>
                  <a:ext uri="{FF2B5EF4-FFF2-40B4-BE49-F238E27FC236}">
                    <a16:creationId xmlns:a16="http://schemas.microsoft.com/office/drawing/2014/main" id="{C375AFD7-9E86-4D19-B86E-C936D33B0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109" name="Graphic 78">
                <a:extLst>
                  <a:ext uri="{FF2B5EF4-FFF2-40B4-BE49-F238E27FC236}">
                    <a16:creationId xmlns:a16="http://schemas.microsoft.com/office/drawing/2014/main" id="{4102C78E-31A2-4DB3-8790-415EB0B48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130" name="Graphic 78">
                <a:extLst>
                  <a:ext uri="{FF2B5EF4-FFF2-40B4-BE49-F238E27FC236}">
                    <a16:creationId xmlns:a16="http://schemas.microsoft.com/office/drawing/2014/main" id="{4F3E144D-8167-438A-B67F-50F5D9C0C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31" name="Graphic 78">
                <a:extLst>
                  <a:ext uri="{FF2B5EF4-FFF2-40B4-BE49-F238E27FC236}">
                    <a16:creationId xmlns:a16="http://schemas.microsoft.com/office/drawing/2014/main" id="{4BE2135F-02C1-449F-B195-232E9AFD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Місце для вмісту 2">
            <a:extLst>
              <a:ext uri="{FF2B5EF4-FFF2-40B4-BE49-F238E27FC236}">
                <a16:creationId xmlns:a16="http://schemas.microsoft.com/office/drawing/2014/main" id="{A50E239E-F228-B372-6794-4EFD5CFF2ED1}"/>
              </a:ext>
            </a:extLst>
          </p:cNvPr>
          <p:cNvSpPr>
            <a:spLocks noGrp="1"/>
          </p:cNvSpPr>
          <p:nvPr>
            <p:ph idx="1"/>
          </p:nvPr>
        </p:nvSpPr>
        <p:spPr>
          <a:xfrm>
            <a:off x="525717" y="2796427"/>
            <a:ext cx="4663649" cy="3274503"/>
          </a:xfrm>
        </p:spPr>
        <p:txBody>
          <a:bodyPr>
            <a:normAutofit/>
          </a:bodyPr>
          <a:lstStyle/>
          <a:p>
            <a:pPr>
              <a:lnSpc>
                <a:spcPct val="100000"/>
              </a:lnSpc>
              <a:buFont typeface="Arial" panose="020B0604020202020204" pitchFamily="34" charset="0"/>
              <a:buChar char="•"/>
            </a:pPr>
            <a:r>
              <a:rPr lang="uk-UA" sz="1400" b="0" i="0">
                <a:effectLst/>
                <a:latin typeface="Arial" panose="020B0604020202020204" pitchFamily="34" charset="0"/>
              </a:rPr>
              <a:t>Повноцінність за хім. складом;</a:t>
            </a:r>
          </a:p>
          <a:p>
            <a:pPr>
              <a:lnSpc>
                <a:spcPct val="100000"/>
              </a:lnSpc>
              <a:buFont typeface="Arial" panose="020B0604020202020204" pitchFamily="34" charset="0"/>
              <a:buChar char="•"/>
            </a:pPr>
            <a:r>
              <a:rPr lang="uk-UA" sz="1400" b="0" i="0">
                <a:effectLst/>
                <a:latin typeface="Arial" panose="020B0604020202020204" pitchFamily="34" charset="0"/>
              </a:rPr>
              <a:t>наявність стимуляторів росту;</a:t>
            </a:r>
          </a:p>
          <a:p>
            <a:pPr>
              <a:lnSpc>
                <a:spcPct val="100000"/>
              </a:lnSpc>
              <a:buFont typeface="Arial" panose="020B0604020202020204" pitchFamily="34" charset="0"/>
              <a:buChar char="•"/>
            </a:pPr>
            <a:r>
              <a:rPr lang="uk-UA" sz="1400" b="0" i="0">
                <a:effectLst/>
                <a:latin typeface="Arial" panose="020B0604020202020204" pitchFamily="34" charset="0"/>
              </a:rPr>
              <a:t>певна реакція (рН);</a:t>
            </a:r>
          </a:p>
          <a:p>
            <a:pPr>
              <a:lnSpc>
                <a:spcPct val="100000"/>
              </a:lnSpc>
              <a:buFont typeface="Arial" panose="020B0604020202020204" pitchFamily="34" charset="0"/>
              <a:buChar char="•"/>
            </a:pPr>
            <a:r>
              <a:rPr lang="uk-UA" sz="1400" b="0" i="0">
                <a:effectLst/>
                <a:latin typeface="Arial" panose="020B0604020202020204" pitchFamily="34" charset="0"/>
              </a:rPr>
              <a:t>буферність;</a:t>
            </a:r>
          </a:p>
          <a:p>
            <a:pPr>
              <a:lnSpc>
                <a:spcPct val="100000"/>
              </a:lnSpc>
              <a:buFont typeface="Arial" panose="020B0604020202020204" pitchFamily="34" charset="0"/>
              <a:buChar char="•"/>
            </a:pPr>
            <a:r>
              <a:rPr lang="uk-UA" sz="1400" b="0" i="0">
                <a:effectLst/>
                <a:latin typeface="Arial" panose="020B0604020202020204" pitchFamily="34" charset="0"/>
              </a:rPr>
              <a:t>ізотонічність;</a:t>
            </a:r>
          </a:p>
          <a:p>
            <a:pPr>
              <a:lnSpc>
                <a:spcPct val="100000"/>
              </a:lnSpc>
              <a:buFont typeface="Arial" panose="020B0604020202020204" pitchFamily="34" charset="0"/>
              <a:buChar char="•"/>
            </a:pPr>
            <a:r>
              <a:rPr lang="uk-UA" sz="1400" b="0" i="0">
                <a:effectLst/>
                <a:latin typeface="Arial" panose="020B0604020202020204" pitchFamily="34" charset="0"/>
              </a:rPr>
              <a:t>в’язкість;</a:t>
            </a:r>
          </a:p>
          <a:p>
            <a:pPr>
              <a:lnSpc>
                <a:spcPct val="100000"/>
              </a:lnSpc>
              <a:buFont typeface="Arial" panose="020B0604020202020204" pitchFamily="34" charset="0"/>
              <a:buChar char="•"/>
            </a:pPr>
            <a:r>
              <a:rPr lang="uk-UA" sz="1400" b="0" i="0">
                <a:effectLst/>
                <a:latin typeface="Arial" panose="020B0604020202020204" pitchFamily="34" charset="0"/>
              </a:rPr>
              <a:t>вологість;</a:t>
            </a:r>
          </a:p>
          <a:p>
            <a:pPr>
              <a:lnSpc>
                <a:spcPct val="100000"/>
              </a:lnSpc>
              <a:buFont typeface="Arial" panose="020B0604020202020204" pitchFamily="34" charset="0"/>
              <a:buChar char="•"/>
            </a:pPr>
            <a:r>
              <a:rPr lang="uk-UA" sz="1400" b="0" i="0">
                <a:effectLst/>
                <a:latin typeface="Arial" panose="020B0604020202020204" pitchFamily="34" charset="0"/>
              </a:rPr>
              <a:t>прозорість;</a:t>
            </a:r>
          </a:p>
          <a:p>
            <a:pPr>
              <a:lnSpc>
                <a:spcPct val="100000"/>
              </a:lnSpc>
              <a:buFont typeface="Arial" panose="020B0604020202020204" pitchFamily="34" charset="0"/>
              <a:buChar char="•"/>
            </a:pPr>
            <a:r>
              <a:rPr lang="uk-UA" sz="1400" b="0" i="0">
                <a:effectLst/>
                <a:latin typeface="Arial" panose="020B0604020202020204" pitchFamily="34" charset="0"/>
              </a:rPr>
              <a:t>стерильність.</a:t>
            </a:r>
          </a:p>
          <a:p>
            <a:pPr>
              <a:lnSpc>
                <a:spcPct val="100000"/>
              </a:lnSpc>
            </a:pPr>
            <a:endParaRPr lang="uk-UA" sz="1400"/>
          </a:p>
        </p:txBody>
      </p:sp>
      <p:pic>
        <p:nvPicPr>
          <p:cNvPr id="4098" name="Picture 2" descr="Закупівлі - Prozorro Market">
            <a:extLst>
              <a:ext uri="{FF2B5EF4-FFF2-40B4-BE49-F238E27FC236}">
                <a16:creationId xmlns:a16="http://schemas.microsoft.com/office/drawing/2014/main" id="{FC40428A-C793-221D-20C4-CB79A13188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5953780" y="553415"/>
            <a:ext cx="5660211" cy="5660211"/>
          </a:xfrm>
          <a:prstGeom prst="rect">
            <a:avLst/>
          </a:prstGeom>
          <a:noFill/>
          <a:extLst>
            <a:ext uri="{909E8E84-426E-40DD-AFC4-6F175D3DCCD1}">
              <a14:hiddenFill xmlns:a14="http://schemas.microsoft.com/office/drawing/2010/main">
                <a:solidFill>
                  <a:srgbClr val="FFFFFF"/>
                </a:solidFill>
              </a14:hiddenFill>
            </a:ext>
          </a:extLst>
        </p:spPr>
      </p:pic>
      <p:sp>
        <p:nvSpPr>
          <p:cNvPr id="4115" name="Freeform: Shape 4114">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117" name="Group 4116">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118" name="Freeform: Shape 4117">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119" name="Freeform: Shape 4118">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120" name="Freeform: Shape 4119">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121"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122"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123"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124" name="Freeform: Shape 4123">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7581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Заголовок 1">
            <a:extLst>
              <a:ext uri="{FF2B5EF4-FFF2-40B4-BE49-F238E27FC236}">
                <a16:creationId xmlns:a16="http://schemas.microsoft.com/office/drawing/2014/main" id="{38E9A470-FFCE-75AF-77B2-2B83D0DAACB2}"/>
              </a:ext>
            </a:extLst>
          </p:cNvPr>
          <p:cNvSpPr>
            <a:spLocks noGrp="1"/>
          </p:cNvSpPr>
          <p:nvPr>
            <p:ph type="title"/>
          </p:nvPr>
        </p:nvSpPr>
        <p:spPr>
          <a:xfrm>
            <a:off x="525717" y="787068"/>
            <a:ext cx="5566263" cy="1455091"/>
          </a:xfrm>
        </p:spPr>
        <p:txBody>
          <a:bodyPr>
            <a:normAutofit/>
          </a:bodyPr>
          <a:lstStyle/>
          <a:p>
            <a:pPr>
              <a:lnSpc>
                <a:spcPct val="90000"/>
              </a:lnSpc>
            </a:pPr>
            <a:r>
              <a:rPr lang="ru-RU" sz="2300"/>
              <a:t>З</a:t>
            </a:r>
            <a:r>
              <a:rPr lang="ru-RU" sz="2300" i="0"/>
              <a:t>агальні вимоги до якості і складу поживних середовищ включають наступне:</a:t>
            </a:r>
            <a:br>
              <a:rPr lang="uk-UA" sz="2300"/>
            </a:br>
            <a:endParaRPr lang="uk-UA" sz="2300"/>
          </a:p>
        </p:txBody>
      </p:sp>
      <p:sp>
        <p:nvSpPr>
          <p:cNvPr id="5129" name="Freeform: Shape 5128">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31"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5132"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5133"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5134"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5135"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5136"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5137"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Місце для вмісту 2">
            <a:extLst>
              <a:ext uri="{FF2B5EF4-FFF2-40B4-BE49-F238E27FC236}">
                <a16:creationId xmlns:a16="http://schemas.microsoft.com/office/drawing/2014/main" id="{BFC07B44-8767-C1B5-6912-AC55438775DF}"/>
              </a:ext>
            </a:extLst>
          </p:cNvPr>
          <p:cNvSpPr>
            <a:spLocks noGrp="1"/>
          </p:cNvSpPr>
          <p:nvPr>
            <p:ph idx="1"/>
          </p:nvPr>
        </p:nvSpPr>
        <p:spPr>
          <a:xfrm>
            <a:off x="525717" y="2796427"/>
            <a:ext cx="5566263" cy="3274503"/>
          </a:xfrm>
        </p:spPr>
        <p:txBody>
          <a:bodyPr>
            <a:normAutofit/>
          </a:bodyPr>
          <a:lstStyle/>
          <a:p>
            <a:pPr marL="285750" indent="-285750">
              <a:lnSpc>
                <a:spcPct val="100000"/>
              </a:lnSpc>
              <a:buFont typeface="Arial" panose="020B0604020202020204" pitchFamily="34" charset="0"/>
              <a:buChar char="•"/>
            </a:pPr>
            <a:r>
              <a:rPr lang="uk-UA" sz="1400" b="0" i="0">
                <a:effectLst/>
                <a:latin typeface="+mj-lt"/>
              </a:rPr>
              <a:t>Вміст поживних речовин: Живильні середовища повинні містити достатню кількість поживних речовин для підтримки росту та проліферації цільових організмів або клітин. Це включає в себе основні макронутрієнти (такі як вуглеводи, білки та ліпіди) і мікроелементи (такі як вітаміни та мінерали), необхідні для їх метаболічних процесів.</a:t>
            </a:r>
          </a:p>
          <a:p>
            <a:pPr marL="285750" indent="-285750">
              <a:lnSpc>
                <a:spcPct val="100000"/>
              </a:lnSpc>
              <a:buFont typeface="Arial" panose="020B0604020202020204" pitchFamily="34" charset="0"/>
              <a:buChar char="•"/>
            </a:pPr>
            <a:r>
              <a:rPr lang="uk-UA" sz="1400" b="0" i="0">
                <a:effectLst/>
                <a:latin typeface="+mj-lt"/>
              </a:rPr>
              <a:t>РН-баланс: рН поживного середовища має бути в діапазоні, прийнятному для конкретних організмів або клітин, що культивуються. Різні мікроорганізми або клітинні лінії можуть мати різні вимоги до рН, тому важливо відповідним чином регулювати рН, щоб сприяти оптимальному росту.</a:t>
            </a:r>
          </a:p>
          <a:p>
            <a:pPr>
              <a:lnSpc>
                <a:spcPct val="100000"/>
              </a:lnSpc>
            </a:pPr>
            <a:endParaRPr lang="uk-UA" sz="1400"/>
          </a:p>
        </p:txBody>
      </p:sp>
      <p:pic>
        <p:nvPicPr>
          <p:cNvPr id="5122" name="Picture 2" descr="Нове покоління готових до використання хромогенних середовищ Compact Dry в  Україні - Купити обладнання для лабораторій - ТОВ Юнілаб">
            <a:extLst>
              <a:ext uri="{FF2B5EF4-FFF2-40B4-BE49-F238E27FC236}">
                <a16:creationId xmlns:a16="http://schemas.microsoft.com/office/drawing/2014/main" id="{7CA8E0FB-993A-3C89-1D60-3E4A69BD47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r="22078" b="-1"/>
          <a:stretch/>
        </p:blipFill>
        <p:spPr bwMode="auto">
          <a:xfrm>
            <a:off x="6531789" y="10"/>
            <a:ext cx="5660211"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9" name="Freeform: Shape 5138">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5141" name="Group 5140">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5142" name="Freeform: Shape 5141">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43" name="Freeform: Shape 5142">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44" name="Freeform: Shape 5143">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45"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146"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47"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48" name="Freeform: Shape 5147">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15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146" name="Picture 2" descr="Як використовувати гумові рукавички та для чого вони потрібні. Поради  експертів | Українська правда _Життя">
            <a:extLst>
              <a:ext uri="{FF2B5EF4-FFF2-40B4-BE49-F238E27FC236}">
                <a16:creationId xmlns:a16="http://schemas.microsoft.com/office/drawing/2014/main" id="{3B8FFC60-8661-62E5-E211-367379DFD4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 t="22251" r="7" b="36412"/>
          <a:stretch/>
        </p:blipFill>
        <p:spPr bwMode="auto">
          <a:xfrm>
            <a:off x="0" y="-31678"/>
            <a:ext cx="12192000" cy="4245934"/>
          </a:xfrm>
          <a:prstGeom prst="rect">
            <a:avLst/>
          </a:prstGeom>
          <a:noFill/>
          <a:extLst>
            <a:ext uri="{909E8E84-426E-40DD-AFC4-6F175D3DCCD1}">
              <a14:hiddenFill xmlns:a14="http://schemas.microsoft.com/office/drawing/2010/main">
                <a:solidFill>
                  <a:srgbClr val="FFFFFF"/>
                </a:solidFill>
              </a14:hiddenFill>
            </a:ext>
          </a:extLst>
        </p:spPr>
      </p:pic>
      <p:grpSp>
        <p:nvGrpSpPr>
          <p:cNvPr id="6153" name="Graphic 78">
            <a:extLst>
              <a:ext uri="{FF2B5EF4-FFF2-40B4-BE49-F238E27FC236}">
                <a16:creationId xmlns:a16="http://schemas.microsoft.com/office/drawing/2014/main" id="{554A72DC-6122-426C-9473-FE48DFBD1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4278609"/>
            <a:ext cx="972241" cy="45718"/>
            <a:chOff x="4886325" y="3371754"/>
            <a:chExt cx="2418492" cy="113728"/>
          </a:xfrm>
          <a:solidFill>
            <a:schemeClr val="accent1"/>
          </a:solidFill>
        </p:grpSpPr>
        <p:sp>
          <p:nvSpPr>
            <p:cNvPr id="6154" name="Graphic 78">
              <a:extLst>
                <a:ext uri="{FF2B5EF4-FFF2-40B4-BE49-F238E27FC236}">
                  <a16:creationId xmlns:a16="http://schemas.microsoft.com/office/drawing/2014/main" id="{FC2789D7-C243-446F-8C4A-3C3B673CF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6155" name="Graphic 78">
              <a:extLst>
                <a:ext uri="{FF2B5EF4-FFF2-40B4-BE49-F238E27FC236}">
                  <a16:creationId xmlns:a16="http://schemas.microsoft.com/office/drawing/2014/main" id="{7BFC7F62-86A1-4E98-B4C1-E6E050894F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6156" name="Graphic 78">
                <a:extLst>
                  <a:ext uri="{FF2B5EF4-FFF2-40B4-BE49-F238E27FC236}">
                    <a16:creationId xmlns:a16="http://schemas.microsoft.com/office/drawing/2014/main" id="{8F4903DE-F756-4685-AA3E-D6F6DFCD6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6157" name="Graphic 78">
                <a:extLst>
                  <a:ext uri="{FF2B5EF4-FFF2-40B4-BE49-F238E27FC236}">
                    <a16:creationId xmlns:a16="http://schemas.microsoft.com/office/drawing/2014/main" id="{ACAA5D31-8D54-4B6B-B297-478B66443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6158" name="Graphic 78">
                <a:extLst>
                  <a:ext uri="{FF2B5EF4-FFF2-40B4-BE49-F238E27FC236}">
                    <a16:creationId xmlns:a16="http://schemas.microsoft.com/office/drawing/2014/main" id="{A4C6C8D7-9B82-4E2C-A29A-D739C1EB2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6159" name="Graphic 78">
                <a:extLst>
                  <a:ext uri="{FF2B5EF4-FFF2-40B4-BE49-F238E27FC236}">
                    <a16:creationId xmlns:a16="http://schemas.microsoft.com/office/drawing/2014/main" id="{1F47E503-8030-4E7E-8460-A711BE567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Місце для вмісту 2">
            <a:extLst>
              <a:ext uri="{FF2B5EF4-FFF2-40B4-BE49-F238E27FC236}">
                <a16:creationId xmlns:a16="http://schemas.microsoft.com/office/drawing/2014/main" id="{45D99E30-9D0C-9C21-5062-4DD73DEA051A}"/>
              </a:ext>
            </a:extLst>
          </p:cNvPr>
          <p:cNvSpPr>
            <a:spLocks noGrp="1"/>
          </p:cNvSpPr>
          <p:nvPr>
            <p:ph idx="1"/>
          </p:nvPr>
        </p:nvSpPr>
        <p:spPr>
          <a:xfrm>
            <a:off x="170600" y="4532254"/>
            <a:ext cx="11471672" cy="2325746"/>
          </a:xfrm>
        </p:spPr>
        <p:txBody>
          <a:bodyPr>
            <a:normAutofit/>
          </a:bodyPr>
          <a:lstStyle/>
          <a:p>
            <a:pPr marL="342900" indent="-342900">
              <a:lnSpc>
                <a:spcPct val="100000"/>
              </a:lnSpc>
              <a:buFont typeface="Arial" panose="020B0604020202020204" pitchFamily="34" charset="0"/>
              <a:buChar char="•"/>
            </a:pPr>
            <a:r>
              <a:rPr lang="uk-UA" sz="1600" b="0" i="0" dirty="0">
                <a:effectLst/>
                <a:latin typeface="+mj-lt"/>
              </a:rPr>
              <a:t>Стерильність: живильні середовища повинні бути стерильними, щоб запобігти розвитку небажаних забруднень, таких як бактерії, грибки та інші мікроорганізми. Стерильність може бути досягнута </a:t>
            </a:r>
            <a:r>
              <a:rPr lang="uk-UA" sz="1600" b="0" i="0" dirty="0" err="1">
                <a:effectLst/>
                <a:latin typeface="+mj-lt"/>
              </a:rPr>
              <a:t>автоклавуванням</a:t>
            </a:r>
            <a:r>
              <a:rPr lang="uk-UA" sz="1600" b="0" i="0" dirty="0">
                <a:effectLst/>
                <a:latin typeface="+mj-lt"/>
              </a:rPr>
              <a:t>, фільтрацією або іншими відповідними методами стерилізації.</a:t>
            </a:r>
          </a:p>
          <a:p>
            <a:pPr marL="342900" indent="-342900">
              <a:lnSpc>
                <a:spcPct val="100000"/>
              </a:lnSpc>
              <a:buFont typeface="Arial" panose="020B0604020202020204" pitchFamily="34" charset="0"/>
              <a:buChar char="•"/>
            </a:pPr>
            <a:r>
              <a:rPr lang="uk-UA" sz="1600" b="0" i="0" dirty="0" err="1">
                <a:effectLst/>
                <a:latin typeface="+mj-lt"/>
              </a:rPr>
              <a:t>Осмолярність</a:t>
            </a:r>
            <a:r>
              <a:rPr lang="uk-UA" sz="1600" b="0" i="0" dirty="0">
                <a:effectLst/>
                <a:latin typeface="+mj-lt"/>
              </a:rPr>
              <a:t>: </a:t>
            </a:r>
            <a:r>
              <a:rPr lang="uk-UA" sz="1600" b="0" i="0" dirty="0" err="1">
                <a:effectLst/>
                <a:latin typeface="+mj-lt"/>
              </a:rPr>
              <a:t>Осмолярність</a:t>
            </a:r>
            <a:r>
              <a:rPr lang="uk-UA" sz="1600" b="0" i="0" dirty="0">
                <a:effectLst/>
                <a:latin typeface="+mj-lt"/>
              </a:rPr>
              <a:t> поживних середовищ повинна бути сумісною з організмами або клітинами, що культивуються. </a:t>
            </a:r>
            <a:r>
              <a:rPr lang="uk-UA" sz="1600" b="0" i="0" dirty="0" err="1">
                <a:effectLst/>
                <a:latin typeface="+mj-lt"/>
              </a:rPr>
              <a:t>Осмолярність</a:t>
            </a:r>
            <a:r>
              <a:rPr lang="uk-UA" sz="1600" b="0" i="0" dirty="0">
                <a:effectLst/>
                <a:latin typeface="+mj-lt"/>
              </a:rPr>
              <a:t> відноситься до концентрації розчинених речовин у середовищі та може впливати на життєздатність і ріст клітин. Важливо регулювати </a:t>
            </a:r>
            <a:r>
              <a:rPr lang="uk-UA" sz="1600" b="0" i="0" dirty="0" err="1">
                <a:effectLst/>
                <a:latin typeface="+mj-lt"/>
              </a:rPr>
              <a:t>осмолярність</a:t>
            </a:r>
            <a:r>
              <a:rPr lang="uk-UA" sz="1600" b="0" i="0" dirty="0">
                <a:effectLst/>
                <a:latin typeface="+mj-lt"/>
              </a:rPr>
              <a:t>, щоб підтримувати відповідне середовище для клітин.</a:t>
            </a:r>
          </a:p>
          <a:p>
            <a:pPr>
              <a:lnSpc>
                <a:spcPct val="100000"/>
              </a:lnSpc>
            </a:pPr>
            <a:endParaRPr lang="uk-UA" sz="800" dirty="0"/>
          </a:p>
        </p:txBody>
      </p:sp>
    </p:spTree>
    <p:extLst>
      <p:ext uri="{BB962C8B-B14F-4D97-AF65-F5344CB8AC3E}">
        <p14:creationId xmlns:p14="http://schemas.microsoft.com/office/powerpoint/2010/main" val="331147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7" name="Freeform: Shape 7176">
            <a:extLst>
              <a:ext uri="{FF2B5EF4-FFF2-40B4-BE49-F238E27FC236}">
                <a16:creationId xmlns:a16="http://schemas.microsoft.com/office/drawing/2014/main" id="{13E5F285-BD95-4989-B20B-778990159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839951" cy="1423657"/>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1">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179" name="Graphic 78">
            <a:extLst>
              <a:ext uri="{FF2B5EF4-FFF2-40B4-BE49-F238E27FC236}">
                <a16:creationId xmlns:a16="http://schemas.microsoft.com/office/drawing/2014/main" id="{6C02F4BE-6538-4CAD-B506-5FEB41D37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415" y="3039261"/>
            <a:ext cx="1020166" cy="45718"/>
            <a:chOff x="4886325" y="3371754"/>
            <a:chExt cx="2418492" cy="113728"/>
          </a:xfrm>
          <a:solidFill>
            <a:schemeClr val="accent1"/>
          </a:solidFill>
        </p:grpSpPr>
        <p:sp>
          <p:nvSpPr>
            <p:cNvPr id="7180" name="Graphic 78">
              <a:extLst>
                <a:ext uri="{FF2B5EF4-FFF2-40B4-BE49-F238E27FC236}">
                  <a16:creationId xmlns:a16="http://schemas.microsoft.com/office/drawing/2014/main" id="{3937246C-D7B5-4CC9-B979-0999DFD5B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7181" name="Graphic 78">
              <a:extLst>
                <a:ext uri="{FF2B5EF4-FFF2-40B4-BE49-F238E27FC236}">
                  <a16:creationId xmlns:a16="http://schemas.microsoft.com/office/drawing/2014/main" id="{559392DF-C926-44F7-920D-C232D60C05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7182" name="Graphic 78">
                <a:extLst>
                  <a:ext uri="{FF2B5EF4-FFF2-40B4-BE49-F238E27FC236}">
                    <a16:creationId xmlns:a16="http://schemas.microsoft.com/office/drawing/2014/main" id="{437FE2E3-579D-4AA7-8775-C78D1D563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7183" name="Graphic 78">
                <a:extLst>
                  <a:ext uri="{FF2B5EF4-FFF2-40B4-BE49-F238E27FC236}">
                    <a16:creationId xmlns:a16="http://schemas.microsoft.com/office/drawing/2014/main" id="{A6A05323-CAFA-4D34-83D6-3B23B0208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7184" name="Graphic 78">
                <a:extLst>
                  <a:ext uri="{FF2B5EF4-FFF2-40B4-BE49-F238E27FC236}">
                    <a16:creationId xmlns:a16="http://schemas.microsoft.com/office/drawing/2014/main" id="{D49C45E0-CA07-4FD4-9097-BF313F49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7185" name="Graphic 78">
                <a:extLst>
                  <a:ext uri="{FF2B5EF4-FFF2-40B4-BE49-F238E27FC236}">
                    <a16:creationId xmlns:a16="http://schemas.microsoft.com/office/drawing/2014/main" id="{1EC741B7-EEE8-43D3-9F8E-C2B4DD196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Місце для вмісту 2">
            <a:extLst>
              <a:ext uri="{FF2B5EF4-FFF2-40B4-BE49-F238E27FC236}">
                <a16:creationId xmlns:a16="http://schemas.microsoft.com/office/drawing/2014/main" id="{50DBA1CF-FC8D-80DA-8447-C339222E6D18}"/>
              </a:ext>
            </a:extLst>
          </p:cNvPr>
          <p:cNvSpPr>
            <a:spLocks noGrp="1"/>
          </p:cNvSpPr>
          <p:nvPr>
            <p:ph idx="1"/>
          </p:nvPr>
        </p:nvSpPr>
        <p:spPr>
          <a:xfrm>
            <a:off x="314960" y="3299404"/>
            <a:ext cx="5282811" cy="2745750"/>
          </a:xfrm>
        </p:spPr>
        <p:txBody>
          <a:bodyPr>
            <a:normAutofit/>
          </a:bodyPr>
          <a:lstStyle/>
          <a:p>
            <a:pPr marL="342900" indent="-342900">
              <a:lnSpc>
                <a:spcPct val="100000"/>
              </a:lnSpc>
              <a:buFont typeface="Arial" panose="020B0604020202020204" pitchFamily="34" charset="0"/>
              <a:buChar char="•"/>
            </a:pPr>
            <a:r>
              <a:rPr lang="uk-UA" sz="1400" b="0" i="0" dirty="0">
                <a:effectLst/>
                <a:latin typeface="+mj-lt"/>
              </a:rPr>
              <a:t>Відстеження та контроль якості: поживні середовища слід готувати відповідно до встановлених протоколів та інструкцій. Важливо використовувати високоякісні інгредієнти, правильно відміряти та змішувати компоненти та підтримувати відповідні умови зберігання. Крім того, необхідно вживати регулярні заходи контролю якості, такі як тестування на стерильність і </a:t>
            </a:r>
            <a:r>
              <a:rPr lang="uk-UA" sz="1400" b="0" i="0" dirty="0" err="1">
                <a:effectLst/>
                <a:latin typeface="+mj-lt"/>
              </a:rPr>
              <a:t>рН</a:t>
            </a:r>
            <a:r>
              <a:rPr lang="uk-UA" sz="1400" b="0" i="0" dirty="0">
                <a:effectLst/>
                <a:latin typeface="+mj-lt"/>
              </a:rPr>
              <a:t>, щоб забезпечити постійність і надійність поживних середовищ.</a:t>
            </a:r>
          </a:p>
          <a:p>
            <a:pPr>
              <a:lnSpc>
                <a:spcPct val="100000"/>
              </a:lnSpc>
            </a:pPr>
            <a:endParaRPr lang="uk-UA" sz="1050" dirty="0"/>
          </a:p>
        </p:txBody>
      </p:sp>
      <p:pic>
        <p:nvPicPr>
          <p:cNvPr id="7170" name="Picture 2" descr="Стимулятори росту рослин: правила використання, опис препаратів">
            <a:extLst>
              <a:ext uri="{FF2B5EF4-FFF2-40B4-BE49-F238E27FC236}">
                <a16:creationId xmlns:a16="http://schemas.microsoft.com/office/drawing/2014/main" id="{CE69743C-A2AF-DD1D-4DA7-34693344AF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15" r="14635" b="1"/>
          <a:stretch/>
        </p:blipFill>
        <p:spPr bwMode="auto">
          <a:xfrm>
            <a:off x="5980742" y="565167"/>
            <a:ext cx="5654663" cy="5654663"/>
          </a:xfrm>
          <a:prstGeom prst="rect">
            <a:avLst/>
          </a:prstGeom>
          <a:noFill/>
          <a:extLst>
            <a:ext uri="{909E8E84-426E-40DD-AFC4-6F175D3DCCD1}">
              <a14:hiddenFill xmlns:a14="http://schemas.microsoft.com/office/drawing/2010/main">
                <a:solidFill>
                  <a:srgbClr val="FFFFFF"/>
                </a:solidFill>
              </a14:hiddenFill>
            </a:ext>
          </a:extLst>
        </p:spPr>
      </p:pic>
      <p:sp>
        <p:nvSpPr>
          <p:cNvPr id="7187" name="Freeform: Shape 7186">
            <a:extLst>
              <a:ext uri="{FF2B5EF4-FFF2-40B4-BE49-F238E27FC236}">
                <a16:creationId xmlns:a16="http://schemas.microsoft.com/office/drawing/2014/main" id="{6B6061A8-D267-4967-AF47-C3CC45138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042" y="4951350"/>
            <a:ext cx="4292956" cy="1927671"/>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189" name="Group 7188">
            <a:extLst>
              <a:ext uri="{FF2B5EF4-FFF2-40B4-BE49-F238E27FC236}">
                <a16:creationId xmlns:a16="http://schemas.microsoft.com/office/drawing/2014/main" id="{12DB770A-658D-4212-9BF2-236070D5D7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447993" y="5742897"/>
            <a:ext cx="886141" cy="802496"/>
            <a:chOff x="10948005" y="3272152"/>
            <a:chExt cx="868640" cy="786648"/>
          </a:xfrm>
          <a:solidFill>
            <a:schemeClr val="accent3">
              <a:lumMod val="60000"/>
              <a:lumOff val="40000"/>
            </a:schemeClr>
          </a:solidFill>
        </p:grpSpPr>
        <p:sp>
          <p:nvSpPr>
            <p:cNvPr id="7190" name="Freeform: Shape 7189">
              <a:extLst>
                <a:ext uri="{FF2B5EF4-FFF2-40B4-BE49-F238E27FC236}">
                  <a16:creationId xmlns:a16="http://schemas.microsoft.com/office/drawing/2014/main" id="{A9B99195-76A3-4B90-8F45-BAEF05699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191" name="Freeform: Shape 7190">
              <a:extLst>
                <a:ext uri="{FF2B5EF4-FFF2-40B4-BE49-F238E27FC236}">
                  <a16:creationId xmlns:a16="http://schemas.microsoft.com/office/drawing/2014/main" id="{F1029419-581A-4B40-B3E3-BD5931F99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192" name="Freeform: Shape 7191">
              <a:extLst>
                <a:ext uri="{FF2B5EF4-FFF2-40B4-BE49-F238E27FC236}">
                  <a16:creationId xmlns:a16="http://schemas.microsoft.com/office/drawing/2014/main" id="{38F181C6-C3A7-463D-B837-E6FB1B08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193" name="Graphic 12">
              <a:extLst>
                <a:ext uri="{FF2B5EF4-FFF2-40B4-BE49-F238E27FC236}">
                  <a16:creationId xmlns:a16="http://schemas.microsoft.com/office/drawing/2014/main" id="{FB6F6AFA-67F5-4D3A-839B-6B3980B6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7194" name="Graphic 15">
              <a:extLst>
                <a:ext uri="{FF2B5EF4-FFF2-40B4-BE49-F238E27FC236}">
                  <a16:creationId xmlns:a16="http://schemas.microsoft.com/office/drawing/2014/main" id="{E9F49015-3756-46EC-AF1A-2F33219CB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7195" name="Graphic 15">
              <a:extLst>
                <a:ext uri="{FF2B5EF4-FFF2-40B4-BE49-F238E27FC236}">
                  <a16:creationId xmlns:a16="http://schemas.microsoft.com/office/drawing/2014/main" id="{44C1E606-364B-4793-83A8-61AC96EDB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7196" name="Freeform: Shape 7195">
              <a:extLst>
                <a:ext uri="{FF2B5EF4-FFF2-40B4-BE49-F238E27FC236}">
                  <a16:creationId xmlns:a16="http://schemas.microsoft.com/office/drawing/2014/main" id="{4D62BB33-881E-4E43-A746-75C1E7C32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380F5824-F2A0-70D8-B9D8-EA9F5295BEB1}"/>
              </a:ext>
            </a:extLst>
          </p:cNvPr>
          <p:cNvSpPr txBox="1"/>
          <p:nvPr/>
        </p:nvSpPr>
        <p:spPr>
          <a:xfrm>
            <a:off x="371852" y="565168"/>
            <a:ext cx="5282811" cy="2062103"/>
          </a:xfrm>
          <a:prstGeom prst="rect">
            <a:avLst/>
          </a:prstGeom>
          <a:noFill/>
        </p:spPr>
        <p:txBody>
          <a:bodyPr wrap="square">
            <a:spAutoFit/>
          </a:bodyPr>
          <a:lstStyle/>
          <a:p>
            <a:pPr marL="342900" indent="-342900">
              <a:lnSpc>
                <a:spcPct val="100000"/>
              </a:lnSpc>
              <a:buFont typeface="Arial" panose="020B0604020202020204" pitchFamily="34" charset="0"/>
              <a:buChar char="•"/>
            </a:pPr>
            <a:r>
              <a:rPr lang="uk-UA" sz="1600" b="0" i="0" dirty="0">
                <a:effectLst/>
                <a:latin typeface="+mj-lt"/>
              </a:rPr>
              <a:t>Фактори росту та добавки: залежно від конкретних потреб організмів або клітин, поживні середовища можуть потребувати включення специфічних факторів росту, гормонів або добавок для підтримки їх росту та функціонування. Ці добавки можуть значно відрізнятися залежно від типу клітин або організмів, що культивуються.</a:t>
            </a:r>
          </a:p>
        </p:txBody>
      </p:sp>
    </p:spTree>
    <p:extLst>
      <p:ext uri="{BB962C8B-B14F-4D97-AF65-F5344CB8AC3E}">
        <p14:creationId xmlns:p14="http://schemas.microsoft.com/office/powerpoint/2010/main" val="83090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8201" name="Graphic 78">
            <a:extLst>
              <a:ext uri="{FF2B5EF4-FFF2-40B4-BE49-F238E27FC236}">
                <a16:creationId xmlns:a16="http://schemas.microsoft.com/office/drawing/2014/main" id="{2EDC2578-BDB0-4118-975D-CFCE02823D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776109"/>
            <a:ext cx="972241" cy="45718"/>
            <a:chOff x="4886325" y="3371754"/>
            <a:chExt cx="2418492" cy="113728"/>
          </a:xfrm>
          <a:solidFill>
            <a:schemeClr val="accent1"/>
          </a:solidFill>
        </p:grpSpPr>
        <p:sp>
          <p:nvSpPr>
            <p:cNvPr id="8202" name="Graphic 78">
              <a:extLst>
                <a:ext uri="{FF2B5EF4-FFF2-40B4-BE49-F238E27FC236}">
                  <a16:creationId xmlns:a16="http://schemas.microsoft.com/office/drawing/2014/main" id="{FB6536F0-4A9C-46C9-96E9-22CBB33E6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203" name="Graphic 78">
              <a:extLst>
                <a:ext uri="{FF2B5EF4-FFF2-40B4-BE49-F238E27FC236}">
                  <a16:creationId xmlns:a16="http://schemas.microsoft.com/office/drawing/2014/main" id="{DFD6A33A-F889-42D7-ADC2-DD9B88DF06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8204" name="Graphic 78">
                <a:extLst>
                  <a:ext uri="{FF2B5EF4-FFF2-40B4-BE49-F238E27FC236}">
                    <a16:creationId xmlns:a16="http://schemas.microsoft.com/office/drawing/2014/main" id="{C375AFD7-9E86-4D19-B86E-C936D33B0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8205" name="Graphic 78">
                <a:extLst>
                  <a:ext uri="{FF2B5EF4-FFF2-40B4-BE49-F238E27FC236}">
                    <a16:creationId xmlns:a16="http://schemas.microsoft.com/office/drawing/2014/main" id="{4102C78E-31A2-4DB3-8790-415EB0B48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8206" name="Graphic 78">
                <a:extLst>
                  <a:ext uri="{FF2B5EF4-FFF2-40B4-BE49-F238E27FC236}">
                    <a16:creationId xmlns:a16="http://schemas.microsoft.com/office/drawing/2014/main" id="{4F3E144D-8167-438A-B67F-50F5D9C0C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8207" name="Graphic 78">
                <a:extLst>
                  <a:ext uri="{FF2B5EF4-FFF2-40B4-BE49-F238E27FC236}">
                    <a16:creationId xmlns:a16="http://schemas.microsoft.com/office/drawing/2014/main" id="{4BE2135F-02C1-449F-B195-232E9AFD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8194" name="Picture 2" descr="Доброго дня, наші любі молоді науковці! – Рівненська Мала академія наук  учнівської молоді">
            <a:extLst>
              <a:ext uri="{FF2B5EF4-FFF2-40B4-BE49-F238E27FC236}">
                <a16:creationId xmlns:a16="http://schemas.microsoft.com/office/drawing/2014/main" id="{41882BFE-D40A-7081-F4C3-B6ACF5C566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136" b="21644"/>
          <a:stretch/>
        </p:blipFill>
        <p:spPr bwMode="auto">
          <a:xfrm>
            <a:off x="20" y="2865265"/>
            <a:ext cx="12191980" cy="3992735"/>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a:extLst>
              <a:ext uri="{FF2B5EF4-FFF2-40B4-BE49-F238E27FC236}">
                <a16:creationId xmlns:a16="http://schemas.microsoft.com/office/drawing/2014/main" id="{FCB6DAC0-302B-1A8C-02DC-93795CE05272}"/>
              </a:ext>
            </a:extLst>
          </p:cNvPr>
          <p:cNvSpPr>
            <a:spLocks noGrp="1"/>
          </p:cNvSpPr>
          <p:nvPr>
            <p:ph idx="1"/>
          </p:nvPr>
        </p:nvSpPr>
        <p:spPr>
          <a:xfrm>
            <a:off x="101600" y="121920"/>
            <a:ext cx="11958320" cy="2834639"/>
          </a:xfrm>
        </p:spPr>
        <p:txBody>
          <a:bodyPr>
            <a:normAutofit/>
          </a:bodyPr>
          <a:lstStyle/>
          <a:p>
            <a:pPr marL="342900" indent="-342900">
              <a:lnSpc>
                <a:spcPct val="100000"/>
              </a:lnSpc>
              <a:buFont typeface="Arial" panose="020B0604020202020204" pitchFamily="34" charset="0"/>
              <a:buChar char="•"/>
            </a:pPr>
            <a:r>
              <a:rPr lang="uk-UA" b="0" i="0" dirty="0">
                <a:effectLst/>
                <a:latin typeface="Söhne"/>
              </a:rPr>
              <a:t>Відтворюваність: поживні середовища повинні бути складені таким чином, щоб забезпечити відтворювані результати. </a:t>
            </a:r>
          </a:p>
          <a:p>
            <a:pPr marL="342900" indent="-342900">
              <a:lnSpc>
                <a:spcPct val="100000"/>
              </a:lnSpc>
              <a:buFont typeface="Arial" panose="020B0604020202020204" pitchFamily="34" charset="0"/>
              <a:buChar char="•"/>
            </a:pPr>
            <a:r>
              <a:rPr lang="uk-UA" b="0" i="0" dirty="0">
                <a:effectLst/>
                <a:latin typeface="Söhne"/>
              </a:rPr>
              <a:t>Узгодженість складу та методів підготовки має важливе значення для того, щоб експерименти або культури могли бути точно відтворені.</a:t>
            </a:r>
          </a:p>
          <a:p>
            <a:pPr>
              <a:lnSpc>
                <a:spcPct val="100000"/>
              </a:lnSpc>
            </a:pPr>
            <a:r>
              <a:rPr lang="uk-UA" b="0" i="0" dirty="0">
                <a:effectLst/>
                <a:latin typeface="Söhne"/>
              </a:rPr>
              <a:t>Варто зазначити, що конкретні сфери застосування, такі як мікробіологія, культура клітин або культура рослинної тканини, можуть мати додаткові вимоги або особливі варіації в складі поживних середовищ. Тому важливо враховувати конкретні потреби та вказівки для кожного конкретного застосування.</a:t>
            </a:r>
          </a:p>
          <a:p>
            <a:pPr>
              <a:lnSpc>
                <a:spcPct val="100000"/>
              </a:lnSpc>
            </a:pPr>
            <a:endParaRPr lang="uk-UA" sz="800" b="1" dirty="0"/>
          </a:p>
        </p:txBody>
      </p:sp>
    </p:spTree>
    <p:extLst>
      <p:ext uri="{BB962C8B-B14F-4D97-AF65-F5344CB8AC3E}">
        <p14:creationId xmlns:p14="http://schemas.microsoft.com/office/powerpoint/2010/main" val="263760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 name="Group 10">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2" name="Freeform: Shape 11">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3" name="Freeform: Shape 12">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Freeform: Shape 19">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Місце для вмісту 3">
            <a:extLst>
              <a:ext uri="{FF2B5EF4-FFF2-40B4-BE49-F238E27FC236}">
                <a16:creationId xmlns:a16="http://schemas.microsoft.com/office/drawing/2014/main" id="{70807B1D-85D0-6AB9-AFDC-3DE84C08B6C5}"/>
              </a:ext>
            </a:extLst>
          </p:cNvPr>
          <p:cNvPicPr>
            <a:picLocks noGrp="1" noChangeAspect="1"/>
          </p:cNvPicPr>
          <p:nvPr>
            <p:ph idx="1"/>
          </p:nvPr>
        </p:nvPicPr>
        <p:blipFill rotWithShape="1">
          <a:blip r:embed="rId2"/>
          <a:srcRect t="7486" b="17472"/>
          <a:stretch/>
        </p:blipFill>
        <p:spPr>
          <a:xfrm>
            <a:off x="20" y="10"/>
            <a:ext cx="12185156" cy="6857990"/>
          </a:xfrm>
          <a:prstGeom prst="rect">
            <a:avLst/>
          </a:prstGeom>
        </p:spPr>
      </p:pic>
      <p:sp>
        <p:nvSpPr>
          <p:cNvPr id="46" name="Freeform: Shape 23">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3"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25">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8" name="Group 27">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9" name="Freeform: Shape 28">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Freeform: Shape 29">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 name="Freeform: Shape 30">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2"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3"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4"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5" name="Freeform: Shape 34">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04514827"/>
      </p:ext>
    </p:extLst>
  </p:cSld>
  <p:clrMapOvr>
    <a:masterClrMapping/>
  </p:clrMapOvr>
</p:sld>
</file>

<file path=ppt/theme/theme1.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otalTime>42</TotalTime>
  <Words>523</Words>
  <Application>Microsoft Office PowerPoint</Application>
  <PresentationFormat>Широкий екран</PresentationFormat>
  <Paragraphs>33</Paragraphs>
  <Slides>9</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9</vt:i4>
      </vt:variant>
    </vt:vector>
  </HeadingPairs>
  <TitlesOfParts>
    <vt:vector size="16" baseType="lpstr">
      <vt:lpstr>Arial</vt:lpstr>
      <vt:lpstr>Avenir Next LT Pro</vt:lpstr>
      <vt:lpstr>Avenir Next LT Pro Light</vt:lpstr>
      <vt:lpstr>Georgia Pro Semibold</vt:lpstr>
      <vt:lpstr>Söhne</vt:lpstr>
      <vt:lpstr>Times New Roman</vt:lpstr>
      <vt:lpstr>RocaVTI</vt:lpstr>
      <vt:lpstr>Вимоги до якості і складу поживних середовищ</vt:lpstr>
      <vt:lpstr>Презентація PowerPoint</vt:lpstr>
      <vt:lpstr>Класифікація поживних середовищ: </vt:lpstr>
      <vt:lpstr>Вимоги до поживних середовищ</vt:lpstr>
      <vt:lpstr>Загальні вимоги до якості і складу поживних середовищ включають наступне: </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Вимоги до якості і складу поживних середовищ</dc:title>
  <dc:creator>Nastya Hrytsyna</dc:creator>
  <cp:lastModifiedBy>Nastya Hrytsyna</cp:lastModifiedBy>
  <cp:revision>1</cp:revision>
  <dcterms:created xsi:type="dcterms:W3CDTF">2023-05-29T19:19:14Z</dcterms:created>
  <dcterms:modified xsi:type="dcterms:W3CDTF">2023-05-29T20:02:05Z</dcterms:modified>
</cp:coreProperties>
</file>