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4" r:id="rId3"/>
    <p:sldId id="275" r:id="rId4"/>
    <p:sldId id="276" r:id="rId5"/>
    <p:sldId id="277" r:id="rId6"/>
    <p:sldId id="278"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uk-UA"/>
              <a:t>Клацніть, щоб редагувати стиль зразка заголовка</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uk-UA"/>
              <a:t>Клацніть, щоб редагувати стиль зразка заголовка</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10/19/2022</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73E4AE-2308-41DE-A19F-FDA3539FDEDE}"/>
              </a:ext>
            </a:extLst>
          </p:cNvPr>
          <p:cNvSpPr>
            <a:spLocks noGrp="1"/>
          </p:cNvSpPr>
          <p:nvPr>
            <p:ph type="ctrTitle"/>
          </p:nvPr>
        </p:nvSpPr>
        <p:spPr>
          <a:xfrm>
            <a:off x="4184341" y="50804"/>
            <a:ext cx="7197726" cy="2421464"/>
          </a:xfrm>
        </p:spPr>
        <p:txBody>
          <a:bodyPr/>
          <a:lstStyle/>
          <a:p>
            <a:pPr algn="ctr"/>
            <a:r>
              <a:rPr lang="uk-UA" dirty="0"/>
              <a:t>Психологічні аспекти здійснення пропаганди</a:t>
            </a:r>
          </a:p>
        </p:txBody>
      </p:sp>
      <p:sp>
        <p:nvSpPr>
          <p:cNvPr id="3" name="Підзаголовок 2">
            <a:extLst>
              <a:ext uri="{FF2B5EF4-FFF2-40B4-BE49-F238E27FC236}">
                <a16:creationId xmlns:a16="http://schemas.microsoft.com/office/drawing/2014/main" id="{5C195CB0-B28D-4E79-9EEC-A74B0F07A77D}"/>
              </a:ext>
            </a:extLst>
          </p:cNvPr>
          <p:cNvSpPr>
            <a:spLocks noGrp="1"/>
          </p:cNvSpPr>
          <p:nvPr>
            <p:ph type="subTitle" idx="1"/>
          </p:nvPr>
        </p:nvSpPr>
        <p:spPr>
          <a:xfrm>
            <a:off x="3962399" y="2743200"/>
            <a:ext cx="7197726" cy="3047999"/>
          </a:xfrm>
        </p:spPr>
        <p:txBody>
          <a:bodyPr/>
          <a:lstStyle/>
          <a:p>
            <a:endParaRPr lang="uk-UA" dirty="0"/>
          </a:p>
        </p:txBody>
      </p:sp>
    </p:spTree>
    <p:extLst>
      <p:ext uri="{BB962C8B-B14F-4D97-AF65-F5344CB8AC3E}">
        <p14:creationId xmlns:p14="http://schemas.microsoft.com/office/powerpoint/2010/main" val="1917067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2DD228-3D29-4F0A-9717-06EFF3B2ED2D}"/>
              </a:ext>
            </a:extLst>
          </p:cNvPr>
          <p:cNvSpPr>
            <a:spLocks noGrp="1"/>
          </p:cNvSpPr>
          <p:nvPr>
            <p:ph type="title"/>
          </p:nvPr>
        </p:nvSpPr>
        <p:spPr/>
        <p:txBody>
          <a:bodyPr/>
          <a:lstStyle/>
          <a:p>
            <a:pPr algn="ctr"/>
            <a:r>
              <a:rPr lang="uk-UA" dirty="0"/>
              <a:t>явище селекції (чи вибору)</a:t>
            </a:r>
          </a:p>
        </p:txBody>
      </p:sp>
      <p:sp>
        <p:nvSpPr>
          <p:cNvPr id="3" name="Місце для вмісту 2">
            <a:extLst>
              <a:ext uri="{FF2B5EF4-FFF2-40B4-BE49-F238E27FC236}">
                <a16:creationId xmlns:a16="http://schemas.microsoft.com/office/drawing/2014/main" id="{14C455B7-6261-4B71-B4AC-2B155973A9BC}"/>
              </a:ext>
            </a:extLst>
          </p:cNvPr>
          <p:cNvSpPr>
            <a:spLocks noGrp="1"/>
          </p:cNvSpPr>
          <p:nvPr>
            <p:ph idx="1"/>
          </p:nvPr>
        </p:nvSpPr>
        <p:spPr/>
        <p:txBody>
          <a:bodyPr>
            <a:normAutofit/>
          </a:bodyPr>
          <a:lstStyle/>
          <a:p>
            <a:pPr algn="ctr"/>
            <a:r>
              <a:rPr lang="uk-UA" sz="2400" dirty="0"/>
              <a:t>Мимоволі звертають увагу до думки і судження, які відповідають їх установкам і переконанням. У той самий час вони уникають, ухиляються від суджень, які висловлюють різко протилежні позиції. </a:t>
            </a:r>
          </a:p>
        </p:txBody>
      </p:sp>
    </p:spTree>
    <p:extLst>
      <p:ext uri="{BB962C8B-B14F-4D97-AF65-F5344CB8AC3E}">
        <p14:creationId xmlns:p14="http://schemas.microsoft.com/office/powerpoint/2010/main" val="2130914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F19C88-31D2-438A-946F-6375BAC83E4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AE4DE32-BBFA-4EDA-91CC-7D82CA17DC5F}"/>
              </a:ext>
            </a:extLst>
          </p:cNvPr>
          <p:cNvSpPr>
            <a:spLocks noGrp="1"/>
          </p:cNvSpPr>
          <p:nvPr>
            <p:ph idx="1"/>
          </p:nvPr>
        </p:nvSpPr>
        <p:spPr/>
        <p:txBody>
          <a:bodyPr>
            <a:normAutofit/>
          </a:bodyPr>
          <a:lstStyle/>
          <a:p>
            <a:pPr algn="ctr"/>
            <a:r>
              <a:rPr lang="ru-RU" sz="2800" dirty="0"/>
              <a:t>погляди та установки людей </a:t>
            </a:r>
            <a:r>
              <a:rPr lang="ru-RU" sz="2800" dirty="0" err="1"/>
              <a:t>сильніше</a:t>
            </a:r>
            <a:r>
              <a:rPr lang="ru-RU" sz="2800" dirty="0"/>
              <a:t> </a:t>
            </a:r>
            <a:r>
              <a:rPr lang="ru-RU" sz="2800" dirty="0" err="1"/>
              <a:t>змінюються</a:t>
            </a:r>
            <a:r>
              <a:rPr lang="ru-RU" sz="2800" dirty="0"/>
              <a:t> </a:t>
            </a:r>
            <a:r>
              <a:rPr lang="ru-RU" sz="2800" dirty="0" err="1"/>
              <a:t>під</a:t>
            </a:r>
            <a:r>
              <a:rPr lang="ru-RU" sz="2800" dirty="0"/>
              <a:t> </a:t>
            </a:r>
            <a:r>
              <a:rPr lang="ru-RU" sz="2800" dirty="0" err="1"/>
              <a:t>впливом</a:t>
            </a:r>
            <a:r>
              <a:rPr lang="ru-RU" sz="2800" dirty="0"/>
              <a:t> </a:t>
            </a:r>
            <a:r>
              <a:rPr lang="ru-RU" sz="2800" dirty="0" err="1"/>
              <a:t>пропаганди</a:t>
            </a:r>
            <a:r>
              <a:rPr lang="ru-RU" sz="2800" dirty="0"/>
              <a:t> в тому </a:t>
            </a:r>
            <a:r>
              <a:rPr lang="ru-RU" sz="2800" dirty="0" err="1"/>
              <a:t>випадку</a:t>
            </a:r>
            <a:r>
              <a:rPr lang="ru-RU" sz="2800" dirty="0"/>
              <a:t>, </a:t>
            </a:r>
            <a:r>
              <a:rPr lang="ru-RU" sz="2800" dirty="0" err="1"/>
              <a:t>якщо</a:t>
            </a:r>
            <a:r>
              <a:rPr lang="ru-RU" sz="2800" dirty="0"/>
              <a:t> </a:t>
            </a:r>
            <a:r>
              <a:rPr lang="ru-RU" sz="2800" dirty="0" err="1"/>
              <a:t>слідом</a:t>
            </a:r>
            <a:r>
              <a:rPr lang="ru-RU" sz="2800" dirty="0"/>
              <a:t> за </a:t>
            </a:r>
            <a:r>
              <a:rPr lang="ru-RU" sz="2800" dirty="0" err="1"/>
              <a:t>розглядом</a:t>
            </a:r>
            <a:r>
              <a:rPr lang="ru-RU" sz="2800" dirty="0"/>
              <a:t> </a:t>
            </a:r>
            <a:r>
              <a:rPr lang="ru-RU" sz="2800" dirty="0" err="1"/>
              <a:t>певного</a:t>
            </a:r>
            <a:r>
              <a:rPr lang="ru-RU" sz="2800" dirty="0"/>
              <a:t> </a:t>
            </a:r>
            <a:r>
              <a:rPr lang="ru-RU" sz="2800" dirty="0" err="1"/>
              <a:t>питання</a:t>
            </a:r>
            <a:r>
              <a:rPr lang="ru-RU" sz="2800" dirty="0"/>
              <a:t> </a:t>
            </a:r>
            <a:r>
              <a:rPr lang="ru-RU" sz="2800" dirty="0" err="1"/>
              <a:t>йдуть</a:t>
            </a:r>
            <a:r>
              <a:rPr lang="ru-RU" sz="2800" dirty="0"/>
              <a:t> </a:t>
            </a:r>
            <a:r>
              <a:rPr lang="ru-RU" sz="2800" dirty="0" err="1"/>
              <a:t>висновки</a:t>
            </a:r>
            <a:r>
              <a:rPr lang="ru-RU" sz="2800" dirty="0"/>
              <a:t>, </a:t>
            </a:r>
            <a:r>
              <a:rPr lang="ru-RU" sz="2800" dirty="0" err="1"/>
              <a:t>що</a:t>
            </a:r>
            <a:r>
              <a:rPr lang="ru-RU" sz="2800" dirty="0"/>
              <a:t> </a:t>
            </a:r>
            <a:r>
              <a:rPr lang="ru-RU" sz="2800" dirty="0" err="1"/>
              <a:t>узагальнюють</a:t>
            </a:r>
            <a:r>
              <a:rPr lang="ru-RU" sz="2800" dirty="0"/>
              <a:t> </a:t>
            </a:r>
            <a:r>
              <a:rPr lang="ru-RU" sz="2800" dirty="0" err="1"/>
              <a:t>позиції</a:t>
            </a:r>
            <a:r>
              <a:rPr lang="ru-RU" sz="2800" dirty="0"/>
              <a:t>, </a:t>
            </a:r>
            <a:r>
              <a:rPr lang="ru-RU" sz="2800" dirty="0" err="1"/>
              <a:t>що</a:t>
            </a:r>
            <a:r>
              <a:rPr lang="ru-RU" sz="2800" dirty="0"/>
              <a:t> </a:t>
            </a:r>
            <a:r>
              <a:rPr lang="ru-RU" sz="2800" dirty="0" err="1"/>
              <a:t>пропагуються</a:t>
            </a:r>
            <a:endParaRPr lang="uk-UA" sz="2800" dirty="0"/>
          </a:p>
        </p:txBody>
      </p:sp>
    </p:spTree>
    <p:extLst>
      <p:ext uri="{BB962C8B-B14F-4D97-AF65-F5344CB8AC3E}">
        <p14:creationId xmlns:p14="http://schemas.microsoft.com/office/powerpoint/2010/main" val="2801602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3B3120-3715-4023-9766-E6972BFF4164}"/>
              </a:ext>
            </a:extLst>
          </p:cNvPr>
          <p:cNvSpPr>
            <a:spLocks noGrp="1"/>
          </p:cNvSpPr>
          <p:nvPr>
            <p:ph type="title"/>
          </p:nvPr>
        </p:nvSpPr>
        <p:spPr/>
        <p:txBody>
          <a:bodyPr>
            <a:normAutofit/>
          </a:bodyPr>
          <a:lstStyle/>
          <a:p>
            <a:pPr algn="ctr"/>
            <a:r>
              <a:rPr lang="ru-RU" sz="2200" dirty="0" err="1"/>
              <a:t>часткові</a:t>
            </a:r>
            <a:r>
              <a:rPr lang="ru-RU" sz="2200" dirty="0"/>
              <a:t> </a:t>
            </a:r>
            <a:r>
              <a:rPr lang="ru-RU" sz="2200" dirty="0" err="1"/>
              <a:t>умови</a:t>
            </a:r>
            <a:r>
              <a:rPr lang="ru-RU" sz="2200" dirty="0"/>
              <a:t>, </a:t>
            </a:r>
            <a:r>
              <a:rPr lang="ru-RU" sz="2200" dirty="0" err="1"/>
              <a:t>які</a:t>
            </a:r>
            <a:r>
              <a:rPr lang="ru-RU" sz="2200" dirty="0"/>
              <a:t> </a:t>
            </a:r>
            <a:r>
              <a:rPr lang="ru-RU" sz="2200" dirty="0" err="1"/>
              <a:t>обумовлюються</a:t>
            </a:r>
            <a:r>
              <a:rPr lang="ru-RU" sz="2200" dirty="0"/>
              <a:t> як </a:t>
            </a:r>
            <a:r>
              <a:rPr lang="ru-RU" sz="2200" dirty="0" err="1"/>
              <a:t>завданнями</a:t>
            </a:r>
            <a:r>
              <a:rPr lang="ru-RU" sz="2200" dirty="0"/>
              <a:t> пропагандиста, так і </a:t>
            </a:r>
            <a:r>
              <a:rPr lang="ru-RU" sz="2200" dirty="0" err="1"/>
              <a:t>незалежними</a:t>
            </a:r>
            <a:r>
              <a:rPr lang="ru-RU" sz="2200" dirty="0"/>
              <a:t> </a:t>
            </a:r>
            <a:r>
              <a:rPr lang="ru-RU" sz="2200" dirty="0" err="1"/>
              <a:t>від</a:t>
            </a:r>
            <a:r>
              <a:rPr lang="ru-RU" sz="2200" dirty="0"/>
              <a:t> них </a:t>
            </a:r>
            <a:r>
              <a:rPr lang="ru-RU" sz="2200" dirty="0" err="1"/>
              <a:t>реальними</a:t>
            </a:r>
            <a:r>
              <a:rPr lang="ru-RU" sz="2200" dirty="0"/>
              <a:t> </a:t>
            </a:r>
            <a:r>
              <a:rPr lang="ru-RU" sz="2200" dirty="0" err="1"/>
              <a:t>обставинами</a:t>
            </a:r>
            <a:br>
              <a:rPr lang="uk-UA" sz="2200" dirty="0"/>
            </a:br>
            <a:endParaRPr lang="uk-UA" dirty="0"/>
          </a:p>
        </p:txBody>
      </p:sp>
      <p:sp>
        <p:nvSpPr>
          <p:cNvPr id="3" name="Місце для вмісту 2">
            <a:extLst>
              <a:ext uri="{FF2B5EF4-FFF2-40B4-BE49-F238E27FC236}">
                <a16:creationId xmlns:a16="http://schemas.microsoft.com/office/drawing/2014/main" id="{54509128-5E0A-4322-8A64-358DAE49DDAF}"/>
              </a:ext>
            </a:extLst>
          </p:cNvPr>
          <p:cNvSpPr>
            <a:spLocks noGrp="1"/>
          </p:cNvSpPr>
          <p:nvPr>
            <p:ph idx="1"/>
          </p:nvPr>
        </p:nvSpPr>
        <p:spPr/>
        <p:txBody>
          <a:bodyPr/>
          <a:lstStyle/>
          <a:p>
            <a:r>
              <a:rPr lang="ru-RU" dirty="0"/>
              <a:t>а) </a:t>
            </a:r>
            <a:r>
              <a:rPr lang="ru-RU" dirty="0" err="1"/>
              <a:t>обставини</a:t>
            </a:r>
            <a:r>
              <a:rPr lang="ru-RU" dirty="0"/>
              <a:t>, за </a:t>
            </a:r>
            <a:r>
              <a:rPr lang="ru-RU" dirty="0" err="1"/>
              <a:t>яких</a:t>
            </a:r>
            <a:r>
              <a:rPr lang="ru-RU" dirty="0"/>
              <a:t> </a:t>
            </a:r>
            <a:r>
              <a:rPr lang="ru-RU" dirty="0" err="1"/>
              <a:t>односторонньому</a:t>
            </a:r>
            <a:r>
              <a:rPr lang="ru-RU" dirty="0"/>
              <a:t> та </a:t>
            </a:r>
            <a:r>
              <a:rPr lang="ru-RU" dirty="0" err="1"/>
              <a:t>двосторонньому</a:t>
            </a:r>
            <a:r>
              <a:rPr lang="ru-RU" dirty="0"/>
              <a:t> </a:t>
            </a:r>
            <a:r>
              <a:rPr lang="ru-RU" dirty="0" err="1"/>
              <a:t>розгляду</a:t>
            </a:r>
            <a:r>
              <a:rPr lang="ru-RU" dirty="0"/>
              <a:t> </a:t>
            </a:r>
            <a:r>
              <a:rPr lang="ru-RU" dirty="0" err="1"/>
              <a:t>питання</a:t>
            </a:r>
            <a:r>
              <a:rPr lang="ru-RU" dirty="0"/>
              <a:t> </a:t>
            </a:r>
            <a:r>
              <a:rPr lang="ru-RU" dirty="0" err="1"/>
              <a:t>надається</a:t>
            </a:r>
            <a:r>
              <a:rPr lang="ru-RU" dirty="0"/>
              <a:t> </a:t>
            </a:r>
            <a:r>
              <a:rPr lang="ru-RU" dirty="0" err="1"/>
              <a:t>диференційоване</a:t>
            </a:r>
            <a:r>
              <a:rPr lang="ru-RU" dirty="0"/>
              <a:t> </a:t>
            </a:r>
            <a:r>
              <a:rPr lang="ru-RU" dirty="0" err="1"/>
              <a:t>значення</a:t>
            </a:r>
            <a:r>
              <a:rPr lang="ru-RU" dirty="0"/>
              <a:t>, </a:t>
            </a:r>
            <a:r>
              <a:rPr lang="ru-RU" dirty="0" err="1"/>
              <a:t>викликаються</a:t>
            </a:r>
            <a:r>
              <a:rPr lang="ru-RU" dirty="0"/>
              <a:t> </a:t>
            </a:r>
            <a:r>
              <a:rPr lang="ru-RU" dirty="0" err="1"/>
              <a:t>реальними</a:t>
            </a:r>
            <a:r>
              <a:rPr lang="ru-RU" dirty="0"/>
              <a:t>, </a:t>
            </a:r>
            <a:r>
              <a:rPr lang="ru-RU" dirty="0" err="1"/>
              <a:t>об'єктивними</a:t>
            </a:r>
            <a:r>
              <a:rPr lang="ru-RU" dirty="0"/>
              <a:t> </a:t>
            </a:r>
            <a:r>
              <a:rPr lang="ru-RU" dirty="0" err="1"/>
              <a:t>умовами</a:t>
            </a:r>
            <a:r>
              <a:rPr lang="ru-RU" dirty="0"/>
              <a:t>. </a:t>
            </a:r>
          </a:p>
          <a:p>
            <a:pPr algn="ctr"/>
            <a:r>
              <a:rPr lang="uk-UA" i="1" dirty="0"/>
              <a:t>якщо не очікується виступ захисників протилежних позицій, і якщо єдиною точкою зору є пропагандистська ідея, що проводиться, більш доцільно односторонній розгляд питання.</a:t>
            </a:r>
          </a:p>
          <a:p>
            <a:pPr algn="ctr"/>
            <a:r>
              <a:rPr lang="uk-UA" i="1" dirty="0"/>
              <a:t>коли аудиторія вислуховує і протилежні ідеї погляди до тих, що пропагуються, необхідне двостороннє обговорення питання. При цьому пропагандист може заздалегідь запропонувати аудиторії ті аргументи та положення, які захищатимуться його опонентами. Однак водночас він має показати слабкі сторони цих положень та водночас перевагу своїх позицій.</a:t>
            </a:r>
          </a:p>
          <a:p>
            <a:pPr algn="just"/>
            <a:r>
              <a:rPr lang="ru-RU" dirty="0"/>
              <a:t>в </a:t>
            </a:r>
            <a:r>
              <a:rPr lang="ru-RU" dirty="0" err="1"/>
              <a:t>полемічній</a:t>
            </a:r>
            <a:r>
              <a:rPr lang="ru-RU" dirty="0"/>
              <a:t> </a:t>
            </a:r>
            <a:r>
              <a:rPr lang="ru-RU" dirty="0" err="1"/>
              <a:t>ситуації</a:t>
            </a:r>
            <a:r>
              <a:rPr lang="ru-RU" dirty="0"/>
              <a:t> </a:t>
            </a:r>
            <a:r>
              <a:rPr lang="ru-RU" dirty="0" err="1"/>
              <a:t>двосторонній</a:t>
            </a:r>
            <a:r>
              <a:rPr lang="ru-RU" dirty="0"/>
              <a:t>, але </a:t>
            </a:r>
            <a:r>
              <a:rPr lang="ru-RU" dirty="0" err="1"/>
              <a:t>цілеспрямований</a:t>
            </a:r>
            <a:r>
              <a:rPr lang="ru-RU" dirty="0"/>
              <a:t> </a:t>
            </a:r>
            <a:r>
              <a:rPr lang="ru-RU" dirty="0" err="1"/>
              <a:t>розгляд</a:t>
            </a:r>
            <a:r>
              <a:rPr lang="ru-RU" dirty="0"/>
              <a:t> </a:t>
            </a:r>
            <a:r>
              <a:rPr lang="ru-RU" dirty="0" err="1"/>
              <a:t>питання</a:t>
            </a:r>
            <a:r>
              <a:rPr lang="ru-RU" dirty="0"/>
              <a:t> робить на </a:t>
            </a:r>
            <a:r>
              <a:rPr lang="ru-RU" dirty="0" err="1"/>
              <a:t>встановлення</a:t>
            </a:r>
            <a:r>
              <a:rPr lang="ru-RU" dirty="0"/>
              <a:t> людей </a:t>
            </a:r>
            <a:r>
              <a:rPr lang="ru-RU" dirty="0" err="1"/>
              <a:t>набагато</a:t>
            </a:r>
            <a:r>
              <a:rPr lang="ru-RU" dirty="0"/>
              <a:t> </a:t>
            </a:r>
            <a:r>
              <a:rPr lang="ru-RU" dirty="0" err="1"/>
              <a:t>сильніший</a:t>
            </a:r>
            <a:r>
              <a:rPr lang="ru-RU" dirty="0"/>
              <a:t> </a:t>
            </a:r>
            <a:r>
              <a:rPr lang="ru-RU" dirty="0" err="1"/>
              <a:t>вплив</a:t>
            </a:r>
            <a:r>
              <a:rPr lang="ru-RU" dirty="0"/>
              <a:t>, </a:t>
            </a:r>
            <a:r>
              <a:rPr lang="ru-RU" dirty="0" err="1"/>
              <a:t>ніж</a:t>
            </a:r>
            <a:r>
              <a:rPr lang="ru-RU" dirty="0"/>
              <a:t> </a:t>
            </a:r>
            <a:r>
              <a:rPr lang="ru-RU" dirty="0" err="1"/>
              <a:t>одностороннє</a:t>
            </a:r>
            <a:r>
              <a:rPr lang="ru-RU" dirty="0"/>
              <a:t> </a:t>
            </a:r>
            <a:r>
              <a:rPr lang="ru-RU" dirty="0" err="1"/>
              <a:t>обговорення</a:t>
            </a:r>
            <a:r>
              <a:rPr lang="ru-RU" dirty="0"/>
              <a:t> </a:t>
            </a:r>
            <a:r>
              <a:rPr lang="ru-RU" dirty="0" err="1"/>
              <a:t>питання</a:t>
            </a:r>
            <a:endParaRPr lang="uk-UA" dirty="0"/>
          </a:p>
        </p:txBody>
      </p:sp>
    </p:spTree>
    <p:extLst>
      <p:ext uri="{BB962C8B-B14F-4D97-AF65-F5344CB8AC3E}">
        <p14:creationId xmlns:p14="http://schemas.microsoft.com/office/powerpoint/2010/main" val="258100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311DA0-2210-4D6D-85E3-6F46EAA8A49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C77859E-4A5C-4193-B4FA-13D108BE9078}"/>
              </a:ext>
            </a:extLst>
          </p:cNvPr>
          <p:cNvSpPr>
            <a:spLocks noGrp="1"/>
          </p:cNvSpPr>
          <p:nvPr>
            <p:ph idx="1"/>
          </p:nvPr>
        </p:nvSpPr>
        <p:spPr/>
        <p:txBody>
          <a:bodyPr/>
          <a:lstStyle/>
          <a:p>
            <a:r>
              <a:rPr lang="ru-RU" dirty="0"/>
              <a:t>б) </a:t>
            </a:r>
            <a:r>
              <a:rPr lang="ru-RU" dirty="0" err="1"/>
              <a:t>об'єктивна</a:t>
            </a:r>
            <a:r>
              <a:rPr lang="ru-RU" dirty="0"/>
              <a:t> </a:t>
            </a:r>
            <a:r>
              <a:rPr lang="ru-RU" dirty="0" err="1"/>
              <a:t>обставина</a:t>
            </a:r>
            <a:r>
              <a:rPr lang="ru-RU" dirty="0"/>
              <a:t> другого роду, яка </a:t>
            </a:r>
            <a:r>
              <a:rPr lang="ru-RU" dirty="0" err="1"/>
              <a:t>вказує</a:t>
            </a:r>
            <a:r>
              <a:rPr lang="ru-RU" dirty="0"/>
              <a:t> на </a:t>
            </a:r>
            <a:r>
              <a:rPr lang="ru-RU" dirty="0" err="1"/>
              <a:t>різне</a:t>
            </a:r>
            <a:r>
              <a:rPr lang="ru-RU" dirty="0"/>
              <a:t> </a:t>
            </a:r>
            <a:r>
              <a:rPr lang="ru-RU" dirty="0" err="1"/>
              <a:t>значення</a:t>
            </a:r>
            <a:r>
              <a:rPr lang="ru-RU" dirty="0"/>
              <a:t> </a:t>
            </a:r>
            <a:r>
              <a:rPr lang="ru-RU" dirty="0" err="1"/>
              <a:t>одностороннього</a:t>
            </a:r>
            <a:r>
              <a:rPr lang="ru-RU" dirty="0"/>
              <a:t> та </a:t>
            </a:r>
            <a:r>
              <a:rPr lang="ru-RU" dirty="0" err="1"/>
              <a:t>двостороннього</a:t>
            </a:r>
            <a:r>
              <a:rPr lang="ru-RU" dirty="0"/>
              <a:t> </a:t>
            </a:r>
            <a:r>
              <a:rPr lang="ru-RU" dirty="0" err="1"/>
              <a:t>способів</a:t>
            </a:r>
            <a:r>
              <a:rPr lang="ru-RU" dirty="0"/>
              <a:t> </a:t>
            </a:r>
            <a:r>
              <a:rPr lang="ru-RU" dirty="0" err="1"/>
              <a:t>розгляду</a:t>
            </a:r>
            <a:r>
              <a:rPr lang="ru-RU" dirty="0"/>
              <a:t>, і </a:t>
            </a:r>
            <a:r>
              <a:rPr lang="ru-RU" dirty="0" err="1"/>
              <a:t>створюється</a:t>
            </a:r>
            <a:r>
              <a:rPr lang="ru-RU" dirty="0"/>
              <a:t> </a:t>
            </a:r>
            <a:r>
              <a:rPr lang="ru-RU" dirty="0" err="1"/>
              <a:t>ставленням</a:t>
            </a:r>
            <a:r>
              <a:rPr lang="ru-RU" dirty="0"/>
              <a:t> </a:t>
            </a:r>
            <a:r>
              <a:rPr lang="ru-RU" dirty="0" err="1"/>
              <a:t>аудиторії</a:t>
            </a:r>
            <a:r>
              <a:rPr lang="ru-RU" dirty="0"/>
              <a:t> до </a:t>
            </a:r>
            <a:r>
              <a:rPr lang="ru-RU" dirty="0" err="1"/>
              <a:t>позиції</a:t>
            </a:r>
            <a:r>
              <a:rPr lang="ru-RU" dirty="0"/>
              <a:t> пропагандиста.</a:t>
            </a:r>
          </a:p>
          <a:p>
            <a:pPr algn="ctr"/>
            <a:r>
              <a:rPr lang="uk-UA" i="1" dirty="0"/>
              <a:t>коли</a:t>
            </a:r>
            <a:r>
              <a:rPr lang="uk-UA" dirty="0"/>
              <a:t> </a:t>
            </a:r>
            <a:r>
              <a:rPr lang="uk-UA" i="1" dirty="0"/>
              <a:t>аудиторія позитивно налаштована щодо позиції доповідача, його пропагандистська дія досягає набагато більшого ефекту, якщо він використовує шлях одностороннього розгляду питання.</a:t>
            </a:r>
            <a:endParaRPr lang="ru-RU" i="1" dirty="0"/>
          </a:p>
          <a:p>
            <a:pPr algn="ctr"/>
            <a:r>
              <a:rPr lang="ru-RU" i="1" dirty="0"/>
              <a:t>у </a:t>
            </a:r>
            <a:r>
              <a:rPr lang="ru-RU" i="1" dirty="0" err="1"/>
              <a:t>присутності</a:t>
            </a:r>
            <a:r>
              <a:rPr lang="ru-RU" i="1" dirty="0"/>
              <a:t> </a:t>
            </a:r>
            <a:r>
              <a:rPr lang="ru-RU" i="1" dirty="0" err="1"/>
              <a:t>вороже</a:t>
            </a:r>
            <a:r>
              <a:rPr lang="ru-RU" i="1" dirty="0"/>
              <a:t> </a:t>
            </a:r>
            <a:r>
              <a:rPr lang="ru-RU" i="1" dirty="0" err="1"/>
              <a:t>настроєної</a:t>
            </a:r>
            <a:r>
              <a:rPr lang="ru-RU" i="1" dirty="0"/>
              <a:t> </a:t>
            </a:r>
            <a:r>
              <a:rPr lang="ru-RU" i="1" dirty="0" err="1"/>
              <a:t>аудиторії</a:t>
            </a:r>
            <a:r>
              <a:rPr lang="ru-RU" i="1" dirty="0"/>
              <a:t> шлях </a:t>
            </a:r>
            <a:r>
              <a:rPr lang="ru-RU" i="1" dirty="0" err="1"/>
              <a:t>двостороннього</a:t>
            </a:r>
            <a:r>
              <a:rPr lang="ru-RU" i="1" dirty="0"/>
              <a:t> </a:t>
            </a:r>
            <a:r>
              <a:rPr lang="ru-RU" i="1" dirty="0" err="1"/>
              <a:t>розгляду</a:t>
            </a:r>
            <a:r>
              <a:rPr lang="ru-RU" i="1" dirty="0"/>
              <a:t> </a:t>
            </a:r>
            <a:r>
              <a:rPr lang="ru-RU" i="1" dirty="0" err="1"/>
              <a:t>питання</a:t>
            </a:r>
            <a:r>
              <a:rPr lang="ru-RU" i="1" dirty="0"/>
              <a:t> </a:t>
            </a:r>
            <a:r>
              <a:rPr lang="ru-RU" i="1" dirty="0" err="1"/>
              <a:t>доцільніший</a:t>
            </a:r>
            <a:r>
              <a:rPr lang="ru-RU" i="1" dirty="0"/>
              <a:t>, </a:t>
            </a:r>
            <a:r>
              <a:rPr lang="ru-RU" i="1" dirty="0" err="1"/>
              <a:t>ніж</a:t>
            </a:r>
            <a:r>
              <a:rPr lang="ru-RU" i="1" dirty="0"/>
              <a:t> </a:t>
            </a:r>
            <a:r>
              <a:rPr lang="ru-RU" i="1" dirty="0" err="1"/>
              <a:t>одностороннє</a:t>
            </a:r>
            <a:r>
              <a:rPr lang="ru-RU" i="1" dirty="0"/>
              <a:t> </a:t>
            </a:r>
            <a:r>
              <a:rPr lang="ru-RU" i="1" dirty="0" err="1"/>
              <a:t>обговорення</a:t>
            </a:r>
            <a:r>
              <a:rPr lang="ru-RU" i="1" dirty="0"/>
              <a:t>. </a:t>
            </a:r>
            <a:r>
              <a:rPr lang="ru-RU" i="1" dirty="0" err="1"/>
              <a:t>Слухачі</a:t>
            </a:r>
            <a:r>
              <a:rPr lang="ru-RU" i="1" dirty="0"/>
              <a:t> </a:t>
            </a:r>
            <a:r>
              <a:rPr lang="ru-RU" i="1" dirty="0" err="1"/>
              <a:t>вислуховують</a:t>
            </a:r>
            <a:r>
              <a:rPr lang="ru-RU" i="1" dirty="0"/>
              <a:t> думки, </a:t>
            </a:r>
            <a:r>
              <a:rPr lang="ru-RU" i="1" dirty="0" err="1"/>
              <a:t>що</a:t>
            </a:r>
            <a:r>
              <a:rPr lang="ru-RU" i="1" dirty="0"/>
              <a:t> </a:t>
            </a:r>
            <a:r>
              <a:rPr lang="ru-RU" i="1" dirty="0" err="1"/>
              <a:t>висловлюються</a:t>
            </a:r>
            <a:r>
              <a:rPr lang="ru-RU" i="1" dirty="0"/>
              <a:t> пропагандистом, з одними з </a:t>
            </a:r>
            <a:r>
              <a:rPr lang="ru-RU" i="1" dirty="0" err="1"/>
              <a:t>яких</a:t>
            </a:r>
            <a:r>
              <a:rPr lang="ru-RU" i="1" dirty="0"/>
              <a:t> </a:t>
            </a:r>
            <a:r>
              <a:rPr lang="ru-RU" i="1" dirty="0" err="1"/>
              <a:t>погоджуються</a:t>
            </a:r>
            <a:r>
              <a:rPr lang="ru-RU" i="1" dirty="0"/>
              <a:t>, з </a:t>
            </a:r>
            <a:r>
              <a:rPr lang="ru-RU" i="1" dirty="0" err="1"/>
              <a:t>іншими</a:t>
            </a:r>
            <a:r>
              <a:rPr lang="ru-RU" i="1" dirty="0"/>
              <a:t> </a:t>
            </a:r>
            <a:r>
              <a:rPr lang="ru-RU" i="1" dirty="0" err="1"/>
              <a:t>ні</a:t>
            </a:r>
            <a:r>
              <a:rPr lang="ru-RU" i="1" dirty="0"/>
              <a:t>, </a:t>
            </a:r>
            <a:r>
              <a:rPr lang="ru-RU" i="1" dirty="0" err="1"/>
              <a:t>висуваючи</a:t>
            </a:r>
            <a:r>
              <a:rPr lang="ru-RU" i="1" dirty="0"/>
              <a:t> на </a:t>
            </a:r>
            <a:r>
              <a:rPr lang="ru-RU" i="1" dirty="0" err="1"/>
              <a:t>передній</a:t>
            </a:r>
            <a:r>
              <a:rPr lang="ru-RU" i="1" dirty="0"/>
              <a:t> план </a:t>
            </a:r>
            <a:r>
              <a:rPr lang="ru-RU" i="1" dirty="0" err="1"/>
              <a:t>більш</a:t>
            </a:r>
            <a:r>
              <a:rPr lang="ru-RU" i="1" dirty="0"/>
              <a:t> </a:t>
            </a:r>
            <a:r>
              <a:rPr lang="ru-RU" i="1" dirty="0" err="1"/>
              <a:t>суттєві</a:t>
            </a:r>
            <a:r>
              <a:rPr lang="ru-RU" i="1" dirty="0"/>
              <a:t> </a:t>
            </a:r>
            <a:r>
              <a:rPr lang="ru-RU" i="1" dirty="0" err="1"/>
              <a:t>сторони</a:t>
            </a:r>
            <a:r>
              <a:rPr lang="ru-RU" i="1" dirty="0"/>
              <a:t> </a:t>
            </a:r>
            <a:r>
              <a:rPr lang="ru-RU" i="1" dirty="0" err="1"/>
              <a:t>питання</a:t>
            </a:r>
            <a:r>
              <a:rPr lang="ru-RU" i="1" dirty="0"/>
              <a:t>, </a:t>
            </a:r>
            <a:r>
              <a:rPr lang="ru-RU" i="1" dirty="0" err="1"/>
              <a:t>що</a:t>
            </a:r>
            <a:r>
              <a:rPr lang="ru-RU" i="1" dirty="0"/>
              <a:t> </a:t>
            </a:r>
            <a:r>
              <a:rPr lang="ru-RU" i="1" dirty="0" err="1"/>
              <a:t>досліджується</a:t>
            </a:r>
            <a:r>
              <a:rPr lang="ru-RU" dirty="0"/>
              <a:t>, </a:t>
            </a:r>
            <a:r>
              <a:rPr lang="ru-RU" dirty="0" err="1"/>
              <a:t>доповідач</a:t>
            </a:r>
            <a:r>
              <a:rPr lang="ru-RU" dirty="0"/>
              <a:t> </a:t>
            </a:r>
            <a:r>
              <a:rPr lang="ru-RU" dirty="0" err="1"/>
              <a:t>отримує</a:t>
            </a:r>
            <a:r>
              <a:rPr lang="ru-RU" dirty="0"/>
              <a:t> </a:t>
            </a:r>
            <a:r>
              <a:rPr lang="ru-RU" dirty="0" err="1"/>
              <a:t>можливість</a:t>
            </a:r>
            <a:r>
              <a:rPr lang="ru-RU" dirty="0"/>
              <a:t> </a:t>
            </a:r>
            <a:r>
              <a:rPr lang="ru-RU" dirty="0" err="1"/>
              <a:t>надати</a:t>
            </a:r>
            <a:r>
              <a:rPr lang="ru-RU" dirty="0"/>
              <a:t> на </a:t>
            </a:r>
            <a:r>
              <a:rPr lang="ru-RU" dirty="0" err="1"/>
              <a:t>аудиторію</a:t>
            </a:r>
            <a:r>
              <a:rPr lang="ru-RU" dirty="0"/>
              <a:t> </a:t>
            </a:r>
            <a:r>
              <a:rPr lang="ru-RU" dirty="0" err="1"/>
              <a:t>сильніший</a:t>
            </a:r>
            <a:r>
              <a:rPr lang="ru-RU" dirty="0"/>
              <a:t> </a:t>
            </a:r>
            <a:r>
              <a:rPr lang="ru-RU" dirty="0" err="1"/>
              <a:t>вплив</a:t>
            </a:r>
            <a:endParaRPr lang="uk-UA" dirty="0"/>
          </a:p>
        </p:txBody>
      </p:sp>
    </p:spTree>
    <p:extLst>
      <p:ext uri="{BB962C8B-B14F-4D97-AF65-F5344CB8AC3E}">
        <p14:creationId xmlns:p14="http://schemas.microsoft.com/office/powerpoint/2010/main" val="2886185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ABA623-2ECB-4153-9C70-10BB124586D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7FB4874-C47E-48DF-A2E1-F3AC5E576732}"/>
              </a:ext>
            </a:extLst>
          </p:cNvPr>
          <p:cNvSpPr>
            <a:spLocks noGrp="1"/>
          </p:cNvSpPr>
          <p:nvPr>
            <p:ph idx="1"/>
          </p:nvPr>
        </p:nvSpPr>
        <p:spPr/>
        <p:txBody>
          <a:bodyPr/>
          <a:lstStyle/>
          <a:p>
            <a:r>
              <a:rPr lang="ru-RU" dirty="0"/>
              <a:t>в) </a:t>
            </a:r>
            <a:r>
              <a:rPr lang="ru-RU" dirty="0" err="1"/>
              <a:t>обставина</a:t>
            </a:r>
            <a:r>
              <a:rPr lang="ru-RU" dirty="0"/>
              <a:t> </a:t>
            </a:r>
            <a:r>
              <a:rPr lang="ru-RU" dirty="0" err="1"/>
              <a:t>третього</a:t>
            </a:r>
            <a:r>
              <a:rPr lang="ru-RU" dirty="0"/>
              <a:t> роду, у </a:t>
            </a:r>
            <a:r>
              <a:rPr lang="ru-RU" dirty="0" err="1"/>
              <a:t>якому</a:t>
            </a:r>
            <a:r>
              <a:rPr lang="ru-RU" dirty="0"/>
              <a:t> </a:t>
            </a:r>
            <a:r>
              <a:rPr lang="ru-RU" dirty="0" err="1"/>
              <a:t>односторонньому</a:t>
            </a:r>
            <a:r>
              <a:rPr lang="ru-RU" dirty="0"/>
              <a:t> і </a:t>
            </a:r>
            <a:r>
              <a:rPr lang="ru-RU" dirty="0" err="1"/>
              <a:t>двосторонньому</a:t>
            </a:r>
            <a:r>
              <a:rPr lang="ru-RU" dirty="0"/>
              <a:t> способам </a:t>
            </a:r>
            <a:r>
              <a:rPr lang="ru-RU" dirty="0" err="1"/>
              <a:t>розгляду</a:t>
            </a:r>
            <a:r>
              <a:rPr lang="ru-RU" dirty="0"/>
              <a:t> </a:t>
            </a:r>
            <a:r>
              <a:rPr lang="ru-RU" dirty="0" err="1"/>
              <a:t>надається</a:t>
            </a:r>
            <a:r>
              <a:rPr lang="ru-RU" dirty="0"/>
              <a:t> </a:t>
            </a:r>
            <a:r>
              <a:rPr lang="ru-RU" dirty="0" err="1"/>
              <a:t>диференційоване</a:t>
            </a:r>
            <a:r>
              <a:rPr lang="ru-RU" dirty="0"/>
              <a:t> </a:t>
            </a:r>
            <a:r>
              <a:rPr lang="ru-RU" dirty="0" err="1"/>
              <a:t>значення</a:t>
            </a:r>
            <a:r>
              <a:rPr lang="ru-RU" dirty="0"/>
              <a:t>, </a:t>
            </a:r>
            <a:r>
              <a:rPr lang="ru-RU" dirty="0" err="1"/>
              <a:t>створюється</a:t>
            </a:r>
            <a:r>
              <a:rPr lang="ru-RU" dirty="0"/>
              <a:t> </a:t>
            </a:r>
            <a:r>
              <a:rPr lang="ru-RU" dirty="0" err="1"/>
              <a:t>завданням</a:t>
            </a:r>
            <a:r>
              <a:rPr lang="ru-RU" dirty="0"/>
              <a:t> пропагандиста.</a:t>
            </a:r>
          </a:p>
          <a:p>
            <a:endParaRPr lang="ru-RU" dirty="0"/>
          </a:p>
          <a:p>
            <a:pPr algn="ctr"/>
            <a:r>
              <a:rPr lang="uk-UA" i="1" dirty="0"/>
              <a:t>якщо аудиторія позитивно налаштована щодо позиції, що пропагується, і якщо ця позиція є єдиною в даній ситуації і доповідачу необхідно надати на аудиторію негайний вплив, більш виправдано розгляд аргументів з однієї, вигіднішої для пропагандиста сторони;</a:t>
            </a:r>
          </a:p>
          <a:p>
            <a:pPr algn="ctr"/>
            <a:r>
              <a:rPr lang="uk-UA" i="1" dirty="0"/>
              <a:t>якщо ж аудиторія ставиться до позиції доповідача вороже, якщо ситуація полемічна і можливе висловлювання протилежної точки зору або якщо метою пропаганди є створення стійкої в часі установки, необхідна двостороння аргументація погляду, що пропагується, яка при цьому повинна проводитися </a:t>
            </a:r>
            <a:r>
              <a:rPr lang="uk-UA" i="1" dirty="0" err="1"/>
              <a:t>тенденційно</a:t>
            </a:r>
            <a:r>
              <a:rPr lang="uk-UA" i="1" dirty="0"/>
              <a:t>, з позицій пропагандиста.</a:t>
            </a:r>
          </a:p>
        </p:txBody>
      </p:sp>
    </p:spTree>
    <p:extLst>
      <p:ext uri="{BB962C8B-B14F-4D97-AF65-F5344CB8AC3E}">
        <p14:creationId xmlns:p14="http://schemas.microsoft.com/office/powerpoint/2010/main" val="2005962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F713B0-E96F-439E-9147-3B1079985D4C}"/>
              </a:ext>
            </a:extLst>
          </p:cNvPr>
          <p:cNvSpPr>
            <a:spLocks noGrp="1"/>
          </p:cNvSpPr>
          <p:nvPr>
            <p:ph type="title"/>
          </p:nvPr>
        </p:nvSpPr>
        <p:spPr/>
        <p:txBody>
          <a:bodyPr/>
          <a:lstStyle/>
          <a:p>
            <a:pPr algn="ctr"/>
            <a:r>
              <a:rPr lang="ru-RU" dirty="0" err="1"/>
              <a:t>послідовність</a:t>
            </a:r>
            <a:r>
              <a:rPr lang="ru-RU" dirty="0"/>
              <a:t> </a:t>
            </a:r>
            <a:r>
              <a:rPr lang="ru-RU" dirty="0" err="1"/>
              <a:t>розгляду</a:t>
            </a:r>
            <a:r>
              <a:rPr lang="ru-RU" dirty="0"/>
              <a:t> </a:t>
            </a:r>
            <a:r>
              <a:rPr lang="ru-RU" dirty="0" err="1"/>
              <a:t>позицій</a:t>
            </a:r>
            <a:r>
              <a:rPr lang="ru-RU" dirty="0"/>
              <a:t> </a:t>
            </a:r>
            <a:r>
              <a:rPr lang="ru-RU" dirty="0" err="1"/>
              <a:t>під</a:t>
            </a:r>
            <a:r>
              <a:rPr lang="ru-RU" dirty="0"/>
              <a:t> час </a:t>
            </a:r>
            <a:r>
              <a:rPr lang="ru-RU" dirty="0" err="1"/>
              <a:t>пропагандистської</a:t>
            </a:r>
            <a:r>
              <a:rPr lang="ru-RU" dirty="0"/>
              <a:t> </a:t>
            </a:r>
            <a:r>
              <a:rPr lang="ru-RU" dirty="0" err="1"/>
              <a:t>роботи</a:t>
            </a:r>
            <a:endParaRPr lang="uk-UA" dirty="0"/>
          </a:p>
        </p:txBody>
      </p:sp>
      <p:sp>
        <p:nvSpPr>
          <p:cNvPr id="3" name="Місце для вмісту 2">
            <a:extLst>
              <a:ext uri="{FF2B5EF4-FFF2-40B4-BE49-F238E27FC236}">
                <a16:creationId xmlns:a16="http://schemas.microsoft.com/office/drawing/2014/main" id="{77A95586-113E-418A-A6DF-4782AB81E501}"/>
              </a:ext>
            </a:extLst>
          </p:cNvPr>
          <p:cNvSpPr>
            <a:spLocks noGrp="1"/>
          </p:cNvSpPr>
          <p:nvPr>
            <p:ph idx="1"/>
          </p:nvPr>
        </p:nvSpPr>
        <p:spPr/>
        <p:txBody>
          <a:bodyPr/>
          <a:lstStyle/>
          <a:p>
            <a:r>
              <a:rPr lang="ru-RU" dirty="0"/>
              <a:t>метод </a:t>
            </a:r>
            <a:r>
              <a:rPr lang="ru-RU" dirty="0" err="1"/>
              <a:t>серії</a:t>
            </a:r>
            <a:r>
              <a:rPr lang="ru-RU" dirty="0"/>
              <a:t> «</a:t>
            </a:r>
            <a:r>
              <a:rPr lang="ru-RU" dirty="0" err="1"/>
              <a:t>безглуздих</a:t>
            </a:r>
            <a:r>
              <a:rPr lang="ru-RU" dirty="0"/>
              <a:t> </a:t>
            </a:r>
            <a:r>
              <a:rPr lang="ru-RU" dirty="0" err="1"/>
              <a:t>складів</a:t>
            </a:r>
            <a:r>
              <a:rPr lang="ru-RU" dirty="0"/>
              <a:t>» </a:t>
            </a:r>
            <a:r>
              <a:rPr lang="ru-RU" dirty="0" err="1"/>
              <a:t>Еббінгауза</a:t>
            </a:r>
            <a:r>
              <a:rPr lang="ru-RU" dirty="0"/>
              <a:t>, з </a:t>
            </a:r>
            <a:r>
              <a:rPr lang="ru-RU" dirty="0" err="1"/>
              <a:t>якого</a:t>
            </a:r>
            <a:r>
              <a:rPr lang="ru-RU" dirty="0"/>
              <a:t> </a:t>
            </a:r>
            <a:r>
              <a:rPr lang="ru-RU" dirty="0" err="1"/>
              <a:t>було</a:t>
            </a:r>
            <a:r>
              <a:rPr lang="ru-RU" dirty="0"/>
              <a:t> </a:t>
            </a:r>
            <a:r>
              <a:rPr lang="ru-RU" dirty="0" err="1"/>
              <a:t>встановлено</a:t>
            </a:r>
            <a:r>
              <a:rPr lang="ru-RU" dirty="0"/>
              <a:t> </a:t>
            </a:r>
            <a:r>
              <a:rPr lang="ru-RU" dirty="0" err="1"/>
              <a:t>багато</a:t>
            </a:r>
            <a:r>
              <a:rPr lang="ru-RU" dirty="0"/>
              <a:t> </a:t>
            </a:r>
            <a:r>
              <a:rPr lang="ru-RU" dirty="0" err="1"/>
              <a:t>закономірності</a:t>
            </a:r>
            <a:r>
              <a:rPr lang="ru-RU" dirty="0"/>
              <a:t> </a:t>
            </a:r>
            <a:r>
              <a:rPr lang="ru-RU" dirty="0" err="1"/>
              <a:t>пам'яті</a:t>
            </a:r>
            <a:r>
              <a:rPr lang="ru-RU" dirty="0"/>
              <a:t>. </a:t>
            </a:r>
          </a:p>
          <a:p>
            <a:pPr algn="ctr"/>
            <a:r>
              <a:rPr lang="ru-RU" i="1" dirty="0"/>
              <a:t>Погляди, </a:t>
            </a:r>
            <a:r>
              <a:rPr lang="ru-RU" i="1" dirty="0" err="1"/>
              <a:t>що</a:t>
            </a:r>
            <a:r>
              <a:rPr lang="ru-RU" i="1" dirty="0"/>
              <a:t> </a:t>
            </a:r>
            <a:r>
              <a:rPr lang="ru-RU" i="1" dirty="0" err="1"/>
              <a:t>викладаються</a:t>
            </a:r>
            <a:r>
              <a:rPr lang="ru-RU" i="1" dirty="0"/>
              <a:t> на початку та в </a:t>
            </a:r>
            <a:r>
              <a:rPr lang="ru-RU" i="1" dirty="0" err="1"/>
              <a:t>кінці</a:t>
            </a:r>
            <a:r>
              <a:rPr lang="ru-RU" i="1" dirty="0"/>
              <a:t> </a:t>
            </a:r>
            <a:r>
              <a:rPr lang="ru-RU" i="1" dirty="0" err="1"/>
              <a:t>доповіді</a:t>
            </a:r>
            <a:r>
              <a:rPr lang="ru-RU" i="1" dirty="0"/>
              <a:t>, </a:t>
            </a:r>
            <a:r>
              <a:rPr lang="ru-RU" i="1" dirty="0" err="1"/>
              <a:t>характеризується</a:t>
            </a:r>
            <a:r>
              <a:rPr lang="ru-RU" i="1" dirty="0"/>
              <a:t> </a:t>
            </a:r>
            <a:r>
              <a:rPr lang="ru-RU" i="1" dirty="0" err="1"/>
              <a:t>більшим</a:t>
            </a:r>
            <a:r>
              <a:rPr lang="ru-RU" i="1" dirty="0"/>
              <a:t> </a:t>
            </a:r>
            <a:r>
              <a:rPr lang="ru-RU" i="1" dirty="0" err="1"/>
              <a:t>настановним</a:t>
            </a:r>
            <a:r>
              <a:rPr lang="ru-RU" i="1" dirty="0"/>
              <a:t> </a:t>
            </a:r>
            <a:r>
              <a:rPr lang="ru-RU" i="1" dirty="0" err="1"/>
              <a:t>впливом</a:t>
            </a:r>
            <a:r>
              <a:rPr lang="ru-RU" i="1" dirty="0"/>
              <a:t>, </a:t>
            </a:r>
            <a:r>
              <a:rPr lang="ru-RU" i="1" dirty="0" err="1"/>
              <a:t>ніж</a:t>
            </a:r>
            <a:r>
              <a:rPr lang="ru-RU" i="1" dirty="0"/>
              <a:t> </a:t>
            </a:r>
            <a:r>
              <a:rPr lang="ru-RU" i="1" dirty="0" err="1"/>
              <a:t>представлені</a:t>
            </a:r>
            <a:r>
              <a:rPr lang="ru-RU" i="1" dirty="0"/>
              <a:t> в </a:t>
            </a:r>
            <a:r>
              <a:rPr lang="ru-RU" i="1" dirty="0" err="1"/>
              <a:t>середині</a:t>
            </a:r>
            <a:r>
              <a:rPr lang="ru-RU" i="1" dirty="0"/>
              <a:t>.</a:t>
            </a:r>
          </a:p>
          <a:p>
            <a:pPr algn="ctr"/>
            <a:r>
              <a:rPr lang="uk-UA" i="1" dirty="0"/>
              <a:t>при розгляді різних поглядів доповідач повинен висунути міркування, які необхідно навіяти аудиторії на початку або в кінці виступу, оскільки в цій його частині доповіді думки, що висловлюються, здаються слухачам більш прийнятними, ніж у середині мовлення</a:t>
            </a:r>
            <a:r>
              <a:rPr lang="ru-RU" i="1" dirty="0"/>
              <a:t>.</a:t>
            </a:r>
          </a:p>
          <a:p>
            <a:pPr algn="ctr"/>
            <a:endParaRPr lang="uk-UA" i="1" dirty="0"/>
          </a:p>
        </p:txBody>
      </p:sp>
    </p:spTree>
    <p:extLst>
      <p:ext uri="{BB962C8B-B14F-4D97-AF65-F5344CB8AC3E}">
        <p14:creationId xmlns:p14="http://schemas.microsoft.com/office/powerpoint/2010/main" val="2350570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E52779-1553-4AD8-904E-D5D85CAC2F7A}"/>
              </a:ext>
            </a:extLst>
          </p:cNvPr>
          <p:cNvSpPr>
            <a:spLocks noGrp="1"/>
          </p:cNvSpPr>
          <p:nvPr>
            <p:ph type="title"/>
          </p:nvPr>
        </p:nvSpPr>
        <p:spPr/>
        <p:txBody>
          <a:bodyPr/>
          <a:lstStyle/>
          <a:p>
            <a:pPr algn="ctr"/>
            <a:r>
              <a:rPr lang="ru-RU" dirty="0" err="1"/>
              <a:t>Комбіноване</a:t>
            </a:r>
            <a:r>
              <a:rPr lang="ru-RU" dirty="0"/>
              <a:t> </a:t>
            </a:r>
            <a:r>
              <a:rPr lang="ru-RU" dirty="0" err="1"/>
              <a:t>використання</a:t>
            </a:r>
            <a:r>
              <a:rPr lang="ru-RU" dirty="0"/>
              <a:t> </a:t>
            </a:r>
            <a:r>
              <a:rPr lang="ru-RU" dirty="0" err="1"/>
              <a:t>факторів</a:t>
            </a:r>
            <a:r>
              <a:rPr lang="ru-RU" dirty="0"/>
              <a:t> </a:t>
            </a:r>
            <a:r>
              <a:rPr lang="ru-RU" dirty="0" err="1"/>
              <a:t>послідовності</a:t>
            </a:r>
            <a:r>
              <a:rPr lang="ru-RU" dirty="0"/>
              <a:t> та </a:t>
            </a:r>
            <a:r>
              <a:rPr lang="ru-RU" dirty="0" err="1"/>
              <a:t>новизни</a:t>
            </a:r>
            <a:endParaRPr lang="uk-UA" dirty="0"/>
          </a:p>
        </p:txBody>
      </p:sp>
      <p:sp>
        <p:nvSpPr>
          <p:cNvPr id="3" name="Місце для вмісту 2">
            <a:extLst>
              <a:ext uri="{FF2B5EF4-FFF2-40B4-BE49-F238E27FC236}">
                <a16:creationId xmlns:a16="http://schemas.microsoft.com/office/drawing/2014/main" id="{BFC3941F-0367-4291-A0CC-07827BDE62C9}"/>
              </a:ext>
            </a:extLst>
          </p:cNvPr>
          <p:cNvSpPr>
            <a:spLocks noGrp="1"/>
          </p:cNvSpPr>
          <p:nvPr>
            <p:ph idx="1"/>
          </p:nvPr>
        </p:nvSpPr>
        <p:spPr/>
        <p:txBody>
          <a:bodyPr/>
          <a:lstStyle/>
          <a:p>
            <a:pPr algn="ctr"/>
            <a:r>
              <a:rPr lang="ru-RU" i="1" dirty="0" err="1"/>
              <a:t>Півстоліття</a:t>
            </a:r>
            <a:r>
              <a:rPr lang="ru-RU" i="1" dirty="0"/>
              <a:t> тому не </a:t>
            </a:r>
            <a:r>
              <a:rPr lang="ru-RU" i="1" dirty="0" err="1"/>
              <a:t>викликало</a:t>
            </a:r>
            <a:r>
              <a:rPr lang="ru-RU" i="1" dirty="0"/>
              <a:t> </a:t>
            </a:r>
            <a:r>
              <a:rPr lang="ru-RU" i="1" dirty="0" err="1"/>
              <a:t>сумнівів</a:t>
            </a:r>
            <a:r>
              <a:rPr lang="ru-RU" i="1" dirty="0"/>
              <a:t> та </a:t>
            </a:r>
            <a:r>
              <a:rPr lang="ru-RU" i="1" dirty="0" err="1"/>
              <a:t>обставина</a:t>
            </a:r>
            <a:r>
              <a:rPr lang="ru-RU" i="1" dirty="0"/>
              <a:t>, </a:t>
            </a:r>
            <a:r>
              <a:rPr lang="ru-RU" i="1" dirty="0" err="1"/>
              <a:t>що</a:t>
            </a:r>
            <a:r>
              <a:rPr lang="ru-RU" i="1" dirty="0"/>
              <a:t> при </a:t>
            </a:r>
            <a:r>
              <a:rPr lang="ru-RU" i="1" dirty="0" err="1"/>
              <a:t>ознайомленні</a:t>
            </a:r>
            <a:r>
              <a:rPr lang="ru-RU" i="1" dirty="0"/>
              <a:t> з </a:t>
            </a:r>
            <a:r>
              <a:rPr lang="ru-RU" i="1" dirty="0" err="1"/>
              <a:t>двома</a:t>
            </a:r>
            <a:r>
              <a:rPr lang="ru-RU" i="1" dirty="0"/>
              <a:t> </a:t>
            </a:r>
            <a:r>
              <a:rPr lang="ru-RU" i="1" dirty="0" err="1"/>
              <a:t>протилежними</a:t>
            </a:r>
            <a:r>
              <a:rPr lang="ru-RU" i="1" dirty="0"/>
              <a:t> точками </a:t>
            </a:r>
            <a:r>
              <a:rPr lang="ru-RU" i="1" dirty="0" err="1"/>
              <a:t>зору</a:t>
            </a:r>
            <a:r>
              <a:rPr lang="ru-RU" i="1" dirty="0"/>
              <a:t>, та з них, яка </a:t>
            </a:r>
            <a:r>
              <a:rPr lang="ru-RU" i="1" dirty="0" err="1"/>
              <a:t>розглядалася</a:t>
            </a:r>
            <a:r>
              <a:rPr lang="ru-RU" i="1" dirty="0"/>
              <a:t> </a:t>
            </a:r>
            <a:r>
              <a:rPr lang="ru-RU" i="1" dirty="0" err="1"/>
              <a:t>першою</a:t>
            </a:r>
            <a:r>
              <a:rPr lang="ru-RU" i="1" dirty="0"/>
              <a:t>, мала </a:t>
            </a:r>
            <a:r>
              <a:rPr lang="ru-RU" i="1" dirty="0" err="1"/>
              <a:t>більший</a:t>
            </a:r>
            <a:r>
              <a:rPr lang="ru-RU" i="1" dirty="0"/>
              <a:t> </a:t>
            </a:r>
            <a:r>
              <a:rPr lang="ru-RU" i="1" dirty="0" err="1"/>
              <a:t>ефект</a:t>
            </a:r>
            <a:r>
              <a:rPr lang="ru-RU" i="1" dirty="0"/>
              <a:t> </a:t>
            </a:r>
            <a:r>
              <a:rPr lang="ru-RU" i="1" dirty="0" err="1"/>
              <a:t>впливу</a:t>
            </a:r>
            <a:r>
              <a:rPr lang="ru-RU" i="1" dirty="0"/>
              <a:t>, </a:t>
            </a:r>
            <a:r>
              <a:rPr lang="ru-RU" i="1" dirty="0" err="1"/>
              <a:t>ніж</a:t>
            </a:r>
            <a:r>
              <a:rPr lang="ru-RU" i="1" dirty="0"/>
              <a:t> </a:t>
            </a:r>
            <a:r>
              <a:rPr lang="ru-RU" i="1" dirty="0" err="1"/>
              <a:t>наступна</a:t>
            </a:r>
            <a:r>
              <a:rPr lang="ru-RU" i="1" dirty="0"/>
              <a:t>. </a:t>
            </a:r>
            <a:r>
              <a:rPr lang="ru-RU" i="1" dirty="0" err="1"/>
              <a:t>Цей</a:t>
            </a:r>
            <a:r>
              <a:rPr lang="ru-RU" i="1" dirty="0"/>
              <a:t> закон </a:t>
            </a:r>
            <a:r>
              <a:rPr lang="ru-RU" i="1" dirty="0" err="1"/>
              <a:t>було</a:t>
            </a:r>
            <a:r>
              <a:rPr lang="ru-RU" i="1" dirty="0"/>
              <a:t> </a:t>
            </a:r>
            <a:r>
              <a:rPr lang="ru-RU" i="1" dirty="0" err="1"/>
              <a:t>сформульовано</a:t>
            </a:r>
            <a:r>
              <a:rPr lang="ru-RU" i="1" dirty="0"/>
              <a:t> 1925г. </a:t>
            </a:r>
            <a:r>
              <a:rPr lang="ru-RU" i="1" dirty="0" err="1"/>
              <a:t>Ландом</a:t>
            </a:r>
            <a:r>
              <a:rPr lang="ru-RU" i="1" dirty="0"/>
              <a:t> і </a:t>
            </a:r>
            <a:r>
              <a:rPr lang="ru-RU" i="1" dirty="0" err="1"/>
              <a:t>отримав</a:t>
            </a:r>
            <a:r>
              <a:rPr lang="ru-RU" i="1" dirty="0"/>
              <a:t> </a:t>
            </a:r>
            <a:r>
              <a:rPr lang="ru-RU" i="1" dirty="0" err="1"/>
              <a:t>назву</a:t>
            </a:r>
            <a:r>
              <a:rPr lang="ru-RU" i="1" dirty="0"/>
              <a:t> "закону </a:t>
            </a:r>
            <a:r>
              <a:rPr lang="ru-RU" i="1" dirty="0" err="1"/>
              <a:t>першості</a:t>
            </a:r>
            <a:r>
              <a:rPr lang="ru-RU" i="1" dirty="0"/>
              <a:t> в </a:t>
            </a:r>
            <a:r>
              <a:rPr lang="ru-RU" i="1" dirty="0" err="1"/>
              <a:t>переконанні</a:t>
            </a:r>
            <a:r>
              <a:rPr lang="ru-RU" i="1" dirty="0"/>
              <a:t>". </a:t>
            </a:r>
            <a:r>
              <a:rPr lang="ru-RU" i="1" dirty="0" err="1"/>
              <a:t>Однак</a:t>
            </a:r>
            <a:r>
              <a:rPr lang="ru-RU" i="1" dirty="0"/>
              <a:t> </a:t>
            </a:r>
            <a:r>
              <a:rPr lang="ru-RU" i="1" dirty="0" err="1"/>
              <a:t>експериментальні</a:t>
            </a:r>
            <a:r>
              <a:rPr lang="ru-RU" i="1" dirty="0"/>
              <a:t> </a:t>
            </a:r>
            <a:r>
              <a:rPr lang="ru-RU" i="1" dirty="0" err="1"/>
              <a:t>дослідження</a:t>
            </a:r>
            <a:r>
              <a:rPr lang="ru-RU" i="1" dirty="0"/>
              <a:t> 50—60-х </a:t>
            </a:r>
            <a:r>
              <a:rPr lang="ru-RU" i="1" dirty="0" err="1"/>
              <a:t>років</a:t>
            </a:r>
            <a:r>
              <a:rPr lang="ru-RU" i="1" dirty="0"/>
              <a:t> </a:t>
            </a:r>
            <a:r>
              <a:rPr lang="ru-RU" i="1" dirty="0" err="1"/>
              <a:t>піддали</a:t>
            </a:r>
            <a:r>
              <a:rPr lang="ru-RU" i="1" dirty="0"/>
              <a:t> </a:t>
            </a:r>
            <a:r>
              <a:rPr lang="ru-RU" i="1" dirty="0" err="1"/>
              <a:t>сумніву</a:t>
            </a:r>
            <a:r>
              <a:rPr lang="ru-RU" i="1" dirty="0"/>
              <a:t> </a:t>
            </a:r>
            <a:r>
              <a:rPr lang="ru-RU" i="1" dirty="0" err="1"/>
              <a:t>справедливість</a:t>
            </a:r>
            <a:r>
              <a:rPr lang="ru-RU" i="1" dirty="0"/>
              <a:t> </a:t>
            </a:r>
            <a:r>
              <a:rPr lang="ru-RU" i="1" dirty="0" err="1"/>
              <a:t>цього</a:t>
            </a:r>
            <a:r>
              <a:rPr lang="ru-RU" i="1" dirty="0"/>
              <a:t> закону. У роботах </a:t>
            </a:r>
            <a:r>
              <a:rPr lang="ru-RU" i="1" dirty="0" err="1"/>
              <a:t>Ховленда</a:t>
            </a:r>
            <a:r>
              <a:rPr lang="ru-RU" i="1" dirty="0"/>
              <a:t> і Менделя </a:t>
            </a:r>
            <a:r>
              <a:rPr lang="ru-RU" i="1" dirty="0" err="1"/>
              <a:t>був</a:t>
            </a:r>
            <a:r>
              <a:rPr lang="ru-RU" i="1" dirty="0"/>
              <a:t> </a:t>
            </a:r>
            <a:r>
              <a:rPr lang="ru-RU" i="1" dirty="0" err="1"/>
              <a:t>отриманий</a:t>
            </a:r>
            <a:r>
              <a:rPr lang="ru-RU" i="1" dirty="0"/>
              <a:t> </a:t>
            </a:r>
            <a:r>
              <a:rPr lang="ru-RU" i="1" dirty="0" err="1"/>
              <a:t>протилежний</a:t>
            </a:r>
            <a:r>
              <a:rPr lang="ru-RU" i="1" dirty="0"/>
              <a:t> </a:t>
            </a:r>
            <a:r>
              <a:rPr lang="ru-RU" i="1" dirty="0" err="1"/>
              <a:t>ефект</a:t>
            </a:r>
            <a:r>
              <a:rPr lang="ru-RU" i="1" dirty="0"/>
              <a:t>, на </a:t>
            </a:r>
            <a:r>
              <a:rPr lang="ru-RU" i="1" dirty="0" err="1"/>
              <a:t>основі</a:t>
            </a:r>
            <a:r>
              <a:rPr lang="ru-RU" i="1" dirty="0"/>
              <a:t> </a:t>
            </a:r>
            <a:r>
              <a:rPr lang="ru-RU" i="1" dirty="0" err="1"/>
              <a:t>чого</a:t>
            </a:r>
            <a:r>
              <a:rPr lang="ru-RU" i="1" dirty="0"/>
              <a:t> </a:t>
            </a:r>
            <a:r>
              <a:rPr lang="ru-RU" i="1" dirty="0" err="1"/>
              <a:t>виникло</a:t>
            </a:r>
            <a:r>
              <a:rPr lang="ru-RU" i="1" dirty="0"/>
              <a:t> </a:t>
            </a:r>
            <a:r>
              <a:rPr lang="ru-RU" i="1" dirty="0" err="1"/>
              <a:t>переконання</a:t>
            </a:r>
            <a:r>
              <a:rPr lang="ru-RU" i="1" dirty="0"/>
              <a:t>, </a:t>
            </a:r>
            <a:r>
              <a:rPr lang="ru-RU" i="1" dirty="0" err="1"/>
              <a:t>що</a:t>
            </a:r>
            <a:r>
              <a:rPr lang="ru-RU" i="1" dirty="0"/>
              <a:t> </a:t>
            </a:r>
            <a:r>
              <a:rPr lang="ru-RU" i="1" dirty="0" err="1"/>
              <a:t>положення</a:t>
            </a:r>
            <a:r>
              <a:rPr lang="ru-RU" i="1" dirty="0"/>
              <a:t> та </a:t>
            </a:r>
            <a:r>
              <a:rPr lang="ru-RU" i="1" dirty="0" err="1"/>
              <a:t>аргументи</a:t>
            </a:r>
            <a:r>
              <a:rPr lang="ru-RU" i="1" dirty="0"/>
              <a:t>, </a:t>
            </a:r>
            <a:r>
              <a:rPr lang="ru-RU" i="1" dirty="0" err="1"/>
              <a:t>наведені</a:t>
            </a:r>
            <a:r>
              <a:rPr lang="ru-RU" i="1" dirty="0"/>
              <a:t> </a:t>
            </a:r>
            <a:r>
              <a:rPr lang="ru-RU" i="1" dirty="0" err="1"/>
              <a:t>останніми</a:t>
            </a:r>
            <a:r>
              <a:rPr lang="ru-RU" i="1" dirty="0"/>
              <a:t>, </a:t>
            </a:r>
            <a:r>
              <a:rPr lang="ru-RU" i="1" dirty="0" err="1"/>
              <a:t>мають</a:t>
            </a:r>
            <a:r>
              <a:rPr lang="ru-RU" i="1" dirty="0"/>
              <a:t> на слухача </a:t>
            </a:r>
            <a:r>
              <a:rPr lang="ru-RU" i="1" dirty="0" err="1"/>
              <a:t>більший</a:t>
            </a:r>
            <a:r>
              <a:rPr lang="ru-RU" i="1" dirty="0"/>
              <a:t> </a:t>
            </a:r>
            <a:r>
              <a:rPr lang="ru-RU" i="1" dirty="0" err="1"/>
              <a:t>вплив</a:t>
            </a:r>
            <a:r>
              <a:rPr lang="ru-RU" i="1" dirty="0"/>
              <a:t>, </a:t>
            </a:r>
            <a:r>
              <a:rPr lang="ru-RU" i="1" dirty="0" err="1"/>
              <a:t>ніж</a:t>
            </a:r>
            <a:r>
              <a:rPr lang="ru-RU" i="1" dirty="0"/>
              <a:t> </a:t>
            </a:r>
            <a:r>
              <a:rPr lang="ru-RU" i="1" dirty="0" err="1"/>
              <a:t>розглянуті</a:t>
            </a:r>
            <a:r>
              <a:rPr lang="ru-RU" i="1" dirty="0"/>
              <a:t> першими. </a:t>
            </a:r>
            <a:r>
              <a:rPr lang="ru-RU" i="1" dirty="0" err="1"/>
              <a:t>Було</a:t>
            </a:r>
            <a:r>
              <a:rPr lang="ru-RU" i="1" dirty="0"/>
              <a:t> </a:t>
            </a:r>
            <a:r>
              <a:rPr lang="ru-RU" i="1" dirty="0" err="1"/>
              <a:t>сформульовано</a:t>
            </a:r>
            <a:r>
              <a:rPr lang="ru-RU" i="1" dirty="0"/>
              <a:t> «закон </a:t>
            </a:r>
            <a:r>
              <a:rPr lang="ru-RU" i="1" dirty="0" err="1"/>
              <a:t>новизни</a:t>
            </a:r>
            <a:r>
              <a:rPr lang="ru-RU" i="1" dirty="0"/>
              <a:t> у </a:t>
            </a:r>
            <a:r>
              <a:rPr lang="ru-RU" i="1" dirty="0" err="1"/>
              <a:t>переконанні</a:t>
            </a:r>
            <a:r>
              <a:rPr lang="ru-RU" i="1" dirty="0"/>
              <a:t>», </a:t>
            </a:r>
            <a:r>
              <a:rPr lang="ru-RU" i="1" dirty="0" err="1"/>
              <a:t>який</a:t>
            </a:r>
            <a:r>
              <a:rPr lang="ru-RU" i="1" dirty="0"/>
              <a:t> </a:t>
            </a:r>
            <a:r>
              <a:rPr lang="ru-RU" i="1" dirty="0" err="1"/>
              <a:t>свідчить</a:t>
            </a:r>
            <a:r>
              <a:rPr lang="ru-RU" i="1" dirty="0"/>
              <a:t>, </a:t>
            </a:r>
            <a:r>
              <a:rPr lang="ru-RU" i="1" dirty="0" err="1"/>
              <a:t>що</a:t>
            </a:r>
            <a:r>
              <a:rPr lang="ru-RU" i="1" dirty="0"/>
              <a:t> у </a:t>
            </a:r>
            <a:r>
              <a:rPr lang="ru-RU" i="1" dirty="0" err="1"/>
              <a:t>серії</a:t>
            </a:r>
            <a:r>
              <a:rPr lang="ru-RU" i="1" dirty="0"/>
              <a:t> </a:t>
            </a:r>
            <a:r>
              <a:rPr lang="ru-RU" i="1" dirty="0" err="1"/>
              <a:t>положень</a:t>
            </a:r>
            <a:r>
              <a:rPr lang="ru-RU" i="1" dirty="0"/>
              <a:t> </a:t>
            </a:r>
            <a:r>
              <a:rPr lang="ru-RU" i="1" dirty="0" err="1"/>
              <a:t>ті</a:t>
            </a:r>
            <a:r>
              <a:rPr lang="ru-RU" i="1" dirty="0"/>
              <a:t> з них, </a:t>
            </a:r>
            <a:r>
              <a:rPr lang="ru-RU" i="1" dirty="0" err="1"/>
              <a:t>які</a:t>
            </a:r>
            <a:r>
              <a:rPr lang="ru-RU" i="1" dirty="0"/>
              <a:t> </a:t>
            </a:r>
            <a:r>
              <a:rPr lang="ru-RU" i="1" dirty="0" err="1"/>
              <a:t>нові</a:t>
            </a:r>
            <a:r>
              <a:rPr lang="ru-RU" i="1" dirty="0"/>
              <a:t> для </a:t>
            </a:r>
            <a:r>
              <a:rPr lang="ru-RU" i="1" dirty="0" err="1"/>
              <a:t>індивіда</a:t>
            </a:r>
            <a:r>
              <a:rPr lang="ru-RU" i="1" dirty="0"/>
              <a:t>, </a:t>
            </a:r>
            <a:r>
              <a:rPr lang="ru-RU" i="1" dirty="0" err="1"/>
              <a:t>мають</a:t>
            </a:r>
            <a:r>
              <a:rPr lang="ru-RU" i="1" dirty="0"/>
              <a:t> на </a:t>
            </a:r>
            <a:r>
              <a:rPr lang="ru-RU" i="1" dirty="0" err="1"/>
              <a:t>нього</a:t>
            </a:r>
            <a:r>
              <a:rPr lang="ru-RU" i="1" dirty="0"/>
              <a:t> </a:t>
            </a:r>
            <a:r>
              <a:rPr lang="ru-RU" i="1" dirty="0" err="1"/>
              <a:t>сильніший</a:t>
            </a:r>
            <a:r>
              <a:rPr lang="ru-RU" i="1" dirty="0"/>
              <a:t> </a:t>
            </a:r>
            <a:r>
              <a:rPr lang="ru-RU" i="1" dirty="0" err="1"/>
              <a:t>переконливий</a:t>
            </a:r>
            <a:r>
              <a:rPr lang="ru-RU" i="1" dirty="0"/>
              <a:t> </a:t>
            </a:r>
            <a:r>
              <a:rPr lang="ru-RU" i="1" dirty="0" err="1"/>
              <a:t>вплив</a:t>
            </a:r>
            <a:r>
              <a:rPr lang="ru-RU" i="1" dirty="0"/>
              <a:t> .</a:t>
            </a:r>
            <a:endParaRPr lang="uk-UA" i="1" dirty="0"/>
          </a:p>
        </p:txBody>
      </p:sp>
    </p:spTree>
    <p:extLst>
      <p:ext uri="{BB962C8B-B14F-4D97-AF65-F5344CB8AC3E}">
        <p14:creationId xmlns:p14="http://schemas.microsoft.com/office/powerpoint/2010/main" val="333050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C838FC-96C3-42A3-AB30-2E13C7C293E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CB2CAC2-3397-4F06-AD97-ABDA762BFB3B}"/>
              </a:ext>
            </a:extLst>
          </p:cNvPr>
          <p:cNvSpPr>
            <a:spLocks noGrp="1"/>
          </p:cNvSpPr>
          <p:nvPr>
            <p:ph idx="1"/>
          </p:nvPr>
        </p:nvSpPr>
        <p:spPr/>
        <p:txBody>
          <a:bodyPr/>
          <a:lstStyle/>
          <a:p>
            <a:pPr marL="0" indent="0">
              <a:buNone/>
            </a:pPr>
            <a:r>
              <a:rPr lang="ru-RU" dirty="0" err="1"/>
              <a:t>доповідач</a:t>
            </a:r>
            <a:r>
              <a:rPr lang="ru-RU" dirty="0"/>
              <a:t> </a:t>
            </a:r>
            <a:r>
              <a:rPr lang="ru-RU" dirty="0" err="1"/>
              <a:t>може</a:t>
            </a:r>
            <a:r>
              <a:rPr lang="ru-RU" dirty="0"/>
              <a:t>:</a:t>
            </a:r>
          </a:p>
          <a:p>
            <a:pPr>
              <a:buFont typeface="Wingdings" panose="05000000000000000000" pitchFamily="2" charset="2"/>
              <a:buChar char="Ø"/>
            </a:pPr>
            <a:r>
              <a:rPr lang="ru-RU" dirty="0" err="1"/>
              <a:t>представити</a:t>
            </a:r>
            <a:r>
              <a:rPr lang="ru-RU" dirty="0"/>
              <a:t> </a:t>
            </a:r>
            <a:r>
              <a:rPr lang="ru-RU" dirty="0" err="1"/>
              <a:t>позицію</a:t>
            </a:r>
            <a:r>
              <a:rPr lang="ru-RU" dirty="0"/>
              <a:t>, </a:t>
            </a:r>
            <a:r>
              <a:rPr lang="ru-RU" dirty="0" err="1"/>
              <a:t>що</a:t>
            </a:r>
            <a:r>
              <a:rPr lang="ru-RU" dirty="0"/>
              <a:t> </a:t>
            </a:r>
            <a:r>
              <a:rPr lang="ru-RU" dirty="0" err="1"/>
              <a:t>пропагується</a:t>
            </a:r>
            <a:r>
              <a:rPr lang="ru-RU" dirty="0"/>
              <a:t>, як на початку </a:t>
            </a:r>
            <a:r>
              <a:rPr lang="ru-RU" dirty="0" err="1"/>
              <a:t>доповіді</a:t>
            </a:r>
            <a:r>
              <a:rPr lang="ru-RU" dirty="0"/>
              <a:t>, так і </a:t>
            </a:r>
            <a:r>
              <a:rPr lang="ru-RU" dirty="0" err="1"/>
              <a:t>наприкінці</a:t>
            </a:r>
            <a:r>
              <a:rPr lang="ru-RU" dirty="0"/>
              <a:t>;</a:t>
            </a:r>
          </a:p>
          <a:p>
            <a:pPr>
              <a:buFont typeface="Wingdings" panose="05000000000000000000" pitchFamily="2" charset="2"/>
              <a:buChar char="Ø"/>
            </a:pPr>
            <a:r>
              <a:rPr lang="ru-RU" dirty="0" err="1"/>
              <a:t>розглянути</a:t>
            </a:r>
            <a:r>
              <a:rPr lang="ru-RU" dirty="0"/>
              <a:t> свою </a:t>
            </a:r>
            <a:r>
              <a:rPr lang="ru-RU" dirty="0" err="1"/>
              <a:t>позицію</a:t>
            </a:r>
            <a:r>
              <a:rPr lang="ru-RU" dirty="0"/>
              <a:t> </a:t>
            </a:r>
            <a:r>
              <a:rPr lang="ru-RU" dirty="0" err="1"/>
              <a:t>першою</a:t>
            </a:r>
            <a:r>
              <a:rPr lang="ru-RU" dirty="0"/>
              <a:t> та </a:t>
            </a:r>
            <a:r>
              <a:rPr lang="ru-RU" dirty="0" err="1"/>
              <a:t>використати</a:t>
            </a:r>
            <a:r>
              <a:rPr lang="ru-RU" dirty="0"/>
              <a:t> </a:t>
            </a:r>
            <a:r>
              <a:rPr lang="ru-RU" dirty="0" err="1"/>
              <a:t>можливий</a:t>
            </a:r>
            <a:r>
              <a:rPr lang="ru-RU" dirty="0"/>
              <a:t> </a:t>
            </a:r>
            <a:r>
              <a:rPr lang="ru-RU" dirty="0" err="1"/>
              <a:t>ефект</a:t>
            </a:r>
            <a:r>
              <a:rPr lang="ru-RU" dirty="0"/>
              <a:t> «закону </a:t>
            </a:r>
            <a:r>
              <a:rPr lang="ru-RU" dirty="0" err="1"/>
              <a:t>першості</a:t>
            </a:r>
            <a:r>
              <a:rPr lang="ru-RU" dirty="0"/>
              <a:t>» на свою </a:t>
            </a:r>
            <a:r>
              <a:rPr lang="ru-RU" dirty="0" err="1"/>
              <a:t>користь</a:t>
            </a:r>
            <a:r>
              <a:rPr lang="ru-RU" dirty="0"/>
              <a:t> </a:t>
            </a:r>
          </a:p>
          <a:p>
            <a:pPr>
              <a:buFont typeface="Wingdings" panose="05000000000000000000" pitchFamily="2" charset="2"/>
              <a:buChar char="Ø"/>
            </a:pPr>
            <a:r>
              <a:rPr lang="ru-RU" dirty="0" err="1"/>
              <a:t>охарактеризувати</a:t>
            </a:r>
            <a:r>
              <a:rPr lang="ru-RU" dirty="0"/>
              <a:t> свою </a:t>
            </a:r>
            <a:r>
              <a:rPr lang="ru-RU" dirty="0" err="1"/>
              <a:t>позицію</a:t>
            </a:r>
            <a:r>
              <a:rPr lang="ru-RU" dirty="0"/>
              <a:t> в </a:t>
            </a:r>
            <a:r>
              <a:rPr lang="ru-RU" dirty="0" err="1"/>
              <a:t>кінці</a:t>
            </a:r>
            <a:r>
              <a:rPr lang="ru-RU" dirty="0"/>
              <a:t> (</a:t>
            </a:r>
            <a:r>
              <a:rPr lang="ru-RU" dirty="0" err="1"/>
              <a:t>вторинно</a:t>
            </a:r>
            <a:r>
              <a:rPr lang="ru-RU" dirty="0"/>
              <a:t>), </a:t>
            </a:r>
            <a:r>
              <a:rPr lang="ru-RU" dirty="0" err="1"/>
              <a:t>підкріплюючи</a:t>
            </a:r>
            <a:r>
              <a:rPr lang="ru-RU" dirty="0"/>
              <a:t> </a:t>
            </a:r>
            <a:r>
              <a:rPr lang="ru-RU" dirty="0" err="1"/>
              <a:t>її</a:t>
            </a:r>
            <a:r>
              <a:rPr lang="ru-RU" dirty="0"/>
              <a:t> </a:t>
            </a:r>
            <a:r>
              <a:rPr lang="ru-RU" dirty="0" err="1"/>
              <a:t>новими</a:t>
            </a:r>
            <a:r>
              <a:rPr lang="ru-RU" dirty="0"/>
              <a:t> аргументами, та </a:t>
            </a:r>
            <a:r>
              <a:rPr lang="ru-RU" dirty="0" err="1"/>
              <a:t>використати</a:t>
            </a:r>
            <a:r>
              <a:rPr lang="ru-RU" dirty="0"/>
              <a:t> на свою </a:t>
            </a:r>
            <a:r>
              <a:rPr lang="ru-RU" dirty="0" err="1"/>
              <a:t>користь</a:t>
            </a:r>
            <a:r>
              <a:rPr lang="ru-RU" dirty="0"/>
              <a:t> </a:t>
            </a:r>
            <a:r>
              <a:rPr lang="ru-RU" dirty="0" err="1"/>
              <a:t>ефект</a:t>
            </a:r>
            <a:r>
              <a:rPr lang="ru-RU" dirty="0"/>
              <a:t> «закону </a:t>
            </a:r>
            <a:r>
              <a:rPr lang="ru-RU" dirty="0" err="1"/>
              <a:t>новизни</a:t>
            </a:r>
            <a:r>
              <a:rPr lang="ru-RU" dirty="0"/>
              <a:t>».</a:t>
            </a:r>
          </a:p>
        </p:txBody>
      </p:sp>
    </p:spTree>
    <p:extLst>
      <p:ext uri="{BB962C8B-B14F-4D97-AF65-F5344CB8AC3E}">
        <p14:creationId xmlns:p14="http://schemas.microsoft.com/office/powerpoint/2010/main" val="27321800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DEED6A-5EE6-4E4F-979B-6C08AFD0962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8EB497C-4B98-40A0-A1E0-7812B1BB98FC}"/>
              </a:ext>
            </a:extLst>
          </p:cNvPr>
          <p:cNvSpPr>
            <a:spLocks noGrp="1"/>
          </p:cNvSpPr>
          <p:nvPr>
            <p:ph idx="1"/>
          </p:nvPr>
        </p:nvSpPr>
        <p:spPr/>
        <p:txBody>
          <a:bodyPr/>
          <a:lstStyle/>
          <a:p>
            <a:r>
              <a:rPr lang="uk-UA" dirty="0"/>
              <a:t>Одним із серйозних та важливих питань організації пропагандистської діяльності вважається доцільність порушення емоційних та інтелектуальних сил. </a:t>
            </a:r>
          </a:p>
          <a:p>
            <a:r>
              <a:rPr lang="ru-RU" dirty="0" err="1"/>
              <a:t>що</a:t>
            </a:r>
            <a:r>
              <a:rPr lang="ru-RU" dirty="0"/>
              <a:t> </a:t>
            </a:r>
            <a:r>
              <a:rPr lang="ru-RU" dirty="0" err="1"/>
              <a:t>емоційна</a:t>
            </a:r>
            <a:r>
              <a:rPr lang="ru-RU" dirty="0"/>
              <a:t> та </a:t>
            </a:r>
            <a:r>
              <a:rPr lang="ru-RU" dirty="0" err="1"/>
              <a:t>інтелектуальна</a:t>
            </a:r>
            <a:r>
              <a:rPr lang="ru-RU" dirty="0"/>
              <a:t> </a:t>
            </a:r>
            <a:r>
              <a:rPr lang="ru-RU" dirty="0" err="1"/>
              <a:t>активність</a:t>
            </a:r>
            <a:r>
              <a:rPr lang="ru-RU" dirty="0"/>
              <a:t> часто </a:t>
            </a:r>
            <a:r>
              <a:rPr lang="ru-RU" dirty="0" err="1"/>
              <a:t>перешкоджають</a:t>
            </a:r>
            <a:r>
              <a:rPr lang="ru-RU" dirty="0"/>
              <a:t>, </a:t>
            </a:r>
            <a:r>
              <a:rPr lang="ru-RU" dirty="0" err="1"/>
              <a:t>заважають</a:t>
            </a:r>
            <a:r>
              <a:rPr lang="ru-RU" dirty="0"/>
              <a:t> одна </a:t>
            </a:r>
            <a:r>
              <a:rPr lang="ru-RU" dirty="0" err="1"/>
              <a:t>одній</a:t>
            </a:r>
            <a:endParaRPr lang="uk-UA" dirty="0"/>
          </a:p>
        </p:txBody>
      </p:sp>
    </p:spTree>
    <p:extLst>
      <p:ext uri="{BB962C8B-B14F-4D97-AF65-F5344CB8AC3E}">
        <p14:creationId xmlns:p14="http://schemas.microsoft.com/office/powerpoint/2010/main" val="1801603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BFDB83-F036-4E37-A212-B2E4402B5DF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59FFD2A-20B0-4783-85AD-F32603CE6C52}"/>
              </a:ext>
            </a:extLst>
          </p:cNvPr>
          <p:cNvSpPr>
            <a:spLocks noGrp="1"/>
          </p:cNvSpPr>
          <p:nvPr>
            <p:ph idx="1"/>
          </p:nvPr>
        </p:nvSpPr>
        <p:spPr/>
        <p:txBody>
          <a:bodyPr/>
          <a:lstStyle/>
          <a:p>
            <a:pPr algn="ctr"/>
            <a:r>
              <a:rPr lang="uk-UA" dirty="0"/>
              <a:t>Словами, що йдуть до серця, можна зробити на поведінку людини більший вплив, ніж звертаючись до її свідомості. </a:t>
            </a:r>
          </a:p>
          <a:p>
            <a:pPr algn="ctr"/>
            <a:r>
              <a:rPr lang="uk-UA" dirty="0"/>
              <a:t>Однак розум, утримуючи нас від певної емоційної активності, пропонує натомість іншу альтернативну діяльність. Неможливо інтуїтивно віддавати будь-якій з них перевагу</a:t>
            </a:r>
          </a:p>
        </p:txBody>
      </p:sp>
    </p:spTree>
    <p:extLst>
      <p:ext uri="{BB962C8B-B14F-4D97-AF65-F5344CB8AC3E}">
        <p14:creationId xmlns:p14="http://schemas.microsoft.com/office/powerpoint/2010/main" val="987315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4BC06B-685B-418A-B575-3C090A8A31B8}"/>
              </a:ext>
            </a:extLst>
          </p:cNvPr>
          <p:cNvSpPr>
            <a:spLocks noGrp="1"/>
          </p:cNvSpPr>
          <p:nvPr>
            <p:ph type="title"/>
          </p:nvPr>
        </p:nvSpPr>
        <p:spPr/>
        <p:txBody>
          <a:bodyPr/>
          <a:lstStyle/>
          <a:p>
            <a:r>
              <a:rPr lang="ru-RU" dirty="0" err="1"/>
              <a:t>Психологічні</a:t>
            </a:r>
            <a:r>
              <a:rPr lang="ru-RU" dirty="0"/>
              <a:t> </a:t>
            </a:r>
            <a:r>
              <a:rPr lang="ru-RU" dirty="0" err="1"/>
              <a:t>компоненти</a:t>
            </a:r>
            <a:r>
              <a:rPr lang="ru-RU" dirty="0"/>
              <a:t> </a:t>
            </a:r>
            <a:r>
              <a:rPr lang="ru-RU" dirty="0" err="1"/>
              <a:t>охоплюють</a:t>
            </a:r>
            <a:r>
              <a:rPr lang="ru-RU" dirty="0"/>
              <a:t> </a:t>
            </a:r>
            <a:r>
              <a:rPr lang="ru-RU" dirty="0" err="1"/>
              <a:t>такі</a:t>
            </a:r>
            <a:r>
              <a:rPr lang="ru-RU" dirty="0"/>
              <a:t> характеристики: </a:t>
            </a:r>
            <a:endParaRPr lang="uk-UA" dirty="0"/>
          </a:p>
        </p:txBody>
      </p:sp>
      <p:sp>
        <p:nvSpPr>
          <p:cNvPr id="3" name="Місце для вмісту 2">
            <a:extLst>
              <a:ext uri="{FF2B5EF4-FFF2-40B4-BE49-F238E27FC236}">
                <a16:creationId xmlns:a16="http://schemas.microsoft.com/office/drawing/2014/main" id="{C15018D9-7CD3-4D8E-84E2-200C2E5DD24D}"/>
              </a:ext>
            </a:extLst>
          </p:cNvPr>
          <p:cNvSpPr>
            <a:spLocks noGrp="1"/>
          </p:cNvSpPr>
          <p:nvPr>
            <p:ph idx="1"/>
          </p:nvPr>
        </p:nvSpPr>
        <p:spPr/>
        <p:txBody>
          <a:bodyPr/>
          <a:lstStyle/>
          <a:p>
            <a:pPr marL="342900" indent="-342900">
              <a:buFont typeface="+mj-lt"/>
              <a:buAutoNum type="arabicPeriod"/>
            </a:pPr>
            <a:r>
              <a:rPr lang="uk-UA" sz="1800" dirty="0">
                <a:effectLst/>
                <a:latin typeface="Calibri" panose="020F0502020204030204" pitchFamily="34" charset="0"/>
                <a:ea typeface="Calibri" panose="020F0502020204030204" pitchFamily="34" charset="0"/>
                <a:cs typeface="Times New Roman" panose="02020603050405020304" pitchFamily="18" charset="0"/>
              </a:rPr>
              <a:t>Зв’язок тексту з актуальними громадськими потребами й інтересами.</a:t>
            </a:r>
          </a:p>
          <a:p>
            <a:pPr marL="342900" indent="-342900">
              <a:buFont typeface="+mj-lt"/>
              <a:buAutoNum type="arabicPeriod"/>
            </a:pPr>
            <a:r>
              <a:rPr lang="uk-UA" sz="1800" dirty="0">
                <a:effectLst/>
                <a:latin typeface="Calibri" panose="020F0502020204030204" pitchFamily="34" charset="0"/>
                <a:ea typeface="Calibri" panose="020F0502020204030204" pitchFamily="34" charset="0"/>
                <a:cs typeface="Times New Roman" panose="02020603050405020304" pitchFamily="18" charset="0"/>
              </a:rPr>
              <a:t>Врахування психологічних особливостей особи. </a:t>
            </a:r>
            <a:endParaRPr lang="uk-UA"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mj-lt"/>
              <a:buAutoNum type="arabicPeriod"/>
            </a:pPr>
            <a:r>
              <a:rPr lang="uk-UA" sz="1800" dirty="0">
                <a:effectLst/>
                <a:latin typeface="Calibri" panose="020F0502020204030204" pitchFamily="34" charset="0"/>
                <a:ea typeface="Calibri" panose="020F0502020204030204" pitchFamily="34" charset="0"/>
                <a:cs typeface="Times New Roman" panose="02020603050405020304" pitchFamily="18" charset="0"/>
              </a:rPr>
              <a:t>Врахування психологічних особливостей різних соціальних груп. </a:t>
            </a:r>
          </a:p>
          <a:p>
            <a:pPr marL="342900" indent="-342900">
              <a:buFont typeface="+mj-lt"/>
              <a:buAutoNum type="arabicPeriod"/>
            </a:pPr>
            <a:r>
              <a:rPr lang="uk-UA" sz="1800" dirty="0">
                <a:effectLst/>
                <a:latin typeface="Calibri" panose="020F0502020204030204" pitchFamily="34" charset="0"/>
                <a:ea typeface="Calibri" panose="020F0502020204030204" pitchFamily="34" charset="0"/>
                <a:cs typeface="Times New Roman" panose="02020603050405020304" pitchFamily="18" charset="0"/>
              </a:rPr>
              <a:t>Врахування специфічних характеристик аудиторії. </a:t>
            </a:r>
            <a:endParaRPr lang="uk-UA" dirty="0"/>
          </a:p>
        </p:txBody>
      </p:sp>
    </p:spTree>
    <p:extLst>
      <p:ext uri="{BB962C8B-B14F-4D97-AF65-F5344CB8AC3E}">
        <p14:creationId xmlns:p14="http://schemas.microsoft.com/office/powerpoint/2010/main" val="28626678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B1ABB6-0E2D-49A3-8C6E-1F5BD6FF10B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C85A200-8D98-4061-B92E-4B3DDA998C6A}"/>
              </a:ext>
            </a:extLst>
          </p:cNvPr>
          <p:cNvSpPr>
            <a:spLocks noGrp="1"/>
          </p:cNvSpPr>
          <p:nvPr>
            <p:ph idx="1"/>
          </p:nvPr>
        </p:nvSpPr>
        <p:spPr/>
        <p:txBody>
          <a:bodyPr/>
          <a:lstStyle/>
          <a:p>
            <a:pPr algn="ctr"/>
            <a:r>
              <a:rPr lang="ru-RU" dirty="0"/>
              <a:t>на людей з </a:t>
            </a:r>
            <a:r>
              <a:rPr lang="ru-RU" dirty="0" err="1"/>
              <a:t>високим</a:t>
            </a:r>
            <a:r>
              <a:rPr lang="ru-RU" dirty="0"/>
              <a:t> </a:t>
            </a:r>
            <a:r>
              <a:rPr lang="ru-RU" dirty="0" err="1"/>
              <a:t>інтелектуальним</a:t>
            </a:r>
            <a:r>
              <a:rPr lang="ru-RU" dirty="0"/>
              <a:t> статусом </a:t>
            </a:r>
            <a:r>
              <a:rPr lang="ru-RU" dirty="0" err="1"/>
              <a:t>раціонально</a:t>
            </a:r>
            <a:r>
              <a:rPr lang="ru-RU" dirty="0"/>
              <a:t> </a:t>
            </a:r>
            <a:r>
              <a:rPr lang="ru-RU" dirty="0" err="1"/>
              <a:t>побудований</a:t>
            </a:r>
            <a:r>
              <a:rPr lang="ru-RU" dirty="0"/>
              <a:t> </a:t>
            </a:r>
            <a:r>
              <a:rPr lang="ru-RU" dirty="0" err="1"/>
              <a:t>пропагандистський</a:t>
            </a:r>
            <a:r>
              <a:rPr lang="ru-RU" dirty="0"/>
              <a:t> </a:t>
            </a:r>
            <a:r>
              <a:rPr lang="ru-RU" dirty="0" err="1"/>
              <a:t>матеріал</a:t>
            </a:r>
            <a:r>
              <a:rPr lang="ru-RU" dirty="0"/>
              <a:t> </a:t>
            </a:r>
            <a:r>
              <a:rPr lang="ru-RU" dirty="0" err="1"/>
              <a:t>має</a:t>
            </a:r>
            <a:r>
              <a:rPr lang="ru-RU" dirty="0"/>
              <a:t> </a:t>
            </a:r>
            <a:r>
              <a:rPr lang="ru-RU" dirty="0" err="1"/>
              <a:t>значно</a:t>
            </a:r>
            <a:r>
              <a:rPr lang="ru-RU" dirty="0"/>
              <a:t> </a:t>
            </a:r>
            <a:r>
              <a:rPr lang="ru-RU" dirty="0" err="1"/>
              <a:t>сильніший</a:t>
            </a:r>
            <a:r>
              <a:rPr lang="ru-RU" dirty="0"/>
              <a:t> </a:t>
            </a:r>
            <a:r>
              <a:rPr lang="ru-RU" dirty="0" err="1"/>
              <a:t>вплив</a:t>
            </a:r>
            <a:r>
              <a:rPr lang="ru-RU" dirty="0"/>
              <a:t>, </a:t>
            </a:r>
            <a:r>
              <a:rPr lang="ru-RU" dirty="0" err="1"/>
              <a:t>ніж</a:t>
            </a:r>
            <a:r>
              <a:rPr lang="ru-RU" dirty="0"/>
              <a:t> </a:t>
            </a:r>
            <a:r>
              <a:rPr lang="ru-RU" dirty="0" err="1"/>
              <a:t>емоційно</a:t>
            </a:r>
            <a:r>
              <a:rPr lang="ru-RU" dirty="0"/>
              <a:t> </a:t>
            </a:r>
            <a:r>
              <a:rPr lang="ru-RU" dirty="0" err="1"/>
              <a:t>забарвлений</a:t>
            </a:r>
            <a:r>
              <a:rPr lang="ru-RU" dirty="0"/>
              <a:t>. </a:t>
            </a:r>
          </a:p>
          <a:p>
            <a:pPr algn="ctr"/>
            <a:r>
              <a:rPr lang="ru-RU" dirty="0"/>
              <a:t>В </a:t>
            </a:r>
            <a:r>
              <a:rPr lang="ru-RU" dirty="0" err="1"/>
              <a:t>аудиторії</a:t>
            </a:r>
            <a:r>
              <a:rPr lang="ru-RU" dirty="0"/>
              <a:t>, </a:t>
            </a:r>
            <a:r>
              <a:rPr lang="ru-RU" dirty="0" err="1"/>
              <a:t>індиферентної</a:t>
            </a:r>
            <a:r>
              <a:rPr lang="ru-RU" dirty="0"/>
              <a:t>, </a:t>
            </a:r>
            <a:r>
              <a:rPr lang="ru-RU" dirty="0" err="1"/>
              <a:t>байдужої</a:t>
            </a:r>
            <a:r>
              <a:rPr lang="ru-RU" dirty="0"/>
              <a:t> до </a:t>
            </a:r>
            <a:r>
              <a:rPr lang="ru-RU" dirty="0" err="1"/>
              <a:t>питань</a:t>
            </a:r>
            <a:r>
              <a:rPr lang="ru-RU" dirty="0"/>
              <a:t>, </a:t>
            </a:r>
            <a:r>
              <a:rPr lang="ru-RU" dirty="0" err="1"/>
              <a:t>що</a:t>
            </a:r>
            <a:r>
              <a:rPr lang="ru-RU" dirty="0"/>
              <a:t> </a:t>
            </a:r>
            <a:r>
              <a:rPr lang="ru-RU" dirty="0" err="1"/>
              <a:t>розбираються</a:t>
            </a:r>
            <a:r>
              <a:rPr lang="ru-RU" dirty="0"/>
              <a:t>, </a:t>
            </a:r>
            <a:r>
              <a:rPr lang="ru-RU" dirty="0" err="1"/>
              <a:t>емоційний</a:t>
            </a:r>
            <a:r>
              <a:rPr lang="ru-RU" dirty="0"/>
              <a:t> </a:t>
            </a:r>
            <a:r>
              <a:rPr lang="ru-RU" dirty="0" err="1"/>
              <a:t>виклад</a:t>
            </a:r>
            <a:r>
              <a:rPr lang="ru-RU" dirty="0"/>
              <a:t> </a:t>
            </a:r>
            <a:r>
              <a:rPr lang="ru-RU" dirty="0" err="1"/>
              <a:t>матеріалу</a:t>
            </a:r>
            <a:r>
              <a:rPr lang="ru-RU" dirty="0"/>
              <a:t> </a:t>
            </a:r>
            <a:r>
              <a:rPr lang="ru-RU" dirty="0" err="1"/>
              <a:t>має</a:t>
            </a:r>
            <a:r>
              <a:rPr lang="ru-RU" dirty="0"/>
              <a:t> </a:t>
            </a:r>
            <a:r>
              <a:rPr lang="ru-RU" dirty="0" err="1"/>
              <a:t>більший</a:t>
            </a:r>
            <a:r>
              <a:rPr lang="ru-RU" dirty="0"/>
              <a:t> </a:t>
            </a:r>
            <a:r>
              <a:rPr lang="ru-RU" dirty="0" err="1"/>
              <a:t>ефект</a:t>
            </a:r>
            <a:r>
              <a:rPr lang="ru-RU" dirty="0"/>
              <a:t>.</a:t>
            </a:r>
            <a:endParaRPr lang="uk-UA" dirty="0"/>
          </a:p>
        </p:txBody>
      </p:sp>
    </p:spTree>
    <p:extLst>
      <p:ext uri="{BB962C8B-B14F-4D97-AF65-F5344CB8AC3E}">
        <p14:creationId xmlns:p14="http://schemas.microsoft.com/office/powerpoint/2010/main" val="3988877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FDA7D9-AABD-485E-B1EB-4A5C30FD48A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8505955-8E7A-42BC-9DF5-5D332480CEDD}"/>
              </a:ext>
            </a:extLst>
          </p:cNvPr>
          <p:cNvSpPr>
            <a:spLocks noGrp="1"/>
          </p:cNvSpPr>
          <p:nvPr>
            <p:ph idx="1"/>
          </p:nvPr>
        </p:nvSpPr>
        <p:spPr/>
        <p:txBody>
          <a:bodyPr>
            <a:normAutofit/>
          </a:bodyPr>
          <a:lstStyle/>
          <a:p>
            <a:r>
              <a:rPr lang="uk-UA" dirty="0"/>
              <a:t>У сфері пропагандистської роботи було встановлено такі емпіричні закони використання емоцій та інтелекту:</a:t>
            </a:r>
          </a:p>
          <a:p>
            <a:r>
              <a:rPr lang="uk-UA" dirty="0"/>
              <a:t>1.  на вироблення тимчасових, необхідні даного етапу позицій у порівняно короткий час доцільніше використання емоційної форми звернення. Згодом отримані таким шляхом особистісні погляди та орієнтації мимоволі, спонтанно послаблюються та зникають. Через деякий час люди знову повертаються до своїх колишніх поглядів. Вироблені в такий спосіб позиції що неспроможні перетворити решту систему особистісних поглядів настільки, щоб поєднатися із нею. Вони залишаються зайвими для всієї особистісної структури, що тимчасово увійшли до неї, тому незабаром ці позиції послаблюються та зникають;</a:t>
            </a:r>
          </a:p>
          <a:p>
            <a:endParaRPr lang="uk-UA" dirty="0"/>
          </a:p>
        </p:txBody>
      </p:sp>
    </p:spTree>
    <p:extLst>
      <p:ext uri="{BB962C8B-B14F-4D97-AF65-F5344CB8AC3E}">
        <p14:creationId xmlns:p14="http://schemas.microsoft.com/office/powerpoint/2010/main" val="4496260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8182D5-9479-4D58-86E3-70ADE7C5828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D220300-D77C-44AC-8C55-45FF64E680DB}"/>
              </a:ext>
            </a:extLst>
          </p:cNvPr>
          <p:cNvSpPr>
            <a:spLocks noGrp="1"/>
          </p:cNvSpPr>
          <p:nvPr>
            <p:ph idx="1"/>
          </p:nvPr>
        </p:nvSpPr>
        <p:spPr/>
        <p:txBody>
          <a:bodyPr/>
          <a:lstStyle/>
          <a:p>
            <a:pPr algn="just"/>
            <a:r>
              <a:rPr lang="uk-UA" dirty="0"/>
              <a:t>2. для вироблення порівняно стійкої орієнтації особистості, формування фіксованих установок, що збереглися в людини протягом тривалого часу як особистісні характеристики, більш виправдано використання раціонально сформульованих звернень;</a:t>
            </a:r>
          </a:p>
          <a:p>
            <a:endParaRPr lang="uk-UA" dirty="0"/>
          </a:p>
        </p:txBody>
      </p:sp>
    </p:spTree>
    <p:extLst>
      <p:ext uri="{BB962C8B-B14F-4D97-AF65-F5344CB8AC3E}">
        <p14:creationId xmlns:p14="http://schemas.microsoft.com/office/powerpoint/2010/main" val="14962984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9AFCF0-1A84-4952-8784-3F76476667A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A75F8E2-4EC8-4BF1-8602-072F1BEA8D64}"/>
              </a:ext>
            </a:extLst>
          </p:cNvPr>
          <p:cNvSpPr>
            <a:spLocks noGrp="1"/>
          </p:cNvSpPr>
          <p:nvPr>
            <p:ph idx="1"/>
          </p:nvPr>
        </p:nvSpPr>
        <p:spPr/>
        <p:txBody>
          <a:bodyPr/>
          <a:lstStyle/>
          <a:p>
            <a:pPr algn="just"/>
            <a:r>
              <a:rPr lang="uk-UA" dirty="0"/>
              <a:t>3.  за наявності необхідних здібностей у пропагандистській роботі можуть комплексно використовуватись емоційні та раціональні форми звернення. Початок звернення має бути побудований </a:t>
            </a:r>
            <a:r>
              <a:rPr lang="uk-UA" dirty="0" err="1"/>
              <a:t>емоційно</a:t>
            </a:r>
            <a:r>
              <a:rPr lang="uk-UA" dirty="0"/>
              <a:t>, наступна частина — раціонально. У такому разі ми вдається до тієї сили емоційного звернення, яка позитивно налаштовує слухача щодо пропаганди, пробуджуючи в ньому разом з тим інтерес до питання, що розглядається. При цьому ми отримуємо і той пропагандистський ефект, який виникає на основі емоційного звернення. Разом з ефектом раціоналістичної форми звернення він робить пропагандистську думку більш стабільним і тривалим у часі.</a:t>
            </a:r>
          </a:p>
          <a:p>
            <a:endParaRPr lang="uk-UA" dirty="0"/>
          </a:p>
        </p:txBody>
      </p:sp>
    </p:spTree>
    <p:extLst>
      <p:ext uri="{BB962C8B-B14F-4D97-AF65-F5344CB8AC3E}">
        <p14:creationId xmlns:p14="http://schemas.microsoft.com/office/powerpoint/2010/main" val="3442894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CE9436-505B-4233-9FCD-6EB89F48C100}"/>
              </a:ext>
            </a:extLst>
          </p:cNvPr>
          <p:cNvSpPr>
            <a:spLocks noGrp="1"/>
          </p:cNvSpPr>
          <p:nvPr>
            <p:ph type="title"/>
          </p:nvPr>
        </p:nvSpPr>
        <p:spPr/>
        <p:txBody>
          <a:bodyPr/>
          <a:lstStyle/>
          <a:p>
            <a:r>
              <a:rPr lang="ru-RU" dirty="0" err="1"/>
              <a:t>фактори</a:t>
            </a:r>
            <a:r>
              <a:rPr lang="ru-RU" dirty="0"/>
              <a:t> </a:t>
            </a:r>
            <a:r>
              <a:rPr lang="ru-RU" dirty="0" err="1"/>
              <a:t>психологічного</a:t>
            </a:r>
            <a:r>
              <a:rPr lang="ru-RU" dirty="0"/>
              <a:t> плану </a:t>
            </a:r>
            <a:r>
              <a:rPr lang="ru-RU" dirty="0" err="1"/>
              <a:t>пропаганди</a:t>
            </a:r>
            <a:endParaRPr lang="uk-UA" dirty="0"/>
          </a:p>
        </p:txBody>
      </p:sp>
      <p:sp>
        <p:nvSpPr>
          <p:cNvPr id="3" name="Місце для вмісту 2">
            <a:extLst>
              <a:ext uri="{FF2B5EF4-FFF2-40B4-BE49-F238E27FC236}">
                <a16:creationId xmlns:a16="http://schemas.microsoft.com/office/drawing/2014/main" id="{2A8ADBC5-31B5-4A59-913B-CCC2FD6C1174}"/>
              </a:ext>
            </a:extLst>
          </p:cNvPr>
          <p:cNvSpPr>
            <a:spLocks noGrp="1"/>
          </p:cNvSpPr>
          <p:nvPr>
            <p:ph idx="1"/>
          </p:nvPr>
        </p:nvSpPr>
        <p:spPr/>
        <p:txBody>
          <a:bodyPr/>
          <a:lstStyle/>
          <a:p>
            <a:r>
              <a:rPr lang="ru-RU" dirty="0" err="1"/>
              <a:t>комунікатор</a:t>
            </a:r>
            <a:r>
              <a:rPr lang="ru-RU" dirty="0"/>
              <a:t> (</a:t>
            </a:r>
            <a:r>
              <a:rPr lang="ru-RU" dirty="0" err="1"/>
              <a:t>джерелопропагандистської</a:t>
            </a:r>
            <a:r>
              <a:rPr lang="ru-RU" dirty="0"/>
              <a:t> </a:t>
            </a:r>
            <a:r>
              <a:rPr lang="ru-RU" dirty="0" err="1"/>
              <a:t>дії</a:t>
            </a:r>
            <a:r>
              <a:rPr lang="ru-RU" dirty="0"/>
              <a:t>) </a:t>
            </a:r>
          </a:p>
          <a:p>
            <a:r>
              <a:rPr lang="ru-RU" dirty="0" err="1"/>
              <a:t>реципієнт</a:t>
            </a:r>
            <a:r>
              <a:rPr lang="ru-RU" dirty="0"/>
              <a:t> (</a:t>
            </a:r>
            <a:r>
              <a:rPr lang="ru-RU" dirty="0" err="1"/>
              <a:t>аудиторія</a:t>
            </a:r>
            <a:r>
              <a:rPr lang="ru-RU" dirty="0"/>
              <a:t>). </a:t>
            </a:r>
            <a:endParaRPr lang="uk-UA" dirty="0"/>
          </a:p>
        </p:txBody>
      </p:sp>
    </p:spTree>
    <p:extLst>
      <p:ext uri="{BB962C8B-B14F-4D97-AF65-F5344CB8AC3E}">
        <p14:creationId xmlns:p14="http://schemas.microsoft.com/office/powerpoint/2010/main" val="553111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93922F-A3BE-4A9D-AFA3-DB75F2C0D9C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F467A51-F776-4A62-85E3-A8F11A2BA6E5}"/>
              </a:ext>
            </a:extLst>
          </p:cNvPr>
          <p:cNvSpPr>
            <a:spLocks noGrp="1"/>
          </p:cNvSpPr>
          <p:nvPr>
            <p:ph idx="1"/>
          </p:nvPr>
        </p:nvSpPr>
        <p:spPr/>
        <p:txBody>
          <a:bodyPr/>
          <a:lstStyle/>
          <a:p>
            <a:pPr marL="0" indent="0">
              <a:buNone/>
            </a:pPr>
            <a:r>
              <a:rPr lang="ru-RU" dirty="0" err="1"/>
              <a:t>комунікатор</a:t>
            </a:r>
            <a:r>
              <a:rPr lang="ru-RU" dirty="0"/>
              <a:t> </a:t>
            </a:r>
          </a:p>
          <a:p>
            <a:r>
              <a:rPr lang="ru-RU" dirty="0"/>
              <a:t>На </a:t>
            </a:r>
            <a:r>
              <a:rPr lang="ru-RU" dirty="0" err="1"/>
              <a:t>організацію</a:t>
            </a:r>
            <a:r>
              <a:rPr lang="ru-RU" dirty="0"/>
              <a:t> </a:t>
            </a:r>
            <a:r>
              <a:rPr lang="ru-RU" dirty="0" err="1"/>
              <a:t>пропагандистської</a:t>
            </a:r>
            <a:r>
              <a:rPr lang="ru-RU" dirty="0"/>
              <a:t> </a:t>
            </a:r>
            <a:r>
              <a:rPr lang="ru-RU" dirty="0" err="1"/>
              <a:t>діяльності</a:t>
            </a:r>
            <a:r>
              <a:rPr lang="ru-RU" dirty="0"/>
              <a:t> </a:t>
            </a:r>
            <a:r>
              <a:rPr lang="ru-RU" dirty="0" err="1"/>
              <a:t>впливають</a:t>
            </a:r>
            <a:r>
              <a:rPr lang="ru-RU" dirty="0"/>
              <a:t> характеристики </a:t>
            </a:r>
            <a:r>
              <a:rPr lang="ru-RU" dirty="0" err="1"/>
              <a:t>газети</a:t>
            </a:r>
            <a:r>
              <a:rPr lang="ru-RU" dirty="0"/>
              <a:t>, журналу, </a:t>
            </a:r>
            <a:r>
              <a:rPr lang="ru-RU" dirty="0" err="1"/>
              <a:t>брошури</a:t>
            </a:r>
            <a:r>
              <a:rPr lang="ru-RU" dirty="0"/>
              <a:t>, теле- </a:t>
            </a:r>
            <a:r>
              <a:rPr lang="ru-RU" dirty="0" err="1"/>
              <a:t>чи</a:t>
            </a:r>
            <a:r>
              <a:rPr lang="ru-RU" dirty="0"/>
              <a:t> </a:t>
            </a:r>
            <a:r>
              <a:rPr lang="ru-RU" dirty="0" err="1"/>
              <a:t>радіостанції</a:t>
            </a:r>
            <a:r>
              <a:rPr lang="ru-RU" dirty="0"/>
              <a:t>, </a:t>
            </a:r>
            <a:r>
              <a:rPr lang="ru-RU" dirty="0" err="1"/>
              <a:t>комп’ютерної</a:t>
            </a:r>
            <a:r>
              <a:rPr lang="ru-RU" dirty="0"/>
              <a:t> </a:t>
            </a:r>
            <a:r>
              <a:rPr lang="ru-RU" dirty="0" err="1"/>
              <a:t>програми</a:t>
            </a:r>
            <a:r>
              <a:rPr lang="ru-RU" dirty="0"/>
              <a:t> </a:t>
            </a:r>
            <a:r>
              <a:rPr lang="ru-RU" dirty="0" err="1"/>
              <a:t>тощо</a:t>
            </a:r>
            <a:r>
              <a:rPr lang="ru-RU" dirty="0"/>
              <a:t>. </a:t>
            </a:r>
          </a:p>
          <a:p>
            <a:r>
              <a:rPr lang="ru-RU" dirty="0"/>
              <a:t>особа пропагандиста. У </a:t>
            </a:r>
            <a:r>
              <a:rPr lang="ru-RU" dirty="0" err="1"/>
              <a:t>психологічному</a:t>
            </a:r>
            <a:r>
              <a:rPr lang="ru-RU" dirty="0"/>
              <a:t> </a:t>
            </a:r>
            <a:r>
              <a:rPr lang="ru-RU" dirty="0" err="1"/>
              <a:t>відношенні</a:t>
            </a:r>
            <a:r>
              <a:rPr lang="ru-RU" dirty="0"/>
              <a:t> </a:t>
            </a:r>
            <a:r>
              <a:rPr lang="ru-RU" dirty="0" err="1"/>
              <a:t>хто</a:t>
            </a:r>
            <a:r>
              <a:rPr lang="ru-RU" dirty="0"/>
              <a:t> і як говорить </a:t>
            </a:r>
            <a:r>
              <a:rPr lang="ru-RU" dirty="0" err="1"/>
              <a:t>має</a:t>
            </a:r>
            <a:r>
              <a:rPr lang="ru-RU" dirty="0"/>
              <a:t> не </a:t>
            </a:r>
            <a:r>
              <a:rPr lang="ru-RU" dirty="0" err="1"/>
              <a:t>менше</a:t>
            </a:r>
            <a:r>
              <a:rPr lang="ru-RU" dirty="0"/>
              <a:t> </a:t>
            </a:r>
            <a:r>
              <a:rPr lang="ru-RU" dirty="0" err="1"/>
              <a:t>значення</a:t>
            </a:r>
            <a:r>
              <a:rPr lang="ru-RU" dirty="0"/>
              <a:t>, </a:t>
            </a:r>
            <a:r>
              <a:rPr lang="ru-RU" dirty="0" err="1"/>
              <a:t>ніж</a:t>
            </a:r>
            <a:r>
              <a:rPr lang="ru-RU" dirty="0"/>
              <a:t> </a:t>
            </a:r>
            <a:r>
              <a:rPr lang="ru-RU" dirty="0" err="1"/>
              <a:t>що</a:t>
            </a:r>
            <a:r>
              <a:rPr lang="ru-RU" dirty="0"/>
              <a:t> говориться. На перший план </a:t>
            </a:r>
            <a:r>
              <a:rPr lang="ru-RU" dirty="0" err="1"/>
              <a:t>висуваються</a:t>
            </a:r>
            <a:r>
              <a:rPr lang="ru-RU" dirty="0"/>
              <a:t> </a:t>
            </a:r>
            <a:r>
              <a:rPr lang="ru-RU" dirty="0" err="1"/>
              <a:t>такі</a:t>
            </a:r>
            <a:r>
              <a:rPr lang="ru-RU" dirty="0"/>
              <a:t> </a:t>
            </a:r>
            <a:r>
              <a:rPr lang="ru-RU" dirty="0" err="1"/>
              <a:t>якості</a:t>
            </a:r>
            <a:r>
              <a:rPr lang="ru-RU" dirty="0"/>
              <a:t> </a:t>
            </a:r>
            <a:r>
              <a:rPr lang="ru-RU" dirty="0" err="1"/>
              <a:t>комунікатора</a:t>
            </a:r>
            <a:r>
              <a:rPr lang="ru-RU" dirty="0"/>
              <a:t>,  як </a:t>
            </a:r>
            <a:r>
              <a:rPr lang="ru-RU" dirty="0" err="1"/>
              <a:t>його</a:t>
            </a:r>
            <a:r>
              <a:rPr lang="ru-RU" dirty="0"/>
              <a:t> </a:t>
            </a:r>
            <a:r>
              <a:rPr lang="ru-RU" dirty="0" err="1"/>
              <a:t>інформованість</a:t>
            </a:r>
            <a:r>
              <a:rPr lang="ru-RU" dirty="0"/>
              <a:t>, </a:t>
            </a:r>
            <a:r>
              <a:rPr lang="ru-RU" dirty="0" err="1"/>
              <a:t>компетентність</a:t>
            </a:r>
            <a:r>
              <a:rPr lang="ru-RU" dirty="0"/>
              <a:t> і </a:t>
            </a:r>
            <a:r>
              <a:rPr lang="ru-RU" dirty="0" err="1"/>
              <a:t>авторитетність</a:t>
            </a:r>
            <a:r>
              <a:rPr lang="ru-RU" dirty="0"/>
              <a:t>. Для </a:t>
            </a:r>
            <a:r>
              <a:rPr lang="ru-RU" dirty="0" err="1"/>
              <a:t>успішного</a:t>
            </a:r>
            <a:r>
              <a:rPr lang="ru-RU" dirty="0"/>
              <a:t> </a:t>
            </a:r>
            <a:r>
              <a:rPr lang="ru-RU" dirty="0" err="1"/>
              <a:t>психологічного</a:t>
            </a:r>
            <a:r>
              <a:rPr lang="ru-RU" dirty="0"/>
              <a:t> </a:t>
            </a:r>
            <a:r>
              <a:rPr lang="ru-RU" dirty="0" err="1"/>
              <a:t>впливу</a:t>
            </a:r>
            <a:r>
              <a:rPr lang="ru-RU" dirty="0"/>
              <a:t> велике </a:t>
            </a:r>
            <a:r>
              <a:rPr lang="ru-RU" dirty="0" err="1"/>
              <a:t>значення</a:t>
            </a:r>
            <a:r>
              <a:rPr lang="ru-RU" dirty="0"/>
              <a:t> </a:t>
            </a:r>
            <a:r>
              <a:rPr lang="ru-RU" dirty="0" err="1"/>
              <a:t>має</a:t>
            </a:r>
            <a:r>
              <a:rPr lang="ru-RU" dirty="0"/>
              <a:t> </a:t>
            </a:r>
            <a:r>
              <a:rPr lang="ru-RU" dirty="0" err="1"/>
              <a:t>загальний</a:t>
            </a:r>
            <a:r>
              <a:rPr lang="ru-RU" dirty="0"/>
              <a:t> </a:t>
            </a:r>
            <a:r>
              <a:rPr lang="ru-RU" dirty="0" err="1"/>
              <a:t>вигляд</a:t>
            </a:r>
            <a:r>
              <a:rPr lang="ru-RU" dirty="0"/>
              <a:t> </a:t>
            </a:r>
            <a:r>
              <a:rPr lang="ru-RU" dirty="0" err="1"/>
              <a:t>людини</a:t>
            </a:r>
            <a:r>
              <a:rPr lang="ru-RU" dirty="0"/>
              <a:t> (</a:t>
            </a:r>
            <a:r>
              <a:rPr lang="ru-RU" dirty="0" err="1"/>
              <a:t>він</a:t>
            </a:r>
            <a:r>
              <a:rPr lang="ru-RU" dirty="0"/>
              <a:t> не </a:t>
            </a:r>
            <a:r>
              <a:rPr lang="ru-RU" dirty="0" err="1"/>
              <a:t>має</a:t>
            </a:r>
            <a:r>
              <a:rPr lang="ru-RU" dirty="0"/>
              <a:t> бути </a:t>
            </a:r>
            <a:r>
              <a:rPr lang="ru-RU" dirty="0" err="1"/>
              <a:t>відразливим</a:t>
            </a:r>
            <a:r>
              <a:rPr lang="ru-RU" dirty="0"/>
              <a:t>), </a:t>
            </a:r>
            <a:r>
              <a:rPr lang="ru-RU" dirty="0" err="1"/>
              <a:t>привабливість</a:t>
            </a:r>
            <a:r>
              <a:rPr lang="ru-RU" dirty="0"/>
              <a:t> </a:t>
            </a:r>
            <a:r>
              <a:rPr lang="ru-RU" dirty="0" err="1"/>
              <a:t>зовнішності</a:t>
            </a:r>
            <a:r>
              <a:rPr lang="ru-RU" dirty="0"/>
              <a:t> (</a:t>
            </a:r>
            <a:r>
              <a:rPr lang="ru-RU" dirty="0" err="1"/>
              <a:t>небажані</a:t>
            </a:r>
            <a:r>
              <a:rPr lang="ru-RU" dirty="0"/>
              <a:t> </a:t>
            </a:r>
            <a:r>
              <a:rPr lang="ru-RU" dirty="0" err="1"/>
              <a:t>серйозні</a:t>
            </a:r>
            <a:r>
              <a:rPr lang="ru-RU" dirty="0"/>
              <a:t> </a:t>
            </a:r>
            <a:r>
              <a:rPr lang="ru-RU" dirty="0" err="1"/>
              <a:t>фізичні</a:t>
            </a:r>
            <a:r>
              <a:rPr lang="ru-RU" dirty="0"/>
              <a:t> вади </a:t>
            </a:r>
            <a:r>
              <a:rPr lang="ru-RU" dirty="0" err="1"/>
              <a:t>чи</a:t>
            </a:r>
            <a:r>
              <a:rPr lang="ru-RU" dirty="0"/>
              <a:t> </a:t>
            </a:r>
            <a:r>
              <a:rPr lang="ru-RU" dirty="0" err="1"/>
              <a:t>деформації</a:t>
            </a:r>
            <a:r>
              <a:rPr lang="ru-RU" dirty="0"/>
              <a:t>), </a:t>
            </a:r>
            <a:r>
              <a:rPr lang="ru-RU" dirty="0" err="1"/>
              <a:t>вміння</a:t>
            </a:r>
            <a:r>
              <a:rPr lang="ru-RU" dirty="0"/>
              <a:t> </a:t>
            </a:r>
            <a:r>
              <a:rPr lang="ru-RU" dirty="0" err="1"/>
              <a:t>публічно</a:t>
            </a:r>
            <a:r>
              <a:rPr lang="ru-RU" dirty="0"/>
              <a:t> </a:t>
            </a:r>
            <a:r>
              <a:rPr lang="ru-RU" dirty="0" err="1"/>
              <a:t>мислити</a:t>
            </a:r>
            <a:r>
              <a:rPr lang="ru-RU" dirty="0"/>
              <a:t>, </a:t>
            </a:r>
            <a:r>
              <a:rPr lang="ru-RU" dirty="0" err="1"/>
              <a:t>невимушено</a:t>
            </a:r>
            <a:r>
              <a:rPr lang="ru-RU" dirty="0"/>
              <a:t> </a:t>
            </a:r>
            <a:r>
              <a:rPr lang="ru-RU" dirty="0" err="1"/>
              <a:t>триматися</a:t>
            </a:r>
            <a:r>
              <a:rPr lang="ru-RU" dirty="0"/>
              <a:t>, </a:t>
            </a:r>
            <a:r>
              <a:rPr lang="ru-RU" dirty="0" err="1"/>
              <a:t>ясність</a:t>
            </a:r>
            <a:r>
              <a:rPr lang="ru-RU" dirty="0"/>
              <a:t> </a:t>
            </a:r>
            <a:r>
              <a:rPr lang="ru-RU" dirty="0" err="1"/>
              <a:t>мовної</a:t>
            </a:r>
            <a:r>
              <a:rPr lang="ru-RU" dirty="0"/>
              <a:t> </a:t>
            </a:r>
            <a:r>
              <a:rPr lang="ru-RU" dirty="0" err="1"/>
              <a:t>артикуляції</a:t>
            </a:r>
            <a:r>
              <a:rPr lang="ru-RU" dirty="0"/>
              <a:t>, </a:t>
            </a:r>
            <a:r>
              <a:rPr lang="ru-RU" dirty="0" err="1"/>
              <a:t>комунікабельність</a:t>
            </a:r>
            <a:r>
              <a:rPr lang="ru-RU" dirty="0"/>
              <a:t>, </a:t>
            </a:r>
            <a:r>
              <a:rPr lang="ru-RU" dirty="0" err="1"/>
              <a:t>доброзичливість</a:t>
            </a:r>
            <a:r>
              <a:rPr lang="ru-RU" dirty="0"/>
              <a:t> і </a:t>
            </a:r>
            <a:r>
              <a:rPr lang="ru-RU" dirty="0" err="1"/>
              <a:t>дружелюбність</a:t>
            </a:r>
            <a:r>
              <a:rPr lang="ru-RU" dirty="0"/>
              <a:t>.</a:t>
            </a:r>
            <a:endParaRPr lang="uk-UA" dirty="0"/>
          </a:p>
        </p:txBody>
      </p:sp>
    </p:spTree>
    <p:extLst>
      <p:ext uri="{BB962C8B-B14F-4D97-AF65-F5344CB8AC3E}">
        <p14:creationId xmlns:p14="http://schemas.microsoft.com/office/powerpoint/2010/main" val="3470818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AD6D19-E4AA-497A-9CE6-47FA9091210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C99D58A-88A2-4FE3-8459-62B2AA34D043}"/>
              </a:ext>
            </a:extLst>
          </p:cNvPr>
          <p:cNvSpPr>
            <a:spLocks noGrp="1"/>
          </p:cNvSpPr>
          <p:nvPr>
            <p:ph idx="1"/>
          </p:nvPr>
        </p:nvSpPr>
        <p:spPr/>
        <p:txBody>
          <a:bodyPr/>
          <a:lstStyle/>
          <a:p>
            <a:r>
              <a:rPr lang="uk-UA" sz="1800" dirty="0">
                <a:effectLst/>
                <a:latin typeface="Calibri" panose="020F0502020204030204" pitchFamily="34" charset="0"/>
                <a:ea typeface="Calibri" panose="020F0502020204030204" pitchFamily="34" charset="0"/>
                <a:cs typeface="Times New Roman" panose="02020603050405020304" pitchFamily="18" charset="0"/>
              </a:rPr>
              <a:t>реципієнт (аудиторія)</a:t>
            </a:r>
          </a:p>
          <a:p>
            <a:r>
              <a:rPr lang="uk-UA" dirty="0"/>
              <a:t>Неабияке значення має також урахування так званих «якісних» ознак аудиторії: освіченості, компетентності щодо даної проблеми, зацікавленості у її розв’язанні (чи вважають це питання актуальним і важливим? чи часто люди зустрічалися з ним? чи отримували якусь інформацію про нього раніше та з яких джерел?). </a:t>
            </a:r>
            <a:endParaRPr lang="uk-UA" dirty="0">
              <a:latin typeface="Calibri" panose="020F0502020204030204" pitchFamily="34"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42599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A5CE89-0F0D-4BB0-B1A2-E2879C68357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980EFD8-0AF0-473C-B4CF-D59D20184387}"/>
              </a:ext>
            </a:extLst>
          </p:cNvPr>
          <p:cNvSpPr>
            <a:spLocks noGrp="1"/>
          </p:cNvSpPr>
          <p:nvPr>
            <p:ph idx="1"/>
          </p:nvPr>
        </p:nvSpPr>
        <p:spPr/>
        <p:txBody>
          <a:bodyPr/>
          <a:lstStyle/>
          <a:p>
            <a:pPr marL="0" indent="0" algn="just">
              <a:buNone/>
            </a:pPr>
            <a:r>
              <a:rPr lang="uk-UA" sz="1800" dirty="0">
                <a:effectLst/>
                <a:latin typeface="Calibri" panose="020F0502020204030204" pitchFamily="34" charset="0"/>
                <a:ea typeface="Calibri" panose="020F0502020204030204" pitchFamily="34" charset="0"/>
                <a:cs typeface="Times New Roman" panose="02020603050405020304" pitchFamily="18" charset="0"/>
              </a:rPr>
              <a:t>Для того, щоб спілкуватися з натовпом, треба знати принаймні основні правила виступу перед ним. </a:t>
            </a:r>
          </a:p>
          <a:p>
            <a:pPr algn="just">
              <a:buFont typeface="Wingdings" panose="05000000000000000000" pitchFamily="2" charset="2"/>
              <a:buChar char="Ø"/>
            </a:pPr>
            <a:r>
              <a:rPr lang="uk-UA" sz="1800" dirty="0">
                <a:effectLst/>
                <a:latin typeface="Calibri" panose="020F0502020204030204" pitchFamily="34" charset="0"/>
                <a:ea typeface="Calibri" panose="020F0502020204030204" pitchFamily="34" charset="0"/>
                <a:cs typeface="Times New Roman" panose="02020603050405020304" pitchFamily="18" charset="0"/>
              </a:rPr>
              <a:t>Треба поводитися рішуче. Ніхто не мусить запідозрити, що ви чогось боїтеся або соромитеся.</a:t>
            </a:r>
          </a:p>
          <a:p>
            <a:pPr algn="just">
              <a:buFont typeface="Wingdings" panose="05000000000000000000" pitchFamily="2" charset="2"/>
              <a:buChar char="Ø"/>
            </a:pPr>
            <a:r>
              <a:rPr lang="uk-UA" sz="1800" dirty="0">
                <a:effectLst/>
                <a:latin typeface="Calibri" panose="020F0502020204030204" pitchFamily="34" charset="0"/>
                <a:ea typeface="Calibri" panose="020F0502020204030204" pitchFamily="34" charset="0"/>
                <a:cs typeface="Times New Roman" panose="02020603050405020304" pitchFamily="18" charset="0"/>
              </a:rPr>
              <a:t>Виступ має бути стислим. Натовп не витримує довгих промов. </a:t>
            </a:r>
          </a:p>
          <a:p>
            <a:pPr algn="just">
              <a:buFont typeface="Wingdings" panose="05000000000000000000" pitchFamily="2" charset="2"/>
              <a:buChar char="Ø"/>
            </a:pPr>
            <a:r>
              <a:rPr lang="uk-UA" sz="1800" dirty="0">
                <a:effectLst/>
                <a:latin typeface="Calibri" panose="020F0502020204030204" pitchFamily="34" charset="0"/>
                <a:ea typeface="Calibri" panose="020F0502020204030204" pitchFamily="34" charset="0"/>
                <a:cs typeface="Times New Roman" panose="02020603050405020304" pitchFamily="18" charset="0"/>
              </a:rPr>
              <a:t>Говоріть короткими фразами, без складнопідрядних речень.</a:t>
            </a:r>
          </a:p>
          <a:p>
            <a:pPr algn="just">
              <a:buFont typeface="Wingdings" panose="05000000000000000000" pitchFamily="2" charset="2"/>
              <a:buChar char="Ø"/>
            </a:pPr>
            <a:r>
              <a:rPr lang="uk-UA" sz="1800" dirty="0">
                <a:effectLst/>
                <a:latin typeface="Calibri" panose="020F0502020204030204" pitchFamily="34" charset="0"/>
                <a:ea typeface="Calibri" panose="020F0502020204030204" pitchFamily="34" charset="0"/>
                <a:cs typeface="Times New Roman" panose="02020603050405020304" pitchFamily="18" charset="0"/>
              </a:rPr>
              <a:t> Виступ має бути максимально доступним. Уникайте складних термінів і незрозумілих для маси слів.</a:t>
            </a:r>
          </a:p>
          <a:p>
            <a:pPr algn="just">
              <a:buFont typeface="Wingdings" panose="05000000000000000000" pitchFamily="2" charset="2"/>
              <a:buChar char="Ø"/>
            </a:pPr>
            <a:r>
              <a:rPr lang="uk-UA" sz="1800" dirty="0">
                <a:effectLst/>
                <a:latin typeface="Calibri" panose="020F0502020204030204" pitchFamily="34" charset="0"/>
                <a:ea typeface="Calibri" panose="020F0502020204030204" pitchFamily="34" charset="0"/>
                <a:cs typeface="Times New Roman" panose="02020603050405020304" pitchFamily="18" charset="0"/>
              </a:rPr>
              <a:t>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Віддавайте</a:t>
            </a:r>
            <a:r>
              <a:rPr lang="uk-UA" sz="1800" dirty="0">
                <a:effectLst/>
                <a:latin typeface="Calibri" panose="020F0502020204030204" pitchFamily="34" charset="0"/>
                <a:ea typeface="Calibri" panose="020F0502020204030204" pitchFamily="34" charset="0"/>
                <a:cs typeface="Times New Roman" panose="02020603050405020304" pitchFamily="18" charset="0"/>
              </a:rPr>
              <a:t> перевагу дієсловам в активному стані. Дієслово містить в собі енергію дії.</a:t>
            </a:r>
          </a:p>
          <a:p>
            <a:pPr algn="just">
              <a:buFont typeface="Wingdings" panose="05000000000000000000" pitchFamily="2" charset="2"/>
              <a:buChar char="Ø"/>
            </a:pPr>
            <a:r>
              <a:rPr lang="uk-UA" sz="1800" dirty="0">
                <a:effectLst/>
                <a:latin typeface="Calibri" panose="020F0502020204030204" pitchFamily="34" charset="0"/>
                <a:ea typeface="Calibri" panose="020F0502020204030204" pitchFamily="34" charset="0"/>
                <a:cs typeface="Times New Roman" panose="02020603050405020304" pitchFamily="18" charset="0"/>
              </a:rPr>
              <a:t>Тон виступу має бути впевнений і динамічний.</a:t>
            </a:r>
            <a:endParaRPr lang="uk-UA" dirty="0"/>
          </a:p>
        </p:txBody>
      </p:sp>
    </p:spTree>
    <p:extLst>
      <p:ext uri="{BB962C8B-B14F-4D97-AF65-F5344CB8AC3E}">
        <p14:creationId xmlns:p14="http://schemas.microsoft.com/office/powerpoint/2010/main" val="2696233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45CB3B-DE66-4B79-B601-E630C24EA274}"/>
              </a:ext>
            </a:extLst>
          </p:cNvPr>
          <p:cNvSpPr>
            <a:spLocks noGrp="1"/>
          </p:cNvSpPr>
          <p:nvPr>
            <p:ph type="title"/>
          </p:nvPr>
        </p:nvSpPr>
        <p:spPr/>
        <p:txBody>
          <a:bodyPr/>
          <a:lstStyle/>
          <a:p>
            <a:pPr algn="ctr"/>
            <a:r>
              <a:rPr lang="uk-UA" dirty="0"/>
              <a:t>Психологічні засади висновків у пропагандистській промові</a:t>
            </a:r>
          </a:p>
        </p:txBody>
      </p:sp>
      <p:sp>
        <p:nvSpPr>
          <p:cNvPr id="3" name="Місце для вмісту 2">
            <a:extLst>
              <a:ext uri="{FF2B5EF4-FFF2-40B4-BE49-F238E27FC236}">
                <a16:creationId xmlns:a16="http://schemas.microsoft.com/office/drawing/2014/main" id="{DAB68A3C-F5F5-4BBD-9205-26B1CFB4F6CF}"/>
              </a:ext>
            </a:extLst>
          </p:cNvPr>
          <p:cNvSpPr>
            <a:spLocks noGrp="1"/>
          </p:cNvSpPr>
          <p:nvPr>
            <p:ph idx="1"/>
          </p:nvPr>
        </p:nvSpPr>
        <p:spPr/>
        <p:txBody>
          <a:bodyPr>
            <a:normAutofit/>
          </a:bodyPr>
          <a:lstStyle/>
          <a:p>
            <a:pPr algn="ctr"/>
            <a:r>
              <a:rPr lang="ru-RU" sz="2800" dirty="0"/>
              <a:t>коли </a:t>
            </a:r>
            <a:r>
              <a:rPr lang="ru-RU" sz="2800" dirty="0" err="1"/>
              <a:t>виступ</a:t>
            </a:r>
            <a:r>
              <a:rPr lang="ru-RU" sz="2800" dirty="0"/>
              <a:t> </a:t>
            </a:r>
            <a:r>
              <a:rPr lang="ru-RU" sz="2800" dirty="0" err="1"/>
              <a:t>доповідача</a:t>
            </a:r>
            <a:r>
              <a:rPr lang="ru-RU" sz="2800" dirty="0"/>
              <a:t> </a:t>
            </a:r>
            <a:r>
              <a:rPr lang="ru-RU" sz="2800" dirty="0" err="1"/>
              <a:t>цілком</a:t>
            </a:r>
            <a:r>
              <a:rPr lang="ru-RU" sz="2800" dirty="0"/>
              <a:t> </a:t>
            </a:r>
            <a:r>
              <a:rPr lang="ru-RU" sz="2800" dirty="0" err="1"/>
              <a:t>зрозумілий</a:t>
            </a:r>
            <a:r>
              <a:rPr lang="ru-RU" sz="2800" dirty="0"/>
              <a:t> для слухача, </a:t>
            </a:r>
            <a:r>
              <a:rPr lang="ru-RU" sz="2800" dirty="0" err="1"/>
              <a:t>остаточне</a:t>
            </a:r>
            <a:r>
              <a:rPr lang="ru-RU" sz="2800" dirty="0"/>
              <a:t> </a:t>
            </a:r>
            <a:r>
              <a:rPr lang="ru-RU" sz="2800" dirty="0" err="1"/>
              <a:t>формулювання</a:t>
            </a:r>
            <a:r>
              <a:rPr lang="ru-RU" sz="2800" dirty="0"/>
              <a:t> </a:t>
            </a:r>
            <a:r>
              <a:rPr lang="ru-RU" sz="2800" dirty="0" err="1"/>
              <a:t>основних</a:t>
            </a:r>
            <a:r>
              <a:rPr lang="ru-RU" sz="2800" dirty="0"/>
              <a:t> </a:t>
            </a:r>
            <a:r>
              <a:rPr lang="ru-RU" sz="2800" dirty="0" err="1"/>
              <a:t>його</a:t>
            </a:r>
            <a:r>
              <a:rPr lang="ru-RU" sz="2800" dirty="0"/>
              <a:t> </a:t>
            </a:r>
            <a:r>
              <a:rPr lang="ru-RU" sz="2800" dirty="0" err="1"/>
              <a:t>положень</a:t>
            </a:r>
            <a:r>
              <a:rPr lang="ru-RU" sz="2800" dirty="0"/>
              <a:t> у </a:t>
            </a:r>
            <a:r>
              <a:rPr lang="ru-RU" sz="2800" dirty="0" err="1"/>
              <a:t>вигляді</a:t>
            </a:r>
            <a:r>
              <a:rPr lang="ru-RU" sz="2800" dirty="0"/>
              <a:t> </a:t>
            </a:r>
            <a:r>
              <a:rPr lang="ru-RU" sz="2800" dirty="0" err="1"/>
              <a:t>загальних</a:t>
            </a:r>
            <a:r>
              <a:rPr lang="ru-RU" sz="2800" dirty="0"/>
              <a:t> </a:t>
            </a:r>
            <a:r>
              <a:rPr lang="ru-RU" sz="2800" dirty="0" err="1"/>
              <a:t>висновків</a:t>
            </a:r>
            <a:r>
              <a:rPr lang="ru-RU" sz="2800" dirty="0"/>
              <a:t> позитивно </a:t>
            </a:r>
            <a:r>
              <a:rPr lang="ru-RU" sz="2800" dirty="0" err="1"/>
              <a:t>впливає</a:t>
            </a:r>
            <a:r>
              <a:rPr lang="ru-RU" sz="2800" dirty="0"/>
              <a:t> на </a:t>
            </a:r>
            <a:r>
              <a:rPr lang="ru-RU" sz="2800" dirty="0" err="1"/>
              <a:t>орієнтацію</a:t>
            </a:r>
            <a:r>
              <a:rPr lang="ru-RU" sz="2800" dirty="0"/>
              <a:t> </a:t>
            </a:r>
            <a:r>
              <a:rPr lang="ru-RU" sz="2800" dirty="0" err="1"/>
              <a:t>реципієнтів</a:t>
            </a:r>
            <a:endParaRPr lang="uk-UA" sz="2800" dirty="0"/>
          </a:p>
        </p:txBody>
      </p:sp>
    </p:spTree>
    <p:extLst>
      <p:ext uri="{BB962C8B-B14F-4D97-AF65-F5344CB8AC3E}">
        <p14:creationId xmlns:p14="http://schemas.microsoft.com/office/powerpoint/2010/main" val="2104038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603579-8AF7-4251-929C-79E18E51D04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C9DB9BA-273A-4343-A697-EA7898AA804A}"/>
              </a:ext>
            </a:extLst>
          </p:cNvPr>
          <p:cNvSpPr>
            <a:spLocks noGrp="1"/>
          </p:cNvSpPr>
          <p:nvPr>
            <p:ph idx="1"/>
          </p:nvPr>
        </p:nvSpPr>
        <p:spPr/>
        <p:txBody>
          <a:bodyPr>
            <a:normAutofit/>
          </a:bodyPr>
          <a:lstStyle/>
          <a:p>
            <a:pPr algn="ctr"/>
            <a:r>
              <a:rPr lang="ru-RU" sz="2800" dirty="0"/>
              <a:t>сила </a:t>
            </a:r>
            <a:r>
              <a:rPr lang="ru-RU" sz="2800" dirty="0" err="1"/>
              <a:t>переконання</a:t>
            </a:r>
            <a:r>
              <a:rPr lang="ru-RU" sz="2800" dirty="0"/>
              <a:t> </a:t>
            </a:r>
            <a:r>
              <a:rPr lang="ru-RU" sz="2800" dirty="0" err="1"/>
              <a:t>промови</a:t>
            </a:r>
            <a:r>
              <a:rPr lang="ru-RU" sz="2800" dirty="0"/>
              <a:t> оратора, </a:t>
            </a:r>
            <a:r>
              <a:rPr lang="ru-RU" sz="2800" dirty="0" err="1"/>
              <a:t>що</a:t>
            </a:r>
            <a:r>
              <a:rPr lang="ru-RU" sz="2800" dirty="0"/>
              <a:t> </a:t>
            </a:r>
            <a:r>
              <a:rPr lang="ru-RU" sz="2800" dirty="0" err="1"/>
              <a:t>закінчується</a:t>
            </a:r>
            <a:r>
              <a:rPr lang="ru-RU" sz="2800" dirty="0"/>
              <a:t> </a:t>
            </a:r>
            <a:r>
              <a:rPr lang="ru-RU" sz="2800" dirty="0" err="1"/>
              <a:t>висновками</a:t>
            </a:r>
            <a:r>
              <a:rPr lang="ru-RU" sz="2800" dirty="0"/>
              <a:t>, </a:t>
            </a:r>
            <a:r>
              <a:rPr lang="ru-RU" sz="2800" dirty="0" err="1"/>
              <a:t>помітно</a:t>
            </a:r>
            <a:r>
              <a:rPr lang="ru-RU" sz="2800" dirty="0"/>
              <a:t> </a:t>
            </a:r>
            <a:r>
              <a:rPr lang="ru-RU" sz="2800" dirty="0" err="1"/>
              <a:t>знижується</a:t>
            </a:r>
            <a:r>
              <a:rPr lang="ru-RU" sz="2800" dirty="0"/>
              <a:t> у </a:t>
            </a:r>
            <a:r>
              <a:rPr lang="ru-RU" sz="2800" dirty="0" err="1"/>
              <a:t>разі</a:t>
            </a:r>
            <a:r>
              <a:rPr lang="ru-RU" sz="2800" dirty="0"/>
              <a:t>, </a:t>
            </a:r>
            <a:r>
              <a:rPr lang="ru-RU" sz="2800" dirty="0" err="1"/>
              <a:t>якщо</a:t>
            </a:r>
            <a:r>
              <a:rPr lang="ru-RU" sz="2800" dirty="0"/>
              <a:t> </a:t>
            </a:r>
            <a:r>
              <a:rPr lang="ru-RU" sz="2800" dirty="0" err="1"/>
              <a:t>аудиторія</a:t>
            </a:r>
            <a:r>
              <a:rPr lang="ru-RU" sz="2800" dirty="0"/>
              <a:t> </a:t>
            </a:r>
            <a:r>
              <a:rPr lang="ru-RU" sz="2800" dirty="0" err="1"/>
              <a:t>вкрай</a:t>
            </a:r>
            <a:r>
              <a:rPr lang="ru-RU" sz="2800" dirty="0"/>
              <a:t> </a:t>
            </a:r>
            <a:r>
              <a:rPr lang="ru-RU" sz="2800" dirty="0" err="1"/>
              <a:t>вороже</a:t>
            </a:r>
            <a:r>
              <a:rPr lang="ru-RU" sz="2800" dirty="0"/>
              <a:t> </a:t>
            </a:r>
            <a:r>
              <a:rPr lang="ru-RU" sz="2800" dirty="0" err="1"/>
              <a:t>налаштована</a:t>
            </a:r>
            <a:r>
              <a:rPr lang="ru-RU" sz="2800" dirty="0"/>
              <a:t> </a:t>
            </a:r>
            <a:r>
              <a:rPr lang="ru-RU" sz="2800" dirty="0" err="1"/>
              <a:t>щодо</a:t>
            </a:r>
            <a:r>
              <a:rPr lang="ru-RU" sz="2800" dirty="0"/>
              <a:t> </a:t>
            </a:r>
            <a:r>
              <a:rPr lang="ru-RU" sz="2800" dirty="0" err="1"/>
              <a:t>доповідача</a:t>
            </a:r>
            <a:r>
              <a:rPr lang="ru-RU" sz="2800" dirty="0"/>
              <a:t>.</a:t>
            </a:r>
            <a:endParaRPr lang="uk-UA" sz="2800" dirty="0"/>
          </a:p>
        </p:txBody>
      </p:sp>
    </p:spTree>
    <p:extLst>
      <p:ext uri="{BB962C8B-B14F-4D97-AF65-F5344CB8AC3E}">
        <p14:creationId xmlns:p14="http://schemas.microsoft.com/office/powerpoint/2010/main" val="971231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4582D1-298D-4121-BB8F-75DAF6045DB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A2409E3-50CB-4299-A338-02B4B980BED8}"/>
              </a:ext>
            </a:extLst>
          </p:cNvPr>
          <p:cNvSpPr>
            <a:spLocks noGrp="1"/>
          </p:cNvSpPr>
          <p:nvPr>
            <p:ph idx="1"/>
          </p:nvPr>
        </p:nvSpPr>
        <p:spPr/>
        <p:txBody>
          <a:bodyPr>
            <a:normAutofit/>
          </a:bodyPr>
          <a:lstStyle/>
          <a:p>
            <a:pPr algn="ctr"/>
            <a:r>
              <a:rPr lang="ru-RU" sz="2400" dirty="0" err="1"/>
              <a:t>Якщо</a:t>
            </a:r>
            <a:r>
              <a:rPr lang="ru-RU" sz="2400" dirty="0"/>
              <a:t> </a:t>
            </a:r>
            <a:r>
              <a:rPr lang="ru-RU" sz="2400" dirty="0" err="1"/>
              <a:t>друковані</a:t>
            </a:r>
            <a:r>
              <a:rPr lang="ru-RU" sz="2400" dirty="0"/>
              <a:t> </a:t>
            </a:r>
            <a:r>
              <a:rPr lang="ru-RU" sz="2400" dirty="0" err="1"/>
              <a:t>мас-медіа</a:t>
            </a:r>
            <a:r>
              <a:rPr lang="ru-RU" sz="2400" dirty="0"/>
              <a:t> </a:t>
            </a:r>
            <a:r>
              <a:rPr lang="ru-RU" sz="2400" dirty="0" err="1"/>
              <a:t>містять</a:t>
            </a:r>
            <a:r>
              <a:rPr lang="ru-RU" sz="2400" dirty="0"/>
              <a:t> </a:t>
            </a:r>
            <a:r>
              <a:rPr lang="ru-RU" sz="2400" dirty="0" err="1"/>
              <a:t>певну</a:t>
            </a:r>
            <a:r>
              <a:rPr lang="ru-RU" sz="2400" dirty="0"/>
              <a:t> </a:t>
            </a:r>
            <a:r>
              <a:rPr lang="ru-RU" sz="2400" dirty="0" err="1"/>
              <a:t>інформацію</a:t>
            </a:r>
            <a:r>
              <a:rPr lang="ru-RU" sz="2400" dirty="0"/>
              <a:t> з </a:t>
            </a:r>
            <a:r>
              <a:rPr lang="ru-RU" sz="2400" dirty="0" err="1"/>
              <a:t>чіткими</a:t>
            </a:r>
            <a:r>
              <a:rPr lang="ru-RU" sz="2400" dirty="0"/>
              <a:t> </a:t>
            </a:r>
            <a:r>
              <a:rPr lang="ru-RU" sz="2400" dirty="0" err="1"/>
              <a:t>висновками</a:t>
            </a:r>
            <a:r>
              <a:rPr lang="ru-RU" sz="2400" dirty="0"/>
              <a:t>, то </a:t>
            </a:r>
            <a:r>
              <a:rPr lang="ru-RU" sz="2400" dirty="0" err="1"/>
              <a:t>характеризуються</a:t>
            </a:r>
            <a:r>
              <a:rPr lang="ru-RU" sz="2400" dirty="0"/>
              <a:t> </a:t>
            </a:r>
            <a:r>
              <a:rPr lang="ru-RU" sz="2400" dirty="0" err="1"/>
              <a:t>значно</a:t>
            </a:r>
            <a:r>
              <a:rPr lang="ru-RU" sz="2400" dirty="0"/>
              <a:t> </a:t>
            </a:r>
            <a:r>
              <a:rPr lang="ru-RU" sz="2400" dirty="0" err="1"/>
              <a:t>більшою</a:t>
            </a:r>
            <a:r>
              <a:rPr lang="ru-RU" sz="2400" dirty="0"/>
              <a:t> силою </a:t>
            </a:r>
            <a:r>
              <a:rPr lang="ru-RU" sz="2400" dirty="0" err="1"/>
              <a:t>переконання</a:t>
            </a:r>
            <a:r>
              <a:rPr lang="ru-RU" sz="2400" dirty="0"/>
              <a:t>, </a:t>
            </a:r>
            <a:r>
              <a:rPr lang="ru-RU" sz="2400" dirty="0" err="1"/>
              <a:t>ніж</a:t>
            </a:r>
            <a:r>
              <a:rPr lang="ru-RU" sz="2400" dirty="0"/>
              <a:t> за </a:t>
            </a:r>
            <a:r>
              <a:rPr lang="ru-RU" sz="2400" dirty="0" err="1"/>
              <a:t>відсутності</a:t>
            </a:r>
            <a:r>
              <a:rPr lang="ru-RU" sz="2400" dirty="0"/>
              <a:t> таких </a:t>
            </a:r>
            <a:r>
              <a:rPr lang="ru-RU" sz="2400" dirty="0" err="1"/>
              <a:t>висновків</a:t>
            </a:r>
            <a:r>
              <a:rPr lang="ru-RU" sz="2400" dirty="0"/>
              <a:t>.</a:t>
            </a:r>
            <a:endParaRPr lang="uk-UA" sz="2400" dirty="0"/>
          </a:p>
        </p:txBody>
      </p:sp>
    </p:spTree>
    <p:extLst>
      <p:ext uri="{BB962C8B-B14F-4D97-AF65-F5344CB8AC3E}">
        <p14:creationId xmlns:p14="http://schemas.microsoft.com/office/powerpoint/2010/main" val="42737333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ебеса">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{22EB199F-5F78-48CC-B578-066F7553B8DD}tf03457452</Template>
  <TotalTime>252</TotalTime>
  <Words>1390</Words>
  <Application>Microsoft Office PowerPoint</Application>
  <PresentationFormat>Широкий екран</PresentationFormat>
  <Paragraphs>60</Paragraphs>
  <Slides>23</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23</vt:i4>
      </vt:variant>
    </vt:vector>
  </HeadingPairs>
  <TitlesOfParts>
    <vt:vector size="28" baseType="lpstr">
      <vt:lpstr>Arial</vt:lpstr>
      <vt:lpstr>Calibri</vt:lpstr>
      <vt:lpstr>Calibri Light</vt:lpstr>
      <vt:lpstr>Wingdings</vt:lpstr>
      <vt:lpstr>Небеса</vt:lpstr>
      <vt:lpstr>Психологічні аспекти здійснення пропаганди</vt:lpstr>
      <vt:lpstr>Психологічні компоненти охоплюють такі характеристики: </vt:lpstr>
      <vt:lpstr>фактори психологічного плану пропаганди</vt:lpstr>
      <vt:lpstr>Презентація PowerPoint</vt:lpstr>
      <vt:lpstr>Презентація PowerPoint</vt:lpstr>
      <vt:lpstr>Презентація PowerPoint</vt:lpstr>
      <vt:lpstr>Психологічні засади висновків у пропагандистській промові</vt:lpstr>
      <vt:lpstr>Презентація PowerPoint</vt:lpstr>
      <vt:lpstr>Презентація PowerPoint</vt:lpstr>
      <vt:lpstr>явище селекції (чи вибору)</vt:lpstr>
      <vt:lpstr>Презентація PowerPoint</vt:lpstr>
      <vt:lpstr>часткові умови, які обумовлюються як завданнями пропагандиста, так і незалежними від них реальними обставинами </vt:lpstr>
      <vt:lpstr>Презентація PowerPoint</vt:lpstr>
      <vt:lpstr>Презентація PowerPoint</vt:lpstr>
      <vt:lpstr>послідовність розгляду позицій під час пропагандистської роботи</vt:lpstr>
      <vt:lpstr>Комбіноване використання факторів послідовності та новизни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Психологічні засади пропаганди</dc:title>
  <dc:creator>Admin</dc:creator>
  <cp:lastModifiedBy>Admin</cp:lastModifiedBy>
  <cp:revision>5</cp:revision>
  <dcterms:created xsi:type="dcterms:W3CDTF">2022-10-19T16:57:27Z</dcterms:created>
  <dcterms:modified xsi:type="dcterms:W3CDTF">2022-10-19T21:09:28Z</dcterms:modified>
</cp:coreProperties>
</file>