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74" r:id="rId4"/>
    <p:sldId id="258" r:id="rId5"/>
    <p:sldId id="271" r:id="rId6"/>
    <p:sldId id="259" r:id="rId7"/>
    <p:sldId id="260" r:id="rId8"/>
    <p:sldId id="261" r:id="rId9"/>
    <p:sldId id="262" r:id="rId10"/>
    <p:sldId id="263" r:id="rId11"/>
    <p:sldId id="277" r:id="rId12"/>
    <p:sldId id="264" r:id="rId13"/>
    <p:sldId id="272" r:id="rId14"/>
    <p:sldId id="268" r:id="rId15"/>
    <p:sldId id="266" r:id="rId16"/>
    <p:sldId id="273" r:id="rId17"/>
    <p:sldId id="269" r:id="rId18"/>
  </p:sldIdLst>
  <p:sldSz cx="18288000" cy="10287000"/>
  <p:notesSz cx="6858000" cy="9144000"/>
  <p:embeddedFontLst>
    <p:embeddedFont>
      <p:font typeface="SimSun" panose="02010600030101010101" pitchFamily="2" charset="-122"/>
      <p:regular r:id="rId20"/>
    </p:embeddedFont>
    <p:embeddedFont>
      <p:font typeface="Vollkorn" panose="020B0604020202020204" charset="0"/>
      <p:regular r:id="rId21"/>
    </p:embeddedFont>
    <p:embeddedFont>
      <p:font typeface="Calibri" panose="020F0502020204030204" pitchFamily="34" charset="0"/>
      <p:regular r:id="rId22"/>
      <p:bold r:id="rId23"/>
      <p:italic r:id="rId24"/>
      <p:boldItalic r:id="rId25"/>
    </p:embeddedFont>
    <p:embeddedFont>
      <p:font typeface="Vollkorn Italics" panose="020B0604020202020204" charset="0"/>
      <p:regular r:id="rId26"/>
    </p:embeddedFont>
    <p:embeddedFont>
      <p:font typeface="Vollkorn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8" autoAdjust="0"/>
    <p:restoredTop sz="94622" autoAdjust="0"/>
  </p:normalViewPr>
  <p:slideViewPr>
    <p:cSldViewPr>
      <p:cViewPr varScale="1">
        <p:scale>
          <a:sx n="47" d="100"/>
          <a:sy n="47" d="100"/>
        </p:scale>
        <p:origin x="96" y="8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EFBB5-E6BD-41EF-9A6C-4898AE6BC8E1}" type="datetimeFigureOut">
              <a:rPr lang="uk-UA" smtClean="0"/>
              <a:t>06.03.2025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2D6C-C0A9-429E-91CA-FAFE545D81CB}" type="slidenum">
              <a:rPr lang="uk-UA" smtClean="0"/>
              <a:t>‹#›</a:t>
            </a:fld>
            <a:endParaRPr lang="uk-UA"/>
          </a:p>
        </p:txBody>
      </p:sp>
    </p:spTree>
    <p:extLst>
      <p:ext uri="{BB962C8B-B14F-4D97-AF65-F5344CB8AC3E}">
        <p14:creationId xmlns:p14="http://schemas.microsoft.com/office/powerpoint/2010/main" val="311844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D392D6C-C0A9-429E-91CA-FAFE545D81CB}" type="slidenum">
              <a:rPr lang="uk-UA" smtClean="0"/>
              <a:t>1</a:t>
            </a:fld>
            <a:endParaRPr lang="uk-UA"/>
          </a:p>
        </p:txBody>
      </p:sp>
    </p:spTree>
    <p:extLst>
      <p:ext uri="{BB962C8B-B14F-4D97-AF65-F5344CB8AC3E}">
        <p14:creationId xmlns:p14="http://schemas.microsoft.com/office/powerpoint/2010/main" val="424483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0" y="1790700"/>
            <a:ext cx="18288000" cy="6223499"/>
          </a:xfrm>
          <a:prstGeom prst="rect">
            <a:avLst/>
          </a:prstGeom>
        </p:spPr>
        <p:txBody>
          <a:bodyPr wrap="square" lIns="0" tIns="0" rIns="0" bIns="0" rtlCol="0" anchor="t">
            <a:spAutoFit/>
          </a:bodyPr>
          <a:lstStyle/>
          <a:p>
            <a:pPr algn="ctr">
              <a:lnSpc>
                <a:spcPts val="7128"/>
              </a:lnSpc>
            </a:pPr>
            <a:r>
              <a:rPr lang="uk-UA" sz="5400" spc="-46" dirty="0" smtClean="0">
                <a:solidFill>
                  <a:srgbClr val="FFFFFF"/>
                </a:solidFill>
                <a:latin typeface="Vollkorn Bold"/>
              </a:rPr>
              <a:t>ТРАНСФОРМАЦІЯ УПРАВЛІННЯ </a:t>
            </a:r>
            <a:endParaRPr lang="en-US" sz="5400" spc="-46" dirty="0" smtClean="0">
              <a:solidFill>
                <a:srgbClr val="FFFFFF"/>
              </a:solidFill>
              <a:latin typeface="Vollkorn Bold"/>
            </a:endParaRPr>
          </a:p>
          <a:p>
            <a:pPr algn="ctr">
              <a:lnSpc>
                <a:spcPts val="7128"/>
              </a:lnSpc>
            </a:pPr>
            <a:r>
              <a:rPr lang="uk-UA" sz="5400" spc="-46" dirty="0" smtClean="0">
                <a:solidFill>
                  <a:srgbClr val="FFFFFF"/>
                </a:solidFill>
                <a:latin typeface="Vollkorn Bold"/>
              </a:rPr>
              <a:t>НАЦІОНАЛЬНОЮ БЕЗПЕКОЮ</a:t>
            </a:r>
            <a:endParaRPr lang="en-US" sz="5400" spc="-46" dirty="0" smtClean="0">
              <a:solidFill>
                <a:srgbClr val="FFFFFF"/>
              </a:solidFill>
              <a:latin typeface="Vollkorn Bold"/>
            </a:endParaRPr>
          </a:p>
          <a:p>
            <a:pPr algn="ctr">
              <a:lnSpc>
                <a:spcPct val="80000"/>
              </a:lnSpc>
            </a:pPr>
            <a:endParaRPr lang="uk-UA" sz="2000" spc="-23" dirty="0" smtClean="0">
              <a:solidFill>
                <a:srgbClr val="FFFFFF"/>
              </a:solidFill>
              <a:latin typeface="Vollkorn Bold"/>
            </a:endParaRPr>
          </a:p>
          <a:p>
            <a:pPr algn="ctr">
              <a:lnSpc>
                <a:spcPct val="80000"/>
              </a:lnSpc>
            </a:pPr>
            <a:endParaRPr lang="uk-UA" sz="2000" spc="-23" dirty="0" smtClean="0">
              <a:solidFill>
                <a:srgbClr val="FFFFFF"/>
              </a:solidFill>
              <a:latin typeface="Vollkorn Bold"/>
            </a:endParaRPr>
          </a:p>
          <a:p>
            <a:pPr algn="ctr">
              <a:lnSpc>
                <a:spcPct val="80000"/>
              </a:lnSpc>
            </a:pPr>
            <a:r>
              <a:rPr lang="en-US" sz="5940" spc="-23" dirty="0" smtClean="0">
                <a:solidFill>
                  <a:srgbClr val="FFFFFF"/>
                </a:solidFill>
                <a:latin typeface="Vollkorn Bold"/>
              </a:rPr>
              <a:t>(</a:t>
            </a:r>
            <a:r>
              <a:rPr lang="en-US" sz="5940" spc="-23" dirty="0">
                <a:solidFill>
                  <a:srgbClr val="FFFFFF"/>
                </a:solidFill>
                <a:latin typeface="Vollkorn Bold"/>
              </a:rPr>
              <a:t>0) </a:t>
            </a:r>
            <a:r>
              <a:rPr lang="en-US" sz="5940" spc="-23" dirty="0" err="1">
                <a:solidFill>
                  <a:srgbClr val="FFFFFF"/>
                </a:solidFill>
                <a:latin typeface="Vollkorn Bold"/>
              </a:rPr>
              <a:t>Вступ</a:t>
            </a:r>
            <a:r>
              <a:rPr lang="en-US" sz="5940" spc="-23" dirty="0">
                <a:solidFill>
                  <a:srgbClr val="FFFFFF"/>
                </a:solidFill>
                <a:latin typeface="Vollkorn Bold"/>
              </a:rPr>
              <a:t> </a:t>
            </a:r>
            <a:r>
              <a:rPr lang="en-US" sz="5940" spc="-23" dirty="0" err="1">
                <a:solidFill>
                  <a:srgbClr val="FFFFFF"/>
                </a:solidFill>
                <a:latin typeface="Vollkorn Bold"/>
              </a:rPr>
              <a:t>до</a:t>
            </a:r>
            <a:r>
              <a:rPr lang="en-US" sz="5940" spc="-23" dirty="0">
                <a:solidFill>
                  <a:srgbClr val="FFFFFF"/>
                </a:solidFill>
                <a:latin typeface="Vollkorn Bold"/>
              </a:rPr>
              <a:t> </a:t>
            </a:r>
            <a:r>
              <a:rPr lang="en-US" sz="5940" spc="-23" dirty="0" err="1">
                <a:solidFill>
                  <a:srgbClr val="FFFFFF"/>
                </a:solidFill>
                <a:latin typeface="Vollkorn Bold"/>
              </a:rPr>
              <a:t>дисципліни</a:t>
            </a:r>
            <a:endParaRPr lang="en-US" sz="5940" spc="-23" dirty="0">
              <a:solidFill>
                <a:srgbClr val="FFFFFF"/>
              </a:solidFill>
              <a:latin typeface="Vollkorn Bold"/>
            </a:endParaRPr>
          </a:p>
          <a:p>
            <a:pPr algn="ctr">
              <a:lnSpc>
                <a:spcPct val="80000"/>
              </a:lnSpc>
            </a:pPr>
            <a:endParaRPr lang="uk-UA" sz="4000" spc="-23" dirty="0" smtClean="0">
              <a:solidFill>
                <a:srgbClr val="FFFFFF"/>
              </a:solidFill>
              <a:latin typeface="Vollkorn Bold"/>
            </a:endParaRPr>
          </a:p>
          <a:p>
            <a:pPr algn="ctr">
              <a:lnSpc>
                <a:spcPct val="80000"/>
              </a:lnSpc>
            </a:pPr>
            <a:endParaRPr lang="en-US" sz="4000" spc="-23" dirty="0">
              <a:solidFill>
                <a:srgbClr val="FFFFFF"/>
              </a:solidFill>
              <a:latin typeface="Vollkorn Bold"/>
            </a:endParaRPr>
          </a:p>
          <a:p>
            <a:pPr algn="ctr">
              <a:lnSpc>
                <a:spcPct val="80000"/>
              </a:lnSpc>
            </a:pPr>
            <a:r>
              <a:rPr lang="en-US" sz="5940" spc="-23" dirty="0" err="1">
                <a:solidFill>
                  <a:srgbClr val="FFFFFF"/>
                </a:solidFill>
                <a:latin typeface="Vollkorn"/>
              </a:rPr>
              <a:t>доктор</a:t>
            </a:r>
            <a:r>
              <a:rPr lang="en-US" sz="5940" spc="-23" dirty="0">
                <a:solidFill>
                  <a:srgbClr val="FFFFFF"/>
                </a:solidFill>
                <a:latin typeface="Vollkorn"/>
              </a:rPr>
              <a:t> </a:t>
            </a:r>
            <a:r>
              <a:rPr lang="en-US" sz="5940" spc="-23" dirty="0" err="1">
                <a:solidFill>
                  <a:srgbClr val="FFFFFF"/>
                </a:solidFill>
                <a:latin typeface="Vollkorn"/>
              </a:rPr>
              <a:t>економічних</a:t>
            </a:r>
            <a:r>
              <a:rPr lang="en-US" sz="5940" spc="-23" dirty="0">
                <a:solidFill>
                  <a:srgbClr val="FFFFFF"/>
                </a:solidFill>
                <a:latin typeface="Vollkorn"/>
              </a:rPr>
              <a:t> </a:t>
            </a:r>
            <a:r>
              <a:rPr lang="en-US" sz="5940" spc="-23" dirty="0" err="1" smtClean="0">
                <a:solidFill>
                  <a:srgbClr val="FFFFFF"/>
                </a:solidFill>
                <a:latin typeface="Vollkorn"/>
              </a:rPr>
              <a:t>наук</a:t>
            </a:r>
            <a:r>
              <a:rPr lang="en-US" sz="5940" spc="-23" dirty="0" smtClean="0">
                <a:solidFill>
                  <a:srgbClr val="FFFFFF"/>
                </a:solidFill>
                <a:latin typeface="Vollkorn"/>
              </a:rPr>
              <a:t>, </a:t>
            </a:r>
            <a:endParaRPr lang="uk-UA" sz="5940" spc="-23" dirty="0" smtClean="0">
              <a:solidFill>
                <a:srgbClr val="FFFFFF"/>
              </a:solidFill>
              <a:latin typeface="Vollkorn"/>
            </a:endParaRPr>
          </a:p>
          <a:p>
            <a:pPr algn="ctr">
              <a:lnSpc>
                <a:spcPct val="80000"/>
              </a:lnSpc>
            </a:pPr>
            <a:r>
              <a:rPr lang="uk-UA" sz="5940" spc="-23" dirty="0" smtClean="0">
                <a:solidFill>
                  <a:srgbClr val="FFFFFF"/>
                </a:solidFill>
                <a:latin typeface="Vollkorn"/>
              </a:rPr>
              <a:t>доктор наук з державного управління, професор</a:t>
            </a:r>
            <a:r>
              <a:rPr lang="en-US" sz="5940" spc="-23" dirty="0" smtClean="0">
                <a:solidFill>
                  <a:srgbClr val="FFFFFF"/>
                </a:solidFill>
                <a:latin typeface="Vollkorn"/>
              </a:rPr>
              <a:t> </a:t>
            </a:r>
            <a:r>
              <a:rPr lang="uk-UA" sz="5940" spc="-23" dirty="0" smtClean="0">
                <a:solidFill>
                  <a:srgbClr val="FFFFFF"/>
                </a:solidFill>
                <a:latin typeface="Vollkorn"/>
              </a:rPr>
              <a:t/>
            </a:r>
            <a:br>
              <a:rPr lang="uk-UA" sz="5940" spc="-23" dirty="0" smtClean="0">
                <a:solidFill>
                  <a:srgbClr val="FFFFFF"/>
                </a:solidFill>
                <a:latin typeface="Vollkorn"/>
              </a:rPr>
            </a:br>
            <a:r>
              <a:rPr lang="uk-UA" sz="5940" spc="-23" dirty="0" smtClean="0">
                <a:solidFill>
                  <a:srgbClr val="FFFFFF"/>
                </a:solidFill>
                <a:latin typeface="Vollkorn"/>
              </a:rPr>
              <a:t>Грицишен </a:t>
            </a:r>
            <a:r>
              <a:rPr lang="uk-UA" sz="5940" spc="-23" dirty="0" err="1" smtClean="0">
                <a:solidFill>
                  <a:srgbClr val="FFFFFF"/>
                </a:solidFill>
                <a:latin typeface="Vollkorn"/>
              </a:rPr>
              <a:t>Димитрій</a:t>
            </a:r>
            <a:endParaRPr lang="en-US" sz="5940" spc="-23" dirty="0">
              <a:solidFill>
                <a:srgbClr val="FFFFFF"/>
              </a:solidFill>
              <a:latin typeface="Vollkor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219200" y="419100"/>
            <a:ext cx="15316200" cy="8125301"/>
          </a:xfrm>
          <a:prstGeom prst="rect">
            <a:avLst/>
          </a:prstGeom>
        </p:spPr>
        <p:txBody>
          <a:bodyPr wrap="square" lIns="0" tIns="0" rIns="0" bIns="0" rtlCol="0" anchor="t">
            <a:spAutoFit/>
          </a:bodyPr>
          <a:lstStyle/>
          <a:p>
            <a:pPr algn="ctr"/>
            <a:r>
              <a:rPr lang="uk-UA" sz="30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endParaRPr lang="uk-UA" sz="3000" dirty="0" smtClean="0">
              <a:solidFill>
                <a:schemeClr val="accent1">
                  <a:lumMod val="50000"/>
                </a:schemeClr>
              </a:solidFill>
              <a:latin typeface="Vollkorn" panose="020B0604020202020204" charset="0"/>
              <a:ea typeface="Vollkorn" panose="020B0604020202020204" charset="0"/>
            </a:endParaRPr>
          </a:p>
          <a:p>
            <a:pPr indent="352425" algn="just">
              <a:lnSpc>
                <a:spcPct val="130000"/>
              </a:lnSpc>
            </a:pPr>
            <a:r>
              <a:rPr lang="uk-UA" sz="3000" dirty="0" smtClean="0">
                <a:solidFill>
                  <a:schemeClr val="accent1">
                    <a:lumMod val="50000"/>
                  </a:schemeClr>
                </a:solidFill>
                <a:latin typeface="Vollkorn" panose="020B0604020202020204" charset="0"/>
                <a:ea typeface="Vollkorn" panose="020B0604020202020204" charset="0"/>
              </a:rPr>
              <a:t>Оцінювання </a:t>
            </a:r>
            <a:r>
              <a:rPr lang="uk-UA" sz="3000" dirty="0">
                <a:solidFill>
                  <a:schemeClr val="accent1">
                    <a:lumMod val="50000"/>
                  </a:schemeClr>
                </a:solidFill>
                <a:latin typeface="Vollkorn" panose="020B0604020202020204" charset="0"/>
                <a:ea typeface="Vollkorn" panose="020B0604020202020204" charset="0"/>
              </a:rPr>
              <a:t>результатів навчання здобувачів вищої освіти з навчальної дисципліни здійснюється відповідно до Положення про оцінювання результатів навчання здобувачів вищої освіти у Державному університеті «Житомирська політехніка» та розподілу балів, що наведений нижче.</a:t>
            </a:r>
          </a:p>
          <a:p>
            <a:pPr indent="352425" algn="just">
              <a:lnSpc>
                <a:spcPct val="130000"/>
              </a:lnSpc>
            </a:pPr>
            <a:r>
              <a:rPr lang="uk-UA" sz="3000" dirty="0">
                <a:solidFill>
                  <a:schemeClr val="accent1">
                    <a:lumMod val="50000"/>
                  </a:schemeClr>
                </a:solidFill>
                <a:latin typeface="Vollkorn" panose="020B0604020202020204" charset="0"/>
                <a:ea typeface="Vollkorn" panose="020B0604020202020204" charset="0"/>
              </a:rPr>
              <a:t>Система оцінювання результатів навчання здобувачів вищої освіти з навчальної дисципліни включає:</a:t>
            </a:r>
          </a:p>
          <a:p>
            <a:pPr indent="352425" algn="just">
              <a:lnSpc>
                <a:spcPct val="130000"/>
              </a:lnSpc>
            </a:pPr>
            <a:r>
              <a:rPr lang="uk-UA" sz="3000" dirty="0">
                <a:solidFill>
                  <a:schemeClr val="accent1">
                    <a:lumMod val="50000"/>
                  </a:schemeClr>
                </a:solidFill>
                <a:latin typeface="Vollkorn" panose="020B0604020202020204" charset="0"/>
                <a:ea typeface="Vollkorn" panose="020B0604020202020204" charset="0"/>
              </a:rPr>
              <a:t>‒ поточний, модульний та підсумковий контроль – для здобувачів денної форми навчання.</a:t>
            </a:r>
          </a:p>
          <a:p>
            <a:pPr indent="352425" algn="just">
              <a:lnSpc>
                <a:spcPct val="130000"/>
              </a:lnSpc>
            </a:pPr>
            <a:r>
              <a:rPr lang="uk-UA" sz="3000" dirty="0">
                <a:solidFill>
                  <a:schemeClr val="accent1">
                    <a:lumMod val="50000"/>
                  </a:schemeClr>
                </a:solidFill>
                <a:latin typeface="Vollkorn" panose="020B0604020202020204" charset="0"/>
                <a:ea typeface="Vollkorn" panose="020B0604020202020204" charset="0"/>
              </a:rPr>
              <a:t>Поточний контроль проводиться для оцінювання рівня засвоєння знань, формування умінь і навичок здобувачів вищої освіти впродовж вивчення ними матеріалу модуля (змістових модулів) навчальної дисципліни. Поточний контроль здійснюється під час проведення навчальних занять.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219200" y="647700"/>
            <a:ext cx="15240000" cy="7478970"/>
          </a:xfrm>
          <a:prstGeom prst="rect">
            <a:avLst/>
          </a:prstGeom>
        </p:spPr>
        <p:txBody>
          <a:bodyPr wrap="square" lIns="0" tIns="0" rIns="0" bIns="0" rtlCol="0" anchor="t">
            <a:spAutoFit/>
          </a:bodyPr>
          <a:lstStyle/>
          <a:p>
            <a:pPr algn="ctr"/>
            <a:r>
              <a:rPr lang="uk-UA" sz="30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endParaRPr lang="ru-RU" sz="3000" dirty="0" smtClean="0">
              <a:solidFill>
                <a:schemeClr val="accent1">
                  <a:lumMod val="50000"/>
                </a:schemeClr>
              </a:solidFill>
              <a:latin typeface="Vollkorn" panose="020B0604020202020204" charset="0"/>
              <a:ea typeface="Vollkorn" panose="020B0604020202020204" charset="0"/>
            </a:endParaRPr>
          </a:p>
          <a:p>
            <a:pPr indent="261938" algn="just"/>
            <a:endParaRPr lang="uk-UA" sz="3000" dirty="0">
              <a:solidFill>
                <a:schemeClr val="accent1">
                  <a:lumMod val="50000"/>
                </a:schemeClr>
              </a:solidFill>
              <a:latin typeface="Vollkorn" panose="020B0604020202020204" charset="0"/>
              <a:ea typeface="Vollkorn" panose="020B0604020202020204" charset="0"/>
            </a:endParaRPr>
          </a:p>
          <a:p>
            <a:pPr indent="352425" algn="just">
              <a:lnSpc>
                <a:spcPct val="120000"/>
              </a:lnSpc>
            </a:pPr>
            <a:r>
              <a:rPr lang="uk-UA" sz="3000" dirty="0">
                <a:solidFill>
                  <a:schemeClr val="accent1">
                    <a:lumMod val="50000"/>
                  </a:schemeClr>
                </a:solidFill>
                <a:latin typeface="Vollkorn" panose="020B0604020202020204" charset="0"/>
                <a:ea typeface="Vollkorn" panose="020B0604020202020204" charset="0"/>
              </a:rPr>
              <a:t>Модульний контроль проводиться з метою оцінювання результатів навчання здобувачів вищої освіти за модуль (змістові модулі) навчальної дисципліни. Модульний контроль проводиться під час навчального заняття після завершення вивчення матеріалу модуля (змістових модулів) навчальної дисципліни. Модульний контроль здійснюється у формі написання модульної контрольної роботи.</a:t>
            </a:r>
          </a:p>
          <a:p>
            <a:pPr indent="352425" algn="just">
              <a:lnSpc>
                <a:spcPct val="120000"/>
              </a:lnSpc>
            </a:pPr>
            <a:r>
              <a:rPr lang="uk-UA" sz="3000" dirty="0">
                <a:solidFill>
                  <a:schemeClr val="accent1">
                    <a:lumMod val="50000"/>
                  </a:schemeClr>
                </a:solidFill>
                <a:latin typeface="Vollkorn" panose="020B0604020202020204" charset="0"/>
                <a:ea typeface="Vollkorn" panose="020B0604020202020204" charset="0"/>
              </a:rPr>
              <a:t>Підсумковий контроль проводиться для підсумкового оцінювання результатів навчання здобувачів вищої освіти з навчальної дисципліни. Підсумковий контроль здійснюється після завершення вивчення навчальної дисципліни або наприкінці семестру. Підсумковий контроль проводиться у формі екзамену. Процедура складання екзамену визначена у Положенні про організацію освітнього процесу у Державному університеті «Житомирська політехніка</a:t>
            </a:r>
            <a:r>
              <a:rPr lang="uk-UA" sz="3000" dirty="0" smtClean="0">
                <a:solidFill>
                  <a:schemeClr val="accent1">
                    <a:lumMod val="50000"/>
                  </a:schemeClr>
                </a:solidFill>
                <a:latin typeface="Vollkorn" panose="020B0604020202020204" charset="0"/>
                <a:ea typeface="Vollkorn" panose="020B0604020202020204" charset="0"/>
              </a:rPr>
              <a:t>». </a:t>
            </a:r>
            <a:endParaRPr lang="en-US"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2507322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9" name="Rectangle 2"/>
          <p:cNvSpPr>
            <a:spLocks noChangeArrowheads="1"/>
          </p:cNvSpPr>
          <p:nvPr/>
        </p:nvSpPr>
        <p:spPr bwMode="auto">
          <a:xfrm>
            <a:off x="2488602" y="142101"/>
            <a:ext cx="133107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 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 навчальної</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дисципліни</a:t>
            </a:r>
          </a:p>
        </p:txBody>
      </p:sp>
      <p:sp>
        <p:nvSpPr>
          <p:cNvPr id="11" name="Rectangle 3"/>
          <p:cNvSpPr>
            <a:spLocks noChangeArrowheads="1"/>
          </p:cNvSpPr>
          <p:nvPr/>
        </p:nvSpPr>
        <p:spPr bwMode="auto">
          <a:xfrm>
            <a:off x="609600" y="2628900"/>
            <a:ext cx="165354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за виконання завдань поточного контролю</a:t>
            </a:r>
          </a:p>
        </p:txBody>
      </p:sp>
      <p:graphicFrame>
        <p:nvGraphicFramePr>
          <p:cNvPr id="3" name="Таблица 2"/>
          <p:cNvGraphicFramePr>
            <a:graphicFrameLocks noGrp="1"/>
          </p:cNvGraphicFramePr>
          <p:nvPr>
            <p:extLst>
              <p:ext uri="{D42A27DB-BD31-4B8C-83A1-F6EECF244321}">
                <p14:modId xmlns:p14="http://schemas.microsoft.com/office/powerpoint/2010/main" val="4005567693"/>
              </p:ext>
            </p:extLst>
          </p:nvPr>
        </p:nvGraphicFramePr>
        <p:xfrm>
          <a:off x="2488602" y="696099"/>
          <a:ext cx="13208598" cy="1451610"/>
        </p:xfrm>
        <a:graphic>
          <a:graphicData uri="http://schemas.openxmlformats.org/drawingml/2006/table">
            <a:tbl>
              <a:tblPr firstRow="1" firstCol="1" bandRow="1">
                <a:tableStyleId>{5C22544A-7EE6-4342-B048-85BDC9FD1C3A}</a:tableStyleId>
              </a:tblPr>
              <a:tblGrid>
                <a:gridCol w="9246198"/>
                <a:gridCol w="3962400"/>
              </a:tblGrid>
              <a:tr h="0">
                <a:tc>
                  <a:txBody>
                    <a:bodyPr/>
                    <a:lstStyle/>
                    <a:p>
                      <a:pPr algn="ctr">
                        <a:lnSpc>
                          <a:spcPct val="95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nchor="ctr"/>
                </a:tc>
              </a:tr>
              <a:tr h="0">
                <a:tc gridSpan="2">
                  <a:txBody>
                    <a:bodyPr/>
                    <a:lstStyle/>
                    <a:p>
                      <a:pPr algn="ctr" fontAlgn="auto">
                        <a:lnSpc>
                          <a:spcPct val="95000"/>
                        </a:lnSpc>
                        <a:spcAft>
                          <a:spcPts val="0"/>
                        </a:spcAft>
                      </a:pPr>
                      <a:r>
                        <a:rPr lang="uk-UA" sz="2000" dirty="0">
                          <a:effectLst/>
                          <a:latin typeface="Vollkorn" panose="020B0604020202020204" charset="0"/>
                          <a:ea typeface="Vollkorn" panose="020B0604020202020204" charset="0"/>
                        </a:rPr>
                        <a:t>Для здобувача денної форми навчання</a:t>
                      </a:r>
                    </a:p>
                  </a:txBody>
                  <a:tcPr marL="68580" marR="68580" marT="0" marB="0" anchor="ctr"/>
                </a:tc>
                <a:tc hMerge="1">
                  <a:txBody>
                    <a:bodyPr/>
                    <a:lstStyle/>
                    <a:p>
                      <a:endParaRPr lang="uk-UA"/>
                    </a:p>
                  </a:txBody>
                  <a:tcPr/>
                </a:tc>
              </a:tr>
              <a:tr h="0">
                <a:tc>
                  <a:txBody>
                    <a:bodyPr/>
                    <a:lstStyle/>
                    <a:p>
                      <a:pPr algn="l">
                        <a:lnSpc>
                          <a:spcPct val="95000"/>
                        </a:lnSpc>
                        <a:spcAft>
                          <a:spcPts val="0"/>
                        </a:spcAft>
                      </a:pPr>
                      <a:r>
                        <a:rPr lang="uk-UA" sz="2000" dirty="0">
                          <a:effectLst/>
                          <a:latin typeface="Vollkorn" panose="020B0604020202020204" charset="0"/>
                          <a:ea typeface="Vollkorn" panose="020B0604020202020204" charset="0"/>
                        </a:rPr>
                        <a:t>Виконання завдань поточного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60</a:t>
                      </a:r>
                    </a:p>
                  </a:txBody>
                  <a:tcPr marL="68580" marR="68580" marT="0" marB="0" anchor="ctr"/>
                </a:tc>
              </a:tr>
              <a:tr h="0">
                <a:tc>
                  <a:txBody>
                    <a:bodyPr/>
                    <a:lstStyle/>
                    <a:p>
                      <a:pPr algn="l">
                        <a:lnSpc>
                          <a:spcPct val="95000"/>
                        </a:lnSpc>
                        <a:spcAft>
                          <a:spcPts val="0"/>
                        </a:spcAft>
                      </a:pPr>
                      <a:r>
                        <a:rPr lang="uk-UA" sz="2000">
                          <a:effectLst/>
                          <a:latin typeface="Vollkorn" panose="020B0604020202020204" charset="0"/>
                          <a:ea typeface="Vollkorn" panose="020B0604020202020204" charset="0"/>
                        </a:rPr>
                        <a:t>Виконання завдань модульного або підсумкового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40</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Підсумкова семестрова оцінка</a:t>
                      </a:r>
                    </a:p>
                  </a:txBody>
                  <a:tcPr marL="68580" marR="68580" marT="0" marB="0" anchor="ctr"/>
                </a:tc>
                <a:tc>
                  <a:txBody>
                    <a:bodyPr/>
                    <a:lstStyle/>
                    <a:p>
                      <a:pPr algn="ctr">
                        <a:lnSpc>
                          <a:spcPct val="95000"/>
                        </a:lnSpc>
                        <a:spcAft>
                          <a:spcPts val="0"/>
                        </a:spcAft>
                      </a:pPr>
                      <a:r>
                        <a:rPr lang="uk-UA" sz="2000" b="1" dirty="0">
                          <a:effectLst/>
                          <a:latin typeface="Vollkorn" panose="020B0604020202020204" charset="0"/>
                          <a:ea typeface="Vollkorn" panose="020B0604020202020204" charset="0"/>
                        </a:rPr>
                        <a:t>100</a:t>
                      </a:r>
                    </a:p>
                  </a:txBody>
                  <a:tcPr marL="68580" marR="68580" marT="0" marB="0" anchor="ct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351363775"/>
              </p:ext>
            </p:extLst>
          </p:nvPr>
        </p:nvGraphicFramePr>
        <p:xfrm>
          <a:off x="2488604" y="3217685"/>
          <a:ext cx="13208597" cy="2320290"/>
        </p:xfrm>
        <a:graphic>
          <a:graphicData uri="http://schemas.openxmlformats.org/drawingml/2006/table">
            <a:tbl>
              <a:tblPr firstRow="1" firstCol="1" bandRow="1">
                <a:tableStyleId>{5C22544A-7EE6-4342-B048-85BDC9FD1C3A}</a:tableStyleId>
              </a:tblPr>
              <a:tblGrid>
                <a:gridCol w="9246198"/>
                <a:gridCol w="1981200"/>
                <a:gridCol w="1981199"/>
              </a:tblGrid>
              <a:tr h="0">
                <a:tc rowSpan="2">
                  <a:txBody>
                    <a:bodyPr/>
                    <a:lstStyle/>
                    <a:p>
                      <a:pPr algn="ctr">
                        <a:lnSpc>
                          <a:spcPct val="95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tc>
                <a:tc gridSpan="2">
                  <a:txBody>
                    <a:bodyPr/>
                    <a:lstStyle/>
                    <a:p>
                      <a:pPr algn="ctr">
                        <a:lnSpc>
                          <a:spcPct val="95000"/>
                        </a:lnSpc>
                        <a:spcAft>
                          <a:spcPts val="0"/>
                        </a:spcAft>
                      </a:pPr>
                      <a:r>
                        <a:rPr lang="uk-UA" sz="2000" dirty="0">
                          <a:effectLst/>
                          <a:latin typeface="Vollkorn" panose="020B0604020202020204" charset="0"/>
                          <a:ea typeface="Vollkorn" panose="020B0604020202020204" charset="0"/>
                        </a:rPr>
                        <a:t>Кількість балів за семестр</a:t>
                      </a:r>
                    </a:p>
                  </a:txBody>
                  <a:tcPr marL="68580" marR="68580" marT="0" marB="0" anchor="ctr"/>
                </a:tc>
                <a:tc hMerge="1">
                  <a:txBody>
                    <a:bodyPr/>
                    <a:lstStyle/>
                    <a:p>
                      <a:endParaRPr lang="uk-UA"/>
                    </a:p>
                  </a:txBody>
                  <a:tcPr/>
                </a:tc>
              </a:tr>
              <a:tr h="0">
                <a:tc vMerge="1">
                  <a:txBody>
                    <a:bodyPr/>
                    <a:lstStyle/>
                    <a:p>
                      <a:endParaRPr lang="uk-UA"/>
                    </a:p>
                  </a:txBody>
                  <a:tcP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денна форма</a:t>
                      </a:r>
                    </a:p>
                  </a:txBody>
                  <a:tcPr marL="68580" marR="68580" marT="0" marB="0" anchor="ct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заочна форма</a:t>
                      </a:r>
                    </a:p>
                  </a:txBody>
                  <a:tcPr marL="68580" marR="68580" marT="0" marB="0"/>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завдань під час навчальних занять</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48</a:t>
                      </a:r>
                    </a:p>
                  </a:txBody>
                  <a:tcPr marL="68580" marR="68580" marT="0" marB="0" anchor="ctr"/>
                </a:tc>
                <a:tc>
                  <a:txBody>
                    <a:bodyPr/>
                    <a:lstStyle/>
                    <a:p>
                      <a:pPr algn="ctr">
                        <a:lnSpc>
                          <a:spcPct val="95000"/>
                        </a:lnSpc>
                        <a:spcAft>
                          <a:spcPts val="0"/>
                        </a:spcAft>
                      </a:pPr>
                      <a:r>
                        <a:rPr lang="uk-UA" sz="2000" dirty="0" smtClean="0">
                          <a:effectLst/>
                          <a:latin typeface="Vollkorn" panose="020B0604020202020204" charset="0"/>
                          <a:ea typeface="Vollkorn" panose="020B0604020202020204" charset="0"/>
                        </a:rPr>
                        <a:t>–</a:t>
                      </a:r>
                      <a:endParaRPr lang="uk-UA" sz="2000" dirty="0">
                        <a:effectLst/>
                        <a:latin typeface="Vollkorn" panose="020B0604020202020204" charset="0"/>
                        <a:ea typeface="Vollkorn" panose="020B0604020202020204" charset="0"/>
                      </a:endParaRPr>
                    </a:p>
                  </a:txBody>
                  <a:tcPr marL="68580" marR="68580" marT="0" marB="0" anchor="ctr"/>
                </a:tc>
              </a:tr>
              <a:tr h="0">
                <a:tc>
                  <a:txBody>
                    <a:bodyPr/>
                    <a:lstStyle/>
                    <a:p>
                      <a:pPr algn="just">
                        <a:lnSpc>
                          <a:spcPct val="95000"/>
                        </a:lnSpc>
                        <a:spcAft>
                          <a:spcPts val="0"/>
                        </a:spcAft>
                      </a:pPr>
                      <a:r>
                        <a:rPr lang="uk-UA" sz="2000" dirty="0">
                          <a:effectLst/>
                          <a:latin typeface="Vollkorn" panose="020B0604020202020204" charset="0"/>
                          <a:ea typeface="Vollkorn" panose="020B0604020202020204" charset="0"/>
                        </a:rPr>
                        <a:t>Виконання та захист індивідуальних самостійних завдань</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12</a:t>
                      </a:r>
                    </a:p>
                  </a:txBody>
                  <a:tcPr marL="68580" marR="68580" marT="0" marB="0" anchor="ctr"/>
                </a:tc>
                <a:tc>
                  <a:txBody>
                    <a:bodyPr/>
                    <a:lstStyle/>
                    <a:p>
                      <a:pPr algn="ctr">
                        <a:lnSpc>
                          <a:spcPct val="95000"/>
                        </a:lnSpc>
                        <a:spcAft>
                          <a:spcPts val="0"/>
                        </a:spcAft>
                      </a:pPr>
                      <a:r>
                        <a:rPr lang="uk-UA" sz="2000" dirty="0" smtClean="0">
                          <a:effectLst/>
                          <a:latin typeface="Vollkorn" panose="020B0604020202020204" charset="0"/>
                          <a:ea typeface="Vollkorn" panose="020B0604020202020204" charset="0"/>
                        </a:rPr>
                        <a:t>–</a:t>
                      </a:r>
                      <a:endParaRPr lang="uk-UA" sz="2000" dirty="0">
                        <a:effectLst/>
                        <a:latin typeface="Vollkorn" panose="020B0604020202020204" charset="0"/>
                        <a:ea typeface="Vollkorn" panose="020B0604020202020204" charset="0"/>
                      </a:endParaRPr>
                    </a:p>
                  </a:txBody>
                  <a:tcPr marL="68580" marR="68580" marT="0" marB="0" anchor="ctr"/>
                </a:tc>
              </a:tr>
              <a:tr h="0">
                <a:tc>
                  <a:txBody>
                    <a:bodyPr/>
                    <a:lstStyle/>
                    <a:p>
                      <a:pPr algn="just">
                        <a:lnSpc>
                          <a:spcPct val="95000"/>
                        </a:lnSpc>
                        <a:spcAft>
                          <a:spcPts val="0"/>
                        </a:spcAft>
                      </a:pPr>
                      <a:r>
                        <a:rPr lang="uk-UA" sz="2000" dirty="0">
                          <a:effectLst/>
                          <a:latin typeface="Vollkorn" panose="020B0604020202020204" charset="0"/>
                          <a:ea typeface="Vollkorn" panose="020B0604020202020204" charset="0"/>
                        </a:rPr>
                        <a:t>Виконання науково-дослідної роботи та інших видів робіт (додаткові – заохочувальні бали):</a:t>
                      </a:r>
                    </a:p>
                    <a:p>
                      <a:pPr indent="-179705" algn="just">
                        <a:lnSpc>
                          <a:spcPct val="95000"/>
                        </a:lnSpc>
                        <a:spcAft>
                          <a:spcPts val="0"/>
                        </a:spcAft>
                      </a:pPr>
                      <a:r>
                        <a:rPr lang="uk-UA" sz="2000" dirty="0">
                          <a:effectLst/>
                          <a:latin typeface="Vollkorn" panose="020B0604020202020204" charset="0"/>
                          <a:ea typeface="Vollkorn" panose="020B0604020202020204" charset="0"/>
                        </a:rPr>
                        <a:t>1. Підготовка наукових статей, тез доповідей наукових конференцій</a:t>
                      </a:r>
                    </a:p>
                  </a:txBody>
                  <a:tcPr marL="68580" marR="68580" marT="0" marB="0" anchor="ctr"/>
                </a:tc>
                <a:tc>
                  <a:txBody>
                    <a:bodyPr/>
                    <a:lstStyle/>
                    <a:p>
                      <a:pPr algn="ctr">
                        <a:lnSpc>
                          <a:spcPct val="95000"/>
                        </a:lnSpc>
                        <a:spcAft>
                          <a:spcPts val="0"/>
                        </a:spcAft>
                      </a:pPr>
                      <a:r>
                        <a:rPr lang="uk-UA" sz="2000" dirty="0" smtClean="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endParaRPr>
                    </a:p>
                  </a:txBody>
                  <a:tcPr marL="68580" marR="68580" marT="0" marB="0" anchor="ctr"/>
                </a:tc>
                <a:tc>
                  <a:txBody>
                    <a:bodyPr/>
                    <a:lstStyle/>
                    <a:p>
                      <a:pPr algn="ctr">
                        <a:lnSpc>
                          <a:spcPct val="95000"/>
                        </a:lnSpc>
                        <a:spcAft>
                          <a:spcPts val="0"/>
                        </a:spcAft>
                      </a:pPr>
                      <a:r>
                        <a:rPr lang="uk-UA" sz="2000" dirty="0" smtClean="0">
                          <a:effectLst/>
                          <a:latin typeface="Vollkorn" panose="020B0604020202020204" charset="0"/>
                          <a:ea typeface="Vollkorn" panose="020B0604020202020204" charset="0"/>
                        </a:rPr>
                        <a:t>–</a:t>
                      </a:r>
                      <a:endParaRPr lang="uk-UA" sz="2000" dirty="0">
                        <a:effectLst/>
                        <a:latin typeface="Vollkorn" panose="020B0604020202020204" charset="0"/>
                        <a:ea typeface="Vollkorn" panose="020B0604020202020204" charset="0"/>
                      </a:endParaRP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Разом за виконання завдань поточного контролю</a:t>
                      </a:r>
                    </a:p>
                  </a:txBody>
                  <a:tcPr marL="68580" marR="68580" marT="0" marB="0" anchor="ctr"/>
                </a:tc>
                <a:tc>
                  <a:txBody>
                    <a:bodyPr/>
                    <a:lstStyle/>
                    <a:p>
                      <a:pPr algn="ctr">
                        <a:lnSpc>
                          <a:spcPct val="95000"/>
                        </a:lnSpc>
                        <a:spcAft>
                          <a:spcPts val="0"/>
                        </a:spcAft>
                      </a:pPr>
                      <a:r>
                        <a:rPr lang="uk-UA" sz="2000" b="1" dirty="0">
                          <a:effectLst/>
                          <a:latin typeface="Vollkorn" panose="020B0604020202020204" charset="0"/>
                          <a:ea typeface="Vollkorn" panose="020B0604020202020204" charset="0"/>
                        </a:rPr>
                        <a:t>60</a:t>
                      </a:r>
                    </a:p>
                  </a:txBody>
                  <a:tcPr marL="68580" marR="68580" marT="0" marB="0" anchor="ctr"/>
                </a:tc>
                <a:tc>
                  <a:txBody>
                    <a:bodyPr/>
                    <a:lstStyle/>
                    <a:p>
                      <a:pPr algn="ctr">
                        <a:lnSpc>
                          <a:spcPct val="95000"/>
                        </a:lnSpc>
                        <a:spcAft>
                          <a:spcPts val="0"/>
                        </a:spcAft>
                      </a:pPr>
                      <a:r>
                        <a:rPr lang="uk-UA" sz="2000" dirty="0" smtClean="0">
                          <a:effectLst/>
                          <a:latin typeface="Vollkorn" panose="020B0604020202020204" charset="0"/>
                          <a:ea typeface="Vollkorn" panose="020B0604020202020204" charset="0"/>
                        </a:rPr>
                        <a:t>–</a:t>
                      </a:r>
                      <a:endParaRPr lang="uk-UA" sz="2000" dirty="0">
                        <a:effectLst/>
                        <a:latin typeface="Vollkorn" panose="020B0604020202020204" charset="0"/>
                        <a:ea typeface="Vollkorn" panose="020B0604020202020204" charset="0"/>
                      </a:endParaRPr>
                    </a:p>
                  </a:txBody>
                  <a:tcPr marL="68580" marR="68580" marT="0" marB="0"/>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900426219"/>
              </p:ext>
            </p:extLst>
          </p:nvPr>
        </p:nvGraphicFramePr>
        <p:xfrm>
          <a:off x="2506187" y="6667500"/>
          <a:ext cx="13215224" cy="1482852"/>
        </p:xfrm>
        <a:graphic>
          <a:graphicData uri="http://schemas.openxmlformats.org/drawingml/2006/table">
            <a:tbl>
              <a:tblPr firstRow="1" firstCol="1" bandRow="1">
                <a:tableStyleId>{5C22544A-7EE6-4342-B048-85BDC9FD1C3A}</a:tableStyleId>
              </a:tblPr>
              <a:tblGrid>
                <a:gridCol w="9225474"/>
                <a:gridCol w="2039203"/>
                <a:gridCol w="1950547"/>
              </a:tblGrid>
              <a:tr h="0">
                <a:tc rowSpan="2">
                  <a:txBody>
                    <a:bodyPr/>
                    <a:lstStyle/>
                    <a:p>
                      <a:pPr algn="ctr">
                        <a:lnSpc>
                          <a:spcPct val="97000"/>
                        </a:lnSpc>
                        <a:spcAft>
                          <a:spcPts val="0"/>
                        </a:spcAft>
                      </a:pPr>
                      <a:r>
                        <a:rPr lang="uk-UA" sz="2000" dirty="0">
                          <a:effectLst/>
                          <a:latin typeface="Vollkorn" panose="020B0604020202020204" charset="0"/>
                          <a:ea typeface="Vollkorn" panose="020B0604020202020204" charset="0"/>
                        </a:rPr>
                        <a:t>Види робіт здобувача вищої освіти </a:t>
                      </a:r>
                    </a:p>
                  </a:txBody>
                  <a:tcPr marL="68580" marR="68580" marT="0" marB="0"/>
                </a:tc>
                <a:tc gridSpan="2">
                  <a:txBody>
                    <a:bodyPr/>
                    <a:lstStyle/>
                    <a:p>
                      <a:pPr algn="ctr">
                        <a:lnSpc>
                          <a:spcPct val="97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tc>
                <a:tc hMerge="1">
                  <a:txBody>
                    <a:bodyPr/>
                    <a:lstStyle/>
                    <a:p>
                      <a:endParaRPr lang="uk-UA"/>
                    </a:p>
                  </a:txBody>
                  <a:tcPr/>
                </a:tc>
              </a:tr>
              <a:tr h="0">
                <a:tc vMerge="1">
                  <a:txBody>
                    <a:bodyPr/>
                    <a:lstStyle/>
                    <a:p>
                      <a:endParaRPr lang="uk-UA"/>
                    </a:p>
                  </a:txBody>
                  <a:tcPr/>
                </a:tc>
                <a:tc>
                  <a:txBody>
                    <a:bodyPr/>
                    <a:lstStyle/>
                    <a:p>
                      <a:pPr algn="ctr">
                        <a:lnSpc>
                          <a:spcPct val="97000"/>
                        </a:lnSpc>
                        <a:spcAft>
                          <a:spcPts val="0"/>
                        </a:spcAft>
                      </a:pPr>
                      <a:r>
                        <a:rPr lang="uk-UA" sz="2000">
                          <a:effectLst/>
                          <a:latin typeface="Vollkorn" panose="020B0604020202020204" charset="0"/>
                          <a:ea typeface="Vollkorn" panose="020B0604020202020204" charset="0"/>
                        </a:rPr>
                        <a:t>денна форма </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заочна форма</a:t>
                      </a:r>
                    </a:p>
                  </a:txBody>
                  <a:tcPr marL="68580" marR="68580" marT="0" marB="0"/>
                </a:tc>
              </a:tr>
              <a:tr h="0">
                <a:tc>
                  <a:txBody>
                    <a:bodyPr/>
                    <a:lstStyle/>
                    <a:p>
                      <a:pPr algn="l">
                        <a:lnSpc>
                          <a:spcPct val="97000"/>
                        </a:lnSpc>
                        <a:spcAft>
                          <a:spcPts val="0"/>
                        </a:spcAft>
                      </a:pPr>
                      <a:r>
                        <a:rPr lang="uk-UA" sz="2000" dirty="0">
                          <a:effectLst/>
                          <a:latin typeface="Vollkorn" panose="020B0604020202020204" charset="0"/>
                          <a:ea typeface="Vollkorn" panose="020B0604020202020204" charset="0"/>
                        </a:rPr>
                        <a:t>Виконання </a:t>
                      </a:r>
                      <a:r>
                        <a:rPr lang="uk-UA" sz="2000" dirty="0" smtClean="0">
                          <a:effectLst/>
                          <a:latin typeface="Vollkorn" panose="020B0604020202020204" charset="0"/>
                          <a:ea typeface="Vollkorn" panose="020B0604020202020204" charset="0"/>
                        </a:rPr>
                        <a:t>практичних робіт</a:t>
                      </a:r>
                      <a:endParaRPr lang="uk-UA" sz="2000" dirty="0">
                        <a:effectLst/>
                        <a:latin typeface="Vollkorn" panose="020B0604020202020204" charset="0"/>
                        <a:ea typeface="Vollkorn" panose="020B0604020202020204" charset="0"/>
                      </a:endParaRP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34</a:t>
                      </a:r>
                    </a:p>
                  </a:txBody>
                  <a:tcPr marL="68580" marR="68580" marT="0" marB="0"/>
                </a:tc>
                <a:tc>
                  <a:txBody>
                    <a:bodyPr/>
                    <a:lstStyle/>
                    <a:p>
                      <a:pPr algn="ctr">
                        <a:lnSpc>
                          <a:spcPct val="97000"/>
                        </a:lnSpc>
                        <a:spcAft>
                          <a:spcPts val="0"/>
                        </a:spcAft>
                      </a:pPr>
                      <a:r>
                        <a:rPr lang="uk-UA" sz="2000" dirty="0" smtClean="0">
                          <a:effectLst/>
                          <a:latin typeface="Vollkorn" panose="020B0604020202020204" charset="0"/>
                          <a:ea typeface="Vollkorn" panose="020B0604020202020204" charset="0"/>
                        </a:rPr>
                        <a:t>–</a:t>
                      </a:r>
                      <a:endParaRPr lang="uk-UA" sz="2000" dirty="0">
                        <a:effectLst/>
                        <a:latin typeface="Vollkorn" panose="020B0604020202020204" charset="0"/>
                        <a:ea typeface="Vollkorn" panose="020B0604020202020204" charset="0"/>
                      </a:endParaRPr>
                    </a:p>
                  </a:txBody>
                  <a:tcPr marL="68580" marR="68580" marT="0" marB="0"/>
                </a:tc>
              </a:tr>
              <a:tr h="0">
                <a:tc>
                  <a:txBody>
                    <a:bodyPr/>
                    <a:lstStyle/>
                    <a:p>
                      <a:pPr algn="l">
                        <a:lnSpc>
                          <a:spcPct val="97000"/>
                        </a:lnSpc>
                        <a:spcAft>
                          <a:spcPts val="0"/>
                        </a:spcAft>
                      </a:pPr>
                      <a:r>
                        <a:rPr lang="uk-UA" sz="2000">
                          <a:effectLst/>
                          <a:latin typeface="Vollkorn" panose="020B0604020202020204" charset="0"/>
                          <a:ea typeface="Vollkorn" panose="020B0604020202020204" charset="0"/>
                        </a:rPr>
                        <a:t>Виконання тестових завдань</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14</a:t>
                      </a:r>
                    </a:p>
                  </a:txBody>
                  <a:tcPr marL="68580" marR="68580" marT="0" marB="0"/>
                </a:tc>
                <a:tc>
                  <a:txBody>
                    <a:bodyPr/>
                    <a:lstStyle/>
                    <a:p>
                      <a:pPr algn="ctr">
                        <a:lnSpc>
                          <a:spcPct val="97000"/>
                        </a:lnSpc>
                        <a:spcAft>
                          <a:spcPts val="0"/>
                        </a:spcAft>
                      </a:pPr>
                      <a:r>
                        <a:rPr lang="uk-UA" sz="2000" dirty="0" smtClean="0">
                          <a:effectLst/>
                          <a:latin typeface="Vollkorn" panose="020B0604020202020204" charset="0"/>
                          <a:ea typeface="Vollkorn" panose="020B0604020202020204" charset="0"/>
                        </a:rPr>
                        <a:t>–</a:t>
                      </a:r>
                      <a:endParaRPr lang="uk-UA" sz="2000" dirty="0">
                        <a:effectLst/>
                        <a:latin typeface="Vollkorn" panose="020B0604020202020204" charset="0"/>
                        <a:ea typeface="Vollkorn" panose="020B0604020202020204" charset="0"/>
                      </a:endParaRPr>
                    </a:p>
                  </a:txBody>
                  <a:tcPr marL="68580" marR="68580" marT="0" marB="0"/>
                </a:tc>
              </a:tr>
              <a:tr h="0">
                <a:tc>
                  <a:txBody>
                    <a:bodyPr/>
                    <a:lstStyle/>
                    <a:p>
                      <a:pPr algn="just">
                        <a:lnSpc>
                          <a:spcPct val="97000"/>
                        </a:lnSpc>
                        <a:spcAft>
                          <a:spcPts val="0"/>
                        </a:spcAft>
                      </a:pPr>
                      <a:r>
                        <a:rPr lang="uk-UA" sz="2000">
                          <a:effectLst/>
                          <a:latin typeface="Vollkorn" panose="020B0604020202020204" charset="0"/>
                          <a:ea typeface="Vollkorn" panose="020B0604020202020204" charset="0"/>
                        </a:rPr>
                        <a:t>Разом за виконання завдань під час навчальних занять</a:t>
                      </a:r>
                    </a:p>
                  </a:txBody>
                  <a:tcPr marL="68580" marR="68580" marT="0" marB="0"/>
                </a:tc>
                <a:tc>
                  <a:txBody>
                    <a:bodyPr/>
                    <a:lstStyle/>
                    <a:p>
                      <a:pPr algn="ctr">
                        <a:lnSpc>
                          <a:spcPct val="97000"/>
                        </a:lnSpc>
                        <a:spcAft>
                          <a:spcPts val="0"/>
                        </a:spcAft>
                      </a:pPr>
                      <a:r>
                        <a:rPr lang="uk-UA" sz="2000" b="1" dirty="0">
                          <a:effectLst/>
                          <a:latin typeface="Vollkorn" panose="020B0604020202020204" charset="0"/>
                          <a:ea typeface="Vollkorn" panose="020B0604020202020204" charset="0"/>
                        </a:rPr>
                        <a:t>48</a:t>
                      </a:r>
                    </a:p>
                  </a:txBody>
                  <a:tcPr marL="68580" marR="68580" marT="0" marB="0"/>
                </a:tc>
                <a:tc>
                  <a:txBody>
                    <a:bodyPr/>
                    <a:lstStyle/>
                    <a:p>
                      <a:pPr algn="ctr">
                        <a:lnSpc>
                          <a:spcPct val="97000"/>
                        </a:lnSpc>
                        <a:spcAft>
                          <a:spcPts val="0"/>
                        </a:spcAft>
                      </a:pPr>
                      <a:r>
                        <a:rPr lang="uk-UA" sz="2000" dirty="0" smtClean="0">
                          <a:effectLst/>
                          <a:latin typeface="Vollkorn" panose="020B0604020202020204" charset="0"/>
                          <a:ea typeface="Vollkorn" panose="020B0604020202020204" charset="0"/>
                        </a:rPr>
                        <a:t>–</a:t>
                      </a:r>
                      <a:endParaRPr lang="uk-UA" sz="2000" dirty="0">
                        <a:effectLst/>
                        <a:latin typeface="Vollkorn" panose="020B0604020202020204" charset="0"/>
                        <a:ea typeface="Vollkorn" panose="020B0604020202020204" charset="0"/>
                      </a:endParaRPr>
                    </a:p>
                  </a:txBody>
                  <a:tcPr marL="68580" marR="68580" marT="0" marB="0"/>
                </a:tc>
              </a:tr>
            </a:tbl>
          </a:graphicData>
        </a:graphic>
      </p:graphicFrame>
      <p:sp>
        <p:nvSpPr>
          <p:cNvPr id="14" name="Rectangle 4"/>
          <p:cNvSpPr>
            <a:spLocks noChangeArrowheads="1"/>
          </p:cNvSpPr>
          <p:nvPr/>
        </p:nvSpPr>
        <p:spPr bwMode="auto">
          <a:xfrm>
            <a:off x="2919811" y="6134100"/>
            <a:ext cx="122943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1pPr>
            <a:lvl2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2pPr>
            <a:lvl3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3pPr>
            <a:lvl4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4pPr>
            <a:lvl5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5pPr>
            <a:lvl6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6pPr>
            <a:lvl7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7pPr>
            <a:lvl8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8pPr>
            <a:lvl9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96913" algn="l"/>
                <a:tab pos="828675" algn="ctr"/>
              </a:tabLst>
            </a:pPr>
            <a:r>
              <a:rPr lang="uk-UA" altLang="zh-CN" sz="3000" spc="-20" dirty="0">
                <a:solidFill>
                  <a:srgbClr val="17375E"/>
                </a:solidFill>
                <a:latin typeface="Vollkorn Bold"/>
              </a:rPr>
              <a:t>Розподіл балів за виконання завдань під час навчальних занять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28600" y="342900"/>
            <a:ext cx="17830800" cy="6924973"/>
          </a:xfrm>
          <a:prstGeom prst="rect">
            <a:avLst/>
          </a:prstGeom>
        </p:spPr>
        <p:txBody>
          <a:bodyPr wrap="square" lIns="0" tIns="0" rIns="0" bIns="0" rtlCol="0" anchor="t">
            <a:spAutoFit/>
          </a:bodyPr>
          <a:lstStyle/>
          <a:p>
            <a:pPr indent="360000" algn="just"/>
            <a:r>
              <a:rPr lang="uk-UA" sz="2500" dirty="0">
                <a:solidFill>
                  <a:schemeClr val="accent1">
                    <a:lumMod val="50000"/>
                  </a:schemeClr>
                </a:solidFill>
                <a:latin typeface="Vollkorn" panose="020B0604020202020204" charset="0"/>
                <a:ea typeface="Vollkorn" panose="020B0604020202020204" charset="0"/>
              </a:rPr>
              <a:t>З метою застосування цілих чисел для оцінювання результатів роботи здобувачів під час навчальних занять може використовуватися 100-бальна шкала оцінювання щодо кожного окремо виду робіт. Розрахунок загальної кількості балів, які здобувач може набрати за результатами роботи під час навчальних занять протягом семестру, проводиться за формулою:</a:t>
            </a:r>
          </a:p>
          <a:p>
            <a:pPr indent="360000" algn="just"/>
            <a:r>
              <a:rPr lang="uk-UA" sz="2500" dirty="0">
                <a:solidFill>
                  <a:schemeClr val="accent1">
                    <a:lumMod val="50000"/>
                  </a:schemeClr>
                </a:solidFill>
                <a:latin typeface="Vollkorn" panose="020B0604020202020204" charset="0"/>
                <a:ea typeface="Vollkorn" panose="020B0604020202020204" charset="0"/>
              </a:rPr>
              <a:t> </a:t>
            </a:r>
          </a:p>
          <a:p>
            <a:pPr algn="ct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ВК</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К</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(1</a:t>
            </a:r>
            <a:r>
              <a:rPr lang="uk-UA" sz="2500" b="1" dirty="0" smtClean="0">
                <a:solidFill>
                  <a:schemeClr val="accent1">
                    <a:lumMod val="50000"/>
                  </a:schemeClr>
                </a:solidFill>
                <a:latin typeface="Vollkorn" panose="020B0604020202020204" charset="0"/>
                <a:ea typeface="Vollkorn" panose="020B0604020202020204" charset="0"/>
              </a:rPr>
              <a:t>)</a:t>
            </a:r>
          </a:p>
          <a:p>
            <a:pPr algn="ctr"/>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dirty="0">
                <a:solidFill>
                  <a:schemeClr val="accent1">
                    <a:lumMod val="50000"/>
                  </a:schemeClr>
                </a:solidFill>
                <a:latin typeface="Vollkorn" panose="020B0604020202020204" charset="0"/>
                <a:ea typeface="Vollkorn" panose="020B0604020202020204" charset="0"/>
              </a:rPr>
              <a:t>де </a:t>
            </a: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a:t>
            </a:r>
            <a:r>
              <a:rPr lang="uk-UA" sz="2500" dirty="0">
                <a:solidFill>
                  <a:schemeClr val="accent1">
                    <a:lumMod val="50000"/>
                  </a:schemeClr>
                </a:solidFill>
                <a:latin typeface="Vollkorn" panose="020B0604020202020204" charset="0"/>
                <a:ea typeface="Vollkorn" panose="020B0604020202020204" charset="0"/>
              </a:rPr>
              <a:t> загальна кількість балів, набраних здобувачем за виконання завдань під час навчальних занять за семестр</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dirty="0">
                <a:solidFill>
                  <a:schemeClr val="accent1">
                    <a:lumMod val="50000"/>
                  </a:schemeClr>
                </a:solidFill>
                <a:latin typeface="Vollkorn" panose="020B0604020202020204" charset="0"/>
                <a:ea typeface="Vollkorn" panose="020B0604020202020204" charset="0"/>
              </a:rPr>
              <a:t>кількість набраних здобувачем балів за семестр за виконання і-го виду робіт під час навчальних занять (за 100-бальною шкалою</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b="1" dirty="0" err="1">
                <a:solidFill>
                  <a:schemeClr val="accent1">
                    <a:lumMod val="50000"/>
                  </a:schemeClr>
                </a:solidFill>
                <a:latin typeface="Vollkorn" panose="020B0604020202020204" charset="0"/>
                <a:ea typeface="Vollkorn" panose="020B0604020202020204" charset="0"/>
              </a:rPr>
              <a:t>ВК</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dirty="0">
                <a:solidFill>
                  <a:schemeClr val="accent1">
                    <a:lumMod val="50000"/>
                  </a:schemeClr>
                </a:solidFill>
                <a:latin typeface="Vollkorn" panose="020B0604020202020204" charset="0"/>
                <a:ea typeface="Vollkorn" panose="020B0604020202020204" charset="0"/>
              </a:rPr>
              <a:t>ваговий коефіцієнт за виконання і-го виду робіт під час навчальних занять. Значення вагових коефіцієнтів розраховуються шляхом ділення кількості балів, яка передбачена за виконання окремого виду робіт під час навчальних занять, на сумарну кількість балів за виконання усіх видів робіт під час навчальних занять за семестр</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b="1" dirty="0" err="1">
                <a:solidFill>
                  <a:schemeClr val="accent1">
                    <a:lumMod val="50000"/>
                  </a:schemeClr>
                </a:solidFill>
                <a:latin typeface="Vollkorn" panose="020B0604020202020204" charset="0"/>
                <a:ea typeface="Vollkorn" panose="020B0604020202020204" charset="0"/>
              </a:rPr>
              <a:t>К</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 </a:t>
            </a:r>
            <a:r>
              <a:rPr lang="uk-UA" sz="2500" dirty="0">
                <a:solidFill>
                  <a:schemeClr val="accent1">
                    <a:lumMod val="50000"/>
                  </a:schemeClr>
                </a:solidFill>
                <a:latin typeface="Vollkorn" panose="020B0604020202020204" charset="0"/>
                <a:ea typeface="Vollkorn" panose="020B0604020202020204" charset="0"/>
              </a:rPr>
              <a:t>коригувальний коефіцієнт, який визначається шляхом ділення кількості балів, що передбачена за виконання завдань під час навчальних занять за семестр, на 100 балів</a:t>
            </a:r>
            <a:r>
              <a:rPr lang="uk-UA" sz="2500" dirty="0" smtClean="0">
                <a:solidFill>
                  <a:schemeClr val="accent1">
                    <a:lumMod val="50000"/>
                  </a:schemeClr>
                </a:solidFill>
                <a:latin typeface="Vollkorn" panose="020B0604020202020204" charset="0"/>
                <a:ea typeface="Vollkorn" panose="020B0604020202020204" charset="0"/>
              </a:rPr>
              <a:t>.</a:t>
            </a:r>
            <a:endParaRPr lang="uk-UA" sz="2500" b="1" dirty="0" smtClean="0">
              <a:solidFill>
                <a:schemeClr val="accent1">
                  <a:lumMod val="50000"/>
                </a:schemeClr>
              </a:solidFill>
              <a:latin typeface="Vollkorn" panose="020B0604020202020204" charset="0"/>
              <a:ea typeface="Vollkorn" panose="020B060402020202020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78589673"/>
              </p:ext>
            </p:extLst>
          </p:nvPr>
        </p:nvGraphicFramePr>
        <p:xfrm>
          <a:off x="2956044" y="7635742"/>
          <a:ext cx="11734800" cy="886968"/>
        </p:xfrm>
        <a:graphic>
          <a:graphicData uri="http://schemas.openxmlformats.org/drawingml/2006/table">
            <a:tbl>
              <a:tblPr firstRow="1" firstCol="1" bandRow="1">
                <a:tableStyleId>{5C22544A-7EE6-4342-B048-85BDC9FD1C3A}</a:tableStyleId>
              </a:tblPr>
              <a:tblGrid>
                <a:gridCol w="8202625"/>
                <a:gridCol w="3532175"/>
              </a:tblGrid>
              <a:tr h="0">
                <a:tc>
                  <a:txBody>
                    <a:bodyPr/>
                    <a:lstStyle/>
                    <a:p>
                      <a:pPr algn="ctr">
                        <a:lnSpc>
                          <a:spcPct val="97000"/>
                        </a:lnSpc>
                        <a:spcAft>
                          <a:spcPts val="0"/>
                        </a:spcAft>
                      </a:pPr>
                      <a:r>
                        <a:rPr lang="uk-UA" sz="2000">
                          <a:effectLst/>
                          <a:latin typeface="Vollkorn" panose="020B0604020202020204" charset="0"/>
                          <a:ea typeface="Vollkorn" panose="020B0604020202020204" charset="0"/>
                        </a:rPr>
                        <a:t>Види робіт здобувача вищої освіти денної форми навчання</a:t>
                      </a:r>
                    </a:p>
                  </a:txBody>
                  <a:tcPr marL="68580" marR="68580" marT="0" marB="0" anchor="ctr"/>
                </a:tc>
                <a:tc>
                  <a:txBody>
                    <a:bodyPr/>
                    <a:lstStyle/>
                    <a:p>
                      <a:pPr algn="ctr">
                        <a:lnSpc>
                          <a:spcPct val="97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nchor="ctr"/>
                </a:tc>
              </a:tr>
              <a:tr h="0">
                <a:tc>
                  <a:txBody>
                    <a:bodyPr/>
                    <a:lstStyle/>
                    <a:p>
                      <a:pPr algn="just">
                        <a:lnSpc>
                          <a:spcPct val="97000"/>
                        </a:lnSpc>
                        <a:spcAft>
                          <a:spcPts val="0"/>
                        </a:spcAft>
                      </a:pPr>
                      <a:r>
                        <a:rPr lang="uk-UA" sz="2000">
                          <a:effectLst/>
                          <a:latin typeface="Vollkorn" panose="020B0604020202020204" charset="0"/>
                          <a:ea typeface="Vollkorn" panose="020B0604020202020204" charset="0"/>
                        </a:rPr>
                        <a:t>Виконання завдань модульного контролю</a:t>
                      </a:r>
                      <a:r>
                        <a:rPr lang="uk-UA" sz="2000" baseline="30000">
                          <a:effectLst/>
                          <a:latin typeface="Vollkorn" panose="020B0604020202020204" charset="0"/>
                          <a:ea typeface="Vollkorn" panose="020B0604020202020204" charset="0"/>
                        </a:rPr>
                        <a:t> </a:t>
                      </a:r>
                      <a:r>
                        <a:rPr lang="uk-UA" sz="2000">
                          <a:effectLst/>
                          <a:latin typeface="Vollkorn" panose="020B0604020202020204" charset="0"/>
                          <a:ea typeface="Vollkorn" panose="020B0604020202020204" charset="0"/>
                        </a:rPr>
                        <a:t>1</a:t>
                      </a:r>
                    </a:p>
                  </a:txBody>
                  <a:tcPr marL="68580" marR="68580" marT="0" marB="0" anchor="ctr"/>
                </a:tc>
                <a:tc>
                  <a:txBody>
                    <a:bodyPr/>
                    <a:lstStyle/>
                    <a:p>
                      <a:pPr algn="ctr">
                        <a:lnSpc>
                          <a:spcPct val="97000"/>
                        </a:lnSpc>
                        <a:spcAft>
                          <a:spcPts val="0"/>
                        </a:spcAft>
                      </a:pPr>
                      <a:r>
                        <a:rPr lang="uk-UA" sz="2000">
                          <a:effectLst/>
                          <a:latin typeface="Vollkorn" panose="020B0604020202020204" charset="0"/>
                          <a:ea typeface="Vollkorn" panose="020B0604020202020204" charset="0"/>
                        </a:rPr>
                        <a:t>40</a:t>
                      </a:r>
                    </a:p>
                  </a:txBody>
                  <a:tcPr marL="68580" marR="68580" marT="0" marB="0" anchor="ctr"/>
                </a:tc>
              </a:tr>
              <a:tr h="0">
                <a:tc>
                  <a:txBody>
                    <a:bodyPr/>
                    <a:lstStyle/>
                    <a:p>
                      <a:pPr algn="l">
                        <a:lnSpc>
                          <a:spcPct val="97000"/>
                        </a:lnSpc>
                        <a:spcAft>
                          <a:spcPts val="0"/>
                        </a:spcAft>
                      </a:pPr>
                      <a:r>
                        <a:rPr lang="uk-UA" sz="2000">
                          <a:effectLst/>
                          <a:latin typeface="Vollkorn" panose="020B0604020202020204" charset="0"/>
                          <a:ea typeface="Vollkorn" panose="020B0604020202020204" charset="0"/>
                        </a:rPr>
                        <a:t>Разом за виконання завдань модульного контролю</a:t>
                      </a:r>
                    </a:p>
                  </a:txBody>
                  <a:tcPr marL="68580" marR="68580" marT="0" marB="0" anchor="ct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40</a:t>
                      </a:r>
                    </a:p>
                  </a:txBody>
                  <a:tcPr marL="68580" marR="68580" marT="0" marB="0" anchor="ctr"/>
                </a:tc>
              </a:tr>
            </a:tbl>
          </a:graphicData>
        </a:graphic>
      </p:graphicFrame>
      <p:sp>
        <p:nvSpPr>
          <p:cNvPr id="5" name="Rectangle 1"/>
          <p:cNvSpPr>
            <a:spLocks noChangeArrowheads="1"/>
          </p:cNvSpPr>
          <p:nvPr/>
        </p:nvSpPr>
        <p:spPr bwMode="auto">
          <a:xfrm>
            <a:off x="3124200" y="7124700"/>
            <a:ext cx="115291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sz="3000" spc="-20" dirty="0">
                <a:solidFill>
                  <a:srgbClr val="17375E"/>
                </a:solidFill>
                <a:latin typeface="Vollkorn Bold"/>
              </a:rPr>
              <a:t>Розподіл балів за виконання завдань модульного контролю</a:t>
            </a:r>
          </a:p>
        </p:txBody>
      </p:sp>
    </p:spTree>
    <p:extLst>
      <p:ext uri="{BB962C8B-B14F-4D97-AF65-F5344CB8AC3E}">
        <p14:creationId xmlns:p14="http://schemas.microsoft.com/office/powerpoint/2010/main" val="407264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667577" y="1009650"/>
            <a:ext cx="14952846" cy="5883087"/>
          </a:xfrm>
          <a:prstGeom prst="rect">
            <a:avLst/>
          </a:prstGeom>
        </p:spPr>
        <p:txBody>
          <a:bodyPr lIns="0" tIns="0" rIns="0" bIns="0" rtlCol="0" anchor="t">
            <a:spAutoFit/>
          </a:bodyPr>
          <a:lstStyle/>
          <a:p>
            <a:pPr algn="just">
              <a:lnSpc>
                <a:spcPts val="5040"/>
              </a:lnSpc>
            </a:pPr>
            <a:r>
              <a:rPr lang="uk-UA" sz="4200" spc="-11" dirty="0" smtClean="0">
                <a:solidFill>
                  <a:schemeClr val="accent1">
                    <a:lumMod val="50000"/>
                  </a:schemeClr>
                </a:solidFill>
                <a:latin typeface="Vollkorn"/>
              </a:rPr>
              <a:t>Визнання результатів навчання, набутих у неформальній  та/або </a:t>
            </a:r>
            <a:r>
              <a:rPr lang="uk-UA" sz="4200" spc="-11" dirty="0" err="1" smtClean="0">
                <a:solidFill>
                  <a:schemeClr val="accent1">
                    <a:lumMod val="50000"/>
                  </a:schemeClr>
                </a:solidFill>
                <a:latin typeface="Vollkorn"/>
              </a:rPr>
              <a:t>інформальній</a:t>
            </a:r>
            <a:r>
              <a:rPr lang="uk-UA" sz="4200" spc="-11" dirty="0" smtClean="0">
                <a:solidFill>
                  <a:schemeClr val="accent1">
                    <a:lumMod val="50000"/>
                  </a:schemeClr>
                </a:solidFill>
                <a:latin typeface="Vollkorn"/>
              </a:rPr>
              <a:t> освіті в рамках окремих тем </a:t>
            </a:r>
            <a:r>
              <a:rPr lang="uk-UA" sz="4200" spc="-11" dirty="0" smtClean="0">
                <a:solidFill>
                  <a:schemeClr val="accent1">
                    <a:lumMod val="50000"/>
                  </a:schemeClr>
                </a:solidFill>
                <a:latin typeface="Vollkorn Italics"/>
              </a:rPr>
              <a:t>окремих освітніх компонентів</a:t>
            </a:r>
            <a:r>
              <a:rPr lang="uk-UA" sz="4200" spc="-11" dirty="0" smtClean="0">
                <a:solidFill>
                  <a:schemeClr val="accent1">
                    <a:lumMod val="50000"/>
                  </a:schemeClr>
                </a:solidFill>
                <a:latin typeface="Vollkorn"/>
              </a:rPr>
              <a:t> може здійснюватися викладачем за зверненням здобувача вищої освіти та представленням документів, які підтверджують результати навчання (сертифікати, свідоцтва, </a:t>
            </a:r>
            <a:r>
              <a:rPr lang="uk-UA" sz="4200" spc="-11" dirty="0" err="1" smtClean="0">
                <a:solidFill>
                  <a:schemeClr val="accent1">
                    <a:lumMod val="50000"/>
                  </a:schemeClr>
                </a:solidFill>
                <a:latin typeface="Vollkorn"/>
              </a:rPr>
              <a:t>скріншоти</a:t>
            </a:r>
            <a:r>
              <a:rPr lang="uk-UA" sz="4200" spc="-11" dirty="0" smtClean="0">
                <a:solidFill>
                  <a:schemeClr val="accent1">
                    <a:lumMod val="50000"/>
                  </a:schemeClr>
                </a:solidFill>
                <a:latin typeface="Vollkorn"/>
              </a:rPr>
              <a:t> тощо). Рішення про визнання та оцінка за відповідну частину освітнього компонента приймається викладачем за результатами співбесіди зі здобувачем вищої освіти.</a:t>
            </a:r>
            <a:endParaRPr lang="uk-UA" sz="4200" spc="-11" dirty="0">
              <a:solidFill>
                <a:schemeClr val="accent1">
                  <a:lumMod val="50000"/>
                </a:schemeClr>
              </a:solidFill>
              <a:latin typeface="Vollkor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7" name="Таблиця 6"/>
          <p:cNvGraphicFramePr>
            <a:graphicFrameLocks noGrp="1"/>
          </p:cNvGraphicFramePr>
          <p:nvPr>
            <p:extLst>
              <p:ext uri="{D42A27DB-BD31-4B8C-83A1-F6EECF244321}">
                <p14:modId xmlns:p14="http://schemas.microsoft.com/office/powerpoint/2010/main" val="1989600754"/>
              </p:ext>
            </p:extLst>
          </p:nvPr>
        </p:nvGraphicFramePr>
        <p:xfrm>
          <a:off x="1828800" y="1028700"/>
          <a:ext cx="14478001" cy="6851318"/>
        </p:xfrm>
        <a:graphic>
          <a:graphicData uri="http://schemas.openxmlformats.org/drawingml/2006/table">
            <a:tbl>
              <a:tblPr firstRow="1" firstCol="1" bandRow="1">
                <a:tableStyleId>{5C22544A-7EE6-4342-B048-85BDC9FD1C3A}</a:tableStyleId>
              </a:tblPr>
              <a:tblGrid>
                <a:gridCol w="825172">
                  <a:extLst>
                    <a:ext uri="{9D8B030D-6E8A-4147-A177-3AD203B41FA5}">
                      <a16:colId xmlns="" xmlns:a16="http://schemas.microsoft.com/office/drawing/2014/main" val="1961149449"/>
                    </a:ext>
                  </a:extLst>
                </a:gridCol>
                <a:gridCol w="6251296">
                  <a:extLst>
                    <a:ext uri="{9D8B030D-6E8A-4147-A177-3AD203B41FA5}">
                      <a16:colId xmlns="" xmlns:a16="http://schemas.microsoft.com/office/drawing/2014/main" val="2344841878"/>
                    </a:ext>
                  </a:extLst>
                </a:gridCol>
                <a:gridCol w="7401533">
                  <a:extLst>
                    <a:ext uri="{9D8B030D-6E8A-4147-A177-3AD203B41FA5}">
                      <a16:colId xmlns="" xmlns:a16="http://schemas.microsoft.com/office/drawing/2014/main" val="1347664785"/>
                    </a:ext>
                  </a:extLst>
                </a:gridCol>
              </a:tblGrid>
              <a:tr h="212847">
                <a:tc>
                  <a:txBody>
                    <a:bodyPr/>
                    <a:lstStyle/>
                    <a:p>
                      <a:pPr algn="ctr">
                        <a:lnSpc>
                          <a:spcPct val="150000"/>
                        </a:lnSpc>
                        <a:spcAft>
                          <a:spcPts val="0"/>
                        </a:spcAft>
                      </a:pPr>
                      <a:r>
                        <a:rPr lang="uk-UA" sz="2000" dirty="0" smtClean="0">
                          <a:effectLst/>
                          <a:latin typeface="Vollkorn" panose="020B0604020202020204" charset="0"/>
                          <a:ea typeface="Vollkorn" panose="020B0604020202020204" charset="0"/>
                        </a:rPr>
                        <a:t>№ з/п</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Термін державною мовою</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Відповідник англійською мовою</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2293518989"/>
                  </a:ext>
                </a:extLst>
              </a:tr>
              <a:tr h="242340">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Ядерна зброя</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Nuclear weapons</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68158739"/>
                  </a:ext>
                </a:extLst>
              </a:tr>
              <a:tr h="255842">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2</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Глобальний ядерний порядок</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Global nuclear order</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81912935"/>
                  </a:ext>
                </a:extLst>
              </a:tr>
              <a:tr h="255842">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3</a:t>
                      </a:r>
                      <a:endParaRPr lang="uk-UA" sz="20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Політика росії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Foreign/nuclear policy of the Russian Federation</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3726452"/>
                  </a:ext>
                </a:extLst>
              </a:tr>
              <a:tr h="255842">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4</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Режим нерозповсюдження ядерної зброї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Nuclear non-proliferation regime</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7300653"/>
                  </a:ext>
                </a:extLst>
              </a:tr>
              <a:tr h="161678">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5</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Російсько-українська війна</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Russia’s</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war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against</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Ukraine</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85897623"/>
                  </a:ext>
                </a:extLst>
              </a:tr>
              <a:tr h="158480">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6</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Ядерний обмін </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sharing</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1372503"/>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7</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Євроатлантична  система  безпеки</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Euro-Atlantic</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security</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system</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80778359"/>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8</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Контроль  над  озброєннями</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Arms</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control</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06488305"/>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9</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Договір про нерозповсюдження ядерної зброї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Treaty</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on</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the</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Non-Proliferation</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of</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Weapons</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54399410"/>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Взаємне гарантоване знищення</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Mutually</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assured</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destruction</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2391042"/>
                  </a:ext>
                </a:extLst>
              </a:tr>
              <a:tr h="186196">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11</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Ракетно-ядерні  програми</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missile</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programs</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9381885"/>
                  </a:ext>
                </a:extLst>
              </a:tr>
              <a:tr h="170562">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12</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Міжнародна  безпека</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International</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security</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0460030"/>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13</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Організація Північноатлантичного договору  </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North</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Atlantic</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Treaty</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Organization</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71467795"/>
                  </a:ext>
                </a:extLst>
              </a:tr>
              <a:tr h="164521">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14</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Нерозповсюдження ядерної зброї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nonproliferation</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86760691"/>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15</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Гонка озброєнь</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Arms</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race</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2982649"/>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905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1239919279"/>
              </p:ext>
            </p:extLst>
          </p:nvPr>
        </p:nvGraphicFramePr>
        <p:xfrm>
          <a:off x="2209800" y="1062392"/>
          <a:ext cx="12954000" cy="3422798"/>
        </p:xfrm>
        <a:graphic>
          <a:graphicData uri="http://schemas.openxmlformats.org/drawingml/2006/table">
            <a:tbl>
              <a:tblPr firstRow="1" firstCol="1" bandRow="1">
                <a:tableStyleId>{5C22544A-7EE6-4342-B048-85BDC9FD1C3A}</a:tableStyleId>
              </a:tblPr>
              <a:tblGrid>
                <a:gridCol w="914400">
                  <a:extLst>
                    <a:ext uri="{9D8B030D-6E8A-4147-A177-3AD203B41FA5}">
                      <a16:colId xmlns="" xmlns:a16="http://schemas.microsoft.com/office/drawing/2014/main" val="214041086"/>
                    </a:ext>
                  </a:extLst>
                </a:gridCol>
                <a:gridCol w="5994400">
                  <a:extLst>
                    <a:ext uri="{9D8B030D-6E8A-4147-A177-3AD203B41FA5}">
                      <a16:colId xmlns="" xmlns:a16="http://schemas.microsoft.com/office/drawing/2014/main" val="2455149876"/>
                    </a:ext>
                  </a:extLst>
                </a:gridCol>
                <a:gridCol w="6045200">
                  <a:extLst>
                    <a:ext uri="{9D8B030D-6E8A-4147-A177-3AD203B41FA5}">
                      <a16:colId xmlns="" xmlns:a16="http://schemas.microsoft.com/office/drawing/2014/main" val="229050664"/>
                    </a:ext>
                  </a:extLst>
                </a:gridCol>
              </a:tblGrid>
              <a:tr h="205740">
                <a:tc>
                  <a:txBody>
                    <a:bodyPr/>
                    <a:lstStyle/>
                    <a:p>
                      <a:pPr algn="just">
                        <a:lnSpc>
                          <a:spcPct val="15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5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5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826852245"/>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Роззброєння</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Disarmament</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14886798"/>
                  </a:ext>
                </a:extLst>
              </a:tr>
              <a:tr h="171903">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Мирне використання ядерної енергії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Peaceful use of nuclear energy</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24351587"/>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Атомна енергетика </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Nuclear energy</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494187"/>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Атомна електростанція</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Nuclear power plant</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93740916"/>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20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Радіоактивні відходи</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Radioactive waste</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6093430"/>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21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Відпрацьоване ядерне паливо</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Spent nuclear fuel</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7151654"/>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22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Нерозповсюдження ядерних матеріалів </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Non-proliferation</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of</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materials</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7974049"/>
                  </a:ext>
                </a:extLst>
              </a:tr>
            </a:tbl>
          </a:graphicData>
        </a:graphic>
      </p:graphicFrame>
    </p:spTree>
    <p:extLst>
      <p:ext uri="{BB962C8B-B14F-4D97-AF65-F5344CB8AC3E}">
        <p14:creationId xmlns:p14="http://schemas.microsoft.com/office/powerpoint/2010/main" val="3319859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495300" y="2476500"/>
            <a:ext cx="17297400" cy="4308872"/>
          </a:xfrm>
          <a:prstGeom prst="rect">
            <a:avLst/>
          </a:prstGeom>
        </p:spPr>
        <p:txBody>
          <a:bodyPr wrap="square" lIns="0" tIns="0" rIns="0" bIns="0" rtlCol="0" anchor="t">
            <a:spAutoFit/>
          </a:bodyPr>
          <a:lstStyle/>
          <a:p>
            <a:pPr algn="just"/>
            <a:r>
              <a:rPr lang="uk-UA" sz="4000" b="1" dirty="0">
                <a:solidFill>
                  <a:schemeClr val="bg1"/>
                </a:solidFill>
                <a:latin typeface="Times New Roman" panose="02020603050405020304" pitchFamily="18" charset="0"/>
                <a:cs typeface="Times New Roman" panose="02020603050405020304" pitchFamily="18" charset="0"/>
              </a:rPr>
              <a:t>Метою дисципліни </a:t>
            </a:r>
            <a:r>
              <a:rPr lang="uk-UA" sz="4000" dirty="0">
                <a:solidFill>
                  <a:schemeClr val="bg1"/>
                </a:solidFill>
                <a:latin typeface="Times New Roman" panose="02020603050405020304" pitchFamily="18" charset="0"/>
                <a:cs typeface="Times New Roman" panose="02020603050405020304" pitchFamily="18" charset="0"/>
              </a:rPr>
              <a:t>є формування у здобувачів освіти компетентностей, необхідних для аналізу та адаптації методів управління національною безпекою в умовах сучасних геополітичних змін, оцінки ризиків та розробки стратегічних рішень у сфері державної безпеки, розкрити основні теоретичні підходи, правові засади та міжнародні аспекти національної безпеки, а також проаналізувати актуальні виклики, загрози та механізми забезпечення безпеки України в сучасних </a:t>
            </a:r>
            <a:r>
              <a:rPr lang="uk-UA" sz="4000" dirty="0" smtClean="0">
                <a:solidFill>
                  <a:schemeClr val="bg1"/>
                </a:solidFill>
                <a:latin typeface="Times New Roman" panose="02020603050405020304" pitchFamily="18" charset="0"/>
                <a:cs typeface="Times New Roman" panose="02020603050405020304" pitchFamily="18" charset="0"/>
              </a:rPr>
              <a:t>умовах.</a:t>
            </a:r>
            <a:endParaRPr lang="en-US" sz="4000" spc="-29" dirty="0">
              <a:solidFill>
                <a:schemeClr val="bg1"/>
              </a:solidFill>
              <a:latin typeface="Times New Roman" panose="02020603050405020304" pitchFamily="18" charset="0"/>
              <a:ea typeface="Vollkorn" panose="020B060402020202020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04800" y="283042"/>
            <a:ext cx="17678399" cy="7791877"/>
          </a:xfrm>
          <a:prstGeom prst="rect">
            <a:avLst/>
          </a:prstGeom>
        </p:spPr>
        <p:txBody>
          <a:bodyPr wrap="square" lIns="0" tIns="0" rIns="0" bIns="0" rtlCol="0" anchor="t">
            <a:spAutoFit/>
          </a:bodyPr>
          <a:lstStyle/>
          <a:p>
            <a:pPr algn="ctr">
              <a:lnSpc>
                <a:spcPts val="5040"/>
              </a:lnSpc>
            </a:pPr>
            <a:r>
              <a:rPr lang="uk-UA" sz="4200" spc="-26" dirty="0" smtClean="0">
                <a:solidFill>
                  <a:schemeClr val="accent1">
                    <a:lumMod val="50000"/>
                  </a:schemeClr>
                </a:solidFill>
                <a:latin typeface="Vollkorn Bold"/>
              </a:rPr>
              <a:t>Вивчення </a:t>
            </a:r>
            <a:r>
              <a:rPr lang="uk-UA" sz="4200" spc="-26" dirty="0">
                <a:solidFill>
                  <a:schemeClr val="accent1">
                    <a:lumMod val="50000"/>
                  </a:schemeClr>
                </a:solidFill>
                <a:latin typeface="Vollkorn Bold"/>
              </a:rPr>
              <a:t>дисципліни спрямоване </a:t>
            </a:r>
            <a:r>
              <a:rPr lang="uk-UA" sz="4200" spc="-26" dirty="0" smtClean="0">
                <a:solidFill>
                  <a:schemeClr val="accent1">
                    <a:lumMod val="50000"/>
                  </a:schemeClr>
                </a:solidFill>
                <a:latin typeface="Vollkorn Bold"/>
              </a:rPr>
              <a:t>на </a:t>
            </a:r>
            <a:r>
              <a:rPr lang="uk-UA" sz="4200" spc="-26" dirty="0">
                <a:solidFill>
                  <a:schemeClr val="accent1">
                    <a:lumMod val="50000"/>
                  </a:schemeClr>
                </a:solidFill>
                <a:latin typeface="Vollkorn Bold"/>
              </a:rPr>
              <a:t>виконання </a:t>
            </a:r>
            <a:endParaRPr lang="uk-UA" sz="4200" spc="-26" dirty="0" smtClean="0">
              <a:solidFill>
                <a:schemeClr val="accent1">
                  <a:lumMod val="50000"/>
                </a:schemeClr>
              </a:solidFill>
              <a:latin typeface="Vollkorn Bold"/>
            </a:endParaRPr>
          </a:p>
          <a:p>
            <a:pPr algn="ctr">
              <a:lnSpc>
                <a:spcPts val="5040"/>
              </a:lnSpc>
            </a:pPr>
            <a:r>
              <a:rPr lang="uk-UA" sz="4200" spc="-26" dirty="0" smtClean="0">
                <a:solidFill>
                  <a:schemeClr val="accent1">
                    <a:lumMod val="50000"/>
                  </a:schemeClr>
                </a:solidFill>
                <a:latin typeface="Vollkorn Bold"/>
              </a:rPr>
              <a:t>наступних </a:t>
            </a:r>
            <a:r>
              <a:rPr lang="uk-UA" sz="4200" spc="-26" dirty="0">
                <a:solidFill>
                  <a:schemeClr val="accent1">
                    <a:lumMod val="50000"/>
                  </a:schemeClr>
                </a:solidFill>
                <a:latin typeface="Vollkorn Bold"/>
              </a:rPr>
              <a:t>завдань:</a:t>
            </a:r>
          </a:p>
          <a:p>
            <a:pPr lvl="0" algn="just">
              <a:lnSpc>
                <a:spcPct val="150000"/>
              </a:lnSpc>
            </a:pPr>
            <a:endParaRPr lang="uk-UA" sz="4200" spc="-26" dirty="0">
              <a:solidFill>
                <a:schemeClr val="accent1">
                  <a:lumMod val="50000"/>
                </a:schemeClr>
              </a:solidFill>
              <a:latin typeface="Vollkorn Bold"/>
            </a:endParaRP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дослідити основні теорії управління національною безпекою;</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проаналізувати системи управління національною безпекою в зарубіжних країнах;</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вивчити структуру системи національної безпеки України та механізми її функціонування;</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оцінити основні терористичні загрози та механізми їх протидії в Україні;</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розглянути основні положення права національної безпеки України;</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дослідити еволюцію політичних режимів незалежної України та їх вплив на управління безпекою;</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проаналізувати роль міжнародних акторів у формуванні системи національної безпеки України;</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вивчити питання ядерного роззброєння України та міжнародних гарантій безпеки</a:t>
            </a:r>
            <a:r>
              <a:rPr lang="uk-UA" sz="3000" dirty="0" smtClean="0">
                <a:solidFill>
                  <a:schemeClr val="accent1">
                    <a:lumMod val="50000"/>
                  </a:schemeClr>
                </a:solidFill>
                <a:latin typeface="Vollkorn" panose="020B0604020202020204" charset="0"/>
                <a:ea typeface="Vollkorn" panose="020B0604020202020204" charset="0"/>
              </a:rPr>
              <a:t>;</a:t>
            </a:r>
            <a:endParaRPr lang="uk-UA"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42289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04800" y="283042"/>
            <a:ext cx="17678399" cy="6078587"/>
          </a:xfrm>
          <a:prstGeom prst="rect">
            <a:avLst/>
          </a:prstGeom>
        </p:spPr>
        <p:txBody>
          <a:bodyPr wrap="square" lIns="0" tIns="0" rIns="0" bIns="0" rtlCol="0" anchor="t">
            <a:spAutoFit/>
          </a:bodyPr>
          <a:lstStyle/>
          <a:p>
            <a:pPr algn="ctr">
              <a:lnSpc>
                <a:spcPts val="5040"/>
              </a:lnSpc>
            </a:pPr>
            <a:r>
              <a:rPr lang="uk-UA" sz="4200" spc="-26" dirty="0">
                <a:solidFill>
                  <a:schemeClr val="accent1">
                    <a:lumMod val="50000"/>
                  </a:schemeClr>
                </a:solidFill>
                <a:latin typeface="Vollkorn Bold"/>
              </a:rPr>
              <a:t>Вивчення дисципліни спрямоване на виконання </a:t>
            </a:r>
          </a:p>
          <a:p>
            <a:pPr algn="ctr">
              <a:lnSpc>
                <a:spcPts val="5040"/>
              </a:lnSpc>
            </a:pPr>
            <a:r>
              <a:rPr lang="uk-UA" sz="4200" spc="-26" dirty="0">
                <a:solidFill>
                  <a:schemeClr val="accent1">
                    <a:lumMod val="50000"/>
                  </a:schemeClr>
                </a:solidFill>
                <a:latin typeface="Vollkorn Bold"/>
              </a:rPr>
              <a:t>наступних завдань:</a:t>
            </a:r>
          </a:p>
          <a:p>
            <a:pPr algn="ctr">
              <a:lnSpc>
                <a:spcPts val="5040"/>
              </a:lnSpc>
            </a:pPr>
            <a:endParaRPr lang="uk-UA" sz="4200" spc="-26" dirty="0">
              <a:solidFill>
                <a:schemeClr val="accent1">
                  <a:lumMod val="50000"/>
                </a:schemeClr>
              </a:solidFill>
              <a:latin typeface="Vollkorn Bold"/>
            </a:endParaRP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оцінити взаємодію України з ядерними державами та пов’язані з цим виклики;</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дослідити вплив євроінтеграційних процесів на національну безпеку України;</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визначити напрями реформування системи безпеки та оборони в умовах Євроінтеграції;</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проаналізувати роль НАТО у безпековій політиці України;</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оцінити перспективи та виклики вступу України в НАТО;</a:t>
            </a:r>
          </a:p>
          <a:p>
            <a:pPr marL="187325" lvl="0" indent="165100" algn="just">
              <a:lnSpc>
                <a:spcPct val="150000"/>
              </a:lnSpc>
              <a:buFont typeface="Vollkorn" panose="020B0604020202020204" charset="0"/>
              <a:buChar char="−"/>
            </a:pPr>
            <a:r>
              <a:rPr lang="uk-UA" sz="3000" dirty="0">
                <a:solidFill>
                  <a:schemeClr val="accent1">
                    <a:lumMod val="50000"/>
                  </a:schemeClr>
                </a:solidFill>
                <a:latin typeface="Vollkorn" panose="020B0604020202020204" charset="0"/>
                <a:ea typeface="Vollkorn" panose="020B0604020202020204" charset="0"/>
              </a:rPr>
              <a:t>дослідити роль Римського статуту у міжнародному праві та його значення для України.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09600" y="763667"/>
            <a:ext cx="17297399" cy="7694414"/>
          </a:xfrm>
          <a:prstGeom prst="rect">
            <a:avLst/>
          </a:prstGeom>
        </p:spPr>
        <p:txBody>
          <a:bodyPr wrap="square" lIns="0" tIns="0" rIns="0" bIns="0" rtlCol="0" anchor="t">
            <a:spAutoFit/>
          </a:bodyPr>
          <a:lstStyle/>
          <a:p>
            <a:pPr algn="ctr"/>
            <a:r>
              <a:rPr lang="uk-UA" sz="4000" b="1" dirty="0">
                <a:solidFill>
                  <a:schemeClr val="accent1">
                    <a:lumMod val="50000"/>
                  </a:schemeClr>
                </a:solidFill>
                <a:latin typeface="Vollkorn" panose="020B0604020202020204" charset="0"/>
                <a:ea typeface="Vollkorn" panose="020B0604020202020204" charset="0"/>
              </a:rPr>
              <a:t>Під час вивчення навчальної дисципліни здобувачі вищої освіти </a:t>
            </a:r>
            <a:endParaRPr lang="uk-UA" sz="4000" b="1" dirty="0" smtClean="0">
              <a:solidFill>
                <a:schemeClr val="accent1">
                  <a:lumMod val="50000"/>
                </a:schemeClr>
              </a:solidFill>
              <a:latin typeface="Vollkorn" panose="020B0604020202020204" charset="0"/>
              <a:ea typeface="Vollkorn" panose="020B0604020202020204" charset="0"/>
            </a:endParaRPr>
          </a:p>
          <a:p>
            <a:pPr algn="ctr"/>
            <a:r>
              <a:rPr lang="uk-UA" sz="4000" b="1" dirty="0" smtClean="0">
                <a:solidFill>
                  <a:schemeClr val="accent1">
                    <a:lumMod val="50000"/>
                  </a:schemeClr>
                </a:solidFill>
                <a:latin typeface="Vollkorn" panose="020B0604020202020204" charset="0"/>
                <a:ea typeface="Vollkorn" panose="020B0604020202020204" charset="0"/>
              </a:rPr>
              <a:t>зможуть </a:t>
            </a:r>
            <a:r>
              <a:rPr lang="uk-UA" sz="4000" b="1" dirty="0">
                <a:solidFill>
                  <a:schemeClr val="accent1">
                    <a:lumMod val="50000"/>
                  </a:schemeClr>
                </a:solidFill>
                <a:latin typeface="Vollkorn" panose="020B0604020202020204" charset="0"/>
                <a:ea typeface="Vollkorn" panose="020B0604020202020204" charset="0"/>
              </a:rPr>
              <a:t>отримати наступні </a:t>
            </a:r>
            <a:r>
              <a:rPr lang="en-US" sz="4000" b="1" dirty="0">
                <a:solidFill>
                  <a:schemeClr val="accent1">
                    <a:lumMod val="50000"/>
                  </a:schemeClr>
                </a:solidFill>
                <a:latin typeface="Vollkorn" panose="020B0604020202020204" charset="0"/>
                <a:ea typeface="Vollkorn" panose="020B0604020202020204" charset="0"/>
              </a:rPr>
              <a:t>Soft skills: </a:t>
            </a:r>
            <a:endParaRPr lang="uk-UA" sz="4000" b="1" dirty="0" smtClean="0">
              <a:solidFill>
                <a:schemeClr val="accent1">
                  <a:lumMod val="50000"/>
                </a:schemeClr>
              </a:solidFill>
              <a:latin typeface="Vollkorn" panose="020B0604020202020204" charset="0"/>
              <a:ea typeface="Vollkorn" panose="020B0604020202020204" charset="0"/>
            </a:endParaRPr>
          </a:p>
          <a:p>
            <a:pPr algn="just"/>
            <a:endParaRPr lang="uk-UA" sz="3000" dirty="0" smtClean="0">
              <a:solidFill>
                <a:schemeClr val="accent1">
                  <a:lumMod val="50000"/>
                </a:schemeClr>
              </a:solidFill>
              <a:latin typeface="Vollkorn" panose="020B0604020202020204" charset="0"/>
              <a:ea typeface="Vollkorn" panose="020B0604020202020204" charset="0"/>
            </a:endParaRPr>
          </a:p>
          <a:p>
            <a:pPr algn="just">
              <a:spcBef>
                <a:spcPts val="1200"/>
              </a:spcBef>
            </a:pPr>
            <a:r>
              <a:rPr lang="ru-RU"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комунікативні навички</a:t>
            </a:r>
            <a:r>
              <a:rPr lang="uk-UA" sz="3000" dirty="0" smtClean="0">
                <a:solidFill>
                  <a:schemeClr val="accent1">
                    <a:lumMod val="50000"/>
                  </a:schemeClr>
                </a:solidFill>
                <a:latin typeface="Vollkorn" panose="020B0604020202020204" charset="0"/>
                <a:ea typeface="Vollkorn" panose="020B0604020202020204" charset="0"/>
              </a:rPr>
              <a:t>: письмове, вербальне й невербальне спілкування; уміння </a:t>
            </a:r>
            <a:r>
              <a:rPr lang="uk-UA" sz="3000" dirty="0" err="1" smtClean="0">
                <a:solidFill>
                  <a:schemeClr val="accent1">
                    <a:lumMod val="50000"/>
                  </a:schemeClr>
                </a:solidFill>
                <a:latin typeface="Vollkorn" panose="020B0604020202020204" charset="0"/>
                <a:ea typeface="Vollkorn" panose="020B0604020202020204" charset="0"/>
              </a:rPr>
              <a:t>грамотно</a:t>
            </a:r>
            <a:r>
              <a:rPr lang="uk-UA" sz="3000" dirty="0" smtClean="0">
                <a:solidFill>
                  <a:schemeClr val="accent1">
                    <a:lumMod val="50000"/>
                  </a:schemeClr>
                </a:solidFill>
                <a:latin typeface="Vollkorn" panose="020B0604020202020204" charset="0"/>
                <a:ea typeface="Vollkorn" panose="020B0604020202020204" charset="0"/>
              </a:rPr>
              <a:t> спілкуватися по e-</a:t>
            </a:r>
            <a:r>
              <a:rPr lang="uk-UA" sz="3000" dirty="0" err="1" smtClean="0">
                <a:solidFill>
                  <a:schemeClr val="accent1">
                    <a:lumMod val="50000"/>
                  </a:schemeClr>
                </a:solidFill>
                <a:latin typeface="Vollkorn" panose="020B0604020202020204" charset="0"/>
                <a:ea typeface="Vollkorn" panose="020B0604020202020204" charset="0"/>
              </a:rPr>
              <a:t>mail</a:t>
            </a:r>
            <a:r>
              <a:rPr lang="uk-UA" sz="3000" dirty="0" smtClean="0">
                <a:solidFill>
                  <a:schemeClr val="accent1">
                    <a:lumMod val="50000"/>
                  </a:schemeClr>
                </a:solidFill>
                <a:latin typeface="Vollkorn" panose="020B0604020202020204" charset="0"/>
                <a:ea typeface="Vollkorn" panose="020B0604020202020204" charset="0"/>
              </a:rPr>
              <a:t>; вести дискусію і відстоювати свою позицію; навички працювати в команді; </a:t>
            </a:r>
          </a:p>
          <a:p>
            <a:pPr algn="just">
              <a:spcBef>
                <a:spcPts val="1200"/>
              </a:spcBef>
            </a:pPr>
            <a:r>
              <a:rPr lang="uk-UA" sz="3000" i="1" dirty="0" smtClean="0">
                <a:solidFill>
                  <a:schemeClr val="accent1">
                    <a:lumMod val="50000"/>
                  </a:schemeClr>
                </a:solidFill>
                <a:latin typeface="Vollkorn" panose="020B0604020202020204" charset="0"/>
                <a:ea typeface="Vollkorn" panose="020B0604020202020204" charset="0"/>
              </a:rPr>
              <a:t>– уміння виступати привселюдно</a:t>
            </a:r>
            <a:r>
              <a:rPr lang="uk-UA" sz="3000" dirty="0" smtClean="0">
                <a:solidFill>
                  <a:schemeClr val="accent1">
                    <a:lumMod val="50000"/>
                  </a:schemeClr>
                </a:solidFill>
                <a:latin typeface="Vollkorn" panose="020B0604020202020204" charset="0"/>
                <a:ea typeface="Vollkorn" panose="020B0604020202020204" charset="0"/>
              </a:rPr>
              <a:t>: навички, необхідні для виступів на публіці; навички проведення презентації; </a:t>
            </a:r>
          </a:p>
          <a:p>
            <a:pPr algn="just">
              <a:spcBef>
                <a:spcPts val="1200"/>
              </a:spcBef>
            </a:pPr>
            <a:r>
              <a:rPr lang="uk-UA"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керування часом: </a:t>
            </a:r>
            <a:r>
              <a:rPr lang="uk-UA" sz="3000" dirty="0" smtClean="0">
                <a:solidFill>
                  <a:schemeClr val="accent1">
                    <a:lumMod val="50000"/>
                  </a:schemeClr>
                </a:solidFill>
                <a:latin typeface="Vollkorn" panose="020B0604020202020204" charset="0"/>
                <a:ea typeface="Vollkorn" panose="020B0604020202020204" charset="0"/>
              </a:rPr>
              <a:t>уміння справлятися із завданнями вчасно; </a:t>
            </a:r>
          </a:p>
          <a:p>
            <a:pPr algn="just">
              <a:spcBef>
                <a:spcPts val="1200"/>
              </a:spcBef>
            </a:pPr>
            <a:r>
              <a:rPr lang="uk-UA"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гнучкість і адаптивність: </a:t>
            </a:r>
            <a:r>
              <a:rPr lang="uk-UA" sz="3000" dirty="0" smtClean="0">
                <a:solidFill>
                  <a:schemeClr val="accent1">
                    <a:lumMod val="50000"/>
                  </a:schemeClr>
                </a:solidFill>
                <a:latin typeface="Vollkorn" panose="020B0604020202020204" charset="0"/>
                <a:ea typeface="Vollkorn" panose="020B0604020202020204" charset="0"/>
              </a:rPr>
              <a:t>гнучкість, адаптивність і здатність змінюватися; уміння аналізувати ситуацію, орієнтування на вирішення проблеми; </a:t>
            </a:r>
          </a:p>
          <a:p>
            <a:pPr algn="just">
              <a:spcBef>
                <a:spcPts val="1200"/>
              </a:spcBef>
            </a:pPr>
            <a:r>
              <a:rPr lang="uk-UA"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лідерські якості</a:t>
            </a:r>
            <a:r>
              <a:rPr lang="uk-UA" sz="3000" dirty="0" smtClean="0">
                <a:solidFill>
                  <a:schemeClr val="accent1">
                    <a:lumMod val="50000"/>
                  </a:schemeClr>
                </a:solidFill>
                <a:latin typeface="Vollkorn" panose="020B0604020202020204" charset="0"/>
                <a:ea typeface="Vollkorn" panose="020B0604020202020204" charset="0"/>
              </a:rPr>
              <a:t>: уміння спокійно працювати в напруженому середовищі; уміння ухвалювати рішення; уміння ставити мету, планувати діяльність; </a:t>
            </a:r>
          </a:p>
          <a:p>
            <a:pPr algn="just">
              <a:spcBef>
                <a:spcPts val="1200"/>
              </a:spcBef>
            </a:pPr>
            <a:r>
              <a:rPr lang="uk-UA" sz="3000" i="1" dirty="0" smtClean="0">
                <a:solidFill>
                  <a:schemeClr val="accent1">
                    <a:lumMod val="50000"/>
                  </a:schemeClr>
                </a:solidFill>
                <a:latin typeface="Vollkorn" panose="020B0604020202020204" charset="0"/>
                <a:ea typeface="Vollkorn" panose="020B0604020202020204" charset="0"/>
              </a:rPr>
              <a:t>– особисті якості: </a:t>
            </a:r>
            <a:r>
              <a:rPr lang="uk-UA" sz="3000" dirty="0" smtClean="0">
                <a:solidFill>
                  <a:schemeClr val="accent1">
                    <a:lumMod val="50000"/>
                  </a:schemeClr>
                </a:solidFill>
                <a:latin typeface="Vollkorn" panose="020B0604020202020204" charset="0"/>
                <a:ea typeface="Vollkorn" panose="020B0604020202020204" charset="0"/>
              </a:rPr>
              <a:t>креативне й критичне мислення; етичність, чесність, терпіння, повага до оточуючих. </a:t>
            </a:r>
            <a:endParaRPr lang="uk-UA"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88214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960888" y="121105"/>
            <a:ext cx="11863135" cy="570059"/>
          </a:xfrm>
          <a:prstGeom prst="rect">
            <a:avLst/>
          </a:prstGeom>
        </p:spPr>
        <p:txBody>
          <a:bodyPr lIns="0" tIns="0" rIns="0" bIns="0" rtlCol="0" anchor="t">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id="5" name="Таблиця 4"/>
          <p:cNvGraphicFramePr>
            <a:graphicFrameLocks noGrp="1"/>
          </p:cNvGraphicFramePr>
          <p:nvPr>
            <p:extLst>
              <p:ext uri="{D42A27DB-BD31-4B8C-83A1-F6EECF244321}">
                <p14:modId xmlns:p14="http://schemas.microsoft.com/office/powerpoint/2010/main" val="2453833914"/>
              </p:ext>
            </p:extLst>
          </p:nvPr>
        </p:nvGraphicFramePr>
        <p:xfrm>
          <a:off x="609600" y="691164"/>
          <a:ext cx="17297400" cy="7924800"/>
        </p:xfrm>
        <a:graphic>
          <a:graphicData uri="http://schemas.openxmlformats.org/drawingml/2006/table">
            <a:tbl>
              <a:tblPr>
                <a:tableStyleId>{5C22544A-7EE6-4342-B048-85BDC9FD1C3A}</a:tableStyleId>
              </a:tblPr>
              <a:tblGrid>
                <a:gridCol w="1591361">
                  <a:extLst>
                    <a:ext uri="{9D8B030D-6E8A-4147-A177-3AD203B41FA5}">
                      <a16:colId xmlns="" xmlns:a16="http://schemas.microsoft.com/office/drawing/2014/main" val="359994996"/>
                    </a:ext>
                  </a:extLst>
                </a:gridCol>
                <a:gridCol w="12581839">
                  <a:extLst>
                    <a:ext uri="{9D8B030D-6E8A-4147-A177-3AD203B41FA5}">
                      <a16:colId xmlns="" xmlns:a16="http://schemas.microsoft.com/office/drawing/2014/main" val="663681823"/>
                    </a:ext>
                  </a:extLst>
                </a:gridCol>
                <a:gridCol w="1143000">
                  <a:extLst>
                    <a:ext uri="{9D8B030D-6E8A-4147-A177-3AD203B41FA5}">
                      <a16:colId xmlns="" xmlns:a16="http://schemas.microsoft.com/office/drawing/2014/main" val="122060337"/>
                    </a:ext>
                  </a:extLst>
                </a:gridCol>
                <a:gridCol w="1981200">
                  <a:extLst>
                    <a:ext uri="{9D8B030D-6E8A-4147-A177-3AD203B41FA5}">
                      <a16:colId xmlns="" xmlns:a16="http://schemas.microsoft.com/office/drawing/2014/main" val="23420434"/>
                    </a:ext>
                  </a:extLst>
                </a:gridCol>
              </a:tblGrid>
              <a:tr h="203121">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a:t>
                      </a:r>
                    </a:p>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з/п</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Назва теми</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ct val="100000"/>
                        </a:lnSpc>
                        <a:spcAft>
                          <a:spcPts val="0"/>
                        </a:spcAft>
                      </a:pPr>
                      <a:r>
                        <a:rPr lang="uk-UA" sz="2600" kern="1200" dirty="0">
                          <a:solidFill>
                            <a:schemeClr val="bg1"/>
                          </a:solidFill>
                          <a:effectLst/>
                          <a:latin typeface="Vollkorn" panose="020B0604020202020204" charset="0"/>
                          <a:ea typeface="Vollkorn" panose="020B0604020202020204" charset="0"/>
                          <a:cs typeface="+mn-cs"/>
                        </a:rPr>
                        <a:t>К-ть годин</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 xmlns:a16="http://schemas.microsoft.com/office/drawing/2014/main" val="2837603597"/>
                  </a:ext>
                </a:extLst>
              </a:tr>
              <a:tr h="770044">
                <a:tc vMerge="1">
                  <a:txBody>
                    <a:bodyPr/>
                    <a:lstStyle/>
                    <a:p>
                      <a:endParaRPr lang="uk-UA"/>
                    </a:p>
                  </a:txBody>
                  <a:tcPr/>
                </a:tc>
                <a:tc v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Усього</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Лекційних годин</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814512925"/>
                  </a:ext>
                </a:extLst>
              </a:tr>
              <a:tr h="203121">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1</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1. Теорії управління національною безпекою</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71672385"/>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2. Еволюція політичних режимів незалежної України та їх вплив на управління національною безпекою</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44256194"/>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3</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Тема 3. Структура системи національної безпеки України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2719037"/>
                  </a:ext>
                </a:extLst>
              </a:tr>
              <a:tr h="203121">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4</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Тема 4. Право національної безпеки України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77744089"/>
                  </a:ext>
                </a:extLst>
              </a:tr>
              <a:tr h="260412">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5</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5. Римський статут та воєнні злочини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55344256"/>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6</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Тема 6. Терористичні загрози національній безпеці України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27860900"/>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7</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7. Україна в системі ядерного роззброєння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03873839"/>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8</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Тема 8. Системи управління національною безпекою в зарубіжних країнах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50900828"/>
                  </a:ext>
                </a:extLst>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9</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Тема 9. Національні інтереси та міжнародні актори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10</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Тема 10. Національні інтереси та взаємодія з ядерними державами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11</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Тема 11. Євроінтеграційні процеси та національна безпека України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12</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Тема 12. Реформування системи безпеки та оборони в умовах Євроінтеграції</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13</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Тема 13. НАТО та Україна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14</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14. Наміри України щодо вступу в НАТО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gridSpan="2">
                  <a:txBody>
                    <a:bodyPr/>
                    <a:lstStyle/>
                    <a:p>
                      <a:pPr algn="just">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Модульний контроль</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Aft>
                          <a:spcPts val="0"/>
                        </a:spcAft>
                      </a:pPr>
                      <a:r>
                        <a:rPr lang="ru-RU" sz="2600" kern="1200">
                          <a:solidFill>
                            <a:schemeClr val="tx2"/>
                          </a:solidFill>
                          <a:effectLst/>
                          <a:latin typeface="Vollkorn" panose="020B0604020202020204" charset="0"/>
                          <a:ea typeface="Vollkorn" panose="020B0604020202020204" charset="0"/>
                          <a:cs typeface="+mn-cs"/>
                        </a:rPr>
                        <a:t>1</a:t>
                      </a:r>
                      <a:endParaRPr lang="uk-UA" sz="2600" kern="1200">
                        <a:solidFill>
                          <a:schemeClr val="tx2"/>
                        </a:solidFill>
                        <a:effectLst/>
                        <a:latin typeface="Vollkorn" panose="020B0604020202020204" charset="0"/>
                        <a:ea typeface="Vollkorn" panose="020B060402020202020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ru-RU" sz="2600" kern="1200" dirty="0">
                          <a:solidFill>
                            <a:schemeClr val="tx2"/>
                          </a:solidFill>
                          <a:effectLst/>
                          <a:latin typeface="Vollkorn" panose="020B0604020202020204" charset="0"/>
                          <a:ea typeface="Vollkorn" panose="020B0604020202020204" charset="0"/>
                          <a:cs typeface="+mn-cs"/>
                        </a:rPr>
                        <a:t>–</a:t>
                      </a:r>
                      <a:endParaRPr lang="uk-UA" sz="2600" kern="1200" dirty="0">
                        <a:solidFill>
                          <a:schemeClr val="tx2"/>
                        </a:solidFill>
                        <a:effectLst/>
                        <a:latin typeface="Vollkorn" panose="020B0604020202020204" charset="0"/>
                        <a:ea typeface="Vollkorn" panose="020B060402020202020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70197621"/>
                  </a:ext>
                </a:extLst>
              </a:tr>
              <a:tr h="203121">
                <a:tc gridSpan="2">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90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28</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43264608"/>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362200" y="2057982"/>
            <a:ext cx="13559894" cy="3693319"/>
          </a:xfrm>
          <a:prstGeom prst="rect">
            <a:avLst/>
          </a:prstGeom>
        </p:spPr>
        <p:txBody>
          <a:bodyPr wrap="square" lIns="0" tIns="0" rIns="0" bIns="0" rtlCol="0" anchor="t">
            <a:spAutoFit/>
          </a:bodyPr>
          <a:lstStyle/>
          <a:p>
            <a:pPr algn="ctr">
              <a:lnSpc>
                <a:spcPts val="7200"/>
              </a:lnSpc>
            </a:pPr>
            <a:r>
              <a:rPr lang="en-US" sz="6000" spc="-53" dirty="0" err="1">
                <a:solidFill>
                  <a:srgbClr val="17375E"/>
                </a:solidFill>
                <a:latin typeface="Vollkorn Bold"/>
              </a:rPr>
              <a:t>Індивідуальні</a:t>
            </a:r>
            <a:r>
              <a:rPr lang="en-US" sz="6000" spc="-53" dirty="0">
                <a:solidFill>
                  <a:srgbClr val="17375E"/>
                </a:solidFill>
                <a:latin typeface="Vollkorn Bold"/>
              </a:rPr>
              <a:t> </a:t>
            </a:r>
            <a:r>
              <a:rPr lang="en-US" sz="6000" spc="-53" dirty="0" err="1" smtClean="0">
                <a:solidFill>
                  <a:srgbClr val="17375E"/>
                </a:solidFill>
                <a:latin typeface="Vollkorn Bold"/>
              </a:rPr>
              <a:t>завдання</a:t>
            </a:r>
            <a:endParaRPr lang="en-US" sz="6000" spc="-53" dirty="0">
              <a:solidFill>
                <a:srgbClr val="17375E"/>
              </a:solidFill>
              <a:latin typeface="Vollkorn Bold"/>
            </a:endParaRPr>
          </a:p>
          <a:p>
            <a:pPr algn="ctr">
              <a:lnSpc>
                <a:spcPts val="7200"/>
              </a:lnSpc>
            </a:pPr>
            <a:endParaRPr lang="en-US" sz="6000" spc="-53" dirty="0">
              <a:solidFill>
                <a:srgbClr val="17375E"/>
              </a:solidFill>
              <a:latin typeface="Vollkorn Bold"/>
            </a:endParaRPr>
          </a:p>
          <a:p>
            <a:pPr algn="ctr">
              <a:lnSpc>
                <a:spcPts val="7200"/>
              </a:lnSpc>
            </a:pPr>
            <a:r>
              <a:rPr lang="en-US" sz="6000" spc="-16" dirty="0" err="1" smtClean="0">
                <a:solidFill>
                  <a:srgbClr val="224D83"/>
                </a:solidFill>
                <a:latin typeface="Vollkorn"/>
              </a:rPr>
              <a:t>Розміщені</a:t>
            </a:r>
            <a:r>
              <a:rPr lang="en-US" sz="6000" spc="-16" dirty="0" smtClean="0">
                <a:solidFill>
                  <a:srgbClr val="224D83"/>
                </a:solidFill>
                <a:latin typeface="Vollkorn"/>
              </a:rPr>
              <a:t> </a:t>
            </a:r>
            <a:r>
              <a:rPr lang="en-US" sz="6000" spc="-16" dirty="0">
                <a:solidFill>
                  <a:srgbClr val="224D83"/>
                </a:solidFill>
                <a:latin typeface="Vollkorn"/>
              </a:rPr>
              <a:t>в </a:t>
            </a:r>
            <a:r>
              <a:rPr lang="en-US" sz="6000" spc="-16" dirty="0" err="1">
                <a:solidFill>
                  <a:srgbClr val="224D83"/>
                </a:solidFill>
                <a:latin typeface="Vollkorn"/>
              </a:rPr>
              <a:t>робочій</a:t>
            </a:r>
            <a:r>
              <a:rPr lang="en-US" sz="6000" spc="-16" dirty="0">
                <a:solidFill>
                  <a:srgbClr val="224D83"/>
                </a:solidFill>
                <a:latin typeface="Vollkorn"/>
              </a:rPr>
              <a:t> </a:t>
            </a:r>
            <a:r>
              <a:rPr lang="en-US" sz="6000" spc="-16" dirty="0" err="1">
                <a:solidFill>
                  <a:srgbClr val="224D83"/>
                </a:solidFill>
                <a:latin typeface="Vollkorn"/>
              </a:rPr>
              <a:t>програмі</a:t>
            </a:r>
            <a:r>
              <a:rPr lang="en-US" sz="6000" spc="-16" dirty="0">
                <a:solidFill>
                  <a:srgbClr val="224D83"/>
                </a:solidFill>
                <a:latin typeface="Vollkorn"/>
              </a:rPr>
              <a:t> </a:t>
            </a:r>
            <a:r>
              <a:rPr lang="en-US" sz="6000" spc="-16" dirty="0" err="1">
                <a:solidFill>
                  <a:srgbClr val="224D83"/>
                </a:solidFill>
                <a:latin typeface="Vollkorn"/>
              </a:rPr>
              <a:t>навчальної</a:t>
            </a:r>
            <a:r>
              <a:rPr lang="en-US" sz="6000" spc="-16" dirty="0">
                <a:solidFill>
                  <a:srgbClr val="224D83"/>
                </a:solidFill>
                <a:latin typeface="Vollkorn"/>
              </a:rPr>
              <a:t> </a:t>
            </a:r>
            <a:r>
              <a:rPr lang="en-US" sz="6000" spc="-16" dirty="0" err="1">
                <a:solidFill>
                  <a:srgbClr val="224D83"/>
                </a:solidFill>
                <a:latin typeface="Vollkorn"/>
              </a:rPr>
              <a:t>дисципліни</a:t>
            </a:r>
            <a:r>
              <a:rPr lang="en-US" sz="6000" spc="-16" dirty="0">
                <a:solidFill>
                  <a:srgbClr val="224D83"/>
                </a:solidFill>
                <a:latin typeface="Vollkorn"/>
              </a:rPr>
              <a:t> в </a:t>
            </a:r>
            <a:r>
              <a:rPr lang="en-US" sz="6000" spc="-16" dirty="0" err="1">
                <a:solidFill>
                  <a:srgbClr val="224D83"/>
                </a:solidFill>
                <a:latin typeface="Vollkorn"/>
              </a:rPr>
              <a:t>розділі</a:t>
            </a:r>
            <a:r>
              <a:rPr lang="en-US" sz="6000" spc="-16" dirty="0">
                <a:solidFill>
                  <a:srgbClr val="224D83"/>
                </a:solidFill>
                <a:latin typeface="Vollkorn"/>
              </a:rPr>
              <a:t> 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96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5410200" y="419100"/>
            <a:ext cx="7925372" cy="745201"/>
          </a:xfrm>
          <a:prstGeom prst="rect">
            <a:avLst/>
          </a:prstGeom>
        </p:spPr>
        <p:txBody>
          <a:bodyPr lIns="0" tIns="0" rIns="0" bIns="0" rtlCol="0" anchor="t">
            <a:spAutoFit/>
          </a:bodyPr>
          <a:lstStyle/>
          <a:p>
            <a:pPr algn="ctr">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навчання</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952451473"/>
              </p:ext>
            </p:extLst>
          </p:nvPr>
        </p:nvGraphicFramePr>
        <p:xfrm>
          <a:off x="457200" y="1485900"/>
          <a:ext cx="17221200" cy="6831330"/>
        </p:xfrm>
        <a:graphic>
          <a:graphicData uri="http://schemas.openxmlformats.org/drawingml/2006/table">
            <a:tbl>
              <a:tblPr firstRow="1" firstCol="1" bandRow="1">
                <a:tableStyleId>{5C22544A-7EE6-4342-B048-85BDC9FD1C3A}</a:tableStyleId>
              </a:tblPr>
              <a:tblGrid>
                <a:gridCol w="8839200">
                  <a:extLst>
                    <a:ext uri="{9D8B030D-6E8A-4147-A177-3AD203B41FA5}">
                      <a16:colId xmlns="" xmlns:a16="http://schemas.microsoft.com/office/drawing/2014/main" val="328505157"/>
                    </a:ext>
                  </a:extLst>
                </a:gridCol>
                <a:gridCol w="8382000">
                  <a:extLst>
                    <a:ext uri="{9D8B030D-6E8A-4147-A177-3AD203B41FA5}">
                      <a16:colId xmlns="" xmlns:a16="http://schemas.microsoft.com/office/drawing/2014/main" val="1512842448"/>
                    </a:ext>
                  </a:extLst>
                </a:gridCol>
              </a:tblGrid>
              <a:tr h="150865">
                <a:tc>
                  <a:txBody>
                    <a:bodyPr/>
                    <a:lstStyle/>
                    <a:p>
                      <a:pPr marL="0" indent="0" algn="ctr">
                        <a:lnSpc>
                          <a:spcPct val="100000"/>
                        </a:lnSpc>
                        <a:spcAft>
                          <a:spcPts val="0"/>
                        </a:spcAft>
                      </a:pPr>
                      <a:r>
                        <a:rPr lang="uk-UA" sz="2000" b="1" dirty="0">
                          <a:effectLst/>
                          <a:latin typeface="Vollkorn" panose="020B0604020202020204" charset="0"/>
                          <a:ea typeface="Vollkorn" panose="020B0604020202020204" charset="0"/>
                        </a:rPr>
                        <a:t>Результат навчання</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00000"/>
                        </a:lnSpc>
                        <a:spcAft>
                          <a:spcPts val="0"/>
                        </a:spcAft>
                      </a:pPr>
                      <a:r>
                        <a:rPr lang="uk-UA" sz="2000" b="1" dirty="0">
                          <a:effectLst/>
                          <a:latin typeface="Vollkorn" panose="020B0604020202020204" charset="0"/>
                          <a:ea typeface="Vollkorn" panose="020B0604020202020204" charset="0"/>
                        </a:rPr>
                        <a:t>Методи навчання </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3716510936"/>
                  </a:ext>
                </a:extLst>
              </a:tr>
              <a:tr h="1056058">
                <a:tc>
                  <a:txBody>
                    <a:bodyPr/>
                    <a:lstStyle/>
                    <a:p>
                      <a:pPr algn="just">
                        <a:lnSpc>
                          <a:spcPct val="95000"/>
                        </a:lnSpc>
                        <a:spcAft>
                          <a:spcPts val="0"/>
                        </a:spcAft>
                      </a:pPr>
                      <a:r>
                        <a:rPr lang="uk-UA" sz="2000" b="0" kern="1200" spc="-20" dirty="0" err="1">
                          <a:solidFill>
                            <a:schemeClr val="lt1"/>
                          </a:solidFill>
                          <a:effectLst/>
                          <a:latin typeface="Vollkorn" panose="020B0604020202020204" charset="0"/>
                          <a:ea typeface="Vollkorn" panose="020B0604020202020204" charset="0"/>
                          <a:cs typeface="+mn-cs"/>
                        </a:rPr>
                        <a:t>ПРН</a:t>
                      </a:r>
                      <a:r>
                        <a:rPr lang="uk-UA" sz="2000" b="0" kern="1200" spc="-20" dirty="0">
                          <a:solidFill>
                            <a:schemeClr val="lt1"/>
                          </a:solidFill>
                          <a:effectLst/>
                          <a:latin typeface="Vollkorn" panose="020B0604020202020204" charset="0"/>
                          <a:ea typeface="Vollkorn" panose="020B0604020202020204" charset="0"/>
                          <a:cs typeface="+mn-cs"/>
                        </a:rPr>
                        <a:t> 01. Мати передові концептуальні та методологічні знання в сфері національної безпеки (за окремими видами забезпечення та її видами) і на межі предметних </a:t>
                      </a:r>
                      <a:r>
                        <a:rPr lang="uk-UA" sz="2000" b="0" kern="1200" spc="-20" dirty="0" err="1">
                          <a:solidFill>
                            <a:schemeClr val="lt1"/>
                          </a:solidFill>
                          <a:effectLst/>
                          <a:latin typeface="Vollkorn" panose="020B0604020202020204" charset="0"/>
                          <a:ea typeface="Vollkorn" panose="020B0604020202020204" charset="0"/>
                          <a:cs typeface="+mn-cs"/>
                        </a:rPr>
                        <a:t>галузеи</a:t>
                      </a:r>
                      <a:r>
                        <a:rPr lang="uk-UA" sz="2000" b="0" kern="1200" spc="-20" dirty="0">
                          <a:solidFill>
                            <a:schemeClr val="lt1"/>
                          </a:solidFill>
                          <a:effectLst/>
                          <a:latin typeface="Vollkorn" panose="020B0604020202020204" charset="0"/>
                          <a:ea typeface="Vollkorn" panose="020B0604020202020204" charset="0"/>
                          <a:cs typeface="+mn-cs"/>
                        </a:rPr>
                        <a:t>̆ знань, а також дослідницькі навички, достатні для проведення наукових і прикладних досліджень на рівні останніх світових досягнень з відповідного напряму національної безпеки, отримання нових знань та/або </a:t>
                      </a:r>
                      <a:r>
                        <a:rPr lang="uk-UA" sz="2000" b="0" kern="1200" spc="-20" dirty="0" err="1">
                          <a:solidFill>
                            <a:schemeClr val="lt1"/>
                          </a:solidFill>
                          <a:effectLst/>
                          <a:latin typeface="Vollkorn" panose="020B0604020202020204" charset="0"/>
                          <a:ea typeface="Vollkorn" panose="020B0604020202020204" charset="0"/>
                          <a:cs typeface="+mn-cs"/>
                        </a:rPr>
                        <a:t>здійснення</a:t>
                      </a:r>
                      <a:r>
                        <a:rPr lang="uk-UA" sz="2000" b="0" kern="1200" spc="-20" dirty="0">
                          <a:solidFill>
                            <a:schemeClr val="lt1"/>
                          </a:solidFill>
                          <a:effectLst/>
                          <a:latin typeface="Vollkorn" panose="020B0604020202020204" charset="0"/>
                          <a:ea typeface="Vollkorn" panose="020B0604020202020204" charset="0"/>
                          <a:cs typeface="+mn-cs"/>
                        </a:rPr>
                        <a:t> </a:t>
                      </a:r>
                      <a:r>
                        <a:rPr lang="uk-UA" sz="2000" b="0" kern="1200" spc="-20" dirty="0" err="1">
                          <a:solidFill>
                            <a:schemeClr val="lt1"/>
                          </a:solidFill>
                          <a:effectLst/>
                          <a:latin typeface="Vollkorn" panose="020B0604020202020204" charset="0"/>
                          <a:ea typeface="Vollkorn" panose="020B0604020202020204" charset="0"/>
                          <a:cs typeface="+mn-cs"/>
                        </a:rPr>
                        <a:t>інноваціи</a:t>
                      </a:r>
                      <a:r>
                        <a:rPr lang="uk-UA" sz="2000" b="0" kern="1200" spc="-20" dirty="0">
                          <a:solidFill>
                            <a:schemeClr val="lt1"/>
                          </a:solidFill>
                          <a:effectLst/>
                          <a:latin typeface="Vollkorn" panose="020B0604020202020204" charset="0"/>
                          <a:ea typeface="Vollkorn" panose="020B0604020202020204" charset="0"/>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100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03418239"/>
                  </a:ext>
                </a:extLst>
              </a:tr>
              <a:tr h="1508654">
                <a:tc>
                  <a:txBody>
                    <a:bodyPr/>
                    <a:lstStyle/>
                    <a:p>
                      <a:pPr algn="just">
                        <a:lnSpc>
                          <a:spcPct val="95000"/>
                        </a:lnSpc>
                        <a:spcAft>
                          <a:spcPts val="0"/>
                        </a:spcAft>
                      </a:pPr>
                      <a:r>
                        <a:rPr lang="uk-UA" sz="2000" b="0" kern="1200" spc="-20" dirty="0" err="1">
                          <a:solidFill>
                            <a:schemeClr val="lt1"/>
                          </a:solidFill>
                          <a:effectLst/>
                          <a:latin typeface="Vollkorn" panose="020B0604020202020204" charset="0"/>
                          <a:ea typeface="Vollkorn" panose="020B0604020202020204" charset="0"/>
                          <a:cs typeface="+mn-cs"/>
                        </a:rPr>
                        <a:t>ПРН</a:t>
                      </a:r>
                      <a:r>
                        <a:rPr lang="uk-UA" sz="2000" b="0" kern="1200" spc="-20" dirty="0">
                          <a:solidFill>
                            <a:schemeClr val="lt1"/>
                          </a:solidFill>
                          <a:effectLst/>
                          <a:latin typeface="Vollkorn" panose="020B0604020202020204" charset="0"/>
                          <a:ea typeface="Vollkorn" panose="020B0604020202020204" charset="0"/>
                          <a:cs typeface="+mn-cs"/>
                        </a:rPr>
                        <a:t> 05. </a:t>
                      </a:r>
                      <a:r>
                        <a:rPr lang="uk-UA" sz="2000" b="0" kern="1200" spc="-20" dirty="0" err="1">
                          <a:solidFill>
                            <a:schemeClr val="lt1"/>
                          </a:solidFill>
                          <a:effectLst/>
                          <a:latin typeface="Vollkorn" panose="020B0604020202020204" charset="0"/>
                          <a:ea typeface="Vollkorn" panose="020B0604020202020204" charset="0"/>
                          <a:cs typeface="+mn-cs"/>
                        </a:rPr>
                        <a:t>Ідентифіковувати</a:t>
                      </a:r>
                      <a:r>
                        <a:rPr lang="uk-UA" sz="2000" b="0" kern="1200" spc="-20" dirty="0">
                          <a:solidFill>
                            <a:schemeClr val="lt1"/>
                          </a:solidFill>
                          <a:effectLst/>
                          <a:latin typeface="Vollkorn" panose="020B0604020202020204" charset="0"/>
                          <a:ea typeface="Vollkorn" panose="020B0604020202020204" charset="0"/>
                          <a:cs typeface="+mn-cs"/>
                        </a:rPr>
                        <a:t> теоретичні та практичні проблеми у сфері національної безпеки (за окремими видами забезпечення та її видами), глибоко розуміти загальні принципи національної безпеки, а також методологію наукових досліджень, застосувати </a:t>
                      </a:r>
                      <a:r>
                        <a:rPr lang="uk-UA" sz="2000" b="0" kern="1200" spc="-20" dirty="0" err="1">
                          <a:solidFill>
                            <a:schemeClr val="lt1"/>
                          </a:solidFill>
                          <a:effectLst/>
                          <a:latin typeface="Vollkorn" panose="020B0604020202020204" charset="0"/>
                          <a:ea typeface="Vollkorn" panose="020B0604020202020204" charset="0"/>
                          <a:cs typeface="+mn-cs"/>
                        </a:rPr>
                        <a:t>їх</a:t>
                      </a:r>
                      <a:r>
                        <a:rPr lang="uk-UA" sz="2000" b="0" kern="1200" spc="-20" dirty="0">
                          <a:solidFill>
                            <a:schemeClr val="lt1"/>
                          </a:solidFill>
                          <a:effectLst/>
                          <a:latin typeface="Vollkorn" panose="020B0604020202020204" charset="0"/>
                          <a:ea typeface="Vollkorn" panose="020B0604020202020204" charset="0"/>
                          <a:cs typeface="+mn-cs"/>
                        </a:rPr>
                        <a:t> у власних дослідженнях та у </a:t>
                      </a:r>
                      <a:r>
                        <a:rPr lang="uk-UA" sz="2000" b="0" kern="1200" spc="-20" dirty="0" err="1">
                          <a:solidFill>
                            <a:schemeClr val="lt1"/>
                          </a:solidFill>
                          <a:effectLst/>
                          <a:latin typeface="Vollkorn" panose="020B0604020202020204" charset="0"/>
                          <a:ea typeface="Vollkorn" panose="020B0604020202020204" charset="0"/>
                          <a:cs typeface="+mn-cs"/>
                        </a:rPr>
                        <a:t>викладацькіи</a:t>
                      </a:r>
                      <a:r>
                        <a:rPr lang="uk-UA" sz="2000" b="0" kern="1200" spc="-20" dirty="0">
                          <a:solidFill>
                            <a:schemeClr val="lt1"/>
                          </a:solidFill>
                          <a:effectLst/>
                          <a:latin typeface="Vollkorn" panose="020B0604020202020204" charset="0"/>
                          <a:ea typeface="Vollkorn" panose="020B0604020202020204" charset="0"/>
                          <a:cs typeface="+mn-cs"/>
                        </a:rPr>
                        <a:t>̆ практиці</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100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24060291"/>
                  </a:ext>
                </a:extLst>
              </a:tr>
              <a:tr h="905193">
                <a:tc>
                  <a:txBody>
                    <a:bodyPr/>
                    <a:lstStyle/>
                    <a:p>
                      <a:pPr algn="just">
                        <a:lnSpc>
                          <a:spcPct val="95000"/>
                        </a:lnSpc>
                        <a:spcAft>
                          <a:spcPts val="0"/>
                        </a:spcAft>
                      </a:pPr>
                      <a:r>
                        <a:rPr lang="uk-UA" sz="2000" b="0" kern="1200" spc="-20" dirty="0" err="1">
                          <a:solidFill>
                            <a:schemeClr val="lt1"/>
                          </a:solidFill>
                          <a:effectLst/>
                          <a:latin typeface="Vollkorn" panose="020B0604020202020204" charset="0"/>
                          <a:ea typeface="Vollkorn" panose="020B0604020202020204" charset="0"/>
                          <a:cs typeface="+mn-cs"/>
                        </a:rPr>
                        <a:t>ПРН</a:t>
                      </a:r>
                      <a:r>
                        <a:rPr lang="uk-UA" sz="2000" b="0" kern="1200" spc="-20" dirty="0">
                          <a:solidFill>
                            <a:schemeClr val="lt1"/>
                          </a:solidFill>
                          <a:effectLst/>
                          <a:latin typeface="Vollkorn" panose="020B0604020202020204" charset="0"/>
                          <a:ea typeface="Vollkorn" panose="020B0604020202020204" charset="0"/>
                          <a:cs typeface="+mn-cs"/>
                        </a:rPr>
                        <a:t> 11. Глибоко розуміти сучасну сутність тероризму і збройних конфліктів, причини їх виникнення та механізми міжнародної та національної систем запобігання та протидії фінансуванню цих явищ та процесів, знати моделі та володіти методами оцінки ефективності національної системи протидії фінансуванню тероризму та збройних конфліктів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100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68035035"/>
                  </a:ext>
                </a:extLst>
              </a:tr>
              <a:tr h="905193">
                <a:tc>
                  <a:txBody>
                    <a:bodyPr/>
                    <a:lstStyle/>
                    <a:p>
                      <a:pPr algn="just">
                        <a:lnSpc>
                          <a:spcPct val="95000"/>
                        </a:lnSpc>
                        <a:spcAft>
                          <a:spcPts val="0"/>
                        </a:spcAft>
                      </a:pPr>
                      <a:r>
                        <a:rPr lang="uk-UA" sz="2000" b="0" kern="1200" spc="-20" dirty="0" err="1">
                          <a:solidFill>
                            <a:schemeClr val="lt1"/>
                          </a:solidFill>
                          <a:effectLst/>
                          <a:latin typeface="Vollkorn" panose="020B0604020202020204" charset="0"/>
                          <a:ea typeface="Vollkorn" panose="020B0604020202020204" charset="0"/>
                          <a:cs typeface="+mn-cs"/>
                        </a:rPr>
                        <a:t>ПРН</a:t>
                      </a:r>
                      <a:r>
                        <a:rPr lang="uk-UA" sz="2000" b="0" kern="1200" spc="-20" dirty="0">
                          <a:solidFill>
                            <a:schemeClr val="lt1"/>
                          </a:solidFill>
                          <a:effectLst/>
                          <a:latin typeface="Vollkorn" panose="020B0604020202020204" charset="0"/>
                          <a:ea typeface="Vollkorn" panose="020B0604020202020204" charset="0"/>
                          <a:cs typeface="+mn-cs"/>
                        </a:rPr>
                        <a:t> 12. Володіти знаннями щодо оборонно-економічних потенціалів ядерних країн світу, вміти здійснювати їх оцінку в контексті впливу на геополітичну та національну безпеки з метою розроблення пропозицій щодо зменшення загроз від використання ядерної зброї у світі</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Ситуаційний метод;</a:t>
                      </a:r>
                    </a:p>
                    <a:p>
                      <a:pPr marL="0" lvl="0" indent="0" algn="just">
                        <a:lnSpc>
                          <a:spcPct val="100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самостійної роботи (анотування опрацьованого матеріалу, написання есе, підготовка доповідей, написання наукових статей)</a:t>
                      </a:r>
                      <a:endParaRPr lang="uk-UA" sz="2000" dirty="0" smtClean="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5181314" y="342900"/>
            <a:ext cx="7925372" cy="745200"/>
          </a:xfrm>
          <a:prstGeom prst="rect">
            <a:avLst/>
          </a:prstGeom>
        </p:spPr>
        <p:txBody>
          <a:bodyPr lIns="0" tIns="0" rIns="0" bIns="0" rtlCol="0" anchor="t">
            <a:spAutoFit/>
          </a:bodyPr>
          <a:lstStyle/>
          <a:p>
            <a:pPr algn="ctr">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контролю</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17894891"/>
              </p:ext>
            </p:extLst>
          </p:nvPr>
        </p:nvGraphicFramePr>
        <p:xfrm>
          <a:off x="914400" y="1866900"/>
          <a:ext cx="15925800" cy="6544606"/>
        </p:xfrm>
        <a:graphic>
          <a:graphicData uri="http://schemas.openxmlformats.org/drawingml/2006/table">
            <a:tbl>
              <a:tblPr firstRow="1" firstCol="1" bandRow="1">
                <a:tableStyleId>{5C22544A-7EE6-4342-B048-85BDC9FD1C3A}</a:tableStyleId>
              </a:tblPr>
              <a:tblGrid>
                <a:gridCol w="9265629">
                  <a:extLst>
                    <a:ext uri="{9D8B030D-6E8A-4147-A177-3AD203B41FA5}">
                      <a16:colId xmlns="" xmlns:a16="http://schemas.microsoft.com/office/drawing/2014/main" val="971668461"/>
                    </a:ext>
                  </a:extLst>
                </a:gridCol>
                <a:gridCol w="6660171">
                  <a:extLst>
                    <a:ext uri="{9D8B030D-6E8A-4147-A177-3AD203B41FA5}">
                      <a16:colId xmlns="" xmlns:a16="http://schemas.microsoft.com/office/drawing/2014/main" val="3976351505"/>
                    </a:ext>
                  </a:extLst>
                </a:gridCol>
              </a:tblGrid>
              <a:tr h="405776">
                <a:tc>
                  <a:txBody>
                    <a:bodyPr/>
                    <a:lstStyle/>
                    <a:p>
                      <a:pPr algn="ctr">
                        <a:lnSpc>
                          <a:spcPct val="110000"/>
                        </a:lnSpc>
                        <a:spcAft>
                          <a:spcPts val="0"/>
                        </a:spcAft>
                      </a:pPr>
                      <a:r>
                        <a:rPr lang="uk-UA" sz="2000" b="1" dirty="0" smtClean="0">
                          <a:effectLst/>
                          <a:latin typeface="Vollkorn" panose="020B0604020202020204" charset="0"/>
                          <a:ea typeface="Vollkorn" panose="020B0604020202020204" charset="0"/>
                        </a:rPr>
                        <a:t>Результат </a:t>
                      </a:r>
                      <a:r>
                        <a:rPr lang="uk-UA" sz="2000" b="1" dirty="0">
                          <a:effectLst/>
                          <a:latin typeface="Vollkorn" panose="020B0604020202020204" charset="0"/>
                          <a:ea typeface="Vollkorn" panose="020B0604020202020204" charset="0"/>
                        </a:rPr>
                        <a:t>навчання</a:t>
                      </a:r>
                    </a:p>
                  </a:txBody>
                  <a:tcPr marL="54023" marR="54023" marT="0" marB="0" anchor="ctr">
                    <a:solidFill>
                      <a:schemeClr val="accent1">
                        <a:lumMod val="75000"/>
                      </a:schemeClr>
                    </a:solidFill>
                  </a:tcPr>
                </a:tc>
                <a:tc>
                  <a:txBody>
                    <a:bodyPr/>
                    <a:lstStyle/>
                    <a:p>
                      <a:pPr algn="ctr">
                        <a:lnSpc>
                          <a:spcPct val="110000"/>
                        </a:lnSpc>
                        <a:spcAft>
                          <a:spcPts val="0"/>
                        </a:spcAft>
                      </a:pPr>
                      <a:r>
                        <a:rPr lang="uk-UA" sz="2000" b="1" dirty="0">
                          <a:effectLst/>
                          <a:latin typeface="Vollkorn" panose="020B0604020202020204" charset="0"/>
                          <a:ea typeface="Vollkorn" panose="020B0604020202020204" charset="0"/>
                        </a:rPr>
                        <a:t>Методи контролю</a:t>
                      </a:r>
                    </a:p>
                  </a:txBody>
                  <a:tcPr marL="54023" marR="54023" marT="0" marB="0" anchor="ctr">
                    <a:solidFill>
                      <a:schemeClr val="accent1">
                        <a:lumMod val="75000"/>
                      </a:schemeClr>
                    </a:solidFill>
                  </a:tcPr>
                </a:tc>
                <a:extLst>
                  <a:ext uri="{0D108BD9-81ED-4DB2-BD59-A6C34878D82A}">
                    <a16:rowId xmlns="" xmlns:a16="http://schemas.microsoft.com/office/drawing/2014/main" val="2055260940"/>
                  </a:ext>
                </a:extLst>
              </a:tr>
              <a:tr h="1123687">
                <a:tc>
                  <a:txBody>
                    <a:bodyPr/>
                    <a:lstStyle/>
                    <a:p>
                      <a:pPr algn="just">
                        <a:lnSpc>
                          <a:spcPct val="95000"/>
                        </a:lnSpc>
                        <a:spcAft>
                          <a:spcPts val="0"/>
                        </a:spcAft>
                      </a:pPr>
                      <a:r>
                        <a:rPr lang="uk-UA" sz="2000" b="0" kern="1200" dirty="0" err="1">
                          <a:solidFill>
                            <a:schemeClr val="lt1"/>
                          </a:solidFill>
                          <a:effectLst/>
                          <a:latin typeface="Vollkorn" panose="020B0604020202020204" charset="0"/>
                          <a:ea typeface="Vollkorn" panose="020B0604020202020204" charset="0"/>
                          <a:cs typeface="+mn-cs"/>
                        </a:rPr>
                        <a:t>ПРН</a:t>
                      </a:r>
                      <a:r>
                        <a:rPr lang="uk-UA" sz="2000" b="0" kern="1200" dirty="0">
                          <a:solidFill>
                            <a:schemeClr val="lt1"/>
                          </a:solidFill>
                          <a:effectLst/>
                          <a:latin typeface="Vollkorn" panose="020B0604020202020204" charset="0"/>
                          <a:ea typeface="Vollkorn" panose="020B0604020202020204" charset="0"/>
                          <a:cs typeface="+mn-cs"/>
                        </a:rPr>
                        <a:t> 01. Мати передові концептуальні та методологічні знання в сфері національної безпеки (за окремими видами забезпечення та її видами) і на межі предметних </a:t>
                      </a:r>
                      <a:r>
                        <a:rPr lang="uk-UA" sz="2000" b="0" kern="1200" dirty="0" smtClean="0">
                          <a:solidFill>
                            <a:schemeClr val="lt1"/>
                          </a:solidFill>
                          <a:effectLst/>
                          <a:latin typeface="Vollkorn" panose="020B0604020202020204" charset="0"/>
                          <a:ea typeface="Vollkorn" panose="020B0604020202020204" charset="0"/>
                          <a:cs typeface="+mn-cs"/>
                        </a:rPr>
                        <a:t>галузей </a:t>
                      </a:r>
                      <a:r>
                        <a:rPr lang="uk-UA" sz="2000" b="0" kern="1200" dirty="0">
                          <a:solidFill>
                            <a:schemeClr val="lt1"/>
                          </a:solidFill>
                          <a:effectLst/>
                          <a:latin typeface="Vollkorn" panose="020B0604020202020204" charset="0"/>
                          <a:ea typeface="Vollkorn" panose="020B0604020202020204" charset="0"/>
                          <a:cs typeface="+mn-cs"/>
                        </a:rPr>
                        <a:t>знань, а також дослідницькі навички, достатні для проведення наукових і прикладних досліджень на рівні останніх світових досягнень з відповідного напряму національної безпеки, отримання нових знань та/або </a:t>
                      </a:r>
                      <a:r>
                        <a:rPr lang="uk-UA" sz="2000" b="0" kern="1200" dirty="0" smtClean="0">
                          <a:solidFill>
                            <a:schemeClr val="lt1"/>
                          </a:solidFill>
                          <a:effectLst/>
                          <a:latin typeface="Vollkorn" panose="020B0604020202020204" charset="0"/>
                          <a:ea typeface="Vollkorn" panose="020B0604020202020204" charset="0"/>
                          <a:cs typeface="+mn-cs"/>
                        </a:rPr>
                        <a:t>здійснення інновацій</a:t>
                      </a:r>
                      <a:endParaRPr lang="uk-UA" sz="2000" b="0" kern="1200" dirty="0">
                        <a:solidFill>
                          <a:schemeClr val="lt1"/>
                        </a:solidFill>
                        <a:effectLst/>
                        <a:latin typeface="Vollkorn" panose="020B0604020202020204" charset="0"/>
                        <a:ea typeface="Vollkorn" panose="020B0604020202020204" charset="0"/>
                        <a:cs typeface="+mn-cs"/>
                      </a:endParaRPr>
                    </a:p>
                  </a:txBody>
                  <a:tcPr marL="68580" marR="68580" marT="0" marB="0">
                    <a:solidFill>
                      <a:schemeClr val="accent1">
                        <a:lumMod val="75000"/>
                      </a:schemeClr>
                    </a:solidFill>
                  </a:tcPr>
                </a:tc>
                <a:tc>
                  <a:txBody>
                    <a:bodyPr/>
                    <a:lstStyle/>
                    <a:p>
                      <a:pPr algn="just">
                        <a:lnSpc>
                          <a:spcPct val="95000"/>
                        </a:lnSpc>
                        <a:spcAft>
                          <a:spcPts val="0"/>
                        </a:spcAft>
                      </a:pPr>
                      <a:r>
                        <a:rPr lang="uk-UA" sz="2000" kern="1200" dirty="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завдань модульного контролю, екзамен</a:t>
                      </a:r>
                    </a:p>
                  </a:txBody>
                  <a:tcPr marL="68580" marR="68580" marT="0" marB="0"/>
                </a:tc>
                <a:extLst>
                  <a:ext uri="{0D108BD9-81ED-4DB2-BD59-A6C34878D82A}">
                    <a16:rowId xmlns="" xmlns:a16="http://schemas.microsoft.com/office/drawing/2014/main" val="1254530270"/>
                  </a:ext>
                </a:extLst>
              </a:tr>
              <a:tr h="1498250">
                <a:tc>
                  <a:txBody>
                    <a:bodyPr/>
                    <a:lstStyle/>
                    <a:p>
                      <a:pPr algn="just">
                        <a:lnSpc>
                          <a:spcPct val="95000"/>
                        </a:lnSpc>
                        <a:spcAft>
                          <a:spcPts val="0"/>
                        </a:spcAft>
                      </a:pPr>
                      <a:r>
                        <a:rPr lang="uk-UA" sz="2000" b="0" kern="1200" dirty="0" err="1">
                          <a:solidFill>
                            <a:schemeClr val="lt1"/>
                          </a:solidFill>
                          <a:effectLst/>
                          <a:latin typeface="Vollkorn" panose="020B0604020202020204" charset="0"/>
                          <a:ea typeface="Vollkorn" panose="020B0604020202020204" charset="0"/>
                          <a:cs typeface="+mn-cs"/>
                        </a:rPr>
                        <a:t>ПРН</a:t>
                      </a:r>
                      <a:r>
                        <a:rPr lang="uk-UA" sz="2000" b="0" kern="1200" dirty="0">
                          <a:solidFill>
                            <a:schemeClr val="lt1"/>
                          </a:solidFill>
                          <a:effectLst/>
                          <a:latin typeface="Vollkorn" panose="020B0604020202020204" charset="0"/>
                          <a:ea typeface="Vollkorn" panose="020B0604020202020204" charset="0"/>
                          <a:cs typeface="+mn-cs"/>
                        </a:rPr>
                        <a:t> 05. </a:t>
                      </a:r>
                      <a:r>
                        <a:rPr lang="uk-UA" sz="2000" b="0" kern="1200" dirty="0" err="1">
                          <a:solidFill>
                            <a:schemeClr val="lt1"/>
                          </a:solidFill>
                          <a:effectLst/>
                          <a:latin typeface="Vollkorn" panose="020B0604020202020204" charset="0"/>
                          <a:ea typeface="Vollkorn" panose="020B0604020202020204" charset="0"/>
                          <a:cs typeface="+mn-cs"/>
                        </a:rPr>
                        <a:t>Ідентифіковувати</a:t>
                      </a:r>
                      <a:r>
                        <a:rPr lang="uk-UA" sz="2000" b="0" kern="1200" dirty="0">
                          <a:solidFill>
                            <a:schemeClr val="lt1"/>
                          </a:solidFill>
                          <a:effectLst/>
                          <a:latin typeface="Vollkorn" panose="020B0604020202020204" charset="0"/>
                          <a:ea typeface="Vollkorn" panose="020B0604020202020204" charset="0"/>
                          <a:cs typeface="+mn-cs"/>
                        </a:rPr>
                        <a:t> теоретичні та практичні проблеми у сфері національної безпеки (за окремими видами забезпечення та її видами), глибоко розуміти загальні принципи національної безпеки, а також методологію наукових досліджень, застосувати </a:t>
                      </a:r>
                      <a:r>
                        <a:rPr lang="uk-UA" sz="2000" b="0" kern="1200" dirty="0" smtClean="0">
                          <a:solidFill>
                            <a:schemeClr val="lt1"/>
                          </a:solidFill>
                          <a:effectLst/>
                          <a:latin typeface="Vollkorn" panose="020B0604020202020204" charset="0"/>
                          <a:ea typeface="Vollkorn" panose="020B0604020202020204" charset="0"/>
                          <a:cs typeface="+mn-cs"/>
                        </a:rPr>
                        <a:t>їх </a:t>
                      </a:r>
                      <a:r>
                        <a:rPr lang="uk-UA" sz="2000" b="0" kern="1200" dirty="0">
                          <a:solidFill>
                            <a:schemeClr val="lt1"/>
                          </a:solidFill>
                          <a:effectLst/>
                          <a:latin typeface="Vollkorn" panose="020B0604020202020204" charset="0"/>
                          <a:ea typeface="Vollkorn" panose="020B0604020202020204" charset="0"/>
                          <a:cs typeface="+mn-cs"/>
                        </a:rPr>
                        <a:t>у власних дослідженнях та у </a:t>
                      </a:r>
                      <a:r>
                        <a:rPr lang="uk-UA" sz="2000" b="0" kern="1200" dirty="0" smtClean="0">
                          <a:solidFill>
                            <a:schemeClr val="lt1"/>
                          </a:solidFill>
                          <a:effectLst/>
                          <a:latin typeface="Vollkorn" panose="020B0604020202020204" charset="0"/>
                          <a:ea typeface="Vollkorn" panose="020B0604020202020204" charset="0"/>
                          <a:cs typeface="+mn-cs"/>
                        </a:rPr>
                        <a:t>викладацькій </a:t>
                      </a:r>
                      <a:r>
                        <a:rPr lang="uk-UA" sz="2000" b="0" kern="1200" dirty="0">
                          <a:solidFill>
                            <a:schemeClr val="lt1"/>
                          </a:solidFill>
                          <a:effectLst/>
                          <a:latin typeface="Vollkorn" panose="020B0604020202020204" charset="0"/>
                          <a:ea typeface="Vollkorn" panose="020B0604020202020204" charset="0"/>
                          <a:cs typeface="+mn-cs"/>
                        </a:rPr>
                        <a:t>практиці</a:t>
                      </a:r>
                    </a:p>
                  </a:txBody>
                  <a:tcPr marL="68580" marR="68580" marT="0" marB="0">
                    <a:solidFill>
                      <a:schemeClr val="accent1">
                        <a:lumMod val="75000"/>
                      </a:schemeClr>
                    </a:solidFill>
                  </a:tcPr>
                </a:tc>
                <a:tc>
                  <a:txBody>
                    <a:bodyPr/>
                    <a:lstStyle/>
                    <a:p>
                      <a:pPr algn="just">
                        <a:lnSpc>
                          <a:spcPct val="95000"/>
                        </a:lnSpc>
                        <a:spcAft>
                          <a:spcPts val="0"/>
                        </a:spcAft>
                      </a:pPr>
                      <a:r>
                        <a:rPr lang="uk-UA" sz="2000" kern="1200" dirty="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завдань модульного контролю, екзамен</a:t>
                      </a:r>
                    </a:p>
                  </a:txBody>
                  <a:tcPr marL="68580" marR="68580" marT="0" marB="0"/>
                </a:tc>
                <a:extLst>
                  <a:ext uri="{0D108BD9-81ED-4DB2-BD59-A6C34878D82A}">
                    <a16:rowId xmlns="" xmlns:a16="http://schemas.microsoft.com/office/drawing/2014/main" val="2289839089"/>
                  </a:ext>
                </a:extLst>
              </a:tr>
              <a:tr h="749125">
                <a:tc>
                  <a:txBody>
                    <a:bodyPr/>
                    <a:lstStyle/>
                    <a:p>
                      <a:pPr algn="just">
                        <a:lnSpc>
                          <a:spcPct val="95000"/>
                        </a:lnSpc>
                        <a:spcAft>
                          <a:spcPts val="0"/>
                        </a:spcAft>
                      </a:pPr>
                      <a:r>
                        <a:rPr lang="uk-UA" sz="2000" b="0" kern="1200">
                          <a:solidFill>
                            <a:schemeClr val="lt1"/>
                          </a:solidFill>
                          <a:effectLst/>
                          <a:latin typeface="Vollkorn" panose="020B0604020202020204" charset="0"/>
                          <a:ea typeface="Vollkorn" panose="020B0604020202020204" charset="0"/>
                          <a:cs typeface="+mn-cs"/>
                        </a:rPr>
                        <a:t>ПРН 11. Глибоко розуміти сучасну сутність тероризму і збройних конфліктів, причини їх виникнення та механізми міжнародної та національної систем запобігання та протидії фінансуванню цих явищ та процесів, знати моделі та володіти методами оцінки ефективності національної системи протидії фінансуванню тероризму та збройних конфліктів</a:t>
                      </a:r>
                    </a:p>
                  </a:txBody>
                  <a:tcPr marL="68580" marR="68580" marT="0" marB="0">
                    <a:solidFill>
                      <a:schemeClr val="accent1">
                        <a:lumMod val="75000"/>
                      </a:schemeClr>
                    </a:solidFill>
                  </a:tcPr>
                </a:tc>
                <a:tc>
                  <a:txBody>
                    <a:bodyPr/>
                    <a:lstStyle/>
                    <a:p>
                      <a:pPr algn="just">
                        <a:lnSpc>
                          <a:spcPct val="95000"/>
                        </a:lnSpc>
                        <a:spcAft>
                          <a:spcPts val="0"/>
                        </a:spcAft>
                      </a:pPr>
                      <a:r>
                        <a:rPr lang="uk-UA" sz="2000" kern="1200" dirty="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завдань модульного контролю, екзамен</a:t>
                      </a:r>
                    </a:p>
                  </a:txBody>
                  <a:tcPr marL="68580" marR="68580" marT="0" marB="0"/>
                </a:tc>
                <a:extLst>
                  <a:ext uri="{0D108BD9-81ED-4DB2-BD59-A6C34878D82A}">
                    <a16:rowId xmlns="" xmlns:a16="http://schemas.microsoft.com/office/drawing/2014/main" val="1100597928"/>
                  </a:ext>
                </a:extLst>
              </a:tr>
              <a:tr h="749125">
                <a:tc>
                  <a:txBody>
                    <a:bodyPr/>
                    <a:lstStyle/>
                    <a:p>
                      <a:pPr algn="just">
                        <a:lnSpc>
                          <a:spcPct val="95000"/>
                        </a:lnSpc>
                        <a:spcAft>
                          <a:spcPts val="0"/>
                        </a:spcAft>
                      </a:pPr>
                      <a:r>
                        <a:rPr lang="uk-UA" sz="2000" b="0" kern="1200" dirty="0" err="1">
                          <a:solidFill>
                            <a:schemeClr val="lt1"/>
                          </a:solidFill>
                          <a:effectLst/>
                          <a:latin typeface="Vollkorn" panose="020B0604020202020204" charset="0"/>
                          <a:ea typeface="Vollkorn" panose="020B0604020202020204" charset="0"/>
                          <a:cs typeface="+mn-cs"/>
                        </a:rPr>
                        <a:t>ПРН</a:t>
                      </a:r>
                      <a:r>
                        <a:rPr lang="uk-UA" sz="2000" b="0" kern="1200" dirty="0">
                          <a:solidFill>
                            <a:schemeClr val="lt1"/>
                          </a:solidFill>
                          <a:effectLst/>
                          <a:latin typeface="Vollkorn" panose="020B0604020202020204" charset="0"/>
                          <a:ea typeface="Vollkorn" panose="020B0604020202020204" charset="0"/>
                          <a:cs typeface="+mn-cs"/>
                        </a:rPr>
                        <a:t> 12. Володіти знаннями щодо оборонно-економічних потенціалів ядерних країн світу, вміти здійснювати їх оцінку в контексті впливу на геополітичну та національну безпеки з метою розроблення пропозицій щодо зменшення загроз від використання ядерної зброї у світі</a:t>
                      </a:r>
                    </a:p>
                  </a:txBody>
                  <a:tcPr marL="68580" marR="68580" marT="0" marB="0">
                    <a:solidFill>
                      <a:schemeClr val="accent1">
                        <a:lumMod val="75000"/>
                      </a:schemeClr>
                    </a:solidFill>
                  </a:tcPr>
                </a:tc>
                <a:tc>
                  <a:txBody>
                    <a:bodyPr/>
                    <a:lstStyle/>
                    <a:p>
                      <a:pPr algn="just">
                        <a:lnSpc>
                          <a:spcPct val="95000"/>
                        </a:lnSpc>
                        <a:spcAft>
                          <a:spcPts val="0"/>
                        </a:spcAft>
                      </a:pPr>
                      <a:r>
                        <a:rPr lang="uk-UA" sz="2000" kern="1200" dirty="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завдань модульного контролю, екзамен</a:t>
                      </a:r>
                    </a:p>
                  </a:txBody>
                  <a:tcPr marL="68580" marR="6858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1800</Words>
  <Application>Microsoft Office PowerPoint</Application>
  <PresentationFormat>Произвольный</PresentationFormat>
  <Paragraphs>292</Paragraphs>
  <Slides>17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SimSun</vt:lpstr>
      <vt:lpstr>Vollkorn</vt:lpstr>
      <vt:lpstr>Calibri</vt:lpstr>
      <vt:lpstr>Times New Roman</vt:lpstr>
      <vt:lpstr>Vollkorn Italics</vt:lpstr>
      <vt:lpstr>Vollkorn Bold</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ЦИФРОВІ ТЕХНОЛОГІЇ, ТРАНФЕРТ ТЕХНОЛОГІЙ ТА ОСОБИСТА ІНФОРМАЦІЙНА БЕЗПЕКА ДОСЛІДНИКА</dc:title>
  <dc:creator>1</dc:creator>
  <cp:lastModifiedBy>User</cp:lastModifiedBy>
  <cp:revision>31</cp:revision>
  <dcterms:created xsi:type="dcterms:W3CDTF">2006-08-16T00:00:00Z</dcterms:created>
  <dcterms:modified xsi:type="dcterms:W3CDTF">2025-03-05T22:06:50Z</dcterms:modified>
  <dc:identifier>DAGCUslPLi8</dc:identifier>
</cp:coreProperties>
</file>