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F226C-2CD4-4C01-8FB9-1796F012131F}" type="datetimeFigureOut">
              <a:rPr lang="uk-UA" smtClean="0"/>
              <a:pPr/>
              <a:t>06.09.2023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64031-8C88-4E6A-9BA5-BFC2FB96A07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1284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06.09.2023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420888"/>
            <a:ext cx="7918648" cy="3672407"/>
          </a:xfrm>
        </p:spPr>
        <p:txBody>
          <a:bodyPr>
            <a:noAutofit/>
          </a:bodyPr>
          <a:lstStyle/>
          <a:p>
            <a:pPr algn="ctr" eaLnBrk="1" hangingPunct="1"/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ТЕМА </a:t>
            </a:r>
            <a:r>
              <a:rPr lang="ru-RU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1</a:t>
            </a:r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. СТРАТЕГІЧНИЙ АНАЛІЗ: ЗМІСТОВНЕ НАПОВНЕННЯ, ОСНОВНІ ЕТАПИ </a:t>
            </a:r>
            <a:r>
              <a:rPr lang="ru-RU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ЗДІЙСНЕ</a:t>
            </a:r>
            <a:r>
              <a:rPr lang="uk-UA" sz="4800" i="1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>ННЯ</a:t>
            </a:r>
            <a:r>
              <a:rPr lang="uk-UA" sz="4800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  <a:t/>
            </a:r>
            <a:br>
              <a:rPr lang="uk-UA" sz="4800" dirty="0">
                <a:solidFill>
                  <a:schemeClr val="bg1"/>
                </a:solidFill>
                <a:effectLst/>
                <a:latin typeface="Bookman Old Style" panose="02050604050505020204" pitchFamily="18" charset="0"/>
              </a:rPr>
            </a:br>
            <a:endParaRPr lang="uk-UA" sz="4800" dirty="0">
              <a:solidFill>
                <a:schemeClr val="bg1"/>
              </a:solidFill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729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7854696" cy="1752600"/>
          </a:xfrm>
        </p:spPr>
        <p:txBody>
          <a:bodyPr/>
          <a:lstStyle/>
          <a:p>
            <a:pPr algn="just"/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Отже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спрямоване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конкурентних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отримання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певної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забезпечать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майбутню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життєздатність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розвиток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852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854696" cy="1752600"/>
          </a:xfrm>
        </p:spPr>
        <p:txBody>
          <a:bodyPr/>
          <a:lstStyle/>
          <a:p>
            <a:pPr algn="just"/>
            <a:r>
              <a:rPr lang="uk-UA" sz="3200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 </a:t>
            </a:r>
            <a:r>
              <a:rPr lang="uk-UA" sz="3200" b="1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орієнтоване підприємство 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 підприємство, власник і менеджери якого мають стратегічне мислення, здатні розробляти та використовувати інтегровану систему стратегічних цілей і завдань.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7618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7854696" cy="1752600"/>
          </a:xfrm>
        </p:spPr>
        <p:txBody>
          <a:bodyPr/>
          <a:lstStyle/>
          <a:p>
            <a:pPr algn="just"/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</a:t>
            </a:r>
            <a:r>
              <a:rPr lang="uk-UA" sz="3200" b="1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стратегією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підприємства слід розуміти процес формування перспективних орієнтирів діяльності </a:t>
            </a:r>
            <a:r>
              <a:rPr lang="uk-UA" sz="32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uk-UA" sz="32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uk-UA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шляхом визначення якісно нових цілей на основі оцінювання його потенційних можливостей і прогнозування розвитку зовнішнього середовища.</a:t>
            </a:r>
          </a:p>
          <a:p>
            <a:pPr algn="just"/>
            <a:r>
              <a:rPr lang="ru-RU" sz="32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32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4544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27584" y="26285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595232"/>
              </p:ext>
            </p:extLst>
          </p:nvPr>
        </p:nvGraphicFramePr>
        <p:xfrm>
          <a:off x="2195736" y="112855"/>
          <a:ext cx="5256584" cy="5865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8" name="Picture" r:id="rId3" imgW="4684776" imgH="5234940" progId="Word.Picture.8">
                  <p:embed/>
                </p:oleObj>
              </mc:Choice>
              <mc:Fallback>
                <p:oleObj name="Picture" r:id="rId3" imgW="4684776" imgH="523494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12855"/>
                        <a:ext cx="5256584" cy="58655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907704" y="6240947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Рис. 1.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Класифікація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стратегій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підприємства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81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844824"/>
            <a:ext cx="7704856" cy="3750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собою документ,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наочно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показує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встановлені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визначає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механізм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поточну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діяльність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spc="30" dirty="0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130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332656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3200" b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є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кінцевим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продуктом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роботи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аналітиків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менеджерів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. 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деяких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великих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зарубіжних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компаніях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документ,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містить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майбутній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рік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готується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завчасно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розповсюджується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серед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менеджерів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 персоналу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всіх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організаційних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рівнів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,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інших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компаніях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цей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план не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розповсюджується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так широко, але є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доступним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 для </a:t>
            </a:r>
            <a:r>
              <a:rPr lang="ru-RU" sz="3200" spc="30" dirty="0" err="1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аналітиків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47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476672"/>
            <a:ext cx="7776864" cy="5601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є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складним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творчим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процесом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потребує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високої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кваліфікації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обізнаності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виконавців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Обґрунтованість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розробки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залежить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об’єктивних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наявність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інформації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стосовно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зовнішнього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кон’юнктури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якими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співпрацює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конкурентного статусу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господарювання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інше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суб’єктивних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вмінь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виконавців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команди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менеджерів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вищого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керівництва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чуття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ринку та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очікуються</a:t>
            </a:r>
            <a:r>
              <a:rPr lang="ru-RU" sz="24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4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79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80728"/>
            <a:ext cx="7848872" cy="5219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починається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підходів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”;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план;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адаптаційний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824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88640"/>
            <a:ext cx="7920880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b="1" i="1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спрямовується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низки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бажаних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цілком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реальних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цілей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організаційної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цьому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розглядаються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небажані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оскільки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розбалансувати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механізм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фірми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досягнутого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мінімізуються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витрати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3200" u="sng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u="sng" spc="3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реалізацію</a:t>
            </a:r>
            <a:r>
              <a:rPr lang="ru-RU" sz="3200" spc="3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888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88640"/>
            <a:ext cx="7920880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Оптимізаційний</a:t>
            </a:r>
            <a:r>
              <a:rPr lang="ru-RU" sz="32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формується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межах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раціонального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опирається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економіко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математичних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моделей з метою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максимізації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рентабельності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сукупних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власного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капіталу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мінімізації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коштів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часу в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надання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z="32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903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124744"/>
            <a:ext cx="7848872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Концепція стратегічного управління підприємством.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Зміст, функції та методи стратегічного аналізу 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 Характеристика етапів стратегічного аналізу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Інформаційна база стратегічного аналізу</a:t>
            </a:r>
            <a:endParaRPr lang="uk-UA" sz="3600" b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44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20688"/>
            <a:ext cx="8640960" cy="6058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Недоліком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800" b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є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ігнорування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багатьох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параметрів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надійність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новизна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моральний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клімат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навички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працівників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Крім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того, не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враховується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початкове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становище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Тому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плану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призвести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радикальних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свою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чергу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призведе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9255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620688"/>
            <a:ext cx="7488832" cy="3780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Перевагою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оптимізаційного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те,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32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дозволяє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отримати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певний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стану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тих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припущень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аналітичних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цей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звужується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цілком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конкретних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варіантів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32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353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92696"/>
            <a:ext cx="8424936" cy="5633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застосуванні</a:t>
            </a: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адаптаційного</a:t>
            </a:r>
            <a:r>
              <a:rPr lang="ru-RU" sz="2600" b="1" i="1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i="1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підходу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все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починається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вивчення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навколишнього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функціонує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Очікувані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поділяються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три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детерміновані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завчасно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передбачити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спланувати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імовірні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спрогнозувати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вигляді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діапазону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дозволяють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завчасно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побудувати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дерево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повинне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включати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себе не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тільки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але і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сценарії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6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625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76672"/>
            <a:ext cx="8352928" cy="6274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кожної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опираються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на: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зовнішньому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тренди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-,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середньо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і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короткострокові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пошук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заходи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нейтралізації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ризиків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форс 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мажорних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обставин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6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потенціалу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сильних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боротьба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spc="3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слабкими</a:t>
            </a:r>
            <a:r>
              <a:rPr lang="ru-RU" sz="2600" spc="3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26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5243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484784"/>
            <a:ext cx="8496944" cy="430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 аналіз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спосіб дослідження і перетворення бази даних, одержаних внаслідок аналізу середовища, на стратегію підприємства. Стратегія інтегрує багато конкурентоспроможних дій та підходів до бізнесу, від яких залежить успішність діяльності підприємства. В цілому, стратегія – це план управління підприємством, спрямований на зміцнення його позицій, задоволення потреб споживачів та досягнення передбачених цілей.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4140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-31039"/>
            <a:ext cx="8352928" cy="688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Предметом стратегічного аналізу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концептуальні напрями функціонування і розвитку підприємства, його організаційні, економічні, інформаційні ресурси та можливості, визначені під впливом зовнішнього (</a:t>
            </a:r>
            <a:r>
              <a:rPr lang="uk-UA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) і внутрішнього (мікро – ) середовища, у якому існує господарська система підприємства, та які розглядаються з погляду нарощування стратегічного потенціалу підприємства і зміцнення його позицій на ринку у довгостроковому періоді.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09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412776"/>
            <a:ext cx="7488832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Об'єкти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переважно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господарські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зони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господарювання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сектори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бізнесу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окремі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продукти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9853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0"/>
            <a:ext cx="8568952" cy="6684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28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Зміст, функції та методи стратегічного аналізу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Ефективне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без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стратегічного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неможливе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Поясненням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такого категоричного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твердження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є той факт,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управління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потребує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знань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про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позицію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на ринку та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особливості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реалізації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Це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пов’язано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з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тим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що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зміни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обставин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та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їх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комбінацій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як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всередині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підприємства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так і поза ним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потребують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відповідних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коригувань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стратегії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Стратегічний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допомагає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обрати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напрям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, в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якому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підприємство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 буде </a:t>
            </a:r>
            <a:r>
              <a:rPr lang="ru-RU" sz="2800" spc="3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розвиватися</a:t>
            </a:r>
            <a:r>
              <a:rPr lang="ru-RU" sz="2800" spc="3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7647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132856"/>
            <a:ext cx="7560840" cy="2719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дає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відповіді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spc="3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1000"/>
              </a:spcAft>
            </a:pPr>
            <a:r>
              <a:rPr lang="ru-RU" sz="2400" spc="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два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3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питання</a:t>
            </a:r>
            <a:r>
              <a:rPr lang="ru-RU" sz="2400" spc="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58864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Яку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займає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момент?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58864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чином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потрібно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розвиватись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sz="2400" u="none" strike="noStrike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09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60648"/>
            <a:ext cx="7992888" cy="6395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розробки та коригування стратегії потрібні результати стратегічних досліджень, які дозволяють:</a:t>
            </a: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потреби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споживачів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довгостроковій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підтримки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життєздатності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обсяги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структуру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асортименту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налагодити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партнерами,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споживачами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громадськістю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позитивного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іміджу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"/>
              <a:tabLst>
                <a:tab pos="540385" algn="l"/>
              </a:tabLst>
            </a:pP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поповнити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бази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забезпечують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обґрунтування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приймаються</a:t>
            </a:r>
            <a:r>
              <a:rPr lang="ru-RU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625530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836712"/>
            <a:ext cx="7848872" cy="605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Концепція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підприємством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i="1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Стратегічне управління </a:t>
            </a:r>
            <a:r>
              <a:rPr lang="uk-UA" sz="32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– це сучасна концепція ведення бізнесу, яка охоплює визначення цілей та завдань, напрямів діяльності, створює орієнтир для розміщення ресурсів та реалізації заходів для досягнення поставлених цілей. </a:t>
            </a:r>
            <a:endParaRPr lang="uk-UA" sz="32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184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921" y="838082"/>
            <a:ext cx="8568952" cy="6019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рамках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описову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реалізується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вигляді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моделей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найістотніших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елементів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Результатом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системна модель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незвична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вітчизняних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без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позицію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шлях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роз’яснювальну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реалізується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шляхом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взаємовпливу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причин,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зумовили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теперішній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ньому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прогнозну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створює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передумови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можливих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бачення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270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16632"/>
            <a:ext cx="8136904" cy="6498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безліч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загальнонаукових</a:t>
            </a:r>
            <a:r>
              <a:rPr lang="ru-RU" sz="2800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належать: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синтез,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індукція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дедукція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аргументація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абстрагування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формалізація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підхід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аналогія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інтерпретація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специфічних</a:t>
            </a:r>
            <a:r>
              <a:rPr lang="ru-RU" sz="2800" u="sng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u="sng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належать Метод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екстраполяції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Параметричний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Імітаційне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Метод "дерево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", SWOT –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Нормативно-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балансовий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0413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412776"/>
            <a:ext cx="7128792" cy="513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Метод екстраполяції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 простий, але недостатньо точний метод дослідження, заснований на визначенні поведінки або розвитку явищ, процесів, об'єктів у майбутньому на підставі їхньої поведінки у минулому.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Прогнозна оцінка величини та визначення тенденції розвитку окремого показника економічної діяльності.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521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20688"/>
            <a:ext cx="8496944" cy="5809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Параметричний метод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Ґрунтується на виявлених факторах (чинниках, параметрах), які впливають на узагальнюючий показник. Широко використовується у сполученні з кореляційним методом аналізу .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Кількісна прогнозна оцінка елементів корисного ефекту, витрат та ін. на підставі установлених </a:t>
            </a:r>
            <a:r>
              <a:rPr lang="uk-UA" sz="24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залежностей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між факторами (параметрами, чинниками) предмета дослідження або між організаційно-технічним рівнем виробництва, з одного боку, і корисним ефектом та витратами - з іншого боку.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581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548680"/>
            <a:ext cx="7704856" cy="5823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Імітаційне моделювання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Є серією числових експериментів для отримання емпіричної оцінки ступеня впливу різноманітних факторів (вихідних величин) на залежні від них результати (показники діяльності об'єкта дослідження). Стохастичну імітацію вирішення завдань і використання моделей, в яких містяться випадкові величини, що не піддаються управлінню особами, які приймають управлінські рішення, називають методом Монте-Карло.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8715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764704"/>
            <a:ext cx="7560840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 економічних експериментів на моделях соціально-економічних систем замість реальних для виявлення протиріч, труднощів, недоліків управлінських рішень та ін. 3 метою їх усунення або послаблення до впровадження управлінського рішення застосовують самий ефективний метод імітаційного моделювання - ділові ігри.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393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08720"/>
            <a:ext cx="8388424" cy="5082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Метод "дерево рішень"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Ґрунтується на теорії графів. Має вигляд навантаженого графа, вершини якого зображують ключові становища, в яких виникла необхідність вибору, а гілки дерева (дуги графа) - різноманітні події (операції, наслідки, рішення та ін. з їхньою кількісною оцінкою), що можуть виникнути в ситуації, яка визнається вершиною</a:t>
            </a:r>
            <a:r>
              <a:rPr lang="uk-UA" sz="28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5808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370454"/>
            <a:ext cx="78488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аналізу проектів, які мають достатнє або розумне число варіантів розвитку. Особливо ефективне його використання в ситуаціях, коли управлінські рішення, що приймаються в певний момент часу, залежать від прийнятих раніше рішень та значно впливають на сценарії подальшого розвитку подій.</a:t>
            </a:r>
          </a:p>
        </p:txBody>
      </p:sp>
    </p:spTree>
    <p:extLst>
      <p:ext uri="{BB962C8B-B14F-4D97-AF65-F5344CB8AC3E}">
        <p14:creationId xmlns:p14="http://schemas.microsoft.com/office/powerpoint/2010/main" val="37846867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476672"/>
            <a:ext cx="6912768" cy="633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SWOT -аналіз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Поглиблене дослідження конкурентних переваг і слабких позицій підприємства; факторів зовнішнього середовища; можливостей підприємства та ін. для прийняття стратегічних рішень щодо перетворення загроз у можливості і для розвитку сильних сторін. 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Використовується під час розробки стратегії для діагностики досягнутої і перспективної конкурентоспроможності підприємства для узагальнення її діагностичних і прогнозних оцінок.</a:t>
            </a:r>
            <a:endParaRPr lang="uk-UA" sz="2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8407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404664"/>
            <a:ext cx="7632848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Нормативно-балансовий метод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Фактично досягнуті величини технічних, технологічних, трудових параметрів і показників порівнюються з їхнім нормативним значенням. Метод точний, але потребує постійного вдосконалення нормативної бази.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моніторингу в управлінській діагностиці відхилень параметрів, які досліджуються; для розробки аналітичних розділів бізнес-планів.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22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7992888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" indent="317500"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Наведемо </a:t>
            </a:r>
            <a:r>
              <a:rPr lang="uk-UA" sz="32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 стратегічного управління</a:t>
            </a: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ru-RU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2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Стратегічне управління – це управління сукупністю якісних характеристик підприємства, що стосуються його теперішньої та майбутньої позиції в конкурентному середовищі, потенціалу необхідного для виживання та розвитку</a:t>
            </a:r>
            <a:r>
              <a:rPr lang="uk-UA" sz="3200" dirty="0" smtClean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4559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1844824"/>
            <a:ext cx="7344816" cy="208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588645" algn="l"/>
                <a:tab pos="630555" algn="l"/>
              </a:tabLst>
            </a:pPr>
            <a:r>
              <a:rPr lang="uk-UA" sz="3200" b="1" i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Характеристика </a:t>
            </a:r>
            <a:r>
              <a:rPr lang="uk-UA" sz="3200" b="1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етапів стратегічного аналізу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0051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87624" y="116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3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</a:tabLst>
            </a:pP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Таблиця 1.</a:t>
            </a:r>
            <a:r>
              <a: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Характеристика етапів стратегічного аналізу</a:t>
            </a:r>
            <a:endParaRPr kumimoji="0" lang="uk-UA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</a:tabLst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475824"/>
              </p:ext>
            </p:extLst>
          </p:nvPr>
        </p:nvGraphicFramePr>
        <p:xfrm>
          <a:off x="683568" y="452980"/>
          <a:ext cx="7920880" cy="64221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4903"/>
                <a:gridCol w="949804"/>
                <a:gridCol w="1671637"/>
                <a:gridCol w="1368152"/>
                <a:gridCol w="1728192"/>
                <a:gridCol w="1728192"/>
              </a:tblGrid>
              <a:tr h="907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</a:t>
                      </a:r>
                      <a:r>
                        <a:rPr lang="ru-RU" sz="1200" spc="-30" dirty="0">
                          <a:effectLst/>
                        </a:rPr>
                        <a:t>з\п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Складові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місії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цілей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внутрішнього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зовнішнього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в </a:t>
                      </a:r>
                      <a:r>
                        <a:rPr lang="ru-RU" sz="1200" dirty="0" err="1">
                          <a:effectLst/>
                        </a:rPr>
                        <a:t>цілому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</a:tr>
              <a:tr h="181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 anchor="ctr"/>
                </a:tc>
              </a:tr>
              <a:tr h="738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Завдання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Визначення місії та цілей розвитку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Оцінка стратегічного потенціалу підприємства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клімату</a:t>
                      </a:r>
                      <a:r>
                        <a:rPr lang="ru-RU" sz="1200" dirty="0">
                          <a:effectLst/>
                        </a:rPr>
                        <a:t> (умов)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r>
                        <a:rPr lang="ru-RU" sz="1200" dirty="0">
                          <a:effectLst/>
                        </a:rPr>
                        <a:t> на ринку, </a:t>
                      </a:r>
                      <a:r>
                        <a:rPr lang="ru-RU" sz="1200" dirty="0" err="1">
                          <a:effectLst/>
                        </a:rPr>
                        <a:t>оцінка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конкурентних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переваг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  <a:tr h="1861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Прийоми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Побудова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моделі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виробничо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господарської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діяльності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підприємства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моделі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системи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управління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“Дерево </a:t>
                      </a:r>
                      <a:r>
                        <a:rPr lang="ru-RU" sz="1200" dirty="0" err="1">
                          <a:effectLst/>
                        </a:rPr>
                        <a:t>цілей</a:t>
                      </a:r>
                      <a:r>
                        <a:rPr lang="ru-RU" sz="1200" dirty="0">
                          <a:effectLst/>
                        </a:rPr>
                        <a:t>”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СЖЦТов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СЖЦТех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СЖЦОрг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Схема БФР;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СГЦ (БО, СВО);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Графік</a:t>
                      </a:r>
                      <a:r>
                        <a:rPr lang="ru-RU" sz="1200" dirty="0">
                          <a:effectLst/>
                        </a:rPr>
                        <a:t> Портера </a:t>
                      </a:r>
                      <a:r>
                        <a:rPr lang="ru-RU" sz="1200" spc="-20" dirty="0">
                          <a:effectLst/>
                        </a:rPr>
                        <a:t>“</a:t>
                      </a:r>
                      <a:r>
                        <a:rPr lang="ru-RU" sz="1200" spc="-20" dirty="0" err="1">
                          <a:effectLst/>
                        </a:rPr>
                        <a:t>рентабельність</a:t>
                      </a:r>
                      <a:r>
                        <a:rPr lang="ru-RU" sz="1200" spc="-20" dirty="0">
                          <a:effectLst/>
                        </a:rPr>
                        <a:t> –</a:t>
                      </a:r>
                      <a:r>
                        <a:rPr lang="ru-RU" sz="1200" dirty="0">
                          <a:effectLst/>
                        </a:rPr>
                        <a:t> сектор ринку </a:t>
                      </a:r>
                      <a:r>
                        <a:rPr lang="ru-RU" sz="1200" dirty="0" err="1">
                          <a:effectLst/>
                        </a:rPr>
                        <a:t>фірми</a:t>
                      </a:r>
                      <a:r>
                        <a:rPr lang="ru-RU" sz="1200" dirty="0">
                          <a:effectLst/>
                        </a:rPr>
                        <a:t>”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 “поля сил”;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STEP-</a:t>
                      </a: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Стратегічні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зони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Контактні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аудиторії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Котлера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 </a:t>
                      </a:r>
                      <a:r>
                        <a:rPr lang="ru-RU" sz="1200" dirty="0" err="1">
                          <a:effectLst/>
                        </a:rPr>
                        <a:t>конкурентних</a:t>
                      </a:r>
                      <a:r>
                        <a:rPr lang="ru-RU" sz="1200" dirty="0">
                          <a:effectLst/>
                        </a:rPr>
                        <a:t> сил Портера;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Ключеві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фактори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успіху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Ансоффа</a:t>
                      </a:r>
                      <a:r>
                        <a:rPr lang="ru-RU" sz="1200" dirty="0">
                          <a:effectLst/>
                        </a:rPr>
                        <a:t> “продукт-</a:t>
                      </a:r>
                      <a:r>
                        <a:rPr lang="ru-RU" sz="1200" dirty="0" err="1">
                          <a:effectLst/>
                        </a:rPr>
                        <a:t>ринок</a:t>
                      </a:r>
                      <a:r>
                        <a:rPr lang="ru-RU" sz="1200" dirty="0">
                          <a:effectLst/>
                        </a:rPr>
                        <a:t>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БКГ;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ДЕМК;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SWOT-</a:t>
                      </a: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“</a:t>
                      </a:r>
                      <a:r>
                        <a:rPr lang="ru-RU" sz="1200" dirty="0" err="1">
                          <a:effectLst/>
                        </a:rPr>
                        <a:t>покупець-продавець</a:t>
                      </a:r>
                      <a:r>
                        <a:rPr lang="ru-RU" sz="1200" dirty="0">
                          <a:effectLst/>
                        </a:rPr>
                        <a:t>”;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Матриця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СЖЦГал</a:t>
                      </a:r>
                      <a:r>
                        <a:rPr lang="ru-RU" sz="1200" dirty="0">
                          <a:effectLst/>
                        </a:rPr>
                        <a:t>-КП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  <a:tr h="23598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Рішення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структури і коригування місії.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</a:t>
                      </a:r>
                      <a:r>
                        <a:rPr lang="ru-RU" sz="1200" spc="-10">
                          <a:effectLst/>
                        </a:rPr>
                        <a:t>(коригування)</a:t>
                      </a:r>
                      <a:r>
                        <a:rPr lang="ru-RU" sz="1200">
                          <a:effectLst/>
                        </a:rPr>
                        <a:t> цілей розвитку.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ru-RU" sz="1200">
                          <a:effectLst/>
                        </a:rPr>
                        <a:t>Вибір структури “дерева цілей”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варіанту структури внутрішнього середовища (потенціалу).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методів.</a:t>
                      </a:r>
                      <a:endParaRPr lang="uk-UA" sz="12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Вибір оцінки потенціалу</a:t>
                      </a:r>
                      <a:endParaRPr lang="uk-U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варіанту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структури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зовнішнього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 (умов).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методів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оцінки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клімату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варіанту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структури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стратегічної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середовища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uk-UA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Визначення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стратегії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відповідно</a:t>
                      </a:r>
                      <a:r>
                        <a:rPr lang="ru-RU" sz="1200" dirty="0">
                          <a:effectLst/>
                        </a:rPr>
                        <a:t> до </a:t>
                      </a:r>
                      <a:r>
                        <a:rPr lang="ru-RU" sz="1200" dirty="0" err="1">
                          <a:effectLst/>
                        </a:rPr>
                        <a:t>позиції</a:t>
                      </a:r>
                      <a:r>
                        <a:rPr lang="ru-RU" sz="1200" dirty="0">
                          <a:effectLst/>
                        </a:rPr>
                        <a:t> на ринку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03" marR="2610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2989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340768"/>
            <a:ext cx="79208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Умовні</a:t>
            </a:r>
            <a:r>
              <a:rPr lang="ru-RU" sz="2000" i="1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i="1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позначення</a:t>
            </a:r>
            <a:r>
              <a:rPr lang="ru-RU" sz="2000" i="1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СЖЦВир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СЖЦТов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СЖЦТех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СЖЦОрг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СЖЦГал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схеми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життєвих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циклів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товару,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технологій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організації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галузі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БФР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Бізнес-процеси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продуктів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Функції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за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стадіями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життєвого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циклу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Ресурси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для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виконання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функцій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СГЦ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виділення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господарських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центрів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(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Бізнес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одиниць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виробничих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одиниць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).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Графік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Портера “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рентабельність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сектор ринку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”.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“поля сил” за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Ансоффом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STEP-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аналіз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сфер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макросередовища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соціальної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економічної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політичної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технічної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Стратегічні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зони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Ансоффа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: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структуризація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мікро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середовища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,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її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галузі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БКГ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Бостонська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Консалтингова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Група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.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Матриця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ДЕМК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матриця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“Дженерал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Електрик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МакКінсі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” (“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конкурентний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статус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фірми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привабливість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ринку”. КП –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конкурентні</a:t>
            </a:r>
            <a:r>
              <a:rPr lang="ru-RU" sz="2000" dirty="0">
                <a:latin typeface="Bookman Old Style" panose="02050604050505020204" pitchFamily="18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  <a:ea typeface="Calibri" panose="020F0502020204030204" pitchFamily="34" charset="0"/>
              </a:rPr>
              <a:t>переваги</a:t>
            </a:r>
            <a:endParaRPr lang="uk-UA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1965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908720"/>
            <a:ext cx="7416824" cy="530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>
              <a:lnSpc>
                <a:spcPct val="110000"/>
              </a:lnSpc>
              <a:spcAft>
                <a:spcPts val="0"/>
              </a:spcAft>
            </a:pP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об’єктів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наступні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напрями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прийоми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spc="-1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 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макрооточення</a:t>
            </a:r>
            <a:r>
              <a:rPr lang="ru-RU" sz="28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оглядів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звітів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довідок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кабінетні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різноманітні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сегментації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збирання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статистичної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економетричне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 smtClean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7712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052736"/>
            <a:ext cx="7200800" cy="530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безпосереднього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оточення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вхідних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вихідних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бар’єрів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якісні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бенчмаркінг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кластерний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метод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сценаріїв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імітаційне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експертних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оцінок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Дельфі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мозкового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штурму та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.);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6901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251778"/>
            <a:ext cx="7560840" cy="6592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 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компетенцій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вектора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SWOT-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сильних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слабких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загроз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SРАСЕ-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BCG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/ 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Частка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Бостонською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консалтинговою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групою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GE/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McKinsey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Привабливість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/ 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Shеll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/DMP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політики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розроблена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компанією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Shеll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PIMS-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прибутки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часових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рядів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екстраполяція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вразливості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порівняльного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план – факт –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оптимізація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відхилення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”; причинно-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наслідкового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0906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836712"/>
            <a:ext cx="75608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 </a:t>
            </a:r>
            <a:r>
              <a:rPr lang="ru-RU" sz="32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продукту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маркетингу;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фінансової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конкуренції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менеджменту;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життєвого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циклу продукту і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продуктивності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впливу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зацікавлених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сторін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0650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260648"/>
            <a:ext cx="7344816" cy="6223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проектних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методом проценту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продажу;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розрахунок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фінансових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коефіцієнтів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діагностику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банкрутства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 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інвестиційний</a:t>
            </a:r>
            <a:r>
              <a:rPr lang="ru-RU" sz="2800" i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господарського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портфеля;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варіантного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ризиків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8429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692696"/>
            <a:ext cx="6624736" cy="601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 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прийняття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3200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побудову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матриці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вибору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головної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ключових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успіху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оцінку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допомогою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імітаційного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моделювання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ігор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теорії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масового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експертних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оцінок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5461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81923"/>
            <a:ext cx="8496944" cy="6346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uk-UA" sz="3200" b="1" i="1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Інформаційна база стратегічного аналізу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Інформаційна база стратегічного аналізу — це постійно діюча система взаємозв’язків фахівців, обладнання і концептуальних моделей, призначених для збору, класифікації, аналізу та оцінки інформації, необхідної для стратегічного управління підприємством. 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853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05064"/>
            <a:ext cx="7851648" cy="1828800"/>
          </a:xfrm>
        </p:spPr>
        <p:txBody>
          <a:bodyPr>
            <a:normAutofit fontScale="90000"/>
          </a:bodyPr>
          <a:lstStyle/>
          <a:p>
            <a:pPr algn="just"/>
            <a:r>
              <a:rPr lang="uk-UA" sz="3600" b="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стратегічного управління – це певна філософія або ідеологія бізнесу і менеджменту, що ґрунтується на поєднанні інтуїції та мистецтва, високого професіоналізму і творчості менеджерів, і залученні всіх працівників до реалізації стратегії.</a:t>
            </a:r>
            <a:br>
              <a:rPr lang="uk-UA" sz="36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3600" dirty="0">
              <a:solidFill>
                <a:srgbClr val="00000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375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404664"/>
            <a:ext cx="7488832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Джерелом такої інформації є середовище. За ступенем </a:t>
            </a:r>
            <a:r>
              <a:rPr lang="uk-UA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зв’яз­ків</a:t>
            </a: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елементів середовища зі стратегічним управлінням підприємства розрізняють такі його складові частини: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 err="1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макрооточення</a:t>
            </a: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безпосереднє оточення;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внутрішнє середовище.</a:t>
            </a:r>
            <a:r>
              <a:rPr lang="ru-RU" sz="32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74257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980728"/>
            <a:ext cx="7848872" cy="5329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інформаційної бази стратегічного аналізу починається зі збирання інформації щодо критичних елементів середо­вища такими способами: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сканування середовища, тобто пошук вже сформованої інформації, яка існує у ретроспективі;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моніторинг середовища, тобто відстеження поточної і нової інформації;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4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прогнозування — спроба представити інформацію про майбутній стан середовища.</a:t>
            </a:r>
            <a:endParaRPr lang="uk-UA" sz="24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0469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124744"/>
            <a:ext cx="68407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</a:rPr>
              <a:t>Для аналізу інформації на підприємстві створюється спеціальна система оцінки зовнішнього середовища, яка передбачає проведення спеціальних спостережень, пов’язаних з особливими подіями, і регулярних спостережень за станом важливих для підприємства зовнішніх чинників.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1412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692696"/>
            <a:ext cx="7704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Найбільш розповсюдженими способами спостережень є: </a:t>
            </a: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 матеріалів, опублікованих у періодичний пресі, книжках, інших інформаційних виданнях;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участь у професійних конференціях;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вивчення думок співробітників підприємства;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проведення нарад з проблемних питань на підприємстві;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 досвіду діяльності підприємства.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60240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620688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Інформаційною базою аналізу є наступні джерела: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засоби масової інформації;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спеціальна та наукова література;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 наукових семінарів та конференцій;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технічна документація;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 рекламних публікацій; </a:t>
            </a:r>
            <a:r>
              <a:rPr lang="uk-UA" sz="3200" dirty="0" err="1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прайс</a:t>
            </a: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-листи, річні звіти акціонерних товариств;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  <a:tabLst>
                <a:tab pos="457200" algn="l"/>
              </a:tabLst>
            </a:pPr>
            <a:r>
              <a:rPr lang="uk-UA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опитування споживачів та різноманітні анкетування.</a:t>
            </a:r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2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5345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836712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 може формувати базу даних про середовище такими способами: </a:t>
            </a: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моніторинг, тобто безперервне спостереження. Ця система збору найдорожча, а тому найчастіше використовується тільки при вивченні окремих найважливіших аспектів діяльності підприємства, таких як: кус валют, ціни на ресурси або біржові ціни на продукцію, 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товаро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uk-UA" sz="24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борот </a:t>
            </a: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(для торговельного підприємства);</a:t>
            </a:r>
            <a:r>
              <a:rPr lang="ru-RU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періодичні або регулярні системи збору інформації (щомісячний, щоквартальний аналіз середовища). Наприклад, регулярне поповнення бази даних про правове середовище або систему оподаткування тощо;</a:t>
            </a:r>
            <a:r>
              <a:rPr lang="ru-RU" sz="2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102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124744"/>
            <a:ext cx="70567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 2" panose="05020102010507070707" pitchFamily="18" charset="2"/>
              <a:buChar char=""/>
            </a:pPr>
            <a:r>
              <a:rPr lang="uk-UA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разові системи збору інформації. Разовий збір інформації проводиться за потребою, наприклад, перед випуском нової продукції на ринок. Такий збір інформації може стосуватися окремого аспекту середовища і бути дуже ґрунтовним, наприклад, маркетингове вивчення середовища.</a:t>
            </a:r>
            <a:r>
              <a:rPr lang="ru-RU" sz="28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3782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03980"/>
            <a:ext cx="8496944" cy="625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uk-UA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Обмеженнями щодо формування бази даних про середовище є час, необхідний для прийняття рішення та вартість збору інформації (тобто час і гроші). Чим коротший період для прийняття рішення, тим менше часу залишається для вивчення середовища. Інколи зібрати всю інформацію про явище чи середовище буває неможливим або занадто дорогим. Тоді рішення приймається з певним ризиком без додаткового вивчення середовища.</a:t>
            </a:r>
            <a:r>
              <a:rPr lang="ru-RU" sz="2800" dirty="0">
                <a:solidFill>
                  <a:schemeClr val="bg1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800" dirty="0">
              <a:solidFill>
                <a:schemeClr val="bg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57622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3768" y="2276872"/>
            <a:ext cx="4572000" cy="67358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uk-UA" sz="3200" b="1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Дякую за увагу!</a:t>
            </a:r>
            <a:endParaRPr lang="uk-UA" sz="3200" b="1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528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7854696" cy="3672408"/>
          </a:xfrm>
        </p:spPr>
        <p:txBody>
          <a:bodyPr/>
          <a:lstStyle/>
          <a:p>
            <a:pPr algn="just"/>
            <a:r>
              <a:rPr lang="ru-RU" sz="3200" dirty="0">
                <a:latin typeface="Bookman Old Style" panose="02050604050505020204" pitchFamily="18" charset="0"/>
              </a:rPr>
              <a:t>3. У </a:t>
            </a:r>
            <a:r>
              <a:rPr lang="ru-RU" sz="3200" dirty="0" err="1">
                <a:latin typeface="Bookman Old Style" panose="02050604050505020204" pitchFamily="18" charset="0"/>
              </a:rPr>
              <a:t>ринкових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умовах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помилки</a:t>
            </a:r>
            <a:r>
              <a:rPr lang="ru-RU" sz="3200" dirty="0">
                <a:latin typeface="Bookman Old Style" panose="02050604050505020204" pitchFamily="18" charset="0"/>
              </a:rPr>
              <a:t> при </a:t>
            </a:r>
            <a:r>
              <a:rPr lang="ru-RU" sz="3200" dirty="0" err="1">
                <a:latin typeface="Bookman Old Style" panose="02050604050505020204" pitchFamily="18" charset="0"/>
              </a:rPr>
              <a:t>виборі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стратегії</a:t>
            </a:r>
            <a:r>
              <a:rPr lang="ru-RU" sz="3200" dirty="0">
                <a:latin typeface="Bookman Old Style" panose="02050604050505020204" pitchFamily="18" charset="0"/>
              </a:rPr>
              <a:t> не </a:t>
            </a:r>
            <a:r>
              <a:rPr lang="ru-RU" sz="3200" dirty="0" err="1">
                <a:latin typeface="Bookman Old Style" panose="02050604050505020204" pitchFamily="18" charset="0"/>
              </a:rPr>
              <a:t>можна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виправити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жодними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ефективними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прийомами</a:t>
            </a:r>
            <a:r>
              <a:rPr lang="ru-RU" sz="3200" dirty="0">
                <a:latin typeface="Bookman Old Style" panose="02050604050505020204" pitchFamily="18" charset="0"/>
              </a:rPr>
              <a:t> оперативного </a:t>
            </a:r>
            <a:r>
              <a:rPr lang="ru-RU" sz="3200" dirty="0" err="1">
                <a:latin typeface="Bookman Old Style" panose="02050604050505020204" pitchFamily="18" charset="0"/>
              </a:rPr>
              <a:t>управління</a:t>
            </a:r>
            <a:r>
              <a:rPr lang="ru-RU" sz="3200" dirty="0">
                <a:latin typeface="Bookman Old Style" panose="020506040505050202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</a:rPr>
              <a:t>що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призводить</a:t>
            </a:r>
            <a:r>
              <a:rPr lang="ru-RU" sz="3200" dirty="0">
                <a:latin typeface="Bookman Old Style" panose="02050604050505020204" pitchFamily="18" charset="0"/>
              </a:rPr>
              <a:t> до </a:t>
            </a:r>
            <a:r>
              <a:rPr lang="ru-RU" sz="3200" dirty="0" err="1">
                <a:latin typeface="Bookman Old Style" panose="02050604050505020204" pitchFamily="18" charset="0"/>
              </a:rPr>
              <a:t>поразки</a:t>
            </a:r>
            <a:r>
              <a:rPr lang="ru-RU" sz="3200" dirty="0">
                <a:latin typeface="Bookman Old Style" panose="02050604050505020204" pitchFamily="18" charset="0"/>
              </a:rPr>
              <a:t> в </a:t>
            </a:r>
            <a:r>
              <a:rPr lang="ru-RU" sz="3200" dirty="0" err="1">
                <a:latin typeface="Bookman Old Style" panose="02050604050505020204" pitchFamily="18" charset="0"/>
              </a:rPr>
              <a:t>конкурентній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боротьбі</a:t>
            </a:r>
            <a:r>
              <a:rPr lang="ru-RU" sz="3200" dirty="0">
                <a:latin typeface="Bookman Old Style" panose="02050604050505020204" pitchFamily="18" charset="0"/>
              </a:rPr>
              <a:t>.</a:t>
            </a:r>
            <a:endParaRPr lang="uk-UA" sz="3200" dirty="0">
              <a:latin typeface="Bookman Old Style" panose="02050604050505020204" pitchFamily="18" charset="0"/>
            </a:endParaRP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8685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854696" cy="1752600"/>
          </a:xfrm>
        </p:spPr>
        <p:txBody>
          <a:bodyPr/>
          <a:lstStyle/>
          <a:p>
            <a:pPr algn="just"/>
            <a:r>
              <a:rPr lang="ru-RU" dirty="0">
                <a:latin typeface="Bookman Old Style" panose="02050604050505020204" pitchFamily="18" charset="0"/>
              </a:rPr>
              <a:t>4. Для </a:t>
            </a:r>
            <a:r>
              <a:rPr lang="ru-RU" dirty="0" err="1">
                <a:latin typeface="Bookman Old Style" panose="02050604050505020204" pitchFamily="18" charset="0"/>
              </a:rPr>
              <a:t>впровадження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системи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стратегічного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управління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необхідні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значні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витрати</a:t>
            </a:r>
            <a:r>
              <a:rPr lang="ru-RU" dirty="0">
                <a:latin typeface="Bookman Old Style" panose="02050604050505020204" pitchFamily="18" charset="0"/>
              </a:rPr>
              <a:t> часу і </a:t>
            </a:r>
            <a:r>
              <a:rPr lang="ru-RU" dirty="0" err="1">
                <a:latin typeface="Bookman Old Style" panose="02050604050505020204" pitchFamily="18" charset="0"/>
              </a:rPr>
              <a:t>ресурсів</a:t>
            </a:r>
            <a:r>
              <a:rPr lang="ru-RU" dirty="0">
                <a:latin typeface="Bookman Old Style" panose="02050604050505020204" pitchFamily="18" charset="0"/>
              </a:rPr>
              <a:t>. </a:t>
            </a:r>
            <a:r>
              <a:rPr lang="ru-RU" dirty="0" err="1">
                <a:latin typeface="Bookman Old Style" panose="02050604050505020204" pitchFamily="18" charset="0"/>
              </a:rPr>
              <a:t>Виникає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необхідність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створення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спеціального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підрозділу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що</a:t>
            </a:r>
            <a:r>
              <a:rPr lang="ru-RU" dirty="0">
                <a:latin typeface="Bookman Old Style" panose="02050604050505020204" pitchFamily="18" charset="0"/>
              </a:rPr>
              <a:t> буде </a:t>
            </a:r>
            <a:r>
              <a:rPr lang="ru-RU" dirty="0" err="1">
                <a:latin typeface="Bookman Old Style" panose="02050604050505020204" pitchFamily="18" charset="0"/>
              </a:rPr>
              <a:t>відповідати</a:t>
            </a:r>
            <a:r>
              <a:rPr lang="ru-RU" dirty="0">
                <a:latin typeface="Bookman Old Style" panose="02050604050505020204" pitchFamily="18" charset="0"/>
              </a:rPr>
              <a:t> за </a:t>
            </a:r>
            <a:r>
              <a:rPr lang="ru-RU" dirty="0" err="1">
                <a:latin typeface="Bookman Old Style" panose="02050604050505020204" pitchFamily="18" charset="0"/>
              </a:rPr>
              <a:t>всі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питання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пов’язані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зі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стратегічним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аналізом</a:t>
            </a:r>
            <a:r>
              <a:rPr lang="ru-RU" dirty="0">
                <a:latin typeface="Bookman Old Style" panose="02050604050505020204" pitchFamily="18" charset="0"/>
              </a:rPr>
              <a:t> і </a:t>
            </a:r>
            <a:r>
              <a:rPr lang="ru-RU" dirty="0" err="1">
                <a:latin typeface="Bookman Old Style" panose="02050604050505020204" pitchFamily="18" charset="0"/>
              </a:rPr>
              <a:t>постійним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моніторингом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зовнішнього</a:t>
            </a:r>
            <a:r>
              <a:rPr lang="ru-RU" dirty="0">
                <a:latin typeface="Bookman Old Style" panose="02050604050505020204" pitchFamily="18" charset="0"/>
              </a:rPr>
              <a:t> і </a:t>
            </a:r>
            <a:r>
              <a:rPr lang="ru-RU" dirty="0" err="1">
                <a:latin typeface="Bookman Old Style" panose="02050604050505020204" pitchFamily="18" charset="0"/>
              </a:rPr>
              <a:t>внутрішнього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середовища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підприємства</a:t>
            </a:r>
            <a:r>
              <a:rPr lang="ru-RU" dirty="0">
                <a:latin typeface="Bookman Old Style" panose="02050604050505020204" pitchFamily="18" charset="0"/>
              </a:rPr>
              <a:t>, </a:t>
            </a:r>
            <a:r>
              <a:rPr lang="ru-RU" dirty="0" err="1">
                <a:latin typeface="Bookman Old Style" panose="02050604050505020204" pitchFamily="18" charset="0"/>
              </a:rPr>
              <a:t>розробкою</a:t>
            </a:r>
            <a:r>
              <a:rPr lang="ru-RU" dirty="0">
                <a:latin typeface="Bookman Old Style" panose="02050604050505020204" pitchFamily="18" charset="0"/>
              </a:rPr>
              <a:t> та контролем за </a:t>
            </a:r>
            <a:r>
              <a:rPr lang="ru-RU" dirty="0" err="1">
                <a:latin typeface="Bookman Old Style" panose="02050604050505020204" pitchFamily="18" charset="0"/>
              </a:rPr>
              <a:t>реалізацією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r>
              <a:rPr lang="ru-RU" dirty="0" err="1">
                <a:latin typeface="Bookman Old Style" panose="02050604050505020204" pitchFamily="18" charset="0"/>
              </a:rPr>
              <a:t>стратегії</a:t>
            </a:r>
            <a:r>
              <a:rPr lang="ru-RU" dirty="0">
                <a:latin typeface="Bookman Old Style" panose="02050604050505020204" pitchFamily="18" charset="0"/>
              </a:rPr>
              <a:t>.</a:t>
            </a:r>
            <a:endParaRPr lang="uk-UA" dirty="0">
              <a:latin typeface="Bookman Old Style" panose="020506040505050202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6359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764704"/>
            <a:ext cx="8208912" cy="553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Значні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часу і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наступні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переваги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орієнтованих</a:t>
            </a:r>
            <a:r>
              <a:rPr lang="ru-RU" sz="24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спрямованість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всього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ключові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чітке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своєчасне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загрози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альтернативних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управлінських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своєчасна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реалізація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30000"/>
              </a:lnSpc>
              <a:spcAft>
                <a:spcPts val="0"/>
              </a:spcAft>
              <a:buSzPts val="1100"/>
              <a:tabLst>
                <a:tab pos="540385" algn="l"/>
              </a:tabLst>
            </a:pPr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підтримка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потенціалу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сприяє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досягненню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цілей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000" dirty="0" smtClean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spcAft>
                <a:spcPts val="0"/>
              </a:spcAft>
              <a:buSzPts val="1100"/>
              <a:buFont typeface="Wingdings" panose="05000000000000000000" pitchFamily="2" charset="2"/>
              <a:buChar char=""/>
              <a:tabLst>
                <a:tab pos="540385" algn="l"/>
              </a:tabLst>
            </a:pPr>
            <a:endParaRPr lang="uk-UA" sz="2000" u="none" strike="noStrike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24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748464" cy="4824536"/>
          </a:xfrm>
        </p:spPr>
        <p:txBody>
          <a:bodyPr/>
          <a:lstStyle/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мінімуму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негативних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відбуваються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майбутньому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прийняття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тактичних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короткострокової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прибутковості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розробка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адекватної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гнучкості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динамічності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 </a:t>
            </a:r>
            <a:r>
              <a:rPr lang="ru-RU" sz="2000" dirty="0" err="1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фахівців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сприятиме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протидіятиме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тенденціям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призвести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кризових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явищ</a:t>
            </a:r>
            <a:r>
              <a:rPr lang="ru-RU" sz="2000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000" dirty="0">
              <a:solidFill>
                <a:srgbClr val="0000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83384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3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4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5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6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7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8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9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1675</TotalTime>
  <Words>2360</Words>
  <Application>Microsoft Office PowerPoint</Application>
  <PresentationFormat>Екран (4:3)</PresentationFormat>
  <Paragraphs>186</Paragraphs>
  <Slides>58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58</vt:i4>
      </vt:variant>
    </vt:vector>
  </HeadingPairs>
  <TitlesOfParts>
    <vt:vector size="67" baseType="lpstr">
      <vt:lpstr>Arial</vt:lpstr>
      <vt:lpstr>Bookman Old Style</vt:lpstr>
      <vt:lpstr>Calibri</vt:lpstr>
      <vt:lpstr>Constantia</vt:lpstr>
      <vt:lpstr>Times New Roman</vt:lpstr>
      <vt:lpstr>Wingdings</vt:lpstr>
      <vt:lpstr>Wingdings 2</vt:lpstr>
      <vt:lpstr>Потік</vt:lpstr>
      <vt:lpstr>Picture</vt:lpstr>
      <vt:lpstr>ТЕМА 1. СТРАТЕГІЧНИЙ АНАЛІЗ: ЗМІСТОВНЕ НАПОВНЕННЯ, ОСНОВНІ ЕТАПИ ЗДІЙСНЕННЯ </vt:lpstr>
      <vt:lpstr>Презентація PowerPoint</vt:lpstr>
      <vt:lpstr>Презентація PowerPoint</vt:lpstr>
      <vt:lpstr>Презентація PowerPoint</vt:lpstr>
      <vt:lpstr>2. Система стратегічного управління – це певна філософія або ідеологія бізнесу і менеджменту, що ґрунтується на поєднанні інтуїції та мистецтва, високого професіоналізму і творчості менеджерів, і залученні всіх працівників до реалізації стратегії.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Аналіз економічного потенціалу підприємства</dc:title>
  <dc:creator>Ирина</dc:creator>
  <cp:lastModifiedBy>RePack by Diakov</cp:lastModifiedBy>
  <cp:revision>133</cp:revision>
  <cp:lastPrinted>2012-10-20T08:58:50Z</cp:lastPrinted>
  <dcterms:created xsi:type="dcterms:W3CDTF">2012-09-22T08:22:54Z</dcterms:created>
  <dcterms:modified xsi:type="dcterms:W3CDTF">2023-09-06T11:41:14Z</dcterms:modified>
</cp:coreProperties>
</file>