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62" r:id="rId3"/>
    <p:sldId id="468" r:id="rId4"/>
    <p:sldId id="469" r:id="rId5"/>
    <p:sldId id="470" r:id="rId6"/>
    <p:sldId id="471" r:id="rId7"/>
    <p:sldId id="258" r:id="rId8"/>
    <p:sldId id="367" r:id="rId9"/>
    <p:sldId id="318" r:id="rId10"/>
    <p:sldId id="319" r:id="rId11"/>
    <p:sldId id="320" r:id="rId12"/>
    <p:sldId id="368" r:id="rId13"/>
    <p:sldId id="472" r:id="rId14"/>
    <p:sldId id="473" r:id="rId15"/>
    <p:sldId id="339" r:id="rId16"/>
    <p:sldId id="474" r:id="rId17"/>
    <p:sldId id="383" r:id="rId18"/>
    <p:sldId id="392" r:id="rId19"/>
    <p:sldId id="393" r:id="rId20"/>
    <p:sldId id="408" r:id="rId21"/>
    <p:sldId id="409" r:id="rId22"/>
  </p:sldIdLst>
  <p:sldSz cx="9144000" cy="5715000" type="screen16x1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794" autoAdjust="0"/>
    <p:restoredTop sz="94660"/>
  </p:normalViewPr>
  <p:slideViewPr>
    <p:cSldViewPr>
      <p:cViewPr varScale="1">
        <p:scale>
          <a:sx n="92" d="100"/>
          <a:sy n="92" d="100"/>
        </p:scale>
        <p:origin x="782" y="62"/>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775355"/>
            <a:ext cx="7772400" cy="1225021"/>
          </a:xfrm>
        </p:spPr>
        <p:txBody>
          <a:bodyPr/>
          <a:lstStyle/>
          <a:p>
            <a:r>
              <a:rPr lang="ru-RU"/>
              <a:t>Образец заголовка</a:t>
            </a:r>
          </a:p>
        </p:txBody>
      </p:sp>
      <p:sp>
        <p:nvSpPr>
          <p:cNvPr id="3" name="Подзаголовок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684473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981636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90500"/>
            <a:ext cx="2057400" cy="40640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190500"/>
            <a:ext cx="6019800" cy="40640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361070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153325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672417"/>
            <a:ext cx="7772400" cy="1135063"/>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98570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16941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9525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3567347B-B532-4450-95C7-7FC96E3A1B56}" type="datetimeFigureOut">
              <a:rPr lang="ru-RU" smtClean="0"/>
              <a:t>20.02.2026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103400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3567347B-B532-4450-95C7-7FC96E3A1B56}" type="datetimeFigureOut">
              <a:rPr lang="ru-RU" smtClean="0"/>
              <a:t>20.02.2026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1202579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567347B-B532-4450-95C7-7FC96E3A1B56}" type="datetimeFigureOut">
              <a:rPr lang="ru-RU" smtClean="0"/>
              <a:t>20.02.2026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2678387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27542"/>
            <a:ext cx="3008313" cy="968375"/>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569172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000500"/>
            <a:ext cx="5486400" cy="472282"/>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567347B-B532-4450-95C7-7FC96E3A1B56}" type="datetimeFigureOut">
              <a:rPr lang="ru-RU" smtClean="0"/>
              <a:t>20.02.2026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6DA301-30E3-4338-A71E-7D4580897B67}" type="slidenum">
              <a:rPr lang="ru-RU" smtClean="0"/>
              <a:t>‹#›</a:t>
            </a:fld>
            <a:endParaRPr lang="ru-RU"/>
          </a:p>
        </p:txBody>
      </p:sp>
    </p:spTree>
    <p:extLst>
      <p:ext uri="{BB962C8B-B14F-4D97-AF65-F5344CB8AC3E}">
        <p14:creationId xmlns:p14="http://schemas.microsoft.com/office/powerpoint/2010/main" val="3224522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33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3567347B-B532-4450-95C7-7FC96E3A1B56}" type="datetimeFigureOut">
              <a:rPr lang="ru-RU" smtClean="0"/>
              <a:t>20.02.2026</a:t>
            </a:fld>
            <a:endParaRPr lang="ru-RU"/>
          </a:p>
        </p:txBody>
      </p:sp>
      <p:sp>
        <p:nvSpPr>
          <p:cNvPr id="5" name="Нижний колонтитул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B16DA301-30E3-4338-A71E-7D4580897B67}" type="slidenum">
              <a:rPr lang="ru-RU" smtClean="0"/>
              <a:t>‹#›</a:t>
            </a:fld>
            <a:endParaRPr lang="ru-RU"/>
          </a:p>
        </p:txBody>
      </p:sp>
    </p:spTree>
    <p:extLst>
      <p:ext uri="{BB962C8B-B14F-4D97-AF65-F5344CB8AC3E}">
        <p14:creationId xmlns:p14="http://schemas.microsoft.com/office/powerpoint/2010/main" val="1944981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841276"/>
            <a:ext cx="7772400" cy="1225021"/>
          </a:xfrm>
        </p:spPr>
        <p:txBody>
          <a:bodyPr/>
          <a:lstStyle/>
          <a:p>
            <a:pPr algn="r"/>
            <a:r>
              <a:rPr lang="uk-UA" b="1" dirty="0">
                <a:solidFill>
                  <a:schemeClr val="bg1"/>
                </a:solidFill>
              </a:rPr>
              <a:t>Лекція 13</a:t>
            </a:r>
            <a:endParaRPr lang="ru-RU" dirty="0">
              <a:solidFill>
                <a:schemeClr val="bg1"/>
              </a:solidFill>
            </a:endParaRPr>
          </a:p>
        </p:txBody>
      </p:sp>
      <p:sp>
        <p:nvSpPr>
          <p:cNvPr id="3" name="Подзаголовок 2"/>
          <p:cNvSpPr>
            <a:spLocks noGrp="1"/>
          </p:cNvSpPr>
          <p:nvPr>
            <p:ph type="subTitle" idx="1"/>
          </p:nvPr>
        </p:nvSpPr>
        <p:spPr>
          <a:xfrm>
            <a:off x="611560" y="2137420"/>
            <a:ext cx="7992888" cy="720080"/>
          </a:xfrm>
        </p:spPr>
        <p:txBody>
          <a:bodyPr>
            <a:noAutofit/>
          </a:bodyPr>
          <a:lstStyle/>
          <a:p>
            <a:r>
              <a:rPr lang="ru-RU" b="1" dirty="0" err="1">
                <a:solidFill>
                  <a:schemeClr val="bg1"/>
                </a:solidFill>
              </a:rPr>
              <a:t>Обробка</a:t>
            </a:r>
            <a:r>
              <a:rPr lang="ru-RU" b="1" dirty="0">
                <a:solidFill>
                  <a:schemeClr val="bg1"/>
                </a:solidFill>
              </a:rPr>
              <a:t> </a:t>
            </a:r>
            <a:r>
              <a:rPr lang="ru-RU" b="1" dirty="0" err="1">
                <a:solidFill>
                  <a:schemeClr val="bg1"/>
                </a:solidFill>
              </a:rPr>
              <a:t>зубів</a:t>
            </a:r>
            <a:r>
              <a:rPr lang="ru-RU" b="1" dirty="0">
                <a:solidFill>
                  <a:schemeClr val="bg1"/>
                </a:solidFill>
              </a:rPr>
              <a:t> </a:t>
            </a:r>
            <a:r>
              <a:rPr lang="ru-RU" b="1" dirty="0" err="1">
                <a:solidFill>
                  <a:schemeClr val="bg1"/>
                </a:solidFill>
              </a:rPr>
              <a:t>черв’ячних</a:t>
            </a:r>
            <a:r>
              <a:rPr lang="ru-RU" b="1" dirty="0">
                <a:solidFill>
                  <a:schemeClr val="bg1"/>
                </a:solidFill>
              </a:rPr>
              <a:t> </a:t>
            </a:r>
            <a:r>
              <a:rPr lang="ru-RU" b="1" dirty="0" err="1">
                <a:solidFill>
                  <a:schemeClr val="bg1"/>
                </a:solidFill>
              </a:rPr>
              <a:t>коліс</a:t>
            </a:r>
            <a:r>
              <a:rPr lang="ru-RU" b="1" dirty="0">
                <a:solidFill>
                  <a:schemeClr val="bg1"/>
                </a:solidFill>
              </a:rPr>
              <a:t> і </a:t>
            </a:r>
            <a:r>
              <a:rPr lang="ru-RU" b="1" dirty="0" err="1">
                <a:solidFill>
                  <a:schemeClr val="bg1"/>
                </a:solidFill>
              </a:rPr>
              <a:t>черв’яків</a:t>
            </a:r>
            <a:endParaRPr lang="ru-RU" sz="3600" dirty="0">
              <a:solidFill>
                <a:schemeClr val="bg1"/>
              </a:solidFill>
            </a:endParaRPr>
          </a:p>
        </p:txBody>
      </p:sp>
    </p:spTree>
    <p:extLst>
      <p:ext uri="{BB962C8B-B14F-4D97-AF65-F5344CB8AC3E}">
        <p14:creationId xmlns:p14="http://schemas.microsoft.com/office/powerpoint/2010/main" val="3090326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a:extLst>
              <a:ext uri="{FF2B5EF4-FFF2-40B4-BE49-F238E27FC236}">
                <a16:creationId xmlns:a16="http://schemas.microsoft.com/office/drawing/2014/main" id="{09517745-B8AC-4F16-BA64-F97B4523A2BE}"/>
              </a:ext>
            </a:extLst>
          </p:cNvPr>
          <p:cNvPicPr/>
          <p:nvPr/>
        </p:nvPicPr>
        <p:blipFill>
          <a:blip r:embed="rId2"/>
          <a:stretch>
            <a:fillRect/>
          </a:stretch>
        </p:blipFill>
        <p:spPr>
          <a:xfrm>
            <a:off x="2227436" y="224062"/>
            <a:ext cx="4689127" cy="5490938"/>
          </a:xfrm>
          <a:prstGeom prst="rect">
            <a:avLst/>
          </a:prstGeom>
        </p:spPr>
      </p:pic>
    </p:spTree>
    <p:extLst>
      <p:ext uri="{BB962C8B-B14F-4D97-AF65-F5344CB8AC3E}">
        <p14:creationId xmlns:p14="http://schemas.microsoft.com/office/powerpoint/2010/main" val="1971878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7220"/>
            <a:ext cx="8229600" cy="4968551"/>
          </a:xfrm>
        </p:spPr>
        <p:txBody>
          <a:bodyPr>
            <a:normAutofit fontScale="70000" lnSpcReduction="20000"/>
          </a:bodyPr>
          <a:lstStyle/>
          <a:p>
            <a:pPr marL="0" indent="361950" algn="just">
              <a:buNone/>
            </a:pPr>
            <a:r>
              <a:rPr lang="uk-UA" dirty="0">
                <a:solidFill>
                  <a:schemeClr val="bg1"/>
                </a:solidFill>
              </a:rPr>
              <a:t>У крупносерійному і масовому виробництвах шліфування профілю витків черв’яка з великим модулем (3 мм і більше) здійснюється на спеціальних </a:t>
            </a:r>
            <a:r>
              <a:rPr lang="uk-UA" dirty="0" err="1">
                <a:solidFill>
                  <a:schemeClr val="bg1"/>
                </a:solidFill>
              </a:rPr>
              <a:t>черв’ячно</a:t>
            </a:r>
            <a:r>
              <a:rPr lang="uk-UA" dirty="0">
                <a:solidFill>
                  <a:schemeClr val="bg1"/>
                </a:solidFill>
              </a:rPr>
              <a:t>-шліфувальних верстатах конічними дисковими кругами великого діаметра (800 мм і більше). Цей метод забезпечує велику продуктивність. З використанням таких кругів одержуються різні профілі черв’яків за рахунок їх переміщення в горизонтальній площині. Шліфування виконується при трьох рухах: обертанні круга, повільному обертанні черв’яка і поступальному переміщенні круга на величину одного кроку (ходу для </a:t>
            </a:r>
            <a:r>
              <a:rPr lang="uk-UA" dirty="0" err="1">
                <a:solidFill>
                  <a:schemeClr val="bg1"/>
                </a:solidFill>
              </a:rPr>
              <a:t>багатозахідних</a:t>
            </a:r>
            <a:r>
              <a:rPr lang="uk-UA" dirty="0">
                <a:solidFill>
                  <a:schemeClr val="bg1"/>
                </a:solidFill>
              </a:rPr>
              <a:t> черв’яків) за один оберт виробу.</a:t>
            </a:r>
          </a:p>
          <a:p>
            <a:pPr marL="0" indent="361950" algn="just">
              <a:buNone/>
            </a:pPr>
            <a:r>
              <a:rPr lang="uk-UA" dirty="0">
                <a:solidFill>
                  <a:schemeClr val="bg1"/>
                </a:solidFill>
              </a:rPr>
              <a:t> Для </a:t>
            </a:r>
            <a:r>
              <a:rPr lang="uk-UA" dirty="0" err="1">
                <a:solidFill>
                  <a:schemeClr val="bg1"/>
                </a:solidFill>
              </a:rPr>
              <a:t>викінчування</a:t>
            </a:r>
            <a:r>
              <a:rPr lang="uk-UA" dirty="0">
                <a:solidFill>
                  <a:schemeClr val="bg1"/>
                </a:solidFill>
              </a:rPr>
              <a:t> витків черв’яків відповідальних передач застосовується притирання їх чавунними або фібровими притирами, що  мають форму черв’ячного колеса. Як абразивний матеріал застосовуються </a:t>
            </a:r>
            <a:r>
              <a:rPr lang="uk-UA" dirty="0" err="1">
                <a:solidFill>
                  <a:schemeClr val="bg1"/>
                </a:solidFill>
              </a:rPr>
              <a:t>мікропорошки</a:t>
            </a:r>
            <a:r>
              <a:rPr lang="uk-UA" dirty="0">
                <a:solidFill>
                  <a:schemeClr val="bg1"/>
                </a:solidFill>
              </a:rPr>
              <a:t> з маслом, а для одержання найменшої висоти </a:t>
            </a:r>
            <a:r>
              <a:rPr lang="uk-UA" dirty="0" err="1">
                <a:solidFill>
                  <a:schemeClr val="bg1"/>
                </a:solidFill>
              </a:rPr>
              <a:t>мікрогребінців</a:t>
            </a:r>
            <a:r>
              <a:rPr lang="uk-UA" dirty="0">
                <a:solidFill>
                  <a:schemeClr val="bg1"/>
                </a:solidFill>
              </a:rPr>
              <a:t> поверхні – пасти ДОІ (ГОИ).</a:t>
            </a:r>
            <a:endParaRPr lang="ru-RU" sz="1900" dirty="0">
              <a:solidFill>
                <a:schemeClr val="bg1"/>
              </a:solidFill>
            </a:endParaRPr>
          </a:p>
        </p:txBody>
      </p:sp>
    </p:spTree>
    <p:extLst>
      <p:ext uri="{BB962C8B-B14F-4D97-AF65-F5344CB8AC3E}">
        <p14:creationId xmlns:p14="http://schemas.microsoft.com/office/powerpoint/2010/main" val="2453624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16"/>
          <p:cNvSpPr/>
          <p:nvPr/>
        </p:nvSpPr>
        <p:spPr>
          <a:xfrm>
            <a:off x="467544" y="913284"/>
            <a:ext cx="8208912" cy="4001095"/>
          </a:xfrm>
          <a:prstGeom prst="rect">
            <a:avLst/>
          </a:prstGeom>
        </p:spPr>
        <p:txBody>
          <a:bodyPr wrap="square">
            <a:spAutoFit/>
          </a:bodyPr>
          <a:lstStyle/>
          <a:p>
            <a:pPr indent="446088" algn="just"/>
            <a:r>
              <a:rPr lang="uk-UA" dirty="0" err="1">
                <a:solidFill>
                  <a:schemeClr val="bg1"/>
                </a:solidFill>
              </a:rPr>
              <a:t>Евольвентні</a:t>
            </a:r>
            <a:r>
              <a:rPr lang="uk-UA" dirty="0">
                <a:solidFill>
                  <a:schemeClr val="bg1"/>
                </a:solidFill>
              </a:rPr>
              <a:t> черв’яки (</a:t>
            </a:r>
            <a:r>
              <a:rPr lang="uk-UA" b="1" dirty="0">
                <a:solidFill>
                  <a:schemeClr val="bg1"/>
                </a:solidFill>
              </a:rPr>
              <a:t>верхній рисунок, б</a:t>
            </a:r>
            <a:r>
              <a:rPr lang="uk-UA" dirty="0">
                <a:solidFill>
                  <a:schemeClr val="bg1"/>
                </a:solidFill>
              </a:rPr>
              <a:t>) нарізуються на токарних верстатах з роздільною обробкою кожної сторони витка при зміщенні прямолінійних кромок різальних різців на величину радіуса основного циліндра гвинтової </a:t>
            </a:r>
            <a:r>
              <a:rPr lang="uk-UA" dirty="0" err="1">
                <a:solidFill>
                  <a:schemeClr val="bg1"/>
                </a:solidFill>
              </a:rPr>
              <a:t>евольвентної</a:t>
            </a:r>
            <a:r>
              <a:rPr lang="uk-UA" dirty="0">
                <a:solidFill>
                  <a:schemeClr val="bg1"/>
                </a:solidFill>
              </a:rPr>
              <a:t> поверхні. Якщо черв’як правий, то ліва сторона бокової поверхні витків </a:t>
            </a:r>
            <a:r>
              <a:rPr lang="uk-UA" dirty="0" err="1">
                <a:solidFill>
                  <a:schemeClr val="bg1"/>
                </a:solidFill>
              </a:rPr>
              <a:t>нарізається</a:t>
            </a:r>
            <a:r>
              <a:rPr lang="uk-UA" dirty="0">
                <a:solidFill>
                  <a:schemeClr val="bg1"/>
                </a:solidFill>
              </a:rPr>
              <a:t> різцем, піднятим над віссю, а права – опущеним. При лівому черв’яку обидва різці відповідно міняються місцями. Зазначеним способом </a:t>
            </a:r>
            <a:r>
              <a:rPr lang="uk-UA" dirty="0" err="1">
                <a:solidFill>
                  <a:schemeClr val="bg1"/>
                </a:solidFill>
              </a:rPr>
              <a:t>евольвентні</a:t>
            </a:r>
            <a:r>
              <a:rPr lang="uk-UA" dirty="0">
                <a:solidFill>
                  <a:schemeClr val="bg1"/>
                </a:solidFill>
              </a:rPr>
              <a:t> черв’яки </a:t>
            </a:r>
            <a:r>
              <a:rPr lang="uk-UA" dirty="0" err="1">
                <a:solidFill>
                  <a:schemeClr val="bg1"/>
                </a:solidFill>
              </a:rPr>
              <a:t>рідко</a:t>
            </a:r>
            <a:r>
              <a:rPr lang="uk-UA" dirty="0">
                <a:solidFill>
                  <a:schemeClr val="bg1"/>
                </a:solidFill>
              </a:rPr>
              <a:t> нарізуються через несприятливі умови різання  різцями, піднятими або опущеними по відношенню до осьової лінії.</a:t>
            </a:r>
          </a:p>
          <a:p>
            <a:pPr indent="446088" algn="just"/>
            <a:r>
              <a:rPr lang="uk-UA" dirty="0">
                <a:solidFill>
                  <a:schemeClr val="bg1"/>
                </a:solidFill>
              </a:rPr>
              <a:t> Такі черв’яки зазвичай фрезерують фасонними дисковими, пальцевими фрезами і фрезами-завитками (</a:t>
            </a:r>
            <a:r>
              <a:rPr lang="uk-UA" b="1" dirty="0">
                <a:solidFill>
                  <a:schemeClr val="bg1"/>
                </a:solidFill>
              </a:rPr>
              <a:t>рисунок, а, б</a:t>
            </a:r>
            <a:r>
              <a:rPr lang="uk-UA" dirty="0">
                <a:solidFill>
                  <a:schemeClr val="bg1"/>
                </a:solidFill>
              </a:rPr>
              <a:t>), а шліфують – плоскою стороною тарілчастого шліфувального круга. </a:t>
            </a:r>
            <a:r>
              <a:rPr lang="uk-UA" dirty="0" err="1">
                <a:solidFill>
                  <a:schemeClr val="bg1"/>
                </a:solidFill>
              </a:rPr>
              <a:t>Евольвентний</a:t>
            </a:r>
            <a:r>
              <a:rPr lang="uk-UA" dirty="0">
                <a:solidFill>
                  <a:schemeClr val="bg1"/>
                </a:solidFill>
              </a:rPr>
              <a:t> черв’як можна розглядати як циліндричне зубчасте колесо з малою кількістю спіральних зубів, які мають великий кут нахилу. </a:t>
            </a:r>
          </a:p>
          <a:p>
            <a:pPr indent="350838" algn="just"/>
            <a:endParaRPr lang="ru-RU" sz="2000" dirty="0">
              <a:solidFill>
                <a:schemeClr val="bg1"/>
              </a:solidFill>
            </a:endParaRPr>
          </a:p>
        </p:txBody>
      </p:sp>
    </p:spTree>
    <p:extLst>
      <p:ext uri="{BB962C8B-B14F-4D97-AF65-F5344CB8AC3E}">
        <p14:creationId xmlns:p14="http://schemas.microsoft.com/office/powerpoint/2010/main" val="249936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473662-48A7-4A49-998C-7FBE7C3EB1AC}"/>
              </a:ext>
            </a:extLst>
          </p:cNvPr>
          <p:cNvSpPr>
            <a:spLocks noGrp="1"/>
          </p:cNvSpPr>
          <p:nvPr>
            <p:ph idx="1"/>
          </p:nvPr>
        </p:nvSpPr>
        <p:spPr>
          <a:xfrm>
            <a:off x="457200" y="985292"/>
            <a:ext cx="8229600" cy="4119844"/>
          </a:xfrm>
        </p:spPr>
        <p:txBody>
          <a:bodyPr>
            <a:normAutofit fontScale="77500" lnSpcReduction="20000"/>
          </a:bodyPr>
          <a:lstStyle/>
          <a:p>
            <a:pPr marL="0" indent="446088" algn="just">
              <a:buNone/>
            </a:pPr>
            <a:r>
              <a:rPr lang="uk-UA" dirty="0">
                <a:solidFill>
                  <a:schemeClr val="bg1"/>
                </a:solidFill>
              </a:rPr>
              <a:t>В умовах крупносерійного і масового виробництв </a:t>
            </a:r>
            <a:r>
              <a:rPr lang="uk-UA" dirty="0" err="1">
                <a:solidFill>
                  <a:schemeClr val="bg1"/>
                </a:solidFill>
              </a:rPr>
              <a:t>архімедові</a:t>
            </a:r>
            <a:r>
              <a:rPr lang="uk-UA" dirty="0">
                <a:solidFill>
                  <a:schemeClr val="bg1"/>
                </a:solidFill>
              </a:rPr>
              <a:t> та </a:t>
            </a:r>
            <a:r>
              <a:rPr lang="uk-UA" dirty="0" err="1">
                <a:solidFill>
                  <a:schemeClr val="bg1"/>
                </a:solidFill>
              </a:rPr>
              <a:t>евольвентні</a:t>
            </a:r>
            <a:r>
              <a:rPr lang="uk-UA" dirty="0">
                <a:solidFill>
                  <a:schemeClr val="bg1"/>
                </a:solidFill>
              </a:rPr>
              <a:t> черв’яки нарізуються обкатними дисковими різцями, що подібні до зубонарізних </a:t>
            </a:r>
            <a:r>
              <a:rPr lang="uk-UA" dirty="0" err="1">
                <a:solidFill>
                  <a:schemeClr val="bg1"/>
                </a:solidFill>
              </a:rPr>
              <a:t>довбачів</a:t>
            </a:r>
            <a:r>
              <a:rPr lang="uk-UA" dirty="0">
                <a:solidFill>
                  <a:schemeClr val="bg1"/>
                </a:solidFill>
              </a:rPr>
              <a:t> (</a:t>
            </a:r>
            <a:r>
              <a:rPr lang="uk-UA" b="1" dirty="0">
                <a:solidFill>
                  <a:schemeClr val="bg1"/>
                </a:solidFill>
              </a:rPr>
              <a:t>рисунок, в</a:t>
            </a:r>
            <a:r>
              <a:rPr lang="uk-UA" dirty="0">
                <a:solidFill>
                  <a:schemeClr val="bg1"/>
                </a:solidFill>
              </a:rPr>
              <a:t>), на спеціальних верстатах. Подача здійснюється інструментом в осьовому напрямку заготовки черв’яка при обертанні останнього та інструмента.</a:t>
            </a:r>
          </a:p>
          <a:p>
            <a:pPr marL="0" indent="446088" algn="just">
              <a:buNone/>
            </a:pPr>
            <a:r>
              <a:rPr lang="uk-UA" dirty="0">
                <a:solidFill>
                  <a:schemeClr val="bg1"/>
                </a:solidFill>
              </a:rPr>
              <a:t>              Черв’як із </a:t>
            </a:r>
            <a:r>
              <a:rPr lang="uk-UA" dirty="0" err="1">
                <a:solidFill>
                  <a:schemeClr val="bg1"/>
                </a:solidFill>
              </a:rPr>
              <a:t>прямостороннім</a:t>
            </a:r>
            <a:r>
              <a:rPr lang="uk-UA" dirty="0">
                <a:solidFill>
                  <a:schemeClr val="bg1"/>
                </a:solidFill>
              </a:rPr>
              <a:t> профілем у нормальному перерізі витка називається </a:t>
            </a:r>
            <a:r>
              <a:rPr lang="uk-UA" dirty="0" err="1">
                <a:solidFill>
                  <a:schemeClr val="bg1"/>
                </a:solidFill>
              </a:rPr>
              <a:t>конволютним</a:t>
            </a:r>
            <a:r>
              <a:rPr lang="uk-UA" dirty="0">
                <a:solidFill>
                  <a:schemeClr val="bg1"/>
                </a:solidFill>
              </a:rPr>
              <a:t> (</a:t>
            </a:r>
            <a:r>
              <a:rPr lang="uk-UA" b="1" dirty="0">
                <a:solidFill>
                  <a:schemeClr val="bg1"/>
                </a:solidFill>
              </a:rPr>
              <a:t>верхній</a:t>
            </a:r>
            <a:r>
              <a:rPr lang="uk-UA" dirty="0">
                <a:solidFill>
                  <a:schemeClr val="bg1"/>
                </a:solidFill>
              </a:rPr>
              <a:t> </a:t>
            </a:r>
            <a:r>
              <a:rPr lang="uk-UA" b="1" dirty="0">
                <a:solidFill>
                  <a:schemeClr val="bg1"/>
                </a:solidFill>
              </a:rPr>
              <a:t>рисунок, в</a:t>
            </a:r>
            <a:r>
              <a:rPr lang="uk-UA" dirty="0">
                <a:solidFill>
                  <a:schemeClr val="bg1"/>
                </a:solidFill>
              </a:rPr>
              <a:t>). Нарізуються вони різцями, розташованими нормально до бічних поверхонь витка.</a:t>
            </a:r>
          </a:p>
          <a:p>
            <a:pPr marL="0" indent="0">
              <a:buNone/>
            </a:pPr>
            <a:endParaRPr lang="uk-UA" dirty="0"/>
          </a:p>
        </p:txBody>
      </p:sp>
    </p:spTree>
    <p:extLst>
      <p:ext uri="{BB962C8B-B14F-4D97-AF65-F5344CB8AC3E}">
        <p14:creationId xmlns:p14="http://schemas.microsoft.com/office/powerpoint/2010/main" val="567423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8F0843D-DB86-47D0-8969-D01DDA20929F}"/>
              </a:ext>
            </a:extLst>
          </p:cNvPr>
          <p:cNvSpPr>
            <a:spLocks noGrp="1"/>
          </p:cNvSpPr>
          <p:nvPr>
            <p:ph idx="1"/>
          </p:nvPr>
        </p:nvSpPr>
        <p:spPr>
          <a:xfrm>
            <a:off x="457200" y="337220"/>
            <a:ext cx="4690864" cy="1008112"/>
          </a:xfrm>
        </p:spPr>
        <p:txBody>
          <a:bodyPr>
            <a:noAutofit/>
          </a:bodyPr>
          <a:lstStyle/>
          <a:p>
            <a:pPr marL="0" indent="446088" algn="just">
              <a:buNone/>
            </a:pPr>
            <a:r>
              <a:rPr lang="uk-UA" sz="2000" dirty="0">
                <a:solidFill>
                  <a:schemeClr val="bg1"/>
                </a:solidFill>
              </a:rPr>
              <a:t>Нарізання </a:t>
            </a:r>
            <a:r>
              <a:rPr lang="uk-UA" sz="2000" b="1" dirty="0" err="1">
                <a:solidFill>
                  <a:schemeClr val="bg1"/>
                </a:solidFill>
              </a:rPr>
              <a:t>глобоїдних</a:t>
            </a:r>
            <a:r>
              <a:rPr lang="uk-UA" sz="2000" dirty="0">
                <a:solidFill>
                  <a:schemeClr val="bg1"/>
                </a:solidFill>
              </a:rPr>
              <a:t> черв’яків вимагає застосування спеціальних пристроїв на зубофрезерних верстатах. </a:t>
            </a:r>
          </a:p>
        </p:txBody>
      </p:sp>
      <p:pic>
        <p:nvPicPr>
          <p:cNvPr id="4" name="Рисунок 3">
            <a:extLst>
              <a:ext uri="{FF2B5EF4-FFF2-40B4-BE49-F238E27FC236}">
                <a16:creationId xmlns:a16="http://schemas.microsoft.com/office/drawing/2014/main" id="{2C4225B1-C9B4-4B03-9D75-93453D0ECA35}"/>
              </a:ext>
            </a:extLst>
          </p:cNvPr>
          <p:cNvPicPr/>
          <p:nvPr/>
        </p:nvPicPr>
        <p:blipFill>
          <a:blip r:embed="rId2"/>
          <a:stretch>
            <a:fillRect/>
          </a:stretch>
        </p:blipFill>
        <p:spPr>
          <a:xfrm>
            <a:off x="5436096" y="52388"/>
            <a:ext cx="3604619" cy="5201424"/>
          </a:xfrm>
          <a:prstGeom prst="rect">
            <a:avLst/>
          </a:prstGeom>
        </p:spPr>
      </p:pic>
      <p:sp>
        <p:nvSpPr>
          <p:cNvPr id="5" name="Прямоугольник 4">
            <a:extLst>
              <a:ext uri="{FF2B5EF4-FFF2-40B4-BE49-F238E27FC236}">
                <a16:creationId xmlns:a16="http://schemas.microsoft.com/office/drawing/2014/main" id="{5D3C160B-796E-406F-9DB4-773CE495D044}"/>
              </a:ext>
            </a:extLst>
          </p:cNvPr>
          <p:cNvSpPr/>
          <p:nvPr/>
        </p:nvSpPr>
        <p:spPr>
          <a:xfrm>
            <a:off x="396044" y="1345332"/>
            <a:ext cx="5040052" cy="4247317"/>
          </a:xfrm>
          <a:prstGeom prst="rect">
            <a:avLst/>
          </a:prstGeom>
        </p:spPr>
        <p:txBody>
          <a:bodyPr wrap="square">
            <a:spAutoFit/>
          </a:bodyPr>
          <a:lstStyle/>
          <a:p>
            <a:pPr indent="361950" algn="just"/>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На </a:t>
            </a:r>
            <a:r>
              <a:rPr lang="uk-UA"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рисунку </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показана універсальна головка, що представляє собою корпус зі шпинделем, змонтованим на планшайбі так, що його вісь проходить через її центр. Електродвигун за допомогою зубчастої або пасової передачі надає пальцевій фрезі, що закріплена в шпинделі, відповідну частоту обертання (</a:t>
            </a:r>
            <a:r>
              <a:rPr lang="uk-UA"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V = 10...20</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м/хв). За допомогою ходового гвинта головка по ноніусу встановлюється на необхідний радіус нарізання. </a:t>
            </a:r>
            <a:r>
              <a:rPr lang="uk-UA"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Пальцева фреза</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має прямолінійний профіль з кутом </a:t>
            </a:r>
            <a:r>
              <a:rPr lang="uk-UA" dirty="0" err="1">
                <a:solidFill>
                  <a:schemeClr val="bg1"/>
                </a:solidFill>
                <a:latin typeface="Calibri" panose="020F0502020204030204" pitchFamily="34" charset="0"/>
                <a:ea typeface="MS Mincho" panose="02020609040205080304" pitchFamily="49" charset="-128"/>
                <a:cs typeface="Times New Roman" panose="02020603050405020304" pitchFamily="18" charset="0"/>
              </a:rPr>
              <a:t>конусності</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що дорівнює подвійному профільному куту западини черв’яка. Попереднє фрезерування черв’яка виконується звичайно в один або два ходи з припуском </a:t>
            </a:r>
            <a:r>
              <a:rPr lang="uk-UA"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0,3–0,5</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мм на товщину витка під чистові ходи.</a:t>
            </a:r>
            <a:endParaRPr lang="uk-UA" dirty="0">
              <a:solidFill>
                <a:schemeClr val="bg1"/>
              </a:solidFill>
            </a:endParaRPr>
          </a:p>
        </p:txBody>
      </p:sp>
    </p:spTree>
    <p:extLst>
      <p:ext uri="{BB962C8B-B14F-4D97-AF65-F5344CB8AC3E}">
        <p14:creationId xmlns:p14="http://schemas.microsoft.com/office/powerpoint/2010/main" val="3288884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625252"/>
            <a:ext cx="8352928" cy="4093428"/>
          </a:xfrm>
          <a:prstGeom prst="rect">
            <a:avLst/>
          </a:prstGeom>
        </p:spPr>
        <p:txBody>
          <a:bodyPr wrap="square">
            <a:spAutoFit/>
          </a:bodyPr>
          <a:lstStyle/>
          <a:p>
            <a:pPr indent="350838" algn="just"/>
            <a:r>
              <a:rPr lang="uk-UA" sz="2000" dirty="0">
                <a:solidFill>
                  <a:schemeClr val="bg1"/>
                </a:solidFill>
              </a:rPr>
              <a:t>При нарізанні </a:t>
            </a:r>
            <a:r>
              <a:rPr lang="uk-UA" sz="2000" dirty="0" err="1">
                <a:solidFill>
                  <a:schemeClr val="bg1"/>
                </a:solidFill>
              </a:rPr>
              <a:t>багатозахідних</a:t>
            </a:r>
            <a:r>
              <a:rPr lang="uk-UA" sz="2000" dirty="0">
                <a:solidFill>
                  <a:schemeClr val="bg1"/>
                </a:solidFill>
              </a:rPr>
              <a:t> черв’яків поділ на заходи здійснюється вручну через гітару диференціала по кінематичному ланцюгу кругової подачі. Попереднє та остаточне нарізання </a:t>
            </a:r>
            <a:r>
              <a:rPr lang="uk-UA" sz="2000" dirty="0" err="1">
                <a:solidFill>
                  <a:schemeClr val="bg1"/>
                </a:solidFill>
              </a:rPr>
              <a:t>глобоїдних</a:t>
            </a:r>
            <a:r>
              <a:rPr lang="uk-UA" sz="2000" dirty="0">
                <a:solidFill>
                  <a:schemeClr val="bg1"/>
                </a:solidFill>
              </a:rPr>
              <a:t> черв’яків можливе з використанням спеціальних </a:t>
            </a:r>
            <a:r>
              <a:rPr lang="uk-UA" sz="2000" dirty="0" err="1">
                <a:solidFill>
                  <a:schemeClr val="bg1"/>
                </a:solidFill>
              </a:rPr>
              <a:t>багаторізцевих</a:t>
            </a:r>
            <a:r>
              <a:rPr lang="uk-UA" sz="2000" dirty="0">
                <a:solidFill>
                  <a:schemeClr val="bg1"/>
                </a:solidFill>
              </a:rPr>
              <a:t> головок (</a:t>
            </a:r>
            <a:r>
              <a:rPr lang="uk-UA" sz="2000" b="1" dirty="0">
                <a:solidFill>
                  <a:schemeClr val="bg1"/>
                </a:solidFill>
              </a:rPr>
              <a:t>нижній рисунок, а</a:t>
            </a:r>
            <a:r>
              <a:rPr lang="uk-UA" sz="2000" dirty="0">
                <a:solidFill>
                  <a:schemeClr val="bg1"/>
                </a:solidFill>
              </a:rPr>
              <a:t>). Профілюючі різці </a:t>
            </a:r>
            <a:r>
              <a:rPr lang="uk-UA" sz="2000" b="1" dirty="0">
                <a:solidFill>
                  <a:schemeClr val="bg1"/>
                </a:solidFill>
              </a:rPr>
              <a:t>1</a:t>
            </a:r>
            <a:r>
              <a:rPr lang="uk-UA" sz="2000" dirty="0">
                <a:solidFill>
                  <a:schemeClr val="bg1"/>
                </a:solidFill>
              </a:rPr>
              <a:t> та </a:t>
            </a:r>
            <a:r>
              <a:rPr lang="uk-UA" sz="2000" b="1" dirty="0">
                <a:solidFill>
                  <a:schemeClr val="bg1"/>
                </a:solidFill>
              </a:rPr>
              <a:t>3</a:t>
            </a:r>
            <a:r>
              <a:rPr lang="uk-UA" sz="2000" dirty="0">
                <a:solidFill>
                  <a:schemeClr val="bg1"/>
                </a:solidFill>
              </a:rPr>
              <a:t> обточують бічні сторони витка, а різець </a:t>
            </a:r>
            <a:r>
              <a:rPr lang="uk-UA" sz="2000" b="1" dirty="0">
                <a:solidFill>
                  <a:schemeClr val="bg1"/>
                </a:solidFill>
              </a:rPr>
              <a:t>2</a:t>
            </a:r>
            <a:r>
              <a:rPr lang="uk-UA" sz="2000" dirty="0">
                <a:solidFill>
                  <a:schemeClr val="bg1"/>
                </a:solidFill>
              </a:rPr>
              <a:t> – заготовку черв’яка по зовнішній  </a:t>
            </a:r>
            <a:r>
              <a:rPr lang="uk-UA" sz="2000" dirty="0" err="1">
                <a:solidFill>
                  <a:schemeClr val="bg1"/>
                </a:solidFill>
              </a:rPr>
              <a:t>глобоїді</a:t>
            </a:r>
            <a:r>
              <a:rPr lang="uk-UA" sz="2000" dirty="0">
                <a:solidFill>
                  <a:schemeClr val="bg1"/>
                </a:solidFill>
              </a:rPr>
              <a:t> з круговою подачею головки. Чистове нарізання </a:t>
            </a:r>
            <a:r>
              <a:rPr lang="uk-UA" sz="2000" dirty="0" err="1">
                <a:solidFill>
                  <a:schemeClr val="bg1"/>
                </a:solidFill>
              </a:rPr>
              <a:t>глобоїдних</a:t>
            </a:r>
            <a:r>
              <a:rPr lang="uk-UA" sz="2000" dirty="0">
                <a:solidFill>
                  <a:schemeClr val="bg1"/>
                </a:solidFill>
              </a:rPr>
              <a:t> черв’яків можливе з використанням універсальної різцевої головки (</a:t>
            </a:r>
            <a:r>
              <a:rPr lang="uk-UA" sz="2000" b="1" dirty="0">
                <a:solidFill>
                  <a:schemeClr val="bg1"/>
                </a:solidFill>
              </a:rPr>
              <a:t>нижній рисунок, б</a:t>
            </a:r>
            <a:r>
              <a:rPr lang="uk-UA" sz="2000" dirty="0">
                <a:solidFill>
                  <a:schemeClr val="bg1"/>
                </a:solidFill>
              </a:rPr>
              <a:t>) з круговою подачею при точно витриманій міжосьовій відстані.</a:t>
            </a:r>
          </a:p>
          <a:p>
            <a:pPr indent="350838" algn="just"/>
            <a:r>
              <a:rPr lang="uk-UA" sz="2000" dirty="0">
                <a:solidFill>
                  <a:schemeClr val="bg1"/>
                </a:solidFill>
              </a:rPr>
              <a:t>Після нарізання витків черв’як зазвичай піддають термообробці з наступним шліфуванням опорних шийок і витків. Викінчувальна обробка черв’яків здійснюється притиранням або обкатуванням загартованими роликами.</a:t>
            </a:r>
            <a:endParaRPr lang="ru-RU" sz="2000" dirty="0">
              <a:solidFill>
                <a:schemeClr val="bg1"/>
              </a:solidFill>
            </a:endParaRPr>
          </a:p>
        </p:txBody>
      </p:sp>
    </p:spTree>
    <p:extLst>
      <p:ext uri="{BB962C8B-B14F-4D97-AF65-F5344CB8AC3E}">
        <p14:creationId xmlns:p14="http://schemas.microsoft.com/office/powerpoint/2010/main" val="1858864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248937C9-6ECB-4021-98D0-33FA410CC24E}"/>
              </a:ext>
            </a:extLst>
          </p:cNvPr>
          <p:cNvPicPr>
            <a:picLocks noChangeAspect="1"/>
          </p:cNvPicPr>
          <p:nvPr/>
        </p:nvPicPr>
        <p:blipFill>
          <a:blip r:embed="rId2"/>
          <a:stretch>
            <a:fillRect/>
          </a:stretch>
        </p:blipFill>
        <p:spPr>
          <a:xfrm>
            <a:off x="322144" y="625252"/>
            <a:ext cx="8499712" cy="4464496"/>
          </a:xfrm>
          <a:prstGeom prst="rect">
            <a:avLst/>
          </a:prstGeom>
        </p:spPr>
      </p:pic>
    </p:spTree>
    <p:extLst>
      <p:ext uri="{BB962C8B-B14F-4D97-AF65-F5344CB8AC3E}">
        <p14:creationId xmlns:p14="http://schemas.microsoft.com/office/powerpoint/2010/main" val="1007154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540403"/>
          </a:xfrm>
        </p:spPr>
        <p:txBody>
          <a:bodyPr>
            <a:noAutofit/>
          </a:bodyPr>
          <a:lstStyle/>
          <a:p>
            <a:r>
              <a:rPr lang="uk-UA" b="1" dirty="0">
                <a:solidFill>
                  <a:schemeClr val="bg1"/>
                </a:solidFill>
              </a:rPr>
              <a:t>16.3. Контроль черв’яків</a:t>
            </a:r>
            <a:endParaRPr lang="ru-RU" sz="3200" dirty="0">
              <a:solidFill>
                <a:schemeClr val="bg1"/>
              </a:solidFill>
            </a:endParaRPr>
          </a:p>
        </p:txBody>
      </p:sp>
      <p:sp>
        <p:nvSpPr>
          <p:cNvPr id="3" name="Объект 2"/>
          <p:cNvSpPr>
            <a:spLocks noGrp="1"/>
          </p:cNvSpPr>
          <p:nvPr>
            <p:ph idx="1"/>
          </p:nvPr>
        </p:nvSpPr>
        <p:spPr>
          <a:xfrm>
            <a:off x="457200" y="1057300"/>
            <a:ext cx="8229600" cy="4176464"/>
          </a:xfrm>
        </p:spPr>
        <p:txBody>
          <a:bodyPr>
            <a:normAutofit fontScale="85000" lnSpcReduction="20000"/>
          </a:bodyPr>
          <a:lstStyle/>
          <a:p>
            <a:pPr marL="0" indent="365125" algn="just">
              <a:buNone/>
            </a:pPr>
            <a:r>
              <a:rPr lang="uk-UA" dirty="0">
                <a:solidFill>
                  <a:schemeClr val="bg1"/>
                </a:solidFill>
              </a:rPr>
              <a:t>Діаметральні та лінійні розміри черв’яків перевіряються звичайними способами за допомогою граничних скоб, мікрометрів тощо. Найбільш складною операцією контролю черв’яків є перевірка середнього діаметра витків, концентричності їх осі з віссю опорних шийок, кута профілю витків і рівномірності кроку. Середній діаметр черв’яка перевіряється спеціальною індикаторною скобою (</a:t>
            </a:r>
            <a:r>
              <a:rPr lang="uk-UA" b="1" dirty="0">
                <a:solidFill>
                  <a:schemeClr val="bg1"/>
                </a:solidFill>
              </a:rPr>
              <a:t>рисунок, а</a:t>
            </a:r>
            <a:r>
              <a:rPr lang="uk-UA" dirty="0">
                <a:solidFill>
                  <a:schemeClr val="bg1"/>
                </a:solidFill>
              </a:rPr>
              <a:t>), у якої два нерухомих зуби </a:t>
            </a:r>
            <a:r>
              <a:rPr lang="uk-UA" b="1" dirty="0">
                <a:solidFill>
                  <a:schemeClr val="bg1"/>
                </a:solidFill>
              </a:rPr>
              <a:t>2</a:t>
            </a:r>
            <a:r>
              <a:rPr lang="uk-UA" dirty="0">
                <a:solidFill>
                  <a:schemeClr val="bg1"/>
                </a:solidFill>
              </a:rPr>
              <a:t> вводяться у западини черв’яка, а верхній  рухливий зуб </a:t>
            </a:r>
            <a:r>
              <a:rPr lang="uk-UA" b="1" dirty="0">
                <a:solidFill>
                  <a:schemeClr val="bg1"/>
                </a:solidFill>
              </a:rPr>
              <a:t>1</a:t>
            </a:r>
            <a:r>
              <a:rPr lang="uk-UA" dirty="0">
                <a:solidFill>
                  <a:schemeClr val="bg1"/>
                </a:solidFill>
              </a:rPr>
              <a:t>, який знаходиться також у западині, зв’язаний з індикатором.</a:t>
            </a:r>
            <a:endParaRPr lang="ru-RU" sz="2000" dirty="0">
              <a:solidFill>
                <a:schemeClr val="bg1"/>
              </a:solidFill>
            </a:endParaRPr>
          </a:p>
        </p:txBody>
      </p:sp>
    </p:spTree>
    <p:extLst>
      <p:ext uri="{BB962C8B-B14F-4D97-AF65-F5344CB8AC3E}">
        <p14:creationId xmlns:p14="http://schemas.microsoft.com/office/powerpoint/2010/main" val="3202483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22200134-302D-431C-AF45-66498DDD6176}"/>
              </a:ext>
            </a:extLst>
          </p:cNvPr>
          <p:cNvPicPr/>
          <p:nvPr/>
        </p:nvPicPr>
        <p:blipFill>
          <a:blip r:embed="rId2"/>
          <a:stretch>
            <a:fillRect/>
          </a:stretch>
        </p:blipFill>
        <p:spPr>
          <a:xfrm>
            <a:off x="683568" y="445232"/>
            <a:ext cx="7776864" cy="4824536"/>
          </a:xfrm>
          <a:prstGeom prst="rect">
            <a:avLst/>
          </a:prstGeom>
        </p:spPr>
      </p:pic>
    </p:spTree>
    <p:extLst>
      <p:ext uri="{BB962C8B-B14F-4D97-AF65-F5344CB8AC3E}">
        <p14:creationId xmlns:p14="http://schemas.microsoft.com/office/powerpoint/2010/main" val="1484420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198" y="481236"/>
            <a:ext cx="8363273" cy="4968552"/>
          </a:xfrm>
        </p:spPr>
        <p:txBody>
          <a:bodyPr>
            <a:normAutofit fontScale="92500" lnSpcReduction="20000"/>
          </a:bodyPr>
          <a:lstStyle/>
          <a:p>
            <a:pPr marL="0" indent="446088" algn="just">
              <a:buNone/>
            </a:pPr>
            <a:r>
              <a:rPr lang="uk-UA" dirty="0">
                <a:solidFill>
                  <a:schemeClr val="bg1"/>
                </a:solidFill>
              </a:rPr>
              <a:t>Кут профілю витків перевіряється за допомогою нормальних кутових шаблонів з базою від зовнішнього діаметра. Для більш точних черв’яків кут профілю перевіряється на спеціальному приладі за відповідною схемою  (</a:t>
            </a:r>
            <a:r>
              <a:rPr lang="uk-UA" b="1" dirty="0">
                <a:solidFill>
                  <a:schemeClr val="bg1"/>
                </a:solidFill>
              </a:rPr>
              <a:t>рисунок, б</a:t>
            </a:r>
            <a:r>
              <a:rPr lang="uk-UA" dirty="0">
                <a:solidFill>
                  <a:schemeClr val="bg1"/>
                </a:solidFill>
              </a:rPr>
              <a:t>).</a:t>
            </a:r>
          </a:p>
          <a:p>
            <a:pPr marL="0" indent="446088" algn="just">
              <a:buNone/>
            </a:pPr>
            <a:r>
              <a:rPr lang="uk-UA" dirty="0">
                <a:solidFill>
                  <a:schemeClr val="bg1"/>
                </a:solidFill>
              </a:rPr>
              <a:t>Осьовий крок черв’яка перевіряється на приладі з індикатором (</a:t>
            </a:r>
            <a:r>
              <a:rPr lang="uk-UA" b="1" dirty="0">
                <a:solidFill>
                  <a:schemeClr val="bg1"/>
                </a:solidFill>
              </a:rPr>
              <a:t>рисунок, в</a:t>
            </a:r>
            <a:r>
              <a:rPr lang="uk-UA" dirty="0">
                <a:solidFill>
                  <a:schemeClr val="bg1"/>
                </a:solidFill>
              </a:rPr>
              <a:t>). Перевірка концентричності їх осі з віссю опорних шийок показана на тому ж рисунку  (</a:t>
            </a:r>
            <a:r>
              <a:rPr lang="uk-UA" b="1" dirty="0">
                <a:solidFill>
                  <a:schemeClr val="bg1"/>
                </a:solidFill>
              </a:rPr>
              <a:t>г, д</a:t>
            </a:r>
            <a:r>
              <a:rPr lang="uk-UA" dirty="0">
                <a:solidFill>
                  <a:schemeClr val="bg1"/>
                </a:solidFill>
              </a:rPr>
              <a:t>). На рисунку (</a:t>
            </a:r>
            <a:r>
              <a:rPr lang="uk-UA" b="1" dirty="0">
                <a:solidFill>
                  <a:schemeClr val="bg1"/>
                </a:solidFill>
              </a:rPr>
              <a:t>е</a:t>
            </a:r>
            <a:r>
              <a:rPr lang="uk-UA" dirty="0">
                <a:solidFill>
                  <a:schemeClr val="bg1"/>
                </a:solidFill>
              </a:rPr>
              <a:t>) показана схема пристрою для контролю профілю витка </a:t>
            </a:r>
            <a:r>
              <a:rPr lang="uk-UA" dirty="0" err="1">
                <a:solidFill>
                  <a:schemeClr val="bg1"/>
                </a:solidFill>
              </a:rPr>
              <a:t>глобоїдного</a:t>
            </a:r>
            <a:r>
              <a:rPr lang="uk-UA" dirty="0">
                <a:solidFill>
                  <a:schemeClr val="bg1"/>
                </a:solidFill>
              </a:rPr>
              <a:t> черв’яка.</a:t>
            </a:r>
            <a:endParaRPr lang="ru-RU" sz="2000" dirty="0">
              <a:solidFill>
                <a:schemeClr val="bg1"/>
              </a:solidFill>
            </a:endParaRPr>
          </a:p>
        </p:txBody>
      </p:sp>
    </p:spTree>
    <p:extLst>
      <p:ext uri="{BB962C8B-B14F-4D97-AF65-F5344CB8AC3E}">
        <p14:creationId xmlns:p14="http://schemas.microsoft.com/office/powerpoint/2010/main" val="3200102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2276" y="1082948"/>
            <a:ext cx="3460196" cy="3785652"/>
          </a:xfrm>
          <a:prstGeom prst="rect">
            <a:avLst/>
          </a:prstGeom>
        </p:spPr>
        <p:txBody>
          <a:bodyPr wrap="square">
            <a:spAutoFit/>
          </a:bodyPr>
          <a:lstStyle/>
          <a:p>
            <a:pPr indent="361950" algn="just"/>
            <a:r>
              <a:rPr lang="uk-UA" sz="2000" dirty="0">
                <a:solidFill>
                  <a:schemeClr val="bg1"/>
                </a:solidFill>
              </a:rPr>
              <a:t> При нарізанні черв’ячних зубчастих коліс вісь фрези встановлюється перпендикулярно до осі оброблюваного колеса і точно по центру її ширини. Нарізання черв’ячних зубчастих коліс виконується наступними способами:</a:t>
            </a:r>
          </a:p>
          <a:p>
            <a:pPr indent="361950" algn="just"/>
            <a:r>
              <a:rPr lang="uk-UA" sz="2000" dirty="0">
                <a:solidFill>
                  <a:schemeClr val="bg1"/>
                </a:solidFill>
              </a:rPr>
              <a:t>– радіальної подачі;</a:t>
            </a:r>
          </a:p>
          <a:p>
            <a:pPr indent="361950" algn="just"/>
            <a:r>
              <a:rPr lang="uk-UA" sz="2000" dirty="0">
                <a:solidFill>
                  <a:schemeClr val="bg1"/>
                </a:solidFill>
              </a:rPr>
              <a:t>– тангенціальної подачі;</a:t>
            </a:r>
          </a:p>
          <a:p>
            <a:pPr indent="361950" algn="just"/>
            <a:r>
              <a:rPr lang="uk-UA" sz="2000" dirty="0">
                <a:solidFill>
                  <a:schemeClr val="bg1"/>
                </a:solidFill>
              </a:rPr>
              <a:t>– комбінованим.            </a:t>
            </a:r>
            <a:endParaRPr lang="ru-RU" sz="2000" dirty="0">
              <a:solidFill>
                <a:schemeClr val="bg1"/>
              </a:solidFill>
            </a:endParaRPr>
          </a:p>
        </p:txBody>
      </p:sp>
      <p:sp>
        <p:nvSpPr>
          <p:cNvPr id="3" name="Прямоугольник 2">
            <a:extLst>
              <a:ext uri="{FF2B5EF4-FFF2-40B4-BE49-F238E27FC236}">
                <a16:creationId xmlns:a16="http://schemas.microsoft.com/office/drawing/2014/main" id="{5ABF45CC-B39E-42FB-AA39-0B5706E4454A}"/>
              </a:ext>
            </a:extLst>
          </p:cNvPr>
          <p:cNvSpPr/>
          <p:nvPr/>
        </p:nvSpPr>
        <p:spPr>
          <a:xfrm>
            <a:off x="467544" y="152553"/>
            <a:ext cx="8208912" cy="584775"/>
          </a:xfrm>
          <a:prstGeom prst="rect">
            <a:avLst/>
          </a:prstGeom>
        </p:spPr>
        <p:txBody>
          <a:bodyPr wrap="square">
            <a:spAutoFit/>
          </a:bodyPr>
          <a:lstStyle/>
          <a:p>
            <a:pPr algn="ctr"/>
            <a:r>
              <a:rPr lang="uk-UA" sz="3200"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16.1. Нарізання черв’ячних зубчастих коліс</a:t>
            </a:r>
            <a:endParaRPr lang="uk-UA" sz="3200" dirty="0">
              <a:solidFill>
                <a:schemeClr val="bg1"/>
              </a:solidFill>
            </a:endParaRPr>
          </a:p>
        </p:txBody>
      </p:sp>
      <p:pic>
        <p:nvPicPr>
          <p:cNvPr id="4" name="Рисунок 3">
            <a:extLst>
              <a:ext uri="{FF2B5EF4-FFF2-40B4-BE49-F238E27FC236}">
                <a16:creationId xmlns:a16="http://schemas.microsoft.com/office/drawing/2014/main" id="{D4B6A319-86CD-4CDA-9D0E-AC1291586968}"/>
              </a:ext>
            </a:extLst>
          </p:cNvPr>
          <p:cNvPicPr/>
          <p:nvPr/>
        </p:nvPicPr>
        <p:blipFill>
          <a:blip r:embed="rId2"/>
          <a:stretch>
            <a:fillRect/>
          </a:stretch>
        </p:blipFill>
        <p:spPr>
          <a:xfrm>
            <a:off x="3834325" y="756449"/>
            <a:ext cx="5133975" cy="4438650"/>
          </a:xfrm>
          <a:prstGeom prst="rect">
            <a:avLst/>
          </a:prstGeom>
        </p:spPr>
      </p:pic>
    </p:spTree>
    <p:extLst>
      <p:ext uri="{BB962C8B-B14F-4D97-AF65-F5344CB8AC3E}">
        <p14:creationId xmlns:p14="http://schemas.microsoft.com/office/powerpoint/2010/main" val="1242948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865"/>
            <a:ext cx="8229600" cy="612411"/>
          </a:xfrm>
        </p:spPr>
        <p:txBody>
          <a:bodyPr>
            <a:normAutofit/>
          </a:bodyPr>
          <a:lstStyle/>
          <a:p>
            <a:r>
              <a:rPr lang="uk-UA" sz="3200" b="1" dirty="0">
                <a:solidFill>
                  <a:schemeClr val="bg1"/>
                </a:solidFill>
              </a:rPr>
              <a:t>16.4. Контрольні запитання</a:t>
            </a:r>
            <a:endParaRPr lang="ru-RU" sz="3200" dirty="0">
              <a:solidFill>
                <a:schemeClr val="bg1"/>
              </a:solidFill>
            </a:endParaRPr>
          </a:p>
        </p:txBody>
      </p:sp>
      <p:sp>
        <p:nvSpPr>
          <p:cNvPr id="3" name="Объект 2"/>
          <p:cNvSpPr>
            <a:spLocks noGrp="1"/>
          </p:cNvSpPr>
          <p:nvPr>
            <p:ph idx="1"/>
          </p:nvPr>
        </p:nvSpPr>
        <p:spPr>
          <a:xfrm>
            <a:off x="457200" y="1345332"/>
            <a:ext cx="8229600" cy="3600400"/>
          </a:xfrm>
        </p:spPr>
        <p:txBody>
          <a:bodyPr>
            <a:normAutofit fontScale="85000" lnSpcReduction="20000"/>
          </a:bodyPr>
          <a:lstStyle/>
          <a:p>
            <a:pPr marL="0" indent="446088" algn="just">
              <a:buNone/>
            </a:pPr>
            <a:r>
              <a:rPr lang="uk-UA" dirty="0">
                <a:solidFill>
                  <a:schemeClr val="bg1"/>
                </a:solidFill>
              </a:rPr>
              <a:t>1. Особливості нарізання черв’ячних коліс способом радіальної подачі: кінематика, тривалість основного часу.</a:t>
            </a:r>
          </a:p>
          <a:p>
            <a:pPr marL="0" indent="446088" algn="just">
              <a:buNone/>
            </a:pPr>
            <a:r>
              <a:rPr lang="uk-UA" dirty="0">
                <a:solidFill>
                  <a:schemeClr val="bg1"/>
                </a:solidFill>
              </a:rPr>
              <a:t>2. Сутність способу </a:t>
            </a:r>
            <a:r>
              <a:rPr lang="uk-UA" dirty="0" err="1">
                <a:solidFill>
                  <a:schemeClr val="bg1"/>
                </a:solidFill>
              </a:rPr>
              <a:t>тангенційної</a:t>
            </a:r>
            <a:r>
              <a:rPr lang="uk-UA" dirty="0">
                <a:solidFill>
                  <a:schemeClr val="bg1"/>
                </a:solidFill>
              </a:rPr>
              <a:t> подачі при нарізанні черв’ячних коліс: схеми, тривалість основного часу.</a:t>
            </a:r>
          </a:p>
          <a:p>
            <a:pPr marL="0" indent="446088" algn="just">
              <a:buNone/>
            </a:pPr>
            <a:r>
              <a:rPr lang="uk-UA" dirty="0">
                <a:solidFill>
                  <a:schemeClr val="bg1"/>
                </a:solidFill>
              </a:rPr>
              <a:t>3. Основні схеми нарізання циліндричних черв’яків різними інструментами.</a:t>
            </a:r>
          </a:p>
          <a:p>
            <a:pPr marL="0" indent="446088" algn="just">
              <a:buNone/>
            </a:pPr>
            <a:r>
              <a:rPr lang="uk-UA" dirty="0">
                <a:solidFill>
                  <a:schemeClr val="bg1"/>
                </a:solidFill>
              </a:rPr>
              <a:t>4. Параметри черв’яків, що контролюються.</a:t>
            </a:r>
          </a:p>
        </p:txBody>
      </p:sp>
    </p:spTree>
    <p:extLst>
      <p:ext uri="{BB962C8B-B14F-4D97-AF65-F5344CB8AC3E}">
        <p14:creationId xmlns:p14="http://schemas.microsoft.com/office/powerpoint/2010/main" val="13937140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333500"/>
            <a:ext cx="8229600" cy="3108176"/>
          </a:xfrm>
        </p:spPr>
        <p:txBody>
          <a:bodyPr>
            <a:normAutofit/>
          </a:bodyPr>
          <a:lstStyle/>
          <a:p>
            <a:pPr marL="0" indent="0" algn="ctr">
              <a:buNone/>
            </a:pPr>
            <a:r>
              <a:rPr lang="uk-UA" b="1" dirty="0">
                <a:solidFill>
                  <a:schemeClr val="bg1"/>
                </a:solidFill>
              </a:rPr>
              <a:t>Більш повно тема розкрита в підручнику «Основи технологій обробки поверхонь деталей» під авторством В.А. Кирилович, </a:t>
            </a:r>
            <a:r>
              <a:rPr lang="uk-UA" b="1" dirty="0" err="1">
                <a:solidFill>
                  <a:schemeClr val="bg1"/>
                </a:solidFill>
              </a:rPr>
              <a:t>П.</a:t>
            </a:r>
            <a:r>
              <a:rPr lang="uk-UA" b="1" err="1">
                <a:solidFill>
                  <a:schemeClr val="bg1"/>
                </a:solidFill>
              </a:rPr>
              <a:t>П</a:t>
            </a:r>
            <a:r>
              <a:rPr lang="uk-UA" b="1">
                <a:solidFill>
                  <a:schemeClr val="bg1"/>
                </a:solidFill>
              </a:rPr>
              <a:t>. Мельничук</a:t>
            </a:r>
            <a:r>
              <a:rPr lang="uk-UA" b="1" dirty="0">
                <a:solidFill>
                  <a:schemeClr val="bg1"/>
                </a:solidFill>
              </a:rPr>
              <a:t>, В.А. Яновського (стор.159…174). Житомир, 2017. Освітній портал Житомирської політехніки</a:t>
            </a:r>
            <a:endParaRPr lang="ru-RU" dirty="0">
              <a:solidFill>
                <a:schemeClr val="bg1"/>
              </a:solidFill>
            </a:endParaRPr>
          </a:p>
        </p:txBody>
      </p:sp>
    </p:spTree>
    <p:extLst>
      <p:ext uri="{BB962C8B-B14F-4D97-AF65-F5344CB8AC3E}">
        <p14:creationId xmlns:p14="http://schemas.microsoft.com/office/powerpoint/2010/main" val="4178809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0939781-7ACA-4972-8769-482CF7492539}"/>
              </a:ext>
            </a:extLst>
          </p:cNvPr>
          <p:cNvSpPr>
            <a:spLocks noGrp="1"/>
          </p:cNvSpPr>
          <p:nvPr>
            <p:ph idx="1"/>
          </p:nvPr>
        </p:nvSpPr>
        <p:spPr>
          <a:xfrm>
            <a:off x="457200" y="265212"/>
            <a:ext cx="8507288" cy="5040560"/>
          </a:xfrm>
        </p:spPr>
        <p:txBody>
          <a:bodyPr>
            <a:noAutofit/>
          </a:bodyPr>
          <a:lstStyle/>
          <a:p>
            <a:pPr marL="0" indent="446088" algn="just">
              <a:spcBef>
                <a:spcPts val="0"/>
              </a:spcBef>
              <a:buNone/>
            </a:pPr>
            <a:r>
              <a:rPr lang="uk-UA" sz="2100" dirty="0">
                <a:solidFill>
                  <a:schemeClr val="bg1"/>
                </a:solidFill>
              </a:rPr>
              <a:t>Нарізання черв’ячних коліс </a:t>
            </a:r>
            <a:r>
              <a:rPr lang="uk-UA" sz="2100" b="1" dirty="0">
                <a:solidFill>
                  <a:schemeClr val="bg1"/>
                </a:solidFill>
              </a:rPr>
              <a:t>способом радіальної подачі</a:t>
            </a:r>
            <a:r>
              <a:rPr lang="uk-UA" sz="2100" dirty="0">
                <a:solidFill>
                  <a:schemeClr val="bg1"/>
                </a:solidFill>
              </a:rPr>
              <a:t> більш поширене, ніж інші способи. При цьому способі (</a:t>
            </a:r>
            <a:r>
              <a:rPr lang="uk-UA" sz="2100" b="1" dirty="0">
                <a:solidFill>
                  <a:schemeClr val="bg1"/>
                </a:solidFill>
              </a:rPr>
              <a:t>рисунок, а</a:t>
            </a:r>
            <a:r>
              <a:rPr lang="uk-UA" sz="2100" dirty="0">
                <a:solidFill>
                  <a:schemeClr val="bg1"/>
                </a:solidFill>
              </a:rPr>
              <a:t>) фреза </a:t>
            </a:r>
            <a:r>
              <a:rPr lang="uk-UA" sz="2100" b="1" dirty="0">
                <a:solidFill>
                  <a:schemeClr val="bg1"/>
                </a:solidFill>
              </a:rPr>
              <a:t>1</a:t>
            </a:r>
            <a:r>
              <a:rPr lang="uk-UA" sz="2100" dirty="0">
                <a:solidFill>
                  <a:schemeClr val="bg1"/>
                </a:solidFill>
              </a:rPr>
              <a:t> і зубчасте колесо </a:t>
            </a:r>
            <a:r>
              <a:rPr lang="uk-UA" sz="2100" b="1" dirty="0">
                <a:solidFill>
                  <a:schemeClr val="bg1"/>
                </a:solidFill>
              </a:rPr>
              <a:t>2</a:t>
            </a:r>
            <a:r>
              <a:rPr lang="uk-UA" sz="2100" dirty="0">
                <a:solidFill>
                  <a:schemeClr val="bg1"/>
                </a:solidFill>
              </a:rPr>
              <a:t>, що </a:t>
            </a:r>
            <a:r>
              <a:rPr lang="uk-UA" sz="2100" dirty="0" err="1">
                <a:solidFill>
                  <a:schemeClr val="bg1"/>
                </a:solidFill>
              </a:rPr>
              <a:t>нарізається</a:t>
            </a:r>
            <a:r>
              <a:rPr lang="uk-UA" sz="2100" dirty="0">
                <a:solidFill>
                  <a:schemeClr val="bg1"/>
                </a:solidFill>
              </a:rPr>
              <a:t>, обертаються, причому швидкості їх обертання розраховуються так, щоб за один оберт фрези зубчасте колесо повернулось на число зубів, що дорівнює числу заходів черв’яка.</a:t>
            </a:r>
          </a:p>
          <a:p>
            <a:pPr marL="0" indent="446088" algn="just">
              <a:spcBef>
                <a:spcPts val="0"/>
              </a:spcBef>
              <a:buNone/>
            </a:pPr>
            <a:r>
              <a:rPr lang="uk-UA" sz="2100" dirty="0">
                <a:solidFill>
                  <a:schemeClr val="bg1"/>
                </a:solidFill>
              </a:rPr>
              <a:t>На відміну від нарізання циліндричних зубчастих коліс супорт з фрезою в даному випадку нерухомі, а стіл із закріпленим на ньому зубчастим колесом, що </a:t>
            </a:r>
            <a:r>
              <a:rPr lang="uk-UA" sz="2100" dirty="0" err="1">
                <a:solidFill>
                  <a:schemeClr val="bg1"/>
                </a:solidFill>
              </a:rPr>
              <a:t>нарізається</a:t>
            </a:r>
            <a:r>
              <a:rPr lang="uk-UA" sz="2100" dirty="0">
                <a:solidFill>
                  <a:schemeClr val="bg1"/>
                </a:solidFill>
              </a:rPr>
              <a:t>, здійснює горизонтальну подачу </a:t>
            </a:r>
            <a:r>
              <a:rPr lang="uk-UA" sz="2100" b="1" dirty="0">
                <a:solidFill>
                  <a:schemeClr val="bg1"/>
                </a:solidFill>
              </a:rPr>
              <a:t>S</a:t>
            </a:r>
            <a:r>
              <a:rPr lang="uk-UA" sz="2100" dirty="0">
                <a:solidFill>
                  <a:schemeClr val="bg1"/>
                </a:solidFill>
              </a:rPr>
              <a:t> на глибину зуба в напрямку до фрези, тобто в радіальному напрямку.</a:t>
            </a:r>
          </a:p>
          <a:p>
            <a:pPr marL="0" indent="446088" algn="just">
              <a:spcBef>
                <a:spcPts val="0"/>
              </a:spcBef>
              <a:buNone/>
            </a:pPr>
            <a:r>
              <a:rPr lang="uk-UA" sz="2100" dirty="0">
                <a:solidFill>
                  <a:schemeClr val="bg1"/>
                </a:solidFill>
              </a:rPr>
              <a:t>У зубофрезерних верстатах, що працюють за методом обкатування та призначені для нарізання зубчастих коліс великого діаметра, горизонтальна подача здійснюється не столом із заготовкою, а стійкою, що несе супорт із фрезою.</a:t>
            </a:r>
          </a:p>
          <a:p>
            <a:pPr marL="0" indent="446088" algn="just">
              <a:spcBef>
                <a:spcPts val="0"/>
              </a:spcBef>
              <a:buNone/>
            </a:pPr>
            <a:r>
              <a:rPr lang="uk-UA" sz="2100" dirty="0">
                <a:solidFill>
                  <a:schemeClr val="bg1"/>
                </a:solidFill>
              </a:rPr>
              <a:t>Спосіб радіальної подачі застосовується головним чином для нарізання черв’ячних зубчастих коліс </a:t>
            </a:r>
            <a:r>
              <a:rPr lang="uk-UA" sz="2100" dirty="0" err="1">
                <a:solidFill>
                  <a:schemeClr val="bg1"/>
                </a:solidFill>
              </a:rPr>
              <a:t>однозахідних</a:t>
            </a:r>
            <a:r>
              <a:rPr lang="uk-UA" sz="2100" dirty="0">
                <a:solidFill>
                  <a:schemeClr val="bg1"/>
                </a:solidFill>
              </a:rPr>
              <a:t> і рідше, </a:t>
            </a:r>
            <a:r>
              <a:rPr lang="uk-UA" sz="2100" dirty="0" err="1">
                <a:solidFill>
                  <a:schemeClr val="bg1"/>
                </a:solidFill>
              </a:rPr>
              <a:t>двозахідних</a:t>
            </a:r>
            <a:r>
              <a:rPr lang="uk-UA" sz="2100" dirty="0">
                <a:solidFill>
                  <a:schemeClr val="bg1"/>
                </a:solidFill>
              </a:rPr>
              <a:t>.</a:t>
            </a:r>
          </a:p>
        </p:txBody>
      </p:sp>
    </p:spTree>
    <p:extLst>
      <p:ext uri="{BB962C8B-B14F-4D97-AF65-F5344CB8AC3E}">
        <p14:creationId xmlns:p14="http://schemas.microsoft.com/office/powerpoint/2010/main" val="3948232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A8E9335-4D01-4EA7-80DA-B22899FA2B04}"/>
              </a:ext>
            </a:extLst>
          </p:cNvPr>
          <p:cNvSpPr>
            <a:spLocks noGrp="1"/>
          </p:cNvSpPr>
          <p:nvPr>
            <p:ph idx="1"/>
          </p:nvPr>
        </p:nvSpPr>
        <p:spPr>
          <a:xfrm>
            <a:off x="457200" y="481236"/>
            <a:ext cx="8229600" cy="4824536"/>
          </a:xfrm>
        </p:spPr>
        <p:txBody>
          <a:bodyPr>
            <a:normAutofit fontScale="62500" lnSpcReduction="20000"/>
          </a:bodyPr>
          <a:lstStyle/>
          <a:p>
            <a:pPr marL="0" indent="446088" algn="just">
              <a:buNone/>
            </a:pPr>
            <a:r>
              <a:rPr lang="uk-UA" b="1" dirty="0">
                <a:solidFill>
                  <a:schemeClr val="bg1"/>
                </a:solidFill>
              </a:rPr>
              <a:t>Спосіб тангенціальної подачі</a:t>
            </a:r>
            <a:r>
              <a:rPr lang="uk-UA" dirty="0">
                <a:solidFill>
                  <a:schemeClr val="bg1"/>
                </a:solidFill>
              </a:rPr>
              <a:t> застосовується головним чином для нарізання черв’ячних зубчастих коліс до </a:t>
            </a:r>
            <a:r>
              <a:rPr lang="uk-UA" dirty="0" err="1">
                <a:solidFill>
                  <a:schemeClr val="bg1"/>
                </a:solidFill>
              </a:rPr>
              <a:t>багатозахідних</a:t>
            </a:r>
            <a:r>
              <a:rPr lang="uk-UA" dirty="0">
                <a:solidFill>
                  <a:schemeClr val="bg1"/>
                </a:solidFill>
              </a:rPr>
              <a:t> черв’яків і виконується за допомогою спеціального супорта, що дозволяє здійснювати тангенціальну (тобто по дотичній лінії до зубчастого колеса) подачу фрези (</a:t>
            </a:r>
            <a:r>
              <a:rPr lang="uk-UA" b="1" dirty="0">
                <a:solidFill>
                  <a:schemeClr val="bg1"/>
                </a:solidFill>
              </a:rPr>
              <a:t>рисунок, б</a:t>
            </a:r>
            <a:r>
              <a:rPr lang="uk-UA" dirty="0">
                <a:solidFill>
                  <a:schemeClr val="bg1"/>
                </a:solidFill>
              </a:rPr>
              <a:t>). Стрілка </a:t>
            </a:r>
            <a:r>
              <a:rPr lang="uk-UA" b="1" dirty="0">
                <a:solidFill>
                  <a:schemeClr val="bg1"/>
                </a:solidFill>
              </a:rPr>
              <a:t>А</a:t>
            </a:r>
            <a:r>
              <a:rPr lang="uk-UA" dirty="0">
                <a:solidFill>
                  <a:schemeClr val="bg1"/>
                </a:solidFill>
              </a:rPr>
              <a:t> вказує на обертання черв’ячної фрези, стрілка </a:t>
            </a:r>
            <a:r>
              <a:rPr lang="uk-UA" b="1" dirty="0">
                <a:solidFill>
                  <a:schemeClr val="bg1"/>
                </a:solidFill>
              </a:rPr>
              <a:t>Б</a:t>
            </a:r>
            <a:r>
              <a:rPr lang="uk-UA" dirty="0">
                <a:solidFill>
                  <a:schemeClr val="bg1"/>
                </a:solidFill>
              </a:rPr>
              <a:t> – на подачу фрези по дотичній лінії до зубчастого колеса, стрілка </a:t>
            </a:r>
            <a:r>
              <a:rPr lang="uk-UA" b="1" dirty="0">
                <a:solidFill>
                  <a:schemeClr val="bg1"/>
                </a:solidFill>
              </a:rPr>
              <a:t>В</a:t>
            </a:r>
            <a:r>
              <a:rPr lang="uk-UA" dirty="0">
                <a:solidFill>
                  <a:schemeClr val="bg1"/>
                </a:solidFill>
              </a:rPr>
              <a:t> – на обертання зубчастого колеса. Нарізання зубчастого колеса закінчується, коли всі зуби фрези перейдуть за вісь зубчастого колеса. При нарізанні способом тангенціальної подачі  отримується більш правильний профіль, але собівартість фрези значно вища нормальної і, як згадувалась вище, необхідною є наявність спеціального супорта.</a:t>
            </a:r>
          </a:p>
          <a:p>
            <a:pPr marL="0" indent="446088" algn="just">
              <a:buNone/>
            </a:pPr>
            <a:r>
              <a:rPr lang="uk-UA" dirty="0">
                <a:solidFill>
                  <a:schemeClr val="bg1"/>
                </a:solidFill>
              </a:rPr>
              <a:t>Нарізання черв’ячних зубчастих коліс </a:t>
            </a:r>
            <a:r>
              <a:rPr lang="uk-UA" b="1" dirty="0">
                <a:solidFill>
                  <a:schemeClr val="bg1"/>
                </a:solidFill>
              </a:rPr>
              <a:t>комбінованим способом</a:t>
            </a:r>
            <a:r>
              <a:rPr lang="uk-UA" dirty="0">
                <a:solidFill>
                  <a:schemeClr val="bg1"/>
                </a:solidFill>
              </a:rPr>
              <a:t> застосовується при нарізанні одиничних ненормалізованих черв’ячних зубчастих коліс, для яких виготовлення черв’ячних фрез економічно не виправдовується. Нарізання виконується послідовно двома різцями: чорновим і чистовим. Різець закріплюється в оправці (</a:t>
            </a:r>
            <a:r>
              <a:rPr lang="uk-UA" b="1" dirty="0">
                <a:solidFill>
                  <a:schemeClr val="bg1"/>
                </a:solidFill>
              </a:rPr>
              <a:t>рисунок, а</a:t>
            </a:r>
            <a:r>
              <a:rPr lang="uk-UA" dirty="0">
                <a:solidFill>
                  <a:schemeClr val="bg1"/>
                </a:solidFill>
              </a:rPr>
              <a:t>), виконуючи роль однозубої фрези.</a:t>
            </a:r>
          </a:p>
        </p:txBody>
      </p:sp>
    </p:spTree>
    <p:extLst>
      <p:ext uri="{BB962C8B-B14F-4D97-AF65-F5344CB8AC3E}">
        <p14:creationId xmlns:p14="http://schemas.microsoft.com/office/powerpoint/2010/main" val="3899127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C7E076F7-0462-41CD-A1D0-0B28047960A2}"/>
              </a:ext>
            </a:extLst>
          </p:cNvPr>
          <p:cNvPicPr/>
          <p:nvPr/>
        </p:nvPicPr>
        <p:blipFill>
          <a:blip r:embed="rId2"/>
          <a:stretch>
            <a:fillRect/>
          </a:stretch>
        </p:blipFill>
        <p:spPr>
          <a:xfrm>
            <a:off x="4011488" y="-23812"/>
            <a:ext cx="4953000" cy="5762625"/>
          </a:xfrm>
          <a:prstGeom prst="rect">
            <a:avLst/>
          </a:prstGeom>
        </p:spPr>
      </p:pic>
      <p:sp>
        <p:nvSpPr>
          <p:cNvPr id="5" name="Прямоугольник 4">
            <a:extLst>
              <a:ext uri="{FF2B5EF4-FFF2-40B4-BE49-F238E27FC236}">
                <a16:creationId xmlns:a16="http://schemas.microsoft.com/office/drawing/2014/main" id="{3321B293-82E5-4EE7-B5F9-A2A5D6D39D54}"/>
              </a:ext>
            </a:extLst>
          </p:cNvPr>
          <p:cNvSpPr/>
          <p:nvPr/>
        </p:nvSpPr>
        <p:spPr>
          <a:xfrm>
            <a:off x="395536" y="907351"/>
            <a:ext cx="3312368" cy="3900298"/>
          </a:xfrm>
          <a:prstGeom prst="rect">
            <a:avLst/>
          </a:prstGeom>
        </p:spPr>
        <p:txBody>
          <a:bodyPr wrap="square">
            <a:spAutoFit/>
          </a:bodyPr>
          <a:lstStyle/>
          <a:p>
            <a:pPr>
              <a:lnSpc>
                <a:spcPct val="115000"/>
              </a:lnSpc>
              <a:spcAft>
                <a:spcPts val="1000"/>
              </a:spcAft>
            </a:pPr>
            <a:r>
              <a:rPr lang="uk-UA" i="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Рисунок.</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a:t>
            </a:r>
            <a:r>
              <a:rPr lang="uk-UA" dirty="0" err="1">
                <a:solidFill>
                  <a:schemeClr val="bg1"/>
                </a:solidFill>
                <a:latin typeface="Calibri" panose="020F0502020204030204" pitchFamily="34" charset="0"/>
                <a:ea typeface="MS Mincho" panose="02020609040205080304" pitchFamily="49" charset="-128"/>
                <a:cs typeface="Times New Roman" panose="02020603050405020304" pitchFamily="18" charset="0"/>
              </a:rPr>
              <a:t>Зубообробка</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черв’ячних зубчастих коліс:</a:t>
            </a:r>
            <a:endParaRPr lang="uk-UA" sz="1200" dirty="0">
              <a:solidFill>
                <a:schemeClr val="bg1"/>
              </a:solidFill>
              <a:latin typeface="Calibri" panose="020F0502020204030204" pitchFamily="34" charset="0"/>
              <a:ea typeface="MS Mincho" panose="02020609040205080304" pitchFamily="49" charset="-128"/>
              <a:cs typeface="Times New Roman" panose="02020603050405020304" pitchFamily="18" charset="0"/>
            </a:endParaRPr>
          </a:p>
          <a:p>
            <a:pPr>
              <a:lnSpc>
                <a:spcPct val="115000"/>
              </a:lnSpc>
              <a:spcAft>
                <a:spcPts val="1000"/>
              </a:spcAft>
            </a:pP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а – одним різцем;</a:t>
            </a:r>
            <a:endParaRPr lang="uk-UA" sz="1200" dirty="0">
              <a:solidFill>
                <a:schemeClr val="bg1"/>
              </a:solidFill>
              <a:latin typeface="Calibri" panose="020F0502020204030204" pitchFamily="34" charset="0"/>
              <a:ea typeface="MS Mincho" panose="02020609040205080304" pitchFamily="49" charset="-128"/>
              <a:cs typeface="Times New Roman" panose="02020603050405020304" pitchFamily="18" charset="0"/>
            </a:endParaRPr>
          </a:p>
          <a:p>
            <a:pPr>
              <a:lnSpc>
                <a:spcPct val="115000"/>
              </a:lnSpc>
              <a:spcAft>
                <a:spcPts val="1000"/>
              </a:spcAft>
            </a:pP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б – двома різцями;</a:t>
            </a:r>
            <a:endParaRPr lang="uk-UA" sz="1200" dirty="0">
              <a:solidFill>
                <a:schemeClr val="bg1"/>
              </a:solidFill>
              <a:latin typeface="Calibri" panose="020F0502020204030204" pitchFamily="34" charset="0"/>
              <a:ea typeface="MS Mincho" panose="02020609040205080304" pitchFamily="49" charset="-128"/>
              <a:cs typeface="Times New Roman" panose="02020603050405020304" pitchFamily="18" charset="0"/>
            </a:endParaRPr>
          </a:p>
          <a:p>
            <a:pPr>
              <a:lnSpc>
                <a:spcPct val="115000"/>
              </a:lnSpc>
              <a:spcAft>
                <a:spcPts val="1000"/>
              </a:spcAft>
            </a:pP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в – двома різцями </a:t>
            </a:r>
            <a:r>
              <a:rPr lang="uk-UA" dirty="0" err="1">
                <a:solidFill>
                  <a:schemeClr val="bg1"/>
                </a:solidFill>
                <a:latin typeface="Calibri" panose="020F0502020204030204" pitchFamily="34" charset="0"/>
                <a:ea typeface="MS Mincho" panose="02020609040205080304" pitchFamily="49" charset="-128"/>
                <a:cs typeface="Times New Roman" panose="02020603050405020304" pitchFamily="18" charset="0"/>
              </a:rPr>
              <a:t>глобоїдного</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колеса;</a:t>
            </a:r>
            <a:endParaRPr lang="uk-UA" sz="1200" dirty="0">
              <a:solidFill>
                <a:schemeClr val="bg1"/>
              </a:solidFill>
              <a:latin typeface="Calibri" panose="020F0502020204030204" pitchFamily="34" charset="0"/>
              <a:ea typeface="MS Mincho" panose="02020609040205080304" pitchFamily="49" charset="-128"/>
              <a:cs typeface="Times New Roman" panose="02020603050405020304" pitchFamily="18" charset="0"/>
            </a:endParaRPr>
          </a:p>
          <a:p>
            <a:pPr>
              <a:lnSpc>
                <a:spcPct val="115000"/>
              </a:lnSpc>
              <a:spcAft>
                <a:spcPts val="1000"/>
              </a:spcAft>
            </a:pP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г – черв’ячною фрезою </a:t>
            </a:r>
            <a:r>
              <a:rPr lang="uk-UA" dirty="0" err="1">
                <a:solidFill>
                  <a:schemeClr val="bg1"/>
                </a:solidFill>
                <a:latin typeface="Calibri" panose="020F0502020204030204" pitchFamily="34" charset="0"/>
                <a:ea typeface="MS Mincho" panose="02020609040205080304" pitchFamily="49" charset="-128"/>
                <a:cs typeface="Times New Roman" panose="02020603050405020304" pitchFamily="18" charset="0"/>
              </a:rPr>
              <a:t>глобоїдного</a:t>
            </a: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колеса;</a:t>
            </a:r>
            <a:endParaRPr lang="uk-UA" sz="1200" dirty="0">
              <a:solidFill>
                <a:schemeClr val="bg1"/>
              </a:solidFill>
              <a:latin typeface="Calibri" panose="020F0502020204030204" pitchFamily="34" charset="0"/>
              <a:ea typeface="MS Mincho" panose="02020609040205080304" pitchFamily="49" charset="-128"/>
              <a:cs typeface="Times New Roman" panose="02020603050405020304" pitchFamily="18" charset="0"/>
            </a:endParaRPr>
          </a:p>
          <a:p>
            <a:pPr>
              <a:lnSpc>
                <a:spcPct val="115000"/>
              </a:lnSpc>
              <a:spcAft>
                <a:spcPts val="1000"/>
              </a:spcAft>
            </a:pPr>
            <a:r>
              <a:rPr lang="uk-UA"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д – шевером-черв’яком черв’ячного колеса</a:t>
            </a:r>
            <a:endParaRPr lang="uk-UA" sz="1200" dirty="0">
              <a:solidFill>
                <a:schemeClr val="bg1"/>
              </a:solidFill>
              <a:effectLst/>
              <a:latin typeface="Calibri" panose="020F050202020403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836850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753769C-8471-453D-BD4F-127E9726F836}"/>
              </a:ext>
            </a:extLst>
          </p:cNvPr>
          <p:cNvSpPr>
            <a:spLocks noGrp="1"/>
          </p:cNvSpPr>
          <p:nvPr>
            <p:ph idx="1"/>
          </p:nvPr>
        </p:nvSpPr>
        <p:spPr>
          <a:xfrm>
            <a:off x="457200" y="409228"/>
            <a:ext cx="8229600" cy="4695908"/>
          </a:xfrm>
        </p:spPr>
        <p:txBody>
          <a:bodyPr>
            <a:normAutofit fontScale="62500" lnSpcReduction="20000"/>
          </a:bodyPr>
          <a:lstStyle/>
          <a:p>
            <a:pPr marL="0" indent="446088" algn="just">
              <a:buNone/>
            </a:pPr>
            <a:r>
              <a:rPr lang="uk-UA" dirty="0">
                <a:solidFill>
                  <a:schemeClr val="bg1"/>
                </a:solidFill>
              </a:rPr>
              <a:t>Чистовий різець виготовляється точно за профілем, а чорновий – дещо вужчий за чистовий. Завдяки цьому залишається припуск, що приблизно дорівнює </a:t>
            </a:r>
            <a:r>
              <a:rPr lang="uk-UA" b="1" dirty="0">
                <a:solidFill>
                  <a:schemeClr val="bg1"/>
                </a:solidFill>
              </a:rPr>
              <a:t>0,5</a:t>
            </a:r>
            <a:r>
              <a:rPr lang="uk-UA" dirty="0">
                <a:solidFill>
                  <a:schemeClr val="bg1"/>
                </a:solidFill>
              </a:rPr>
              <a:t> мм на сторону зуба. Чорновий різець врізається на встановлену глибину з радіальною подачею, після чого чистовий різець дорізає зуб з тангенціальною подачею. Чорновий і чистовий різці є змінними, тому вони часто закріплюються в одній оправці (</a:t>
            </a:r>
            <a:r>
              <a:rPr lang="uk-UA" b="1" dirty="0">
                <a:solidFill>
                  <a:schemeClr val="bg1"/>
                </a:solidFill>
              </a:rPr>
              <a:t>рисунок, б</a:t>
            </a:r>
            <a:r>
              <a:rPr lang="uk-UA" dirty="0">
                <a:solidFill>
                  <a:schemeClr val="bg1"/>
                </a:solidFill>
              </a:rPr>
              <a:t>) на необхідний відстані один від одного.</a:t>
            </a:r>
          </a:p>
          <a:p>
            <a:pPr marL="0" indent="446088" algn="just">
              <a:buNone/>
            </a:pPr>
            <a:r>
              <a:rPr lang="uk-UA" dirty="0">
                <a:solidFill>
                  <a:schemeClr val="bg1"/>
                </a:solidFill>
              </a:rPr>
              <a:t>Нарізання зубів черв’ячних </a:t>
            </a:r>
            <a:r>
              <a:rPr lang="uk-UA" dirty="0" err="1">
                <a:solidFill>
                  <a:schemeClr val="bg1"/>
                </a:solidFill>
              </a:rPr>
              <a:t>глобоїдних</a:t>
            </a:r>
            <a:r>
              <a:rPr lang="uk-UA" dirty="0">
                <a:solidFill>
                  <a:schemeClr val="bg1"/>
                </a:solidFill>
              </a:rPr>
              <a:t> коліс зазвичай складається з двох операцій: попереднього нарізання при радіальній подачі і чистового нарізання при круговій подачі та точно заданій міжосьовій відстані. Інструментами для попереднього та остаточного нарізання зубів </a:t>
            </a:r>
            <a:r>
              <a:rPr lang="uk-UA" dirty="0" err="1">
                <a:solidFill>
                  <a:schemeClr val="bg1"/>
                </a:solidFill>
              </a:rPr>
              <a:t>глобоїдних</a:t>
            </a:r>
            <a:r>
              <a:rPr lang="uk-UA" dirty="0">
                <a:solidFill>
                  <a:schemeClr val="bg1"/>
                </a:solidFill>
              </a:rPr>
              <a:t> коліс в одиничному і дрібносерійному виробництвах є два «летючі» різці (</a:t>
            </a:r>
            <a:r>
              <a:rPr lang="uk-UA" b="1" dirty="0">
                <a:solidFill>
                  <a:schemeClr val="bg1"/>
                </a:solidFill>
              </a:rPr>
              <a:t>рисунок, в</a:t>
            </a:r>
            <a:r>
              <a:rPr lang="uk-UA" dirty="0">
                <a:solidFill>
                  <a:schemeClr val="bg1"/>
                </a:solidFill>
              </a:rPr>
              <a:t>). Крім цих різців, як попереднє, так і остаточне нарізання можливе з використанням </a:t>
            </a:r>
            <a:r>
              <a:rPr lang="uk-UA" dirty="0" err="1">
                <a:solidFill>
                  <a:schemeClr val="bg1"/>
                </a:solidFill>
              </a:rPr>
              <a:t>глобоїдних</a:t>
            </a:r>
            <a:r>
              <a:rPr lang="uk-UA" dirty="0">
                <a:solidFill>
                  <a:schemeClr val="bg1"/>
                </a:solidFill>
              </a:rPr>
              <a:t> гребінок або </a:t>
            </a:r>
            <a:r>
              <a:rPr lang="uk-UA" dirty="0" err="1">
                <a:solidFill>
                  <a:schemeClr val="bg1"/>
                </a:solidFill>
              </a:rPr>
              <a:t>глобоїдних</a:t>
            </a:r>
            <a:r>
              <a:rPr lang="uk-UA" dirty="0">
                <a:solidFill>
                  <a:schemeClr val="bg1"/>
                </a:solidFill>
              </a:rPr>
              <a:t> фрез (</a:t>
            </a:r>
            <a:r>
              <a:rPr lang="uk-UA" b="1" dirty="0">
                <a:solidFill>
                  <a:schemeClr val="bg1"/>
                </a:solidFill>
              </a:rPr>
              <a:t>рисунок, г</a:t>
            </a:r>
            <a:r>
              <a:rPr lang="uk-UA" dirty="0">
                <a:solidFill>
                  <a:schemeClr val="bg1"/>
                </a:solidFill>
              </a:rPr>
              <a:t>). Чистова обробка черв’ячних шестерень в окремих випадках може проводитись спеціальними черв’яками-шеверами (</a:t>
            </a:r>
            <a:r>
              <a:rPr lang="uk-UA" b="1" dirty="0">
                <a:solidFill>
                  <a:schemeClr val="bg1"/>
                </a:solidFill>
              </a:rPr>
              <a:t>рисунок, д</a:t>
            </a:r>
            <a:r>
              <a:rPr lang="uk-UA" dirty="0">
                <a:solidFill>
                  <a:schemeClr val="bg1"/>
                </a:solidFill>
              </a:rPr>
              <a:t>).</a:t>
            </a:r>
          </a:p>
        </p:txBody>
      </p:sp>
    </p:spTree>
    <p:extLst>
      <p:ext uri="{BB962C8B-B14F-4D97-AF65-F5344CB8AC3E}">
        <p14:creationId xmlns:p14="http://schemas.microsoft.com/office/powerpoint/2010/main" val="2304542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71350"/>
            <a:ext cx="7776864" cy="936104"/>
          </a:xfrm>
        </p:spPr>
        <p:txBody>
          <a:bodyPr>
            <a:noAutofit/>
          </a:bodyPr>
          <a:lstStyle/>
          <a:p>
            <a:r>
              <a:rPr lang="uk-UA" sz="3200" b="1" dirty="0">
                <a:solidFill>
                  <a:schemeClr val="bg1"/>
                </a:solidFill>
              </a:rPr>
              <a:t>16.2. Формоутворення функціональних поверхонь черв’яків</a:t>
            </a:r>
            <a:endParaRPr lang="ru-RU" sz="3200" dirty="0">
              <a:solidFill>
                <a:schemeClr val="bg1"/>
              </a:solidFill>
            </a:endParaRPr>
          </a:p>
        </p:txBody>
      </p:sp>
      <p:sp>
        <p:nvSpPr>
          <p:cNvPr id="5" name="Объект 4"/>
          <p:cNvSpPr>
            <a:spLocks noGrp="1"/>
          </p:cNvSpPr>
          <p:nvPr>
            <p:ph idx="1"/>
          </p:nvPr>
        </p:nvSpPr>
        <p:spPr>
          <a:xfrm>
            <a:off x="606388" y="1417340"/>
            <a:ext cx="8142076" cy="3600400"/>
          </a:xfrm>
        </p:spPr>
        <p:txBody>
          <a:bodyPr>
            <a:noAutofit/>
          </a:bodyPr>
          <a:lstStyle/>
          <a:p>
            <a:pPr marL="0" indent="361950" algn="just">
              <a:buNone/>
            </a:pPr>
            <a:r>
              <a:rPr lang="uk-UA" sz="2000" dirty="0">
                <a:solidFill>
                  <a:schemeClr val="bg1"/>
                </a:solidFill>
              </a:rPr>
              <a:t>Найбільше поширення одержали наступні черв’яки: </a:t>
            </a:r>
            <a:r>
              <a:rPr lang="uk-UA" sz="2000" dirty="0" err="1">
                <a:solidFill>
                  <a:schemeClr val="bg1"/>
                </a:solidFill>
              </a:rPr>
              <a:t>архімедові</a:t>
            </a:r>
            <a:r>
              <a:rPr lang="uk-UA" sz="2000" dirty="0">
                <a:solidFill>
                  <a:schemeClr val="bg1"/>
                </a:solidFill>
              </a:rPr>
              <a:t>, </a:t>
            </a:r>
            <a:r>
              <a:rPr lang="uk-UA" sz="2000" dirty="0" err="1">
                <a:solidFill>
                  <a:schemeClr val="bg1"/>
                </a:solidFill>
              </a:rPr>
              <a:t>евольвентні</a:t>
            </a:r>
            <a:r>
              <a:rPr lang="uk-UA" sz="2000" dirty="0">
                <a:solidFill>
                  <a:schemeClr val="bg1"/>
                </a:solidFill>
              </a:rPr>
              <a:t>, </a:t>
            </a:r>
            <a:r>
              <a:rPr lang="uk-UA" sz="2000" dirty="0" err="1">
                <a:solidFill>
                  <a:schemeClr val="bg1"/>
                </a:solidFill>
              </a:rPr>
              <a:t>конволютні</a:t>
            </a:r>
            <a:r>
              <a:rPr lang="uk-UA" sz="2000" dirty="0">
                <a:solidFill>
                  <a:schemeClr val="bg1"/>
                </a:solidFill>
              </a:rPr>
              <a:t> та </a:t>
            </a:r>
            <a:r>
              <a:rPr lang="uk-UA" sz="2000" dirty="0" err="1">
                <a:solidFill>
                  <a:schemeClr val="bg1"/>
                </a:solidFill>
              </a:rPr>
              <a:t>глобоїдні</a:t>
            </a:r>
            <a:r>
              <a:rPr lang="uk-UA" sz="2000" dirty="0">
                <a:solidFill>
                  <a:schemeClr val="bg1"/>
                </a:solidFill>
              </a:rPr>
              <a:t> (</a:t>
            </a:r>
            <a:r>
              <a:rPr lang="uk-UA" sz="2000" b="1" dirty="0">
                <a:solidFill>
                  <a:schemeClr val="bg1"/>
                </a:solidFill>
              </a:rPr>
              <a:t>рисунок</a:t>
            </a:r>
            <a:r>
              <a:rPr lang="uk-UA" sz="2000" dirty="0">
                <a:solidFill>
                  <a:schemeClr val="bg1"/>
                </a:solidFill>
              </a:rPr>
              <a:t>).</a:t>
            </a:r>
          </a:p>
          <a:p>
            <a:pPr marL="0" indent="361950" algn="just">
              <a:buNone/>
            </a:pPr>
            <a:r>
              <a:rPr lang="uk-UA" sz="2000" dirty="0">
                <a:solidFill>
                  <a:schemeClr val="bg1"/>
                </a:solidFill>
              </a:rPr>
              <a:t>Архімедові черв’яки (</a:t>
            </a:r>
            <a:r>
              <a:rPr lang="uk-UA" sz="2000" b="1" dirty="0">
                <a:solidFill>
                  <a:schemeClr val="bg1"/>
                </a:solidFill>
              </a:rPr>
              <a:t>рисунок, а</a:t>
            </a:r>
            <a:r>
              <a:rPr lang="uk-UA" sz="2000" dirty="0">
                <a:solidFill>
                  <a:schemeClr val="bg1"/>
                </a:solidFill>
              </a:rPr>
              <a:t>) найчастіше нарізуються на токарних верстатах. При цьому прямолінійні кромки різальних різців розташовуються в осьовому перерізі так, як і при нарізанні трапецеїдальних різей. Гвинтова поверхня такого черв’яка називається </a:t>
            </a:r>
            <a:r>
              <a:rPr lang="uk-UA" sz="2000" dirty="0" err="1">
                <a:solidFill>
                  <a:schemeClr val="bg1"/>
                </a:solidFill>
              </a:rPr>
              <a:t>архімедовою</a:t>
            </a:r>
            <a:r>
              <a:rPr lang="uk-UA" sz="2000" dirty="0">
                <a:solidFill>
                  <a:schemeClr val="bg1"/>
                </a:solidFill>
              </a:rPr>
              <a:t> тому, що з його торцевої поверхні вона утворює </a:t>
            </a:r>
            <a:r>
              <a:rPr lang="uk-UA" sz="2000" dirty="0" err="1">
                <a:solidFill>
                  <a:schemeClr val="bg1"/>
                </a:solidFill>
              </a:rPr>
              <a:t>архімедову</a:t>
            </a:r>
            <a:r>
              <a:rPr lang="uk-UA" sz="2000" dirty="0">
                <a:solidFill>
                  <a:schemeClr val="bg1"/>
                </a:solidFill>
              </a:rPr>
              <a:t> спіраль. Такі черв’яки представляють собою звичайний гвинт з трапецеїдальною різзю. Архімедові черв’яки в осьовому перерізі мають </a:t>
            </a:r>
            <a:r>
              <a:rPr lang="uk-UA" sz="2000" dirty="0" err="1">
                <a:solidFill>
                  <a:schemeClr val="bg1"/>
                </a:solidFill>
              </a:rPr>
              <a:t>прямобічні</a:t>
            </a:r>
            <a:r>
              <a:rPr lang="uk-UA" sz="2000" dirty="0">
                <a:solidFill>
                  <a:schemeClr val="bg1"/>
                </a:solidFill>
              </a:rPr>
              <a:t> профілі з кутом, що дорівнює профільному куту різця.</a:t>
            </a:r>
            <a:endParaRPr lang="ru-RU" sz="2000" dirty="0">
              <a:solidFill>
                <a:schemeClr val="bg1"/>
              </a:solidFill>
            </a:endParaRPr>
          </a:p>
        </p:txBody>
      </p:sp>
    </p:spTree>
    <p:extLst>
      <p:ext uri="{BB962C8B-B14F-4D97-AF65-F5344CB8AC3E}">
        <p14:creationId xmlns:p14="http://schemas.microsoft.com/office/powerpoint/2010/main" val="3081664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A2CEEF93-5C63-43B1-93D1-079A8E7C537E}"/>
              </a:ext>
            </a:extLst>
          </p:cNvPr>
          <p:cNvPicPr/>
          <p:nvPr/>
        </p:nvPicPr>
        <p:blipFill>
          <a:blip r:embed="rId2"/>
          <a:stretch>
            <a:fillRect/>
          </a:stretch>
        </p:blipFill>
        <p:spPr>
          <a:xfrm>
            <a:off x="5148774" y="466724"/>
            <a:ext cx="3435905" cy="4911055"/>
          </a:xfrm>
          <a:prstGeom prst="rect">
            <a:avLst/>
          </a:prstGeom>
        </p:spPr>
      </p:pic>
      <p:sp>
        <p:nvSpPr>
          <p:cNvPr id="2" name="Прямоугольник 1">
            <a:extLst>
              <a:ext uri="{FF2B5EF4-FFF2-40B4-BE49-F238E27FC236}">
                <a16:creationId xmlns:a16="http://schemas.microsoft.com/office/drawing/2014/main" id="{23DEA756-E231-489A-85DC-5FF8168C5DFD}"/>
              </a:ext>
            </a:extLst>
          </p:cNvPr>
          <p:cNvSpPr/>
          <p:nvPr/>
        </p:nvSpPr>
        <p:spPr>
          <a:xfrm>
            <a:off x="576774" y="1658518"/>
            <a:ext cx="4572000" cy="2708177"/>
          </a:xfrm>
          <a:prstGeom prst="rect">
            <a:avLst/>
          </a:prstGeom>
        </p:spPr>
        <p:txBody>
          <a:bodyPr>
            <a:spAutoFit/>
          </a:bodyPr>
          <a:lstStyle/>
          <a:p>
            <a:pPr algn="ctr">
              <a:lnSpc>
                <a:spcPct val="115000"/>
              </a:lnSpc>
              <a:spcAft>
                <a:spcPts val="1000"/>
              </a:spcAft>
            </a:pPr>
            <a:r>
              <a:rPr lang="uk-UA" sz="2000" i="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Рисунок. </a:t>
            </a:r>
            <a:r>
              <a:rPr lang="uk-UA" sz="20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Види </a:t>
            </a:r>
            <a:r>
              <a:rPr lang="uk-UA" sz="2000" dirty="0" err="1">
                <a:solidFill>
                  <a:schemeClr val="bg1"/>
                </a:solidFill>
                <a:latin typeface="Calibri" panose="020F0502020204030204" pitchFamily="34" charset="0"/>
                <a:ea typeface="MS Mincho" panose="02020609040205080304" pitchFamily="49" charset="-128"/>
                <a:cs typeface="Times New Roman" panose="02020603050405020304" pitchFamily="18" charset="0"/>
              </a:rPr>
              <a:t>червяків</a:t>
            </a:r>
            <a:r>
              <a:rPr lang="uk-UA" sz="20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та схеми їх обробки різцями:</a:t>
            </a:r>
          </a:p>
          <a:p>
            <a:pPr>
              <a:lnSpc>
                <a:spcPct val="115000"/>
              </a:lnSpc>
              <a:spcAft>
                <a:spcPts val="1000"/>
              </a:spcAft>
            </a:pPr>
            <a:r>
              <a:rPr lang="uk-UA" sz="20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а – </a:t>
            </a:r>
            <a:r>
              <a:rPr lang="uk-UA" sz="2000" dirty="0" err="1">
                <a:solidFill>
                  <a:schemeClr val="bg1"/>
                </a:solidFill>
                <a:latin typeface="Calibri" panose="020F0502020204030204" pitchFamily="34" charset="0"/>
                <a:ea typeface="MS Mincho" panose="02020609040205080304" pitchFamily="49" charset="-128"/>
                <a:cs typeface="Times New Roman" panose="02020603050405020304" pitchFamily="18" charset="0"/>
              </a:rPr>
              <a:t>архімедовий</a:t>
            </a:r>
            <a:r>
              <a:rPr lang="uk-UA" sz="20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a:t>
            </a:r>
          </a:p>
          <a:p>
            <a:pPr>
              <a:lnSpc>
                <a:spcPct val="115000"/>
              </a:lnSpc>
              <a:spcAft>
                <a:spcPts val="1000"/>
              </a:spcAft>
            </a:pPr>
            <a:r>
              <a:rPr lang="uk-UA" sz="20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б – </a:t>
            </a:r>
            <a:r>
              <a:rPr lang="uk-UA" sz="2000" dirty="0" err="1">
                <a:solidFill>
                  <a:schemeClr val="bg1"/>
                </a:solidFill>
                <a:latin typeface="Calibri" panose="020F0502020204030204" pitchFamily="34" charset="0"/>
                <a:ea typeface="MS Mincho" panose="02020609040205080304" pitchFamily="49" charset="-128"/>
                <a:cs typeface="Times New Roman" panose="02020603050405020304" pitchFamily="18" charset="0"/>
              </a:rPr>
              <a:t>евольвентний</a:t>
            </a:r>
            <a:r>
              <a:rPr lang="uk-UA" sz="20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a:t>
            </a:r>
          </a:p>
          <a:p>
            <a:pPr>
              <a:lnSpc>
                <a:spcPct val="115000"/>
              </a:lnSpc>
              <a:spcAft>
                <a:spcPts val="1000"/>
              </a:spcAft>
            </a:pPr>
            <a:r>
              <a:rPr lang="uk-UA" sz="20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в – </a:t>
            </a:r>
            <a:r>
              <a:rPr lang="uk-UA" sz="2000" dirty="0" err="1">
                <a:solidFill>
                  <a:schemeClr val="bg1"/>
                </a:solidFill>
                <a:latin typeface="Calibri" panose="020F0502020204030204" pitchFamily="34" charset="0"/>
                <a:ea typeface="MS Mincho" panose="02020609040205080304" pitchFamily="49" charset="-128"/>
                <a:cs typeface="Times New Roman" panose="02020603050405020304" pitchFamily="18" charset="0"/>
              </a:rPr>
              <a:t>конволютний</a:t>
            </a:r>
            <a:r>
              <a:rPr lang="uk-UA" sz="20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a:t>
            </a:r>
          </a:p>
          <a:p>
            <a:pPr>
              <a:lnSpc>
                <a:spcPct val="115000"/>
              </a:lnSpc>
              <a:spcAft>
                <a:spcPts val="1000"/>
              </a:spcAft>
            </a:pPr>
            <a:r>
              <a:rPr lang="uk-UA" sz="20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a:t>
            </a:r>
            <a:endParaRPr lang="uk-UA" sz="2000" dirty="0">
              <a:solidFill>
                <a:schemeClr val="bg1"/>
              </a:solidFill>
              <a:effectLst/>
              <a:latin typeface="Calibri" panose="020F050202020403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617180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9228"/>
            <a:ext cx="8229600" cy="4824536"/>
          </a:xfrm>
        </p:spPr>
        <p:txBody>
          <a:bodyPr>
            <a:normAutofit fontScale="85000" lnSpcReduction="10000"/>
          </a:bodyPr>
          <a:lstStyle/>
          <a:p>
            <a:pPr marL="0" indent="446088" algn="just">
              <a:buNone/>
            </a:pPr>
            <a:r>
              <a:rPr lang="uk-UA" dirty="0">
                <a:solidFill>
                  <a:schemeClr val="bg1"/>
                </a:solidFill>
              </a:rPr>
              <a:t>В умовах крупносерійного виробництва </a:t>
            </a:r>
            <a:r>
              <a:rPr lang="uk-UA" dirty="0" err="1">
                <a:solidFill>
                  <a:schemeClr val="bg1"/>
                </a:solidFill>
              </a:rPr>
              <a:t>архімедові</a:t>
            </a:r>
            <a:r>
              <a:rPr lang="uk-UA" dirty="0">
                <a:solidFill>
                  <a:schemeClr val="bg1"/>
                </a:solidFill>
              </a:rPr>
              <a:t> черв’яки фрезеруються дисковими фрезами (</a:t>
            </a:r>
            <a:r>
              <a:rPr lang="uk-UA" b="1" dirty="0">
                <a:solidFill>
                  <a:schemeClr val="bg1"/>
                </a:solidFill>
              </a:rPr>
              <a:t>рисунок, а; внизу</a:t>
            </a:r>
            <a:r>
              <a:rPr lang="uk-UA" dirty="0">
                <a:solidFill>
                  <a:schemeClr val="bg1"/>
                </a:solidFill>
              </a:rPr>
              <a:t>) з криволінійними різальними кромками.</a:t>
            </a:r>
          </a:p>
          <a:p>
            <a:pPr marL="0" indent="446088" algn="just">
              <a:buNone/>
            </a:pPr>
            <a:r>
              <a:rPr lang="uk-UA" dirty="0">
                <a:solidFill>
                  <a:schemeClr val="bg1"/>
                </a:solidFill>
              </a:rPr>
              <a:t>Шліфування таких черв’яків здійснюється дисковими конусними або тарілчастими кругами з припуском </a:t>
            </a:r>
            <a:r>
              <a:rPr lang="uk-UA" b="1" dirty="0">
                <a:solidFill>
                  <a:schemeClr val="bg1"/>
                </a:solidFill>
              </a:rPr>
              <a:t>0,1– 0,2</a:t>
            </a:r>
            <a:r>
              <a:rPr lang="uk-UA" dirty="0">
                <a:solidFill>
                  <a:schemeClr val="bg1"/>
                </a:solidFill>
              </a:rPr>
              <a:t> мм на сторону в залежності від модуля черв’яка. Шліфування черв’яків з малим модулем виконується на </a:t>
            </a:r>
            <a:r>
              <a:rPr lang="uk-UA" dirty="0" err="1">
                <a:solidFill>
                  <a:schemeClr val="bg1"/>
                </a:solidFill>
              </a:rPr>
              <a:t>різешліфувальних</a:t>
            </a:r>
            <a:r>
              <a:rPr lang="uk-UA" dirty="0">
                <a:solidFill>
                  <a:schemeClr val="bg1"/>
                </a:solidFill>
              </a:rPr>
              <a:t> або токарних верстатах, але зі спеціальним пристроєм, наприклад, показаним на рисунку внизу. З таким пристроєм можливе шліфування черв’яків і з великими модулями.</a:t>
            </a:r>
          </a:p>
        </p:txBody>
      </p:sp>
    </p:spTree>
    <p:extLst>
      <p:ext uri="{BB962C8B-B14F-4D97-AF65-F5344CB8AC3E}">
        <p14:creationId xmlns:p14="http://schemas.microsoft.com/office/powerpoint/2010/main" val="112574603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1089</TotalTime>
  <Words>1598</Words>
  <Application>Microsoft Office PowerPoint</Application>
  <PresentationFormat>Экран (16:10)</PresentationFormat>
  <Paragraphs>51</Paragraphs>
  <Slides>21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21</vt:i4>
      </vt:variant>
    </vt:vector>
  </HeadingPairs>
  <TitlesOfParts>
    <vt:vector size="24" baseType="lpstr">
      <vt:lpstr>Arial</vt:lpstr>
      <vt:lpstr>Calibri</vt:lpstr>
      <vt:lpstr>Тема Office</vt:lpstr>
      <vt:lpstr>Лекція 13</vt:lpstr>
      <vt:lpstr>Презентация PowerPoint</vt:lpstr>
      <vt:lpstr>Презентация PowerPoint</vt:lpstr>
      <vt:lpstr>Презентация PowerPoint</vt:lpstr>
      <vt:lpstr>Презентация PowerPoint</vt:lpstr>
      <vt:lpstr>Презентация PowerPoint</vt:lpstr>
      <vt:lpstr>16.2. Формоутворення функціональних поверхонь черв’яків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16.3. Контроль черв’яків</vt:lpstr>
      <vt:lpstr>Презентация PowerPoint</vt:lpstr>
      <vt:lpstr>Презентация PowerPoint</vt:lpstr>
      <vt:lpstr>16.4. Контрольні запитання</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dc:title>
  <dc:creator>Глембоцька Лариса Євгеніївна</dc:creator>
  <cp:lastModifiedBy>kovalenkoyana50@gmail.com</cp:lastModifiedBy>
  <cp:revision>121</cp:revision>
  <dcterms:created xsi:type="dcterms:W3CDTF">2020-03-11T11:07:26Z</dcterms:created>
  <dcterms:modified xsi:type="dcterms:W3CDTF">2026-02-20T10:57:50Z</dcterms:modified>
</cp:coreProperties>
</file>