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7"/>
  </p:notesMasterIdLst>
  <p:sldIdLst>
    <p:sldId id="256" r:id="rId2"/>
    <p:sldId id="257" r:id="rId3"/>
    <p:sldId id="258" r:id="rId4"/>
    <p:sldId id="259" r:id="rId5"/>
    <p:sldId id="262" r:id="rId6"/>
    <p:sldId id="264" r:id="rId7"/>
    <p:sldId id="263" r:id="rId8"/>
    <p:sldId id="265" r:id="rId9"/>
    <p:sldId id="267" r:id="rId10"/>
    <p:sldId id="266" r:id="rId11"/>
    <p:sldId id="268" r:id="rId12"/>
    <p:sldId id="269" r:id="rId13"/>
    <p:sldId id="272" r:id="rId14"/>
    <p:sldId id="270" r:id="rId15"/>
    <p:sldId id="271" r:id="rId16"/>
    <p:sldId id="273" r:id="rId17"/>
    <p:sldId id="275" r:id="rId18"/>
    <p:sldId id="274" r:id="rId19"/>
    <p:sldId id="276" r:id="rId20"/>
    <p:sldId id="277" r:id="rId21"/>
    <p:sldId id="278" r:id="rId22"/>
    <p:sldId id="279" r:id="rId23"/>
    <p:sldId id="280" r:id="rId24"/>
    <p:sldId id="282" r:id="rId25"/>
    <p:sldId id="284" r:id="rId26"/>
    <p:sldId id="283" r:id="rId27"/>
    <p:sldId id="285" r:id="rId28"/>
    <p:sldId id="286" r:id="rId29"/>
    <p:sldId id="287" r:id="rId30"/>
    <p:sldId id="288" r:id="rId31"/>
    <p:sldId id="289" r:id="rId32"/>
    <p:sldId id="290" r:id="rId33"/>
    <p:sldId id="291" r:id="rId34"/>
    <p:sldId id="292" r:id="rId35"/>
    <p:sldId id="293" r:id="rId3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994991-719E-4E2B-8EC9-9A725A3BA2F3}" type="datetimeFigureOut">
              <a:rPr lang="ru-RU" smtClean="0"/>
              <a:t>15.05.2022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CF0593-8A1D-4228-B608-BFD09A9060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13961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CF0593-8A1D-4228-B608-BFD09A90601E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97894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8E584-E124-4E52-869F-89CF8BDA53FC}" type="datetimeFigureOut">
              <a:rPr lang="ru-RU" smtClean="0"/>
              <a:t>15.05.2022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4D26214E-A33B-4B1A-99FF-01B6F1DD08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5257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8E584-E124-4E52-869F-89CF8BDA53FC}" type="datetimeFigureOut">
              <a:rPr lang="ru-RU" smtClean="0"/>
              <a:t>15.05.2022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D26214E-A33B-4B1A-99FF-01B6F1DD08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6384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8E584-E124-4E52-869F-89CF8BDA53FC}" type="datetimeFigureOut">
              <a:rPr lang="ru-RU" smtClean="0"/>
              <a:t>15.05.2022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D26214E-A33B-4B1A-99FF-01B6F1DD08B9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099792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8E584-E124-4E52-869F-89CF8BDA53FC}" type="datetimeFigureOut">
              <a:rPr lang="ru-RU" smtClean="0"/>
              <a:t>15.05.2022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D26214E-A33B-4B1A-99FF-01B6F1DD08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04888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8E584-E124-4E52-869F-89CF8BDA53FC}" type="datetimeFigureOut">
              <a:rPr lang="ru-RU" smtClean="0"/>
              <a:t>15.05.2022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D26214E-A33B-4B1A-99FF-01B6F1DD08B9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079912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8E584-E124-4E52-869F-89CF8BDA53FC}" type="datetimeFigureOut">
              <a:rPr lang="ru-RU" smtClean="0"/>
              <a:t>15.05.2022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D26214E-A33B-4B1A-99FF-01B6F1DD08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9451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8E584-E124-4E52-869F-89CF8BDA53FC}" type="datetimeFigureOut">
              <a:rPr lang="ru-RU" smtClean="0"/>
              <a:t>15.05.2022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6214E-A33B-4B1A-99FF-01B6F1DD08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53280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8E584-E124-4E52-869F-89CF8BDA53FC}" type="datetimeFigureOut">
              <a:rPr lang="ru-RU" smtClean="0"/>
              <a:t>15.05.2022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6214E-A33B-4B1A-99FF-01B6F1DD08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0852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8E584-E124-4E52-869F-89CF8BDA53FC}" type="datetimeFigureOut">
              <a:rPr lang="ru-RU" smtClean="0"/>
              <a:t>15.05.2022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6214E-A33B-4B1A-99FF-01B6F1DD08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53308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8E584-E124-4E52-869F-89CF8BDA53FC}" type="datetimeFigureOut">
              <a:rPr lang="ru-RU" smtClean="0"/>
              <a:t>15.05.2022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D26214E-A33B-4B1A-99FF-01B6F1DD08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2737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8E584-E124-4E52-869F-89CF8BDA53FC}" type="datetimeFigureOut">
              <a:rPr lang="ru-RU" smtClean="0"/>
              <a:t>15.05.2022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D26214E-A33B-4B1A-99FF-01B6F1DD08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4235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8E584-E124-4E52-869F-89CF8BDA53FC}" type="datetimeFigureOut">
              <a:rPr lang="ru-RU" smtClean="0"/>
              <a:t>15.05.2022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D26214E-A33B-4B1A-99FF-01B6F1DD08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76216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8E584-E124-4E52-869F-89CF8BDA53FC}" type="datetimeFigureOut">
              <a:rPr lang="ru-RU" smtClean="0"/>
              <a:t>15.05.2022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6214E-A33B-4B1A-99FF-01B6F1DD08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09808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8E584-E124-4E52-869F-89CF8BDA53FC}" type="datetimeFigureOut">
              <a:rPr lang="ru-RU" smtClean="0"/>
              <a:t>15.05.2022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6214E-A33B-4B1A-99FF-01B6F1DD08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3251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8E584-E124-4E52-869F-89CF8BDA53FC}" type="datetimeFigureOut">
              <a:rPr lang="ru-RU" smtClean="0"/>
              <a:t>15.05.2022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6214E-A33B-4B1A-99FF-01B6F1DD08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12272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8E584-E124-4E52-869F-89CF8BDA53FC}" type="datetimeFigureOut">
              <a:rPr lang="ru-RU" smtClean="0"/>
              <a:t>15.05.2022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D26214E-A33B-4B1A-99FF-01B6F1DD08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1755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98E584-E124-4E52-869F-89CF8BDA53FC}" type="datetimeFigureOut">
              <a:rPr lang="ru-RU" smtClean="0"/>
              <a:t>15.05.2022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4D26214E-A33B-4B1A-99FF-01B6F1DD08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4596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31273" y="1302328"/>
            <a:ext cx="10673339" cy="2341417"/>
          </a:xfrm>
        </p:spPr>
        <p:txBody>
          <a:bodyPr>
            <a:normAutofit fontScale="90000"/>
          </a:bodyPr>
          <a:lstStyle/>
          <a:p>
            <a:pPr algn="ctr">
              <a:spcAft>
                <a:spcPts val="0"/>
              </a:spcAft>
            </a:pPr>
            <a:r>
              <a:rPr lang="uk-UA" b="1" dirty="0">
                <a:solidFill>
                  <a:schemeClr val="tx1"/>
                </a:solidFill>
                <a:latin typeface="Bookman Old Style" panose="02050604050505020204" pitchFamily="18" charset="0"/>
                <a:ea typeface="Times New Roman" panose="02020603050405020304" pitchFamily="18" charset="0"/>
              </a:rPr>
              <a:t>ТЕМА </a:t>
            </a:r>
            <a:r>
              <a:rPr lang="uk-UA" b="1" dirty="0" smtClean="0">
                <a:solidFill>
                  <a:schemeClr val="tx1"/>
                </a:solidFill>
                <a:latin typeface="Bookman Old Style" panose="02050604050505020204" pitchFamily="18" charset="0"/>
                <a:ea typeface="Times New Roman" panose="02020603050405020304" pitchFamily="18" charset="0"/>
              </a:rPr>
              <a:t>3</a:t>
            </a:r>
            <a:br>
              <a:rPr lang="uk-UA" b="1" dirty="0" smtClean="0">
                <a:solidFill>
                  <a:schemeClr val="tx1"/>
                </a:solidFill>
                <a:latin typeface="Bookman Old Style" panose="02050604050505020204" pitchFamily="18" charset="0"/>
                <a:ea typeface="Times New Roman" panose="02020603050405020304" pitchFamily="18" charset="0"/>
              </a:rPr>
            </a:br>
            <a:r>
              <a:rPr lang="uk-UA" b="1" dirty="0" smtClean="0">
                <a:solidFill>
                  <a:schemeClr val="tx1"/>
                </a:solidFill>
                <a:latin typeface="Bookman Old Style" panose="02050604050505020204" pitchFamily="18" charset="0"/>
                <a:ea typeface="Times New Roman" panose="02020603050405020304" pitchFamily="18" charset="0"/>
              </a:rPr>
              <a:t>Планування як функція менеджменту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380509"/>
            <a:ext cx="9864435" cy="3006436"/>
          </a:xfrm>
        </p:spPr>
        <p:txBody>
          <a:bodyPr>
            <a:normAutofit/>
          </a:bodyPr>
          <a:lstStyle/>
          <a:p>
            <a:endParaRPr lang="ru-RU" dirty="0"/>
          </a:p>
          <a:p>
            <a:r>
              <a:rPr lang="uk-UA" dirty="0"/>
              <a:t> </a:t>
            </a:r>
            <a:endParaRPr lang="ru-RU" dirty="0"/>
          </a:p>
          <a:p>
            <a:pPr lvl="0">
              <a:lnSpc>
                <a:spcPct val="110000"/>
              </a:lnSpc>
              <a:spcBef>
                <a:spcPts val="0"/>
              </a:spcBef>
            </a:pPr>
            <a:r>
              <a:rPr lang="uk-UA" sz="35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uk-UA" sz="35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Сутність планування як функції управління.</a:t>
            </a:r>
            <a:endParaRPr lang="ru-RU" sz="35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spcBef>
                <a:spcPts val="0"/>
              </a:spcBef>
            </a:pPr>
            <a:r>
              <a:rPr lang="uk-UA" sz="35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Цілі </a:t>
            </a:r>
            <a:r>
              <a:rPr lang="uk-UA" sz="35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управлінського планування.</a:t>
            </a:r>
            <a:endParaRPr lang="ru-RU" sz="35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uk-UA" sz="35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Стратегічне </a:t>
            </a:r>
            <a:r>
              <a:rPr lang="uk-UA" sz="35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uk-UA" sz="35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5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08507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92037" y="624110"/>
            <a:ext cx="9412576" cy="733635"/>
          </a:xfrm>
        </p:spPr>
        <p:txBody>
          <a:bodyPr/>
          <a:lstStyle/>
          <a:p>
            <a:r>
              <a:rPr lang="uk-UA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Сутність планування як функції управління.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75855" y="1468582"/>
            <a:ext cx="10728757" cy="4442640"/>
          </a:xfrm>
        </p:spPr>
        <p:txBody>
          <a:bodyPr>
            <a:noAutofit/>
          </a:bodyPr>
          <a:lstStyle/>
          <a:p>
            <a:pPr algn="just"/>
            <a:r>
              <a:rPr lang="uk-UA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Принцип гнучкості - 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пов’язаний з принципом безперервності; надання планам і процесові планування здатності змінювати свій напрям у зв’язку з виникненням непередбачених обставин. </a:t>
            </a:r>
          </a:p>
          <a:p>
            <a:pPr algn="just"/>
            <a:r>
              <a:rPr lang="uk-UA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Принцип точності 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кожен план слід складати з таким ступенем точності, який тільки може бути сумісним з рівнем нестабільності функціонування підприємства. </a:t>
            </a:r>
          </a:p>
          <a:p>
            <a:pPr algn="just"/>
            <a:r>
              <a:rPr lang="uk-UA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Принцип участі 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кожен працівник організації стає учасником планової діяльності незалежно від посади і виконуваних ним функцій.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«План має складати той, хто його виконуватиме». </a:t>
            </a:r>
            <a:endParaRPr lang="uk-UA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4438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84219" y="624110"/>
            <a:ext cx="9620394" cy="761345"/>
          </a:xfrm>
        </p:spPr>
        <p:txBody>
          <a:bodyPr/>
          <a:lstStyle/>
          <a:p>
            <a:r>
              <a:rPr lang="uk-UA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Сутність планування як функції управління.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03565" y="1385455"/>
            <a:ext cx="10701048" cy="4779817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</a:pPr>
            <a:r>
              <a:rPr lang="uk-UA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 планування 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sz="2800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 сукупність способів, прийомів, за допомогою яких забезпечується: розроблення і обґрунтування планових документів; організація процесу прийняття рішень; генерація ідей щодо розвитку організації. 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Методичний апарат планової діяльності містить запозичений та спільний інструментарій споріднених науково-практичних галузей знань. 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uk-UA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Нормативний метод 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ґрунтується на використанні системи норм і нормативів, яка повинна відображати досягнення </a:t>
            </a:r>
            <a:r>
              <a:rPr lang="uk-UA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нтп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цілі розвитку організації або економіки в цілому. Норми та нормативи можуть бути натуральними, вартісними і часовими. </a:t>
            </a:r>
            <a:endParaRPr lang="uk-UA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72949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79419" y="624110"/>
            <a:ext cx="9925194" cy="678217"/>
          </a:xfrm>
        </p:spPr>
        <p:txBody>
          <a:bodyPr/>
          <a:lstStyle/>
          <a:p>
            <a:r>
              <a:rPr lang="uk-UA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Сутність планування як функції управління.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20436" y="1413164"/>
            <a:ext cx="10784176" cy="4498058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0000"/>
              </a:lnSpc>
              <a:spcBef>
                <a:spcPts val="600"/>
              </a:spcBef>
              <a:buNone/>
            </a:pPr>
            <a:r>
              <a:rPr lang="uk-UA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Балансовий метод 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передбачає узгодження в планових розрахунках ресурсів і потреби в них. Розрізняють баланси матеріальні, трудові, фінансові.</a:t>
            </a:r>
          </a:p>
          <a:p>
            <a:pPr marL="0" indent="0" algn="just">
              <a:lnSpc>
                <a:spcPct val="110000"/>
              </a:lnSpc>
              <a:spcBef>
                <a:spcPts val="600"/>
              </a:spcBef>
              <a:buNone/>
            </a:pPr>
            <a:r>
              <a:rPr lang="uk-UA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Розрахунково-аналітичний метод 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за основу береться досягнутий рівень показників за попередній період. Розрахунок показників планового періоду базується на експертній оцінці можливих змін. </a:t>
            </a:r>
          </a:p>
          <a:p>
            <a:pPr marL="0" indent="0" algn="just">
              <a:lnSpc>
                <a:spcPct val="110000"/>
              </a:lnSpc>
              <a:spcBef>
                <a:spcPts val="600"/>
              </a:spcBef>
              <a:buNone/>
            </a:pPr>
            <a:r>
              <a:rPr lang="uk-UA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Програмно-цільовий метод 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передбачає розробку цільових комплексних програм і обґрунтування планових рішень, вирішення окремих проблем, важливих задач діяльності організації. </a:t>
            </a:r>
          </a:p>
        </p:txBody>
      </p:sp>
    </p:spTree>
    <p:extLst>
      <p:ext uri="{BB962C8B-B14F-4D97-AF65-F5344CB8AC3E}">
        <p14:creationId xmlns:p14="http://schemas.microsoft.com/office/powerpoint/2010/main" val="27173643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93273" y="624110"/>
            <a:ext cx="9911339" cy="719781"/>
          </a:xfrm>
        </p:spPr>
        <p:txBody>
          <a:bodyPr>
            <a:normAutofit/>
          </a:bodyPr>
          <a:lstStyle/>
          <a:p>
            <a:r>
              <a:rPr lang="uk-UA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Сутність планування як функції управління.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8873" y="1482436"/>
            <a:ext cx="10825739" cy="4959928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buClr>
                <a:srgbClr val="A53010"/>
              </a:buClr>
              <a:buNone/>
            </a:pP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Цільова комплексна програма – це документ, в якому відображаються ціль і комплекс дій по всім напрямам з метою вирішення проблем у взаємозв’язку з ресурсами, виконавцями і термінами. </a:t>
            </a:r>
          </a:p>
          <a:p>
            <a:pPr marL="0" lvl="0" indent="0" algn="just">
              <a:lnSpc>
                <a:spcPct val="110000"/>
              </a:lnSpc>
              <a:spcBef>
                <a:spcPts val="600"/>
              </a:spcBef>
              <a:buClr>
                <a:srgbClr val="A53010"/>
              </a:buClr>
              <a:buNone/>
            </a:pPr>
            <a:r>
              <a:rPr lang="uk-UA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Математичні методи 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використовуються з метою обґрунтування раціональних управлінських рішень. Для цього використовується математичний апарат, який дозволяє виокремити найбільш суттєві зв’язки між економічними змінними і об’єктами дослідження з метою вирішення визначених проблем. </a:t>
            </a:r>
          </a:p>
          <a:p>
            <a:pPr marL="0" indent="0" algn="just">
              <a:buNone/>
            </a:pP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38790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7127" y="624110"/>
            <a:ext cx="9897485" cy="761345"/>
          </a:xfrm>
        </p:spPr>
        <p:txBody>
          <a:bodyPr>
            <a:normAutofit/>
          </a:bodyPr>
          <a:lstStyle/>
          <a:p>
            <a:r>
              <a:rPr lang="uk-UA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Сутність планування як функції управління.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26473" y="1288473"/>
            <a:ext cx="11333018" cy="5112327"/>
          </a:xfrm>
        </p:spPr>
        <p:txBody>
          <a:bodyPr>
            <a:noAutofit/>
          </a:bodyPr>
          <a:lstStyle/>
          <a:p>
            <a:pPr marL="0" lvl="0" indent="0" algn="just">
              <a:lnSpc>
                <a:spcPct val="110000"/>
              </a:lnSpc>
              <a:spcBef>
                <a:spcPts val="600"/>
              </a:spcBef>
              <a:buClr>
                <a:srgbClr val="A53010"/>
              </a:buClr>
              <a:buNone/>
            </a:pPr>
            <a:r>
              <a:rPr lang="uk-UA" sz="28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Факторний метод </a:t>
            </a:r>
            <a:r>
              <a:rPr lang="uk-UA" sz="28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передбачає розрахунок планових показників на основі їх фактичних величин у попередньому </a:t>
            </a:r>
            <a:r>
              <a:rPr lang="uk-UA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періоді, які </a:t>
            </a:r>
            <a:r>
              <a:rPr lang="uk-UA" sz="28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корегуються з урахуванням зміни певних чинників, що впливають на їх формування у плановому </a:t>
            </a:r>
            <a:r>
              <a:rPr lang="uk-UA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періоді. </a:t>
            </a:r>
          </a:p>
          <a:p>
            <a:pPr marL="0" lvl="0" indent="0" algn="just">
              <a:lnSpc>
                <a:spcPct val="110000"/>
              </a:lnSpc>
              <a:spcBef>
                <a:spcPts val="600"/>
              </a:spcBef>
              <a:buClr>
                <a:srgbClr val="A53010"/>
              </a:buClr>
              <a:buNone/>
            </a:pPr>
            <a:r>
              <a:rPr lang="uk-UA" sz="2800" b="1" i="1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Метод екстраполяції </a:t>
            </a:r>
            <a:r>
              <a:rPr lang="uk-UA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передбачає, що тенденції розвитку організації в минулому поширюються на її майбутнє; припускається, що попередня динаміка буде характерна і для подальшого розвитку. </a:t>
            </a:r>
          </a:p>
        </p:txBody>
      </p:sp>
    </p:spTree>
    <p:extLst>
      <p:ext uri="{BB962C8B-B14F-4D97-AF65-F5344CB8AC3E}">
        <p14:creationId xmlns:p14="http://schemas.microsoft.com/office/powerpoint/2010/main" val="399610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7127" y="624110"/>
            <a:ext cx="9897485" cy="692072"/>
          </a:xfrm>
        </p:spPr>
        <p:txBody>
          <a:bodyPr/>
          <a:lstStyle/>
          <a:p>
            <a:r>
              <a:rPr lang="uk-UA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Сутність планування як функції управління.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8873" y="1316182"/>
            <a:ext cx="10825739" cy="459504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0000"/>
              </a:lnSpc>
              <a:spcBef>
                <a:spcPts val="600"/>
              </a:spcBef>
              <a:buNone/>
            </a:pPr>
            <a:r>
              <a:rPr lang="uk-UA" sz="2800" b="1" i="1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Метод </a:t>
            </a:r>
            <a:r>
              <a:rPr lang="uk-UA" sz="2800" b="1" i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експертних оцінок </a:t>
            </a:r>
            <a:r>
              <a:rPr lang="uk-UA" sz="28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ґрунтується на професійному, науковому, практичному досвіді експертів у певній галузі та вмінні правильно оцінити важливість і значення напрямів дослідження, значущість того чи іншого процесу або явища. 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0000"/>
              </a:lnSpc>
              <a:spcBef>
                <a:spcPts val="600"/>
              </a:spcBef>
              <a:buNone/>
            </a:pPr>
            <a:r>
              <a:rPr lang="uk-UA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Кореляційний аналіз. 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Застосування цього методу дає можливість: – встановити наявність та ступінь зв’язку (чисельне їх значення) двох або кількох явищ (процесів); – виділити чинники, що мають найбільший вплив на результативний процес (явище), на основі вимірювання ступеню зв’язку між явищами (процесами). </a:t>
            </a:r>
          </a:p>
          <a:p>
            <a:pPr marL="0" indent="0">
              <a:spcBef>
                <a:spcPts val="0"/>
              </a:spcBef>
              <a:buNone/>
            </a:pP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51675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54727" y="624110"/>
            <a:ext cx="10049885" cy="747490"/>
          </a:xfrm>
        </p:spPr>
        <p:txBody>
          <a:bodyPr>
            <a:normAutofit/>
          </a:bodyPr>
          <a:lstStyle/>
          <a:p>
            <a:r>
              <a:rPr lang="uk-UA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uk-UA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Цілі управлінського планування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55964" y="1371600"/>
            <a:ext cx="10548648" cy="4539622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lnSpc>
                <a:spcPct val="120000"/>
              </a:lnSpc>
              <a:spcBef>
                <a:spcPts val="600"/>
              </a:spcBef>
              <a:buNone/>
            </a:pPr>
            <a:r>
              <a:rPr lang="uk-UA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 – це кінцевий стан, якого організація прагне досягти в певний момент у </a:t>
            </a:r>
            <a:r>
              <a:rPr lang="uk-UA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майбутньому.</a:t>
            </a:r>
          </a:p>
          <a:p>
            <a:pPr marL="0" indent="0" algn="just">
              <a:lnSpc>
                <a:spcPct val="120000"/>
              </a:lnSpc>
              <a:spcBef>
                <a:spcPts val="600"/>
              </a:spcBef>
              <a:buNone/>
            </a:pP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Правильно сформульовані організаційні цілі мають відповідати наступним </a:t>
            </a:r>
            <a:r>
              <a:rPr lang="uk-UA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вимогам:</a:t>
            </a:r>
          </a:p>
          <a:p>
            <a:pPr marL="0" indent="0" algn="just">
              <a:lnSpc>
                <a:spcPct val="120000"/>
              </a:lnSpc>
              <a:spcBef>
                <a:spcPts val="600"/>
              </a:spcBef>
              <a:tabLst>
                <a:tab pos="-3510915" algn="l"/>
              </a:tabLst>
            </a:pP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конкретність та </a:t>
            </a:r>
            <a:r>
              <a:rPr lang="uk-UA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вимірюваність</a:t>
            </a:r>
            <a:r>
              <a:rPr lang="uk-UA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lnSpc>
                <a:spcPct val="120000"/>
              </a:lnSpc>
              <a:spcBef>
                <a:spcPts val="600"/>
              </a:spcBef>
              <a:tabLst>
                <a:tab pos="-3510915" algn="l"/>
              </a:tabLst>
            </a:pPr>
            <a:r>
              <a:rPr lang="uk-UA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орієнтація у часі;</a:t>
            </a:r>
          </a:p>
          <a:p>
            <a:pPr marL="0" indent="0" algn="just">
              <a:lnSpc>
                <a:spcPct val="120000"/>
              </a:lnSpc>
              <a:spcBef>
                <a:spcPts val="600"/>
              </a:spcBef>
              <a:tabLst>
                <a:tab pos="-3510915" algn="l"/>
              </a:tabLst>
            </a:pPr>
            <a:r>
              <a:rPr lang="uk-UA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реалістичність</a:t>
            </a:r>
            <a:r>
              <a:rPr lang="uk-UA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досяжність, не перевищення можливостей організації;</a:t>
            </a:r>
          </a:p>
          <a:p>
            <a:pPr marL="0" indent="0" algn="just">
              <a:lnSpc>
                <a:spcPct val="120000"/>
              </a:lnSpc>
              <a:spcBef>
                <a:spcPts val="600"/>
              </a:spcBef>
              <a:tabLst>
                <a:tab pos="-3510915" algn="l"/>
              </a:tabLst>
            </a:pPr>
            <a:r>
              <a:rPr lang="uk-UA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несуперечливість, узгодженість, взаємопов’язаність;</a:t>
            </a:r>
          </a:p>
          <a:p>
            <a:pPr marL="0" indent="0" algn="just">
              <a:lnSpc>
                <a:spcPct val="120000"/>
              </a:lnSpc>
              <a:spcBef>
                <a:spcPts val="600"/>
              </a:spcBef>
              <a:tabLst>
                <a:tab pos="-3510915" algn="l"/>
              </a:tabLst>
            </a:pPr>
            <a:r>
              <a:rPr lang="uk-UA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сформульованість</a:t>
            </a:r>
            <a:r>
              <a:rPr lang="uk-UA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письмово.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446494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59527" y="637965"/>
            <a:ext cx="9745085" cy="816762"/>
          </a:xfrm>
        </p:spPr>
        <p:txBody>
          <a:bodyPr/>
          <a:lstStyle/>
          <a:p>
            <a:r>
              <a:rPr lang="uk-UA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Цілі управлінського планування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1999" y="1454727"/>
            <a:ext cx="10958945" cy="5084618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lnSpc>
                <a:spcPct val="130000"/>
              </a:lnSpc>
              <a:spcBef>
                <a:spcPts val="0"/>
              </a:spcBef>
              <a:buNone/>
            </a:pPr>
            <a:r>
              <a:rPr lang="uk-UA" sz="4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Цілі організації</a:t>
            </a:r>
          </a:p>
          <a:p>
            <a:pPr marL="0" indent="0" algn="just">
              <a:lnSpc>
                <a:spcPct val="130000"/>
              </a:lnSpc>
              <a:spcBef>
                <a:spcPts val="0"/>
              </a:spcBef>
            </a:pPr>
            <a:r>
              <a:rPr lang="uk-UA" sz="4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Глобальна </a:t>
            </a:r>
            <a:r>
              <a:rPr lang="uk-UA" sz="4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</a:t>
            </a:r>
            <a:r>
              <a:rPr lang="uk-UA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характеризує погляд на причину існування організації з </a:t>
            </a:r>
            <a:r>
              <a:rPr lang="uk-UA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погляду </a:t>
            </a:r>
            <a:r>
              <a:rPr lang="uk-UA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суспільства (уявлення про суспільне призначення організації).</a:t>
            </a:r>
            <a:endParaRPr lang="ru-RU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30000"/>
              </a:lnSpc>
              <a:spcBef>
                <a:spcPts val="0"/>
              </a:spcBef>
            </a:pPr>
            <a:r>
              <a:rPr lang="uk-UA" sz="4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Місія організації</a:t>
            </a:r>
            <a:r>
              <a:rPr lang="uk-UA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характеризує погляд на причину існування організації з </a:t>
            </a:r>
            <a:r>
              <a:rPr lang="uk-UA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погляду самої </a:t>
            </a:r>
            <a:r>
              <a:rPr lang="uk-UA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організації. Місія деталізує статус організації, надає орієнтири для визначення її задач.</a:t>
            </a:r>
            <a:endParaRPr lang="ru-RU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30000"/>
              </a:lnSpc>
              <a:spcBef>
                <a:spcPts val="0"/>
              </a:spcBef>
            </a:pPr>
            <a:r>
              <a:rPr lang="uk-UA" sz="4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Задачі організації</a:t>
            </a:r>
            <a:r>
              <a:rPr lang="uk-UA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це заяви організації про те, як, за допомогою чого вона збирається виконувати свою місію. </a:t>
            </a:r>
            <a:r>
              <a:rPr lang="uk-UA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Формулюються</a:t>
            </a:r>
            <a:r>
              <a:rPr lang="uk-UA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конкретних показниках діяльності і розраховані на певні строки. </a:t>
            </a:r>
            <a:endParaRPr lang="ru-RU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uk-UA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63147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1" y="624110"/>
            <a:ext cx="9675812" cy="733635"/>
          </a:xfrm>
        </p:spPr>
        <p:txBody>
          <a:bodyPr/>
          <a:lstStyle/>
          <a:p>
            <a:r>
              <a:rPr lang="uk-UA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Цілі управлінського планування</a:t>
            </a: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2618" y="1468583"/>
            <a:ext cx="11208327" cy="4932218"/>
          </a:xfr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uk-UA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Характеристики цілей за критеріями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SMART</a:t>
            </a:r>
          </a:p>
          <a:p>
            <a:pPr algn="just"/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конкретними для організації або підрозділу 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sz="28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specіfіc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– визначеність цілей дозволяє керівництву 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максимально повно уявити бажані результати діяльності та оцінити витрати ресурсів для їх досягнення; 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вимірними 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sz="28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measurable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– можливість описання бажаного результату діяльності організації у кількісних показниках (величина прибутку, норма рентабельності, обсяг 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виручки)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 за допомогою якісних категорій (задоволення клієнта, </a:t>
            </a:r>
            <a:r>
              <a:rPr lang="uk-UA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впізнаваність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бренду, надійність обслуговування). Під якісними категоріями розуміється використання 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ознак,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 явища дослідження; 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60737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31818" y="554838"/>
            <a:ext cx="9537267" cy="775199"/>
          </a:xfrm>
        </p:spPr>
        <p:txBody>
          <a:bodyPr/>
          <a:lstStyle/>
          <a:p>
            <a:r>
              <a:rPr lang="uk-UA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Цілі управлінського планування</a:t>
            </a:r>
            <a:r>
              <a:rPr lang="uk-UA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69818" y="1219200"/>
            <a:ext cx="10534794" cy="4692022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ts val="600"/>
              </a:spcBef>
            </a:pPr>
            <a:r>
              <a:rPr lang="uk-UA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досяжними 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sz="2800" b="1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achіevable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– цілі повинні бути досяжними для організації; 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0000"/>
              </a:lnSpc>
              <a:spcBef>
                <a:spcPts val="600"/>
              </a:spcBef>
            </a:pP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релевантними, обґрунтованими 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sz="2800" b="1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relevant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– цілі повинні бути важливими та значимими, тому що лише за таких умов організація буде витрачати ресурси і 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зусилля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співробітників на їх досягнення; 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0000"/>
              </a:lnSpc>
              <a:spcBef>
                <a:spcPts val="600"/>
              </a:spcBef>
            </a:pP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з чіткими термінами виконання 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sz="2800" b="1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tіme-based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– період реалізації цілей повинен бути визначений у часі, із зазначенням 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початку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виконання завдань та їх завершення.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62188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25783" y="624110"/>
            <a:ext cx="9578830" cy="802908"/>
          </a:xfrm>
        </p:spPr>
        <p:txBody>
          <a:bodyPr>
            <a:normAutofit fontScale="90000"/>
          </a:bodyPr>
          <a:lstStyle/>
          <a:p>
            <a:pPr lvl="0">
              <a:lnSpc>
                <a:spcPct val="110000"/>
              </a:lnSpc>
              <a:spcBef>
                <a:spcPts val="0"/>
              </a:spcBef>
            </a:pPr>
            <a:r>
              <a:rPr lang="uk-UA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Сутність планування як функції управління.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97527" y="1551709"/>
            <a:ext cx="10507085" cy="4359513"/>
          </a:xfrm>
        </p:spPr>
        <p:txBody>
          <a:bodyPr>
            <a:normAutofit/>
          </a:bodyPr>
          <a:lstStyle/>
          <a:p>
            <a:r>
              <a:rPr lang="uk-UA" sz="3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«Чим більше хаосу в зовнішньому середовищі, тим більше порядку має бути у внутрішній організації дій підприємства</a:t>
            </a:r>
            <a:r>
              <a:rPr lang="uk-UA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r>
              <a:rPr lang="uk-UA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Причини планування: </a:t>
            </a:r>
            <a:r>
              <a:rPr lang="uk-UA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передбачати, діяти відповідно, уникати помилок, використовувати наявні можливості. </a:t>
            </a:r>
          </a:p>
          <a:p>
            <a:r>
              <a:rPr lang="uk-UA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 дозволяє позбутися невизначеності або ж зменшити її ступінь</a:t>
            </a:r>
            <a:endParaRPr lang="uk-UA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1358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01630" y="582547"/>
            <a:ext cx="10002982" cy="899889"/>
          </a:xfrm>
        </p:spPr>
        <p:txBody>
          <a:bodyPr/>
          <a:lstStyle/>
          <a:p>
            <a:r>
              <a:rPr lang="uk-UA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Цілі управлінського планування</a:t>
            </a:r>
            <a:r>
              <a:rPr lang="uk-UA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8765" y="1482436"/>
            <a:ext cx="11208326" cy="4973782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0000"/>
              </a:lnSpc>
              <a:spcBef>
                <a:spcPts val="600"/>
              </a:spcBef>
              <a:buNone/>
            </a:pP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Концепція </a:t>
            </a:r>
            <a:r>
              <a:rPr lang="uk-UA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“управління за цілями” (MBO – </a:t>
            </a:r>
            <a:r>
              <a:rPr lang="uk-UA" sz="28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management</a:t>
            </a:r>
            <a:r>
              <a:rPr lang="uk-UA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uk-UA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objectives</a:t>
            </a:r>
            <a:r>
              <a:rPr lang="uk-UA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спосіб встановлення цілей та оцінки діяльності керівників (Пітер </a:t>
            </a:r>
            <a:r>
              <a:rPr lang="uk-UA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Друкер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«Практика менеджменту», 1954 р.) </a:t>
            </a:r>
          </a:p>
          <a:p>
            <a:pPr marL="0" indent="0" algn="just">
              <a:lnSpc>
                <a:spcPct val="110000"/>
              </a:lnSpc>
              <a:spcBef>
                <a:spcPts val="600"/>
              </a:spcBef>
              <a:buNone/>
            </a:pP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 буде діяти більш ефективно, якщо в ній створено чітку ієрархічну систему цілей, де кожен наступний рівень цілей сприяє досягненню цілей вищого рівня, а всі окремі цілі разом узяті повинні бути скоординованими між собою, та такими, що забезпечують досягнення загальних цілей організації. При цьому складність системи контролю та самоконтролю повинна знаходитись в межах необхідних для досягнення цілей організації, контроль не повинен бути самоціллю.</a:t>
            </a:r>
          </a:p>
          <a:p>
            <a:pPr marL="0" indent="0">
              <a:buNone/>
            </a:pPr>
            <a:endParaRPr lang="ru-RU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981871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3196" y="582546"/>
            <a:ext cx="9961417" cy="802908"/>
          </a:xfrm>
        </p:spPr>
        <p:txBody>
          <a:bodyPr/>
          <a:lstStyle/>
          <a:p>
            <a:r>
              <a:rPr lang="uk-UA" sz="32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uk-UA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Цілі управлінського планування</a:t>
            </a:r>
            <a:r>
              <a:rPr lang="uk-UA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66801" y="1385454"/>
            <a:ext cx="10437812" cy="4525768"/>
          </a:xfrm>
        </p:spPr>
        <p:txBody>
          <a:bodyPr>
            <a:noAutofit/>
          </a:bodyPr>
          <a:lstStyle/>
          <a:p>
            <a:pPr marL="0" indent="0" algn="just">
              <a:spcBef>
                <a:spcPts val="600"/>
              </a:spcBef>
              <a:buNone/>
            </a:pPr>
            <a:r>
              <a:rPr lang="uk-UA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 пріоритетності цілей і завдань організації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 важливим завданням.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Класифікація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цілей та завдань організації дозволяє враховувати їх важливість (пріоритетність) та створювати ієрархію цілей (завдань). 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600"/>
              </a:spcBef>
              <a:buNone/>
            </a:pPr>
            <a:r>
              <a:rPr lang="uk-UA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 </a:t>
            </a:r>
            <a:r>
              <a:rPr lang="uk-UA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BC</a:t>
            </a:r>
            <a:r>
              <a:rPr lang="uk-UA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-аналізу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базується на розподілі усієї сукупності цілей та задач організації на три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категорії. До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категорії А відносять найважливіші завдання, що складають приблизно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15%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 усієї кількості завдань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 забезпечують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65%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внеску у досягненні поставленої мети. Категорія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містить важливі завдання, що складають в середньому 20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 загальної кількості завдань менеджера та забезпечують 20% внеску у досягненні поставленої мети. Менш важливі завдання відносять до категорії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 становлять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65%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 загальної кількості виконуваних менеджером завдань та внесок яких у досягнення поставленої мети дорівнює 15%. 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246205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62545" y="540982"/>
            <a:ext cx="9615055" cy="886036"/>
          </a:xfrm>
        </p:spPr>
        <p:txBody>
          <a:bodyPr/>
          <a:lstStyle/>
          <a:p>
            <a:r>
              <a:rPr lang="uk-UA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Цілі управлінського планування</a:t>
            </a:r>
            <a:r>
              <a:rPr lang="uk-UA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8145" y="2133599"/>
            <a:ext cx="10756467" cy="4184073"/>
          </a:xfrm>
        </p:spPr>
        <p:txBody>
          <a:bodyPr>
            <a:noAutofit/>
          </a:bodyPr>
          <a:lstStyle/>
          <a:p>
            <a:pPr marL="0" lvl="0" indent="0">
              <a:buClr>
                <a:srgbClr val="A53010"/>
              </a:buClr>
              <a:buNone/>
            </a:pP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Конспект. Управління часом: Методи тайм-менеджменту. Пропорція Парето  (20/80), Правило Л.Зайверта (60/20/20), Метод пріоритетного планування АВС  (15/20/65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8582" y="1427018"/>
            <a:ext cx="9601199" cy="44611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0027667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2727" y="624110"/>
            <a:ext cx="10811885" cy="802908"/>
          </a:xfrm>
        </p:spPr>
        <p:txBody>
          <a:bodyPr>
            <a:noAutofit/>
          </a:bodyPr>
          <a:lstStyle/>
          <a:p>
            <a:r>
              <a:rPr lang="uk-UA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Цілі управлінського планування</a:t>
            </a:r>
            <a:r>
              <a:rPr lang="uk-UA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92727" y="1330036"/>
            <a:ext cx="10811885" cy="458118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</a:t>
            </a:r>
            <a:r>
              <a:rPr lang="uk-UA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Парето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% зусиль організації витрачається для виконання справді найважливіших організаційних завдань, які на 80 % визначають результат діяльності організації (організаційну мету). Решта 80 % зусиль організація витрачає на другорядні завдання, які визначають її результат діяльності на 20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uk-UA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Модель «дерева цілей»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дозволяє визначити та впорядкувати цілі організації. Вперше модель була запропонована науковцями Ч. </a:t>
            </a:r>
            <a:r>
              <a:rPr lang="uk-UA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Черчменом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Р. </a:t>
            </a:r>
            <a:r>
              <a:rPr lang="uk-UA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Акоффом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1957 р. «Дерево цілей» фактично представляє собою структурований план дій організації. Модель будується зверху донизу шляхом поступового переходу від високого рівня цілей до низького. «Вершиною дерева» є генеральна мета (місія) організації; «гілками дерева» – підпорядковані їй локальні </a:t>
            </a:r>
            <a:r>
              <a:rPr lang="uk-UA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підцілі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першого, другого і наступних рівнів, які повинні бути незалежними та не виводитися одна з одної.</a:t>
            </a:r>
            <a:endParaRPr lang="uk-UA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33139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5237" y="624110"/>
            <a:ext cx="10479376" cy="1066145"/>
          </a:xfrm>
        </p:spPr>
        <p:txBody>
          <a:bodyPr>
            <a:normAutofit fontScale="90000"/>
          </a:bodyPr>
          <a:lstStyle/>
          <a:p>
            <a:pPr lvl="0">
              <a:spcBef>
                <a:spcPts val="0"/>
              </a:spcBef>
            </a:pPr>
            <a:r>
              <a:rPr lang="uk-UA" sz="35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3. Стратегічне планування.</a:t>
            </a:r>
            <a:r>
              <a:rPr lang="ru-RU" sz="35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ru-RU" sz="35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40327" y="1316183"/>
            <a:ext cx="10964285" cy="4595040"/>
          </a:xfrm>
        </p:spPr>
        <p:txBody>
          <a:bodyPr>
            <a:noAutofit/>
          </a:bodyPr>
          <a:lstStyle/>
          <a:p>
            <a:pPr algn="just" fontAlgn="base"/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1962 році Альфред </a:t>
            </a:r>
            <a:r>
              <a:rPr lang="uk-UA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Чандлер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опубліковує книгу </a:t>
            </a:r>
            <a:r>
              <a:rPr lang="uk-UA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«Стратегія і структура: Глави з історії американських промислових підприємств»,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в якій він ґрунтуючись на фактичних даних про результати діяльності великих корпорацій дійшов висновку, який став основою стратегічного управління: «Структура визначається стратегією» (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Structure follows Strategy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У випадку, якщо структура не відповідає стратегії, тоді підприємство діє неефективно.</a:t>
            </a:r>
          </a:p>
          <a:p>
            <a:pPr algn="just" fontAlgn="base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повоєнний час з’явилася </a:t>
            </a:r>
            <a:r>
              <a:rPr lang="uk-UA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концепція маркетингу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відповідно до якої завданням організації є виявлення і задоволення потреб споживачів на цільових ринках кращим способом, ніж у конкурентів (акцент на зовнішнє середовище на відміну від попередніх підходів, коли увага концентрувалася лише на внутрішніх факторах організації)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</a:pPr>
            <a:endParaRPr lang="uk-UA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327799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10145" y="624110"/>
            <a:ext cx="9994467" cy="789054"/>
          </a:xfrm>
        </p:spPr>
        <p:txBody>
          <a:bodyPr>
            <a:normAutofit fontScale="90000"/>
          </a:bodyPr>
          <a:lstStyle/>
          <a:p>
            <a:r>
              <a:rPr lang="uk-UA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Стратегічне планування.</a:t>
            </a:r>
            <a:r>
              <a:rPr lang="ru-RU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0" y="1413164"/>
            <a:ext cx="10895012" cy="4498058"/>
          </a:xfrm>
        </p:spPr>
        <p:txBody>
          <a:bodyPr>
            <a:normAutofit/>
          </a:bodyPr>
          <a:lstStyle/>
          <a:p>
            <a:pPr marL="0" indent="0" algn="just" fontAlgn="base">
              <a:spcBef>
                <a:spcPts val="0"/>
              </a:spcBef>
              <a:buClr>
                <a:srgbClr val="A53010"/>
              </a:buClr>
            </a:pP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Концепція стратегічного управління з’явилася на початку 70-х років ХХ ст. Уперше вона була розроблена провідною американською консультативною організацією „Мак кінзі” і впроваджена (з 1972 р.) у корпораціях „</a:t>
            </a:r>
            <a:r>
              <a:rPr lang="uk-UA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Дженерал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Електрик”, „ІБМ”, „</a:t>
            </a:r>
            <a:r>
              <a:rPr lang="uk-UA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Тексас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Інструментс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”, „Кока-кола” та інших провідних американських корпораціях. На початку 80-х років її використовували 45 % корпорацій з числа найбільших. </a:t>
            </a:r>
          </a:p>
          <a:p>
            <a:pPr marL="0" lvl="0" indent="0" algn="just" fontAlgn="base">
              <a:spcBef>
                <a:spcPts val="0"/>
              </a:spcBef>
              <a:buClr>
                <a:srgbClr val="A53010"/>
              </a:buClr>
            </a:pPr>
            <a:endParaRPr lang="uk-UA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 fontAlgn="base">
              <a:spcBef>
                <a:spcPts val="0"/>
              </a:spcBef>
              <a:buClr>
                <a:srgbClr val="A53010"/>
              </a:buClr>
            </a:pP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Найбільший внесок у розробку теорії стратегічного управління зроблений </a:t>
            </a:r>
            <a:r>
              <a:rPr lang="uk-UA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Ігорем </a:t>
            </a:r>
            <a:r>
              <a:rPr lang="uk-UA" sz="24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Ансоффом</a:t>
            </a:r>
            <a:r>
              <a:rPr lang="uk-UA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(1965 р. «Корпоративна стратегія»).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Він запропонував розглядати процес управління як такий, що складається з двох частин – аналізу поточної ситуації і вибору стратегії компанії і оперативного управління реалізацією обраної стратегії.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5988872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40873" y="624110"/>
            <a:ext cx="10063739" cy="678217"/>
          </a:xfrm>
        </p:spPr>
        <p:txBody>
          <a:bodyPr>
            <a:normAutofit fontScale="90000"/>
          </a:bodyPr>
          <a:lstStyle/>
          <a:p>
            <a:r>
              <a:rPr lang="uk-UA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Стратегічне планування.</a:t>
            </a:r>
            <a:r>
              <a:rPr lang="ru-RU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95745" y="1468582"/>
            <a:ext cx="10908867" cy="4442640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10000"/>
              </a:lnSpc>
              <a:spcBef>
                <a:spcPts val="0"/>
              </a:spcBef>
            </a:pPr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озвиток </a:t>
            </a:r>
            <a:r>
              <a:rPr lang="uk-UA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сучасного стратегічного управління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пов’язують з </a:t>
            </a:r>
            <a:r>
              <a:rPr lang="uk-UA" sz="28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Раселом</a:t>
            </a:r>
            <a:r>
              <a:rPr lang="uk-UA" sz="28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uk-UA" sz="28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Акоффом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автором концепції інтерактивного стратегічного менеджменту, яка передбачає участь у розробці та реалізації організаційної стратегії всіх співробітників підприємства.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</a:pPr>
            <a:r>
              <a:rPr lang="uk-UA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Стратегія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це генеральна довгострокова програма дій та порядок розподілу пріоритетів та ресурсів організації для досягнення її цілей.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</a:pPr>
            <a:r>
              <a:rPr lang="uk-UA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Стратегія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 довгострокова модель розвитку організації, яка ухвалюється для досягнення стратегічних цілей і враховує обмеження внутрішнього та зовнішнього середовища організації.</a:t>
            </a:r>
            <a:endParaRPr lang="uk-UA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135779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68583" y="624110"/>
            <a:ext cx="10036030" cy="719781"/>
          </a:xfrm>
        </p:spPr>
        <p:txBody>
          <a:bodyPr>
            <a:normAutofit/>
          </a:bodyPr>
          <a:lstStyle/>
          <a:p>
            <a:r>
              <a:rPr lang="uk-UA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Стратегічне планування.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92727" y="1343891"/>
            <a:ext cx="10972799" cy="5029200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</a:pPr>
            <a:r>
              <a:rPr lang="uk-UA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 елементи стратегії:</a:t>
            </a:r>
          </a:p>
          <a:p>
            <a:pPr marL="0" lv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uk-UA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Сфера </a:t>
            </a:r>
            <a:r>
              <a:rPr lang="uk-UA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стратегії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це засоби адаптації організації до свого зовнішнього середовища (засоби взаємодії організації з її зовнішнім середовищем, що враховують сприятливі можливості та загрози середовища).</a:t>
            </a:r>
          </a:p>
          <a:p>
            <a:pPr marL="0" lv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uk-UA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Розподіл </a:t>
            </a:r>
            <a:r>
              <a:rPr lang="uk-UA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це вказівка на спосіб розподілу ресурсів організації між окремими підрозділами. </a:t>
            </a:r>
          </a:p>
          <a:p>
            <a:pPr marL="0" lvl="0" indent="0">
              <a:lnSpc>
                <a:spcPct val="110000"/>
              </a:lnSpc>
              <a:spcBef>
                <a:spcPts val="0"/>
              </a:spcBef>
              <a:buClr>
                <a:srgbClr val="A53010"/>
              </a:buClr>
              <a:buNone/>
            </a:pPr>
            <a:r>
              <a:rPr lang="uk-UA" sz="24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Конкурентні переваги </a:t>
            </a:r>
            <a:r>
              <a:rPr lang="uk-UA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це визначення переваг організації у порівнянні з її конкурентами. Вони зумовлюються сферою стратегії та відповідного до неї розподілу ресурсів організації.</a:t>
            </a:r>
          </a:p>
          <a:p>
            <a:pPr marL="0" lvl="0" indent="0">
              <a:lnSpc>
                <a:spcPct val="110000"/>
              </a:lnSpc>
              <a:spcBef>
                <a:spcPts val="0"/>
              </a:spcBef>
              <a:buClr>
                <a:srgbClr val="A53010"/>
              </a:buClr>
              <a:buNone/>
            </a:pPr>
            <a:r>
              <a:rPr lang="uk-UA" sz="24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Синергія </a:t>
            </a:r>
            <a:r>
              <a:rPr lang="uk-UA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це ефект цілісності. Стратегія повинна враховувати можливості отримання додаткового ефекту за рахунок інтеграції всіх можливостей організації.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6812041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1" y="624110"/>
            <a:ext cx="10133012" cy="775199"/>
          </a:xfrm>
        </p:spPr>
        <p:txBody>
          <a:bodyPr/>
          <a:lstStyle/>
          <a:p>
            <a:r>
              <a:rPr lang="uk-UA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Стратегічне планування.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55964" y="1399309"/>
            <a:ext cx="10548648" cy="4511913"/>
          </a:xfrm>
        </p:spPr>
        <p:txBody>
          <a:bodyPr>
            <a:normAutofit/>
          </a:bodyPr>
          <a:lstStyle/>
          <a:p>
            <a:r>
              <a:rPr lang="uk-UA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 рівні стратегій</a:t>
            </a:r>
          </a:p>
          <a:p>
            <a:pPr marL="0" indent="0">
              <a:buNone/>
            </a:pPr>
            <a:r>
              <a:rPr lang="uk-UA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Корпоративна стратегія 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(стратегія підприємства в цілому); </a:t>
            </a:r>
          </a:p>
          <a:p>
            <a:pPr marL="0" indent="0">
              <a:buNone/>
            </a:pPr>
            <a:r>
              <a:rPr lang="uk-UA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Бізнес-стратегія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ділова або конкурентна стратегія (стратегія окремого підрозділу підприємства або його бізнес-процесів); </a:t>
            </a:r>
          </a:p>
          <a:p>
            <a:pPr marL="0" indent="0">
              <a:buNone/>
            </a:pPr>
            <a:r>
              <a:rPr lang="uk-UA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Функціональна стратегія 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(стратегія функціональної зони господарювання або його функціональних служб)</a:t>
            </a:r>
          </a:p>
          <a:p>
            <a:pPr marL="0" indent="0">
              <a:buNone/>
            </a:pP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Усі рівні стратегій пов’язані між собою і утворюють </a:t>
            </a:r>
            <a:r>
              <a:rPr lang="uk-UA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піраміду стратегій </a:t>
            </a:r>
            <a:endParaRPr lang="uk-UA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652696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13165" y="624110"/>
            <a:ext cx="10091448" cy="705926"/>
          </a:xfrm>
        </p:spPr>
        <p:txBody>
          <a:bodyPr/>
          <a:lstStyle/>
          <a:p>
            <a:r>
              <a:rPr lang="uk-UA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Стратегічне планування.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28800" y="1330035"/>
            <a:ext cx="8478981" cy="5056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4854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1" y="624110"/>
            <a:ext cx="10133012" cy="692072"/>
          </a:xfrm>
        </p:spPr>
        <p:txBody>
          <a:bodyPr/>
          <a:lstStyle/>
          <a:p>
            <a:pPr algn="ctr"/>
            <a:r>
              <a:rPr lang="uk-UA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Сутність планування як функції управління.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39091" y="1482436"/>
            <a:ext cx="10465521" cy="4428786"/>
          </a:xfrm>
        </p:spPr>
        <p:txBody>
          <a:bodyPr>
            <a:noAutofit/>
          </a:bodyPr>
          <a:lstStyle/>
          <a:p>
            <a:r>
              <a:rPr lang="uk-UA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«Планування не говорить нам, що ми робитимемо завтра. Воно говорить нам, як ми повинні діяти сьогодні, щоб упоратись із невизначеністю майбутнього; як ми можемо краще підготуватись до розв’язання проблем, що виникають». Пітер </a:t>
            </a:r>
            <a:r>
              <a:rPr lang="uk-UA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Друкер</a:t>
            </a:r>
            <a:endParaRPr lang="uk-UA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«Планування – процес, за допомогою якого система пристосовує свої ресурси до змін зовнішніх і внутрішніх умов». </a:t>
            </a:r>
            <a:r>
              <a:rPr lang="uk-UA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Р.Джонсон</a:t>
            </a:r>
            <a:r>
              <a:rPr lang="uk-UA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Ф.Каст</a:t>
            </a:r>
            <a:r>
              <a:rPr lang="uk-UA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uk-UA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Д.Розенцвейг</a:t>
            </a:r>
            <a:r>
              <a:rPr lang="uk-UA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71244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13165" y="624110"/>
            <a:ext cx="10091448" cy="733635"/>
          </a:xfrm>
        </p:spPr>
        <p:txBody>
          <a:bodyPr/>
          <a:lstStyle/>
          <a:p>
            <a:r>
              <a:rPr lang="uk-UA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Стратегічне планування.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34291" y="1357745"/>
            <a:ext cx="10770321" cy="4553477"/>
          </a:xfrm>
        </p:spPr>
        <p:txBody>
          <a:bodyPr/>
          <a:lstStyle/>
          <a:p>
            <a:r>
              <a:rPr lang="uk-UA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Послідовність етапів процесу розробки стратегії </a:t>
            </a:r>
          </a:p>
          <a:p>
            <a:endParaRPr lang="ru-RU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41418" y="1856509"/>
            <a:ext cx="7093527" cy="4461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902088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57745" y="624110"/>
            <a:ext cx="10146867" cy="705926"/>
          </a:xfrm>
        </p:spPr>
        <p:txBody>
          <a:bodyPr/>
          <a:lstStyle/>
          <a:p>
            <a:r>
              <a:rPr lang="uk-UA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Стратегічне планування.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14400" y="1427018"/>
            <a:ext cx="10590212" cy="4710546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uk-UA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Визначення місії фірми.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Місія фірми окреслює межі бізнесу організації, дозволяє уявити можливості фірми та визначитися з тим, на що не треба марно витрачати зусилля. Місію фірми слід шукати за її межами, в її споживачах та ринку, на якому вона працює.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uk-UA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uk-UA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Зовнішній аналіз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процес оцінки зовнішніх щодо організації факторів. Зовнішній аналіз переслідує подвійну мету: визначити </a:t>
            </a:r>
            <a:r>
              <a:rPr lang="uk-UA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сприятливі можливості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тобто чинники, які можуть сприяти досягненню цілей організації, та </a:t>
            </a:r>
            <a:r>
              <a:rPr lang="uk-UA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загрози та небезпеки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організації, які обмежують можливості організації у просуванні до мети.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</a:pPr>
            <a:endParaRPr lang="uk-UA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</a:pPr>
            <a:endParaRPr lang="uk-UA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</a:pPr>
            <a:endParaRPr lang="uk-UA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</a:pPr>
            <a:endParaRPr lang="uk-UA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</a:pPr>
            <a:endParaRPr lang="uk-UA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328228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85455" y="624110"/>
            <a:ext cx="10119157" cy="692072"/>
          </a:xfrm>
        </p:spPr>
        <p:txBody>
          <a:bodyPr/>
          <a:lstStyle/>
          <a:p>
            <a:r>
              <a:rPr lang="uk-UA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Стратегічне планування.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06582" y="1316181"/>
            <a:ext cx="11139054" cy="5098473"/>
          </a:xfrm>
        </p:spPr>
        <p:txBody>
          <a:bodyPr>
            <a:normAutofit lnSpcReduction="10000"/>
          </a:bodyPr>
          <a:lstStyle/>
          <a:p>
            <a:pPr marL="0" indent="0">
              <a:spcBef>
                <a:spcPts val="0"/>
              </a:spcBef>
              <a:buClr>
                <a:srgbClr val="A53010"/>
              </a:buClr>
              <a:buNone/>
            </a:pPr>
            <a:r>
              <a:rPr lang="uk-UA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uk-UA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Внутрішній аналіз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це процес оцінки факторів, які виникають в межах самої організації.  Основне завдання – виявлення сильних та слабких сторін організації.</a:t>
            </a:r>
          </a:p>
          <a:p>
            <a:pPr marL="0" lvl="0" indent="0">
              <a:spcBef>
                <a:spcPts val="0"/>
              </a:spcBef>
              <a:buClr>
                <a:srgbClr val="A53010"/>
              </a:buClr>
              <a:buNone/>
            </a:pP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Сильні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сторони – це особливі властивості організації, які відрізняють її від конкурентів. </a:t>
            </a:r>
          </a:p>
          <a:p>
            <a:pPr marL="0" lvl="0" indent="0">
              <a:spcBef>
                <a:spcPts val="0"/>
              </a:spcBef>
              <a:buClr>
                <a:srgbClr val="A53010"/>
              </a:buClr>
              <a:buNone/>
            </a:pP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Слабкі сторони – це якості, яких не вистачає організації проти успішних конкурентів.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 зовнішнього та внутрішнього аналізу звичайно завершується проведенням порівняльного </a:t>
            </a:r>
            <a:r>
              <a:rPr lang="uk-UA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SWOT- аналізу.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SWOT - абревіатура англійських слів: 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– </a:t>
            </a:r>
            <a:r>
              <a:rPr lang="uk-UA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strenght</a:t>
            </a:r>
            <a:r>
              <a:rPr lang="uk-UA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сила</a:t>
            </a:r>
            <a:r>
              <a:rPr lang="uk-UA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 – </a:t>
            </a:r>
            <a:r>
              <a:rPr lang="uk-UA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weakness</a:t>
            </a:r>
            <a:r>
              <a:rPr lang="uk-UA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слабкість</a:t>
            </a:r>
            <a:r>
              <a:rPr lang="uk-UA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uk-UA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opportunites</a:t>
            </a:r>
            <a:r>
              <a:rPr lang="uk-UA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можливості</a:t>
            </a:r>
            <a:r>
              <a:rPr lang="uk-UA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 – </a:t>
            </a:r>
            <a:r>
              <a:rPr lang="uk-UA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threats</a:t>
            </a:r>
            <a:r>
              <a:rPr lang="uk-UA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загрози.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Clr>
                <a:srgbClr val="A53010"/>
              </a:buClr>
              <a:buNone/>
            </a:pP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732245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85455" y="497682"/>
            <a:ext cx="10119157" cy="596827"/>
          </a:xfrm>
        </p:spPr>
        <p:txBody>
          <a:bodyPr/>
          <a:lstStyle/>
          <a:p>
            <a:r>
              <a:rPr lang="uk-UA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Стратегічне планування.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92727" y="1205345"/>
            <a:ext cx="10811885" cy="5167746"/>
          </a:xfrm>
        </p:spPr>
        <p:txBody>
          <a:bodyPr/>
          <a:lstStyle/>
          <a:p>
            <a:r>
              <a:rPr lang="uk-UA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Матриця SWOT-аналізу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2145" y="1704109"/>
            <a:ext cx="8049491" cy="4475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019172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0037" y="624110"/>
            <a:ext cx="10174576" cy="664363"/>
          </a:xfrm>
        </p:spPr>
        <p:txBody>
          <a:bodyPr/>
          <a:lstStyle/>
          <a:p>
            <a:r>
              <a:rPr lang="uk-UA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Стратегічне планування.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11382" y="1288473"/>
            <a:ext cx="10493230" cy="4959927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uk-UA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uk-UA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 цілей діяльності організації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В процесі розробки стратегії цілі організації звичайно 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формуються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таких термінах: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uk-UA" sz="28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прибутковість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uk-UA" sz="28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продуктивність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uk-UA" sz="28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продукція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uk-UA" sz="28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ринок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uk-UA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виробничі потужності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uk-UA" sz="28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персонал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uk-UA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spcBef>
                <a:spcPts val="0"/>
              </a:spcBef>
              <a:buNone/>
            </a:pP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uk-UA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uk-UA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Аналіз альтернатив та вибір стратегії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714498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1" y="624110"/>
            <a:ext cx="10133012" cy="719781"/>
          </a:xfrm>
        </p:spPr>
        <p:txBody>
          <a:bodyPr/>
          <a:lstStyle/>
          <a:p>
            <a:r>
              <a:rPr lang="uk-UA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Стратегічне планування.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06582" y="1343891"/>
            <a:ext cx="10798030" cy="456733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Інструменти вибору </a:t>
            </a:r>
            <a:r>
              <a:rPr lang="uk-UA" sz="28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загальнокорпоративної</a:t>
            </a:r>
            <a:r>
              <a:rPr lang="uk-UA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стратегії</a:t>
            </a:r>
          </a:p>
          <a:p>
            <a:endParaRPr lang="uk-UA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Матриця </a:t>
            </a:r>
            <a:r>
              <a:rPr lang="uk-UA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Ансоффа</a:t>
            </a:r>
            <a:endParaRPr lang="uk-UA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Типові стратегії бізнесу за М. Портером</a:t>
            </a:r>
          </a:p>
          <a:p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Матриця БКГ</a:t>
            </a:r>
          </a:p>
          <a:p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Типові стратегії розвитку (стратегії концентрованого зростання, інтегрованого зростання, стабілізації та реструктуризації)</a:t>
            </a:r>
            <a:endParaRPr lang="uk-UA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96558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62545" y="624110"/>
            <a:ext cx="9842067" cy="705926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Сутність планування як функції управління.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86691" y="1468581"/>
            <a:ext cx="10617921" cy="5056909"/>
          </a:xfrm>
        </p:spPr>
        <p:txBody>
          <a:bodyPr>
            <a:normAutofit lnSpcReduction="10000"/>
          </a:bodyPr>
          <a:lstStyle/>
          <a:p>
            <a:pPr marL="0" indent="540385" algn="just">
              <a:lnSpc>
                <a:spcPct val="120000"/>
              </a:lnSpc>
              <a:spcBef>
                <a:spcPts val="0"/>
              </a:spcBef>
            </a:pP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Ключова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роль планування визначається тим, що воно передує виконанню всіх інших управлінських функцій, оскільки покликано формулювати мету і завдання організації, шляхи і методи їх досягнення, а також визначати необхідні для цього засоби. </a:t>
            </a:r>
            <a:endParaRPr lang="uk-UA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540385" algn="just">
              <a:lnSpc>
                <a:spcPct val="120000"/>
              </a:lnSpc>
              <a:spcBef>
                <a:spcPts val="0"/>
              </a:spcBef>
            </a:pPr>
            <a:r>
              <a:rPr lang="uk-UA" sz="2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Реалізація рішень, 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прийнятих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 планування, визначає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 здійснення всіх інших функцій управління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lvl="0" algn="just">
              <a:lnSpc>
                <a:spcPct val="120000"/>
              </a:lnSpc>
              <a:spcBef>
                <a:spcPts val="0"/>
              </a:spcBef>
              <a:buClr>
                <a:srgbClr val="A53010"/>
              </a:buClr>
            </a:pPr>
            <a:r>
              <a:rPr lang="uk-UA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 – це цілеспрямована інтелектуальна діяльність людей, що має на меті визначення цілей і завдань функціонування певних систем та шляхів і методів досягнення цих цілей і завдань.</a:t>
            </a:r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540385" algn="just">
              <a:lnSpc>
                <a:spcPct val="130000"/>
              </a:lnSpc>
            </a:pP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4005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37855" y="624110"/>
            <a:ext cx="9966757" cy="747490"/>
          </a:xfrm>
        </p:spPr>
        <p:txBody>
          <a:bodyPr/>
          <a:lstStyle/>
          <a:p>
            <a:pPr lvl="0"/>
            <a:r>
              <a:rPr lang="uk-UA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Сутність планування як функції управління.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03564" y="1136073"/>
            <a:ext cx="10701048" cy="5181599"/>
          </a:xfrm>
        </p:spPr>
        <p:txBody>
          <a:bodyPr>
            <a:normAutofit lnSpcReduction="10000"/>
          </a:bodyPr>
          <a:lstStyle/>
          <a:p>
            <a:pPr marL="0" indent="540385" algn="just">
              <a:lnSpc>
                <a:spcPct val="120000"/>
              </a:lnSpc>
              <a:spcBef>
                <a:spcPts val="0"/>
              </a:spcBef>
            </a:pPr>
            <a:r>
              <a:rPr lang="uk-UA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uk-UA" sz="3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процес визначення цілей організації та прийняття рішень щодо шляхів їх досягнення.</a:t>
            </a:r>
          </a:p>
          <a:p>
            <a:pPr marL="0" indent="511810" algn="just">
              <a:lnSpc>
                <a:spcPct val="120000"/>
              </a:lnSpc>
              <a:spcBef>
                <a:spcPts val="0"/>
              </a:spcBef>
            </a:pPr>
            <a:r>
              <a:rPr lang="uk-UA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 як загальна функція менеджменту </a:t>
            </a:r>
            <a:r>
              <a:rPr lang="uk-UA" sz="3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означає вид управлінської діяльності, що визначає перспективу і майбутній стан організації (або встановлення цілей і шляхів їхнього досягнення).</a:t>
            </a:r>
          </a:p>
          <a:p>
            <a:pPr marL="0" indent="511810" algn="just">
              <a:lnSpc>
                <a:spcPct val="120000"/>
              </a:lnSpc>
              <a:spcBef>
                <a:spcPts val="0"/>
              </a:spcBef>
            </a:pPr>
            <a:r>
              <a:rPr lang="uk-UA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 планування </a:t>
            </a:r>
            <a:r>
              <a:rPr lang="uk-UA" sz="3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забезпечення нововведень та змін у такому обсязі, щоб адекватно реагувати на зміни у зовнішньому та внутрішньому середовищах.</a:t>
            </a:r>
          </a:p>
          <a:p>
            <a:endParaRPr lang="ru-RU" sz="2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1731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81543" y="513273"/>
            <a:ext cx="9923069" cy="719782"/>
          </a:xfrm>
        </p:spPr>
        <p:txBody>
          <a:bodyPr>
            <a:normAutofit/>
          </a:bodyPr>
          <a:lstStyle/>
          <a:p>
            <a:r>
              <a:rPr lang="uk-UA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Сутність планування як функції управління.</a:t>
            </a:r>
            <a:endParaRPr lang="ru-RU" sz="3200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1246909" y="1233055"/>
            <a:ext cx="10257703" cy="4678167"/>
          </a:xfrm>
        </p:spPr>
        <p:txBody>
          <a:bodyPr>
            <a:normAutofit lnSpcReduction="10000"/>
          </a:bodyPr>
          <a:lstStyle/>
          <a:p>
            <a:pPr marL="0">
              <a:lnSpc>
                <a:spcPct val="110000"/>
              </a:lnSpc>
              <a:spcBef>
                <a:spcPts val="0"/>
              </a:spcBef>
            </a:pPr>
            <a:r>
              <a:rPr lang="uk-UA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uk-UA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 ключові питання процесу планування: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uk-UA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 знаходиться у даний момент (теперішній стан)?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чого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 прагне досягти (</a:t>
            </a:r>
            <a:r>
              <a:rPr lang="uk-UA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куди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вона прямує)?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uk-UA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 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потрапити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туди, куди вона прагне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>
              <a:lnSpc>
                <a:spcPct val="110000"/>
              </a:lnSpc>
              <a:spcBef>
                <a:spcPts val="1200"/>
              </a:spcBef>
            </a:pPr>
            <a:r>
              <a:rPr lang="ru-RU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Сутність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таких аспектах: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формулювання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цілей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підрозділу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на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певний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період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господарських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обів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виявлення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необхідних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реалізації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поставлених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цілей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71494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93273" y="624110"/>
            <a:ext cx="9911339" cy="844472"/>
          </a:xfrm>
        </p:spPr>
        <p:txBody>
          <a:bodyPr>
            <a:normAutofit/>
          </a:bodyPr>
          <a:lstStyle/>
          <a:p>
            <a:r>
              <a:rPr lang="uk-UA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Сутність планування як функції управління.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42109" y="1565565"/>
            <a:ext cx="10562503" cy="466898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smtClean="0"/>
              <a:t>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 – 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 деталізована сукупність рішень, які підлягають реалізації, перелік конкретних заходів і їхніх виконавців. План є результатом процесу планування. </a:t>
            </a:r>
          </a:p>
          <a:p>
            <a:pPr algn="just"/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Класифікація планів</a:t>
            </a:r>
          </a:p>
          <a:p>
            <a:endParaRPr lang="uk-UA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4806517"/>
              </p:ext>
            </p:extLst>
          </p:nvPr>
        </p:nvGraphicFramePr>
        <p:xfrm>
          <a:off x="1191489" y="2978726"/>
          <a:ext cx="10313122" cy="28678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48947">
                  <a:extLst>
                    <a:ext uri="{9D8B030D-6E8A-4147-A177-3AD203B41FA5}">
                      <a16:colId xmlns:a16="http://schemas.microsoft.com/office/drawing/2014/main" val="1513195971"/>
                    </a:ext>
                  </a:extLst>
                </a:gridCol>
                <a:gridCol w="3164175">
                  <a:extLst>
                    <a:ext uri="{9D8B030D-6E8A-4147-A177-3AD203B41FA5}">
                      <a16:colId xmlns:a16="http://schemas.microsoft.com/office/drawing/2014/main" val="2776441953"/>
                    </a:ext>
                  </a:extLst>
                </a:gridCol>
              </a:tblGrid>
              <a:tr h="2867891">
                <a:tc>
                  <a:txBody>
                    <a:bodyPr/>
                    <a:lstStyle/>
                    <a:p>
                      <a:r>
                        <a:rPr lang="uk-UA" sz="2400" b="1" i="1" noProof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 широтою охоплення</a:t>
                      </a:r>
                      <a:r>
                        <a:rPr lang="uk-UA" sz="2400" b="0" i="1" noProof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uk-UA" sz="2400" b="0" noProof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>
                        <a:buNone/>
                      </a:pPr>
                      <a:r>
                        <a:rPr lang="uk-UA" sz="2400" b="0" noProof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 корпоративне планування (для всієї компанії в цілому);</a:t>
                      </a:r>
                    </a:p>
                    <a:p>
                      <a:pPr marL="0" indent="0">
                        <a:buNone/>
                      </a:pPr>
                      <a:r>
                        <a:rPr lang="uk-UA" sz="2400" b="0" noProof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 планування за видами діяльності (планування виробництва килимів);</a:t>
                      </a:r>
                    </a:p>
                    <a:p>
                      <a:pPr marL="0" indent="0">
                        <a:buNone/>
                      </a:pPr>
                      <a:r>
                        <a:rPr lang="uk-UA" sz="2400" b="0" noProof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 планування на рівні конкретного підрозділу (планування роботи цеху).</a:t>
                      </a:r>
                      <a:endParaRPr lang="uk-UA" sz="2400" b="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400" i="1" noProof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 функціями:</a:t>
                      </a:r>
                      <a:endParaRPr lang="uk-UA" sz="2400" noProof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>
                        <a:buNone/>
                      </a:pPr>
                      <a:r>
                        <a:rPr lang="uk-UA" sz="2400" b="0" noProof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 виробниче;</a:t>
                      </a:r>
                    </a:p>
                    <a:p>
                      <a:pPr marL="0" indent="0">
                        <a:buNone/>
                      </a:pPr>
                      <a:r>
                        <a:rPr lang="uk-UA" sz="2400" b="0" noProof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 фінансове;</a:t>
                      </a:r>
                    </a:p>
                    <a:p>
                      <a:pPr marL="0" indent="0">
                        <a:buNone/>
                      </a:pPr>
                      <a:r>
                        <a:rPr lang="uk-UA" sz="2400" b="0" noProof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 кадрове;</a:t>
                      </a:r>
                    </a:p>
                    <a:p>
                      <a:pPr marL="0" indent="0">
                        <a:buNone/>
                      </a:pPr>
                      <a:r>
                        <a:rPr lang="uk-UA" sz="2400" b="0" noProof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 маркетингове</a:t>
                      </a:r>
                      <a:endParaRPr lang="uk-UA" sz="2400" b="0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18741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1192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62545" y="624110"/>
            <a:ext cx="9842067" cy="719781"/>
          </a:xfrm>
        </p:spPr>
        <p:txBody>
          <a:bodyPr/>
          <a:lstStyle/>
          <a:p>
            <a:r>
              <a:rPr lang="uk-UA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Сутність планування як функції управління.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41772200"/>
              </p:ext>
            </p:extLst>
          </p:nvPr>
        </p:nvGraphicFramePr>
        <p:xfrm>
          <a:off x="873125" y="1497013"/>
          <a:ext cx="10631488" cy="493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44002">
                  <a:extLst>
                    <a:ext uri="{9D8B030D-6E8A-4147-A177-3AD203B41FA5}">
                      <a16:colId xmlns:a16="http://schemas.microsoft.com/office/drawing/2014/main" val="1650518202"/>
                    </a:ext>
                  </a:extLst>
                </a:gridCol>
                <a:gridCol w="6087486">
                  <a:extLst>
                    <a:ext uri="{9D8B030D-6E8A-4147-A177-3AD203B41FA5}">
                      <a16:colId xmlns:a16="http://schemas.microsoft.com/office/drawing/2014/main" val="39280269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uk-UA" sz="2400" b="1" i="1" kern="120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За </a:t>
                      </a:r>
                      <a:r>
                        <a:rPr lang="uk-UA" sz="2400" b="1" i="1" kern="1200" noProof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підфункціями</a:t>
                      </a:r>
                      <a:r>
                        <a:rPr lang="uk-UA" sz="2400" b="1" i="1" kern="120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(наприклад, для маркетингу):</a:t>
                      </a:r>
                      <a:endParaRPr lang="uk-UA" sz="2400" b="1" kern="1200" noProof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uk-UA" sz="2400" b="0" kern="120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• планування асортиментів;</a:t>
                      </a:r>
                    </a:p>
                    <a:p>
                      <a:r>
                        <a:rPr lang="uk-UA" sz="2400" b="0" kern="120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• планування реклами;</a:t>
                      </a:r>
                    </a:p>
                    <a:p>
                      <a:r>
                        <a:rPr lang="uk-UA" sz="2400" b="0" kern="120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• планування продажів.</a:t>
                      </a:r>
                    </a:p>
                    <a:p>
                      <a:endParaRPr lang="uk-UA" sz="2400" b="0" noProof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400" b="1" i="1" kern="120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За горизонтом планування:</a:t>
                      </a:r>
                      <a:endParaRPr lang="uk-UA" sz="2400" b="1" kern="1200" noProof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uk-UA" sz="2400" b="0" kern="120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• довгострокове планування – 5 років і більше;</a:t>
                      </a:r>
                    </a:p>
                    <a:p>
                      <a:r>
                        <a:rPr lang="uk-UA" sz="2400" b="0" kern="120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• </a:t>
                      </a:r>
                      <a:r>
                        <a:rPr lang="uk-UA" sz="2400" b="0" kern="1200" noProof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середньостроковс</a:t>
                      </a:r>
                      <a:r>
                        <a:rPr lang="uk-UA" sz="2400" b="0" kern="120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планування – від 2 до 5 років;</a:t>
                      </a:r>
                    </a:p>
                    <a:p>
                      <a:r>
                        <a:rPr lang="uk-UA" sz="2400" b="0" kern="120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• короткострокове планування – до року</a:t>
                      </a:r>
                      <a:endParaRPr lang="uk-UA" sz="2400" b="0" noProof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13742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sz="2400" b="1" i="1" kern="1200" noProof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За ступенем деталізації планів:</a:t>
                      </a:r>
                      <a:endParaRPr lang="uk-UA" sz="2400" b="1" kern="1200" noProof="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uk-UA" sz="2400" kern="1200" noProof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• стратегічне планування;</a:t>
                      </a:r>
                    </a:p>
                    <a:p>
                      <a:r>
                        <a:rPr lang="uk-UA" sz="2400" kern="1200" noProof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• оперативне або тактичне планування.</a:t>
                      </a:r>
                      <a:endParaRPr lang="uk-UA" sz="2400" noProof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400" b="1" i="1" kern="1200" noProof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За обов'язковістю виконання:</a:t>
                      </a:r>
                      <a:endParaRPr lang="uk-UA" sz="2400" b="1" kern="1200" noProof="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uk-UA" sz="2400" kern="1200" noProof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• директивні плани для безпосереднього обов'язкового виконання;</a:t>
                      </a:r>
                    </a:p>
                    <a:p>
                      <a:r>
                        <a:rPr lang="uk-UA" sz="2400" kern="1200" noProof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• індикативні плани, які є орієнтирами й залежать від індикаторів економічної, політичної й </a:t>
                      </a:r>
                      <a:r>
                        <a:rPr lang="uk-UA" sz="2400" kern="1200" noProof="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т.і</a:t>
                      </a:r>
                      <a:r>
                        <a:rPr lang="uk-UA" sz="2400" kern="1200" noProof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діяльності.</a:t>
                      </a:r>
                    </a:p>
                    <a:p>
                      <a:endParaRPr lang="uk-UA" sz="2400" noProof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19366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6188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7127" y="624110"/>
            <a:ext cx="9897485" cy="830617"/>
          </a:xfrm>
        </p:spPr>
        <p:txBody>
          <a:bodyPr>
            <a:normAutofit/>
          </a:bodyPr>
          <a:lstStyle/>
          <a:p>
            <a:r>
              <a:rPr lang="uk-UA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Сутність планування як функції управління.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55964" y="1551709"/>
            <a:ext cx="10548648" cy="47244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</a:pPr>
            <a:r>
              <a:rPr lang="uk-UA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 планування: 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єдність, безперервність, гнучкість, точність, принцип участі.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</a:pPr>
            <a:r>
              <a:rPr lang="uk-UA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 Принцип єдності (системності)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планування повинно мати системний характер: наявність єдиного напряму розвитку елементів системи, поведінки, що зорієнтовані на загальні цілі. Координація планової діяльності на горизонтальному та вертикальному рівнях. 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</a:pP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Принцип </a:t>
            </a:r>
            <a:r>
              <a:rPr lang="uk-UA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безперервності 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підтримування безперебійності планової перспективи, взаємоузгодження довго-, середньо- та короткострокових планів, тобто процес планування здійснюється постійно в межах установленого циклу. </a:t>
            </a:r>
          </a:p>
          <a:p>
            <a:pPr algn="just"/>
            <a:endParaRPr lang="uk-UA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9501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976</TotalTime>
  <Words>2437</Words>
  <Application>Microsoft Office PowerPoint</Application>
  <PresentationFormat>Широкоэкранный</PresentationFormat>
  <Paragraphs>176</Paragraphs>
  <Slides>35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35</vt:i4>
      </vt:variant>
    </vt:vector>
  </HeadingPairs>
  <TitlesOfParts>
    <vt:vector size="43" baseType="lpstr">
      <vt:lpstr>Arial</vt:lpstr>
      <vt:lpstr>Bookman Old Style</vt:lpstr>
      <vt:lpstr>Calibri</vt:lpstr>
      <vt:lpstr>Century Gothic</vt:lpstr>
      <vt:lpstr>Times New Roman</vt:lpstr>
      <vt:lpstr>Wingdings 3</vt:lpstr>
      <vt:lpstr>Легкий дым</vt:lpstr>
      <vt:lpstr>Изображение Paintbrush</vt:lpstr>
      <vt:lpstr>ТЕМА 3 Планування як функція менеджменту</vt:lpstr>
      <vt:lpstr>1. Сутність планування як функції управління.</vt:lpstr>
      <vt:lpstr>1. Сутність планування як функції управління.</vt:lpstr>
      <vt:lpstr>1. Сутність планування як функції управління.</vt:lpstr>
      <vt:lpstr>1. Сутність планування як функції управління.</vt:lpstr>
      <vt:lpstr>1. Сутність планування як функції управління.</vt:lpstr>
      <vt:lpstr>1. Сутність планування як функції управління.</vt:lpstr>
      <vt:lpstr>1. Сутність планування як функції управління.</vt:lpstr>
      <vt:lpstr>1. Сутність планування як функції управління.</vt:lpstr>
      <vt:lpstr>1. Сутність планування як функції управління.</vt:lpstr>
      <vt:lpstr>1. Сутність планування як функції управління.</vt:lpstr>
      <vt:lpstr>1. Сутність планування як функції управління.</vt:lpstr>
      <vt:lpstr>1. Сутність планування як функції управління.</vt:lpstr>
      <vt:lpstr>1. Сутність планування як функції управління.</vt:lpstr>
      <vt:lpstr>1. Сутність планування як функції управління.</vt:lpstr>
      <vt:lpstr>2. Цілі управлінського планування</vt:lpstr>
      <vt:lpstr>2. Цілі управлінського планування</vt:lpstr>
      <vt:lpstr>2. Цілі управлінського планування.</vt:lpstr>
      <vt:lpstr>2. Цілі управлінського планування.</vt:lpstr>
      <vt:lpstr>2. Цілі управлінського планування.</vt:lpstr>
      <vt:lpstr> 2. Цілі управлінського планування.</vt:lpstr>
      <vt:lpstr>2. Цілі управлінського планування.</vt:lpstr>
      <vt:lpstr>2. Цілі управлінського планування.</vt:lpstr>
      <vt:lpstr>3. Стратегічне планування. </vt:lpstr>
      <vt:lpstr>3. Стратегічне планування. </vt:lpstr>
      <vt:lpstr>3. Стратегічне планування. </vt:lpstr>
      <vt:lpstr>3. Стратегічне планування.</vt:lpstr>
      <vt:lpstr>3. Стратегічне планування.</vt:lpstr>
      <vt:lpstr>3. Стратегічне планування.</vt:lpstr>
      <vt:lpstr>3. Стратегічне планування.</vt:lpstr>
      <vt:lpstr>3. Стратегічне планування.</vt:lpstr>
      <vt:lpstr>3. Стратегічне планування.</vt:lpstr>
      <vt:lpstr>3. Стратегічне планування.</vt:lpstr>
      <vt:lpstr>3. Стратегічне планування.</vt:lpstr>
      <vt:lpstr>3. Стратегічне планування.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2 Розвиток науки управління</dc:title>
  <dc:creator>zhalinska@gmail.com</dc:creator>
  <cp:lastModifiedBy>zhalinska@gmail.com</cp:lastModifiedBy>
  <cp:revision>116</cp:revision>
  <dcterms:created xsi:type="dcterms:W3CDTF">2021-09-14T18:03:03Z</dcterms:created>
  <dcterms:modified xsi:type="dcterms:W3CDTF">2022-05-15T11:43:54Z</dcterms:modified>
</cp:coreProperties>
</file>