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4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19.03.2025</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ср 19.03.25</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ср 19.03.25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p>
            <a:fld id="{5B106E36-FD25-4E2D-B0AA-010F637433A0}" type="datetimeFigureOut">
              <a:rPr lang="ru-RU" smtClean="0"/>
              <a:pPr/>
              <a:t>ср 19.03.25</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ср 19.03.25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ср 19.03.25</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ср 19.03.25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ср 19.03.25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ср 19.03.25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ср 19.03.25</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ср 19.03.25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ср 19.03.25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ru-RU"/>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ср 19.03.25</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627784" y="2960754"/>
            <a:ext cx="5978616" cy="936492"/>
          </a:xfrm>
        </p:spPr>
        <p:txBody>
          <a:bodyPr/>
          <a:lstStyle/>
          <a:p>
            <a:pPr algn="ctr"/>
            <a:r>
              <a:rPr lang="ru-RU" dirty="0"/>
              <a:t>Франчайзинг</a:t>
            </a:r>
            <a:endParaRPr lang="uk-UA" dirty="0"/>
          </a:p>
        </p:txBody>
      </p:sp>
      <p:sp>
        <p:nvSpPr>
          <p:cNvPr id="3" name="Подзаголовок 2"/>
          <p:cNvSpPr>
            <a:spLocks noGrp="1"/>
          </p:cNvSpPr>
          <p:nvPr>
            <p:ph type="subTitle" idx="1"/>
          </p:nvPr>
        </p:nvSpPr>
        <p:spPr>
          <a:xfrm>
            <a:off x="3214678" y="1000108"/>
            <a:ext cx="5114778" cy="428628"/>
          </a:xfrm>
        </p:spPr>
        <p:txBody>
          <a:bodyPr>
            <a:normAutofit/>
          </a:bodyPr>
          <a:lstStyle/>
          <a:p>
            <a:r>
              <a:rPr lang="uk-UA" sz="2400" dirty="0"/>
              <a:t>ЛЕКЦІЯ №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124744"/>
            <a:ext cx="7239000" cy="4752528"/>
          </a:xfrm>
        </p:spPr>
        <p:txBody>
          <a:bodyPr>
            <a:noAutofit/>
          </a:bodyPr>
          <a:lstStyle/>
          <a:p>
            <a:pPr lvl="0"/>
            <a:r>
              <a:rPr lang="uk-UA" sz="2200" dirty="0"/>
              <a:t>Прагнути працювати і спілкуватися з </a:t>
            </a:r>
            <a:r>
              <a:rPr lang="uk-UA" sz="2200" dirty="0" err="1"/>
              <a:t>франчайзером</a:t>
            </a:r>
            <a:r>
              <a:rPr lang="uk-UA" sz="2200" dirty="0"/>
              <a:t>;</a:t>
            </a:r>
            <a:endParaRPr lang="ru-RU" sz="2200" dirty="0"/>
          </a:p>
          <a:p>
            <a:pPr lvl="0"/>
            <a:r>
              <a:rPr lang="uk-UA" sz="2200" dirty="0"/>
              <a:t>Зв'язати себе певними зобов'язаннями з бізнесом, бути вірним йому як в добрі так і в скрутні часи;</a:t>
            </a:r>
            <a:endParaRPr lang="ru-RU" sz="2200" dirty="0"/>
          </a:p>
          <a:p>
            <a:pPr lvl="0"/>
            <a:r>
              <a:rPr lang="uk-UA" sz="2200" dirty="0"/>
              <a:t>Додержуватись операційних процедур і стандартів, встановленим </a:t>
            </a:r>
            <a:r>
              <a:rPr lang="uk-UA" sz="2200" dirty="0" err="1"/>
              <a:t>франчайзером</a:t>
            </a:r>
            <a:r>
              <a:rPr lang="uk-UA" sz="2200" dirty="0"/>
              <a:t>;</a:t>
            </a:r>
            <a:endParaRPr lang="ru-RU" sz="2200" dirty="0"/>
          </a:p>
          <a:p>
            <a:pPr lvl="0"/>
            <a:r>
              <a:rPr lang="uk-UA" sz="2200" dirty="0"/>
              <a:t>Стати частиною системи шляхом внесення в бізнес нових ідей (за згодою </a:t>
            </a:r>
            <a:r>
              <a:rPr lang="uk-UA" sz="2200" dirty="0" err="1"/>
              <a:t>франчайзера</a:t>
            </a:r>
            <a:r>
              <a:rPr lang="uk-UA" sz="2200" dirty="0"/>
              <a:t>) і постійного вкладання зусиль у бізнес.</a:t>
            </a:r>
            <a:endParaRPr lang="ru-RU" sz="2200" dirty="0"/>
          </a:p>
          <a:p>
            <a:pPr marL="0" indent="0" algn="just">
              <a:buNone/>
            </a:pPr>
            <a:r>
              <a:rPr lang="uk-UA" sz="2200" dirty="0"/>
              <a:t>Будь-хто зацікавлений у покупці франшизи повинен вирішити, чи є для нього прийнятними такі взаємини.</a:t>
            </a:r>
            <a:endParaRPr lang="ru-RU" sz="2200" dirty="0"/>
          </a:p>
          <a:p>
            <a:pPr marL="0" indent="0" algn="just">
              <a:buNone/>
            </a:pPr>
            <a:endParaRPr lang="ru-RU" sz="2200" dirty="0"/>
          </a:p>
        </p:txBody>
      </p:sp>
    </p:spTree>
    <p:extLst>
      <p:ext uri="{BB962C8B-B14F-4D97-AF65-F5344CB8AC3E}">
        <p14:creationId xmlns:p14="http://schemas.microsoft.com/office/powerpoint/2010/main" val="981283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908720"/>
            <a:ext cx="7239000" cy="5472608"/>
          </a:xfrm>
        </p:spPr>
        <p:txBody>
          <a:bodyPr>
            <a:noAutofit/>
          </a:bodyPr>
          <a:lstStyle/>
          <a:p>
            <a:pPr marL="0" indent="0">
              <a:buNone/>
            </a:pPr>
            <a:r>
              <a:rPr lang="uk-UA" sz="2800" b="1" dirty="0"/>
              <a:t>Види франчайзингу</a:t>
            </a:r>
            <a:endParaRPr lang="ru-RU" sz="2800" dirty="0"/>
          </a:p>
          <a:p>
            <a:pPr marL="0" indent="0" algn="just">
              <a:buNone/>
            </a:pPr>
            <a:r>
              <a:rPr lang="uk-UA" dirty="0"/>
              <a:t>Існують різноманітні форми франчайзингу. Вибір франчайзингу залежить: від виду господарської діяльності; стабільності </a:t>
            </a:r>
            <a:r>
              <a:rPr lang="uk-UA" dirty="0" err="1"/>
              <a:t>франчайзера</a:t>
            </a:r>
            <a:r>
              <a:rPr lang="uk-UA" dirty="0"/>
              <a:t> і його місця на ринку товарів і послуг; особливостей ринку місцевого франчайзі. </a:t>
            </a:r>
          </a:p>
          <a:p>
            <a:pPr marL="0" indent="0" algn="just">
              <a:buNone/>
            </a:pPr>
            <a:r>
              <a:rPr lang="uk-UA" dirty="0"/>
              <a:t>Виділяють три основних види франчайзингу</a:t>
            </a:r>
            <a:r>
              <a:rPr lang="en-US" dirty="0"/>
              <a:t>:</a:t>
            </a:r>
          </a:p>
          <a:p>
            <a:pPr algn="just"/>
            <a:r>
              <a:rPr lang="uk-UA" dirty="0"/>
              <a:t>Товарний</a:t>
            </a:r>
            <a:endParaRPr lang="en-US" dirty="0"/>
          </a:p>
          <a:p>
            <a:pPr algn="just"/>
            <a:r>
              <a:rPr lang="uk-UA" dirty="0"/>
              <a:t>Виробничий</a:t>
            </a:r>
            <a:endParaRPr lang="en-US" dirty="0"/>
          </a:p>
          <a:p>
            <a:pPr algn="just"/>
            <a:r>
              <a:rPr lang="uk-UA" dirty="0"/>
              <a:t>Діловий</a:t>
            </a:r>
            <a:endParaRPr lang="ru-RU" dirty="0"/>
          </a:p>
          <a:p>
            <a:pPr marL="0" indent="0" algn="just">
              <a:buNone/>
            </a:pPr>
            <a:endParaRPr lang="ru-RU" sz="2200" dirty="0"/>
          </a:p>
        </p:txBody>
      </p:sp>
    </p:spTree>
    <p:extLst>
      <p:ext uri="{BB962C8B-B14F-4D97-AF65-F5344CB8AC3E}">
        <p14:creationId xmlns:p14="http://schemas.microsoft.com/office/powerpoint/2010/main" val="4027420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476672"/>
            <a:ext cx="7671796" cy="5904656"/>
          </a:xfrm>
        </p:spPr>
        <p:txBody>
          <a:bodyPr>
            <a:noAutofit/>
          </a:bodyPr>
          <a:lstStyle/>
          <a:p>
            <a:pPr marL="0" indent="0" algn="just">
              <a:buNone/>
            </a:pPr>
            <a:r>
              <a:rPr lang="uk-UA" sz="2000" b="1" dirty="0"/>
              <a:t>Товарний франчайзинг </a:t>
            </a:r>
            <a:r>
              <a:rPr lang="uk-UA" sz="2000" dirty="0"/>
              <a:t>іноді називають «франчайзинг продукту (торгового імені)». Це франчайзинг у сфері торгівлі на продаж готового товару. У товарному франчайзингу </a:t>
            </a:r>
            <a:r>
              <a:rPr lang="uk-UA" sz="2000" dirty="0" err="1"/>
              <a:t>франчайзером</a:t>
            </a:r>
            <a:r>
              <a:rPr lang="uk-UA" sz="2000" dirty="0"/>
              <a:t> зазвичай є виробник, що продає продукт чи  напівфабрикат дилеру-франчайзі. Останній здійснює передпродажне і </a:t>
            </a:r>
            <a:r>
              <a:rPr lang="uk-UA" sz="2000" dirty="0" err="1"/>
              <a:t>післяпродажне</a:t>
            </a:r>
            <a:r>
              <a:rPr lang="uk-UA" sz="2000" dirty="0"/>
              <a:t> обслуговування покупців продукції </a:t>
            </a:r>
            <a:r>
              <a:rPr lang="uk-UA" sz="2000" dirty="0" err="1"/>
              <a:t>франчайзера</a:t>
            </a:r>
            <a:r>
              <a:rPr lang="uk-UA" sz="2000" dirty="0"/>
              <a:t> і відмовляється від продажу товарів конкурентів. Це правило є істотним змістом взаємин партнерів - </a:t>
            </a:r>
            <a:r>
              <a:rPr lang="uk-UA" sz="2000" dirty="0" err="1"/>
              <a:t>франчайзера</a:t>
            </a:r>
            <a:r>
              <a:rPr lang="uk-UA" sz="2000" dirty="0"/>
              <a:t> і франчайзі-дилера.</a:t>
            </a:r>
            <a:endParaRPr lang="ru-RU" sz="2000" dirty="0"/>
          </a:p>
          <a:p>
            <a:pPr marL="0" indent="0" algn="just">
              <a:buNone/>
            </a:pPr>
            <a:r>
              <a:rPr lang="uk-UA" sz="2000" dirty="0"/>
              <a:t>Цей вид діяльності, спрямований на придбання у ведучої компанії права на продаж товарів з її торговою маркою. У цьому випадку франчайзі купує у </a:t>
            </a:r>
            <a:r>
              <a:rPr lang="uk-UA" sz="2000" dirty="0" err="1"/>
              <a:t>франчайзера</a:t>
            </a:r>
            <a:r>
              <a:rPr lang="uk-UA" sz="2000" dirty="0"/>
              <a:t> товари і після цього  перепродає їх від імені </a:t>
            </a:r>
            <a:r>
              <a:rPr lang="uk-UA" sz="2000" dirty="0" err="1"/>
              <a:t>франчайзера</a:t>
            </a:r>
            <a:r>
              <a:rPr lang="uk-UA" sz="2000" dirty="0"/>
              <a:t>. В окремих випадках ведуча компанія має відношення і до оплати гарантійних послуг, відшкодуванню витрат на спільну рекламу. Як правило, для товарного франчайзингу характерна вузька спеціалізація франчайзі на реалізації одного виду товарів і послуг.</a:t>
            </a:r>
            <a:endParaRPr lang="ru-RU" sz="2000" dirty="0"/>
          </a:p>
          <a:p>
            <a:pPr marL="0" indent="0" algn="just">
              <a:buNone/>
            </a:pPr>
            <a:endParaRPr lang="ru-RU" sz="2200" dirty="0"/>
          </a:p>
        </p:txBody>
      </p:sp>
    </p:spTree>
    <p:extLst>
      <p:ext uri="{BB962C8B-B14F-4D97-AF65-F5344CB8AC3E}">
        <p14:creationId xmlns:p14="http://schemas.microsoft.com/office/powerpoint/2010/main" val="806451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980728"/>
            <a:ext cx="6984776" cy="4824536"/>
          </a:xfrm>
        </p:spPr>
        <p:txBody>
          <a:bodyPr>
            <a:noAutofit/>
          </a:bodyPr>
          <a:lstStyle/>
          <a:p>
            <a:pPr marL="0" indent="0" algn="just">
              <a:buNone/>
            </a:pPr>
            <a:r>
              <a:rPr lang="uk-UA" sz="2200" dirty="0"/>
              <a:t>Другим видом франчайзингу є </a:t>
            </a:r>
            <a:r>
              <a:rPr lang="uk-UA" sz="2200" b="1" dirty="0"/>
              <a:t>виробничий </a:t>
            </a:r>
            <a:r>
              <a:rPr lang="uk-UA" sz="2200" dirty="0"/>
              <a:t>франчайзинг. Цей вид франчайзингу найбільш широко представлений у виробництві безалкогольних напоїв. Кожен з місцевих чи регіональних розливальних  і пакувальних заводів є франчайзі від основної компанії. </a:t>
            </a:r>
            <a:r>
              <a:rPr lang="uk-UA" sz="2200" dirty="0" err="1"/>
              <a:t>Coca</a:t>
            </a:r>
            <a:r>
              <a:rPr lang="uk-UA" sz="2200" dirty="0"/>
              <a:t> </a:t>
            </a:r>
            <a:r>
              <a:rPr lang="uk-UA" sz="2200" dirty="0" err="1"/>
              <a:t>Cola</a:t>
            </a:r>
            <a:r>
              <a:rPr lang="uk-UA" sz="2200" dirty="0"/>
              <a:t>, </a:t>
            </a:r>
            <a:r>
              <a:rPr lang="uk-UA" sz="2200" dirty="0" err="1"/>
              <a:t>Pepsi</a:t>
            </a:r>
            <a:r>
              <a:rPr lang="uk-UA" sz="2200" dirty="0"/>
              <a:t>, і інші продають концентрати та інші продукти, необхідні для виробництва місцевим розливальним компаніям, що потім змішують концентрати з іншими складовими продуктами і розливають у пляшки чи банки для розповсюдження по місцевих дилерах. Зрозуміло, що товар у Нью-Йорку не повинний відрізнятися від товару в Сан-Франциско.</a:t>
            </a:r>
            <a:endParaRPr lang="ru-RU" sz="2200" dirty="0"/>
          </a:p>
          <a:p>
            <a:pPr marL="0" indent="0" algn="just">
              <a:buNone/>
            </a:pPr>
            <a:endParaRPr lang="ru-RU" sz="2200" dirty="0"/>
          </a:p>
        </p:txBody>
      </p:sp>
    </p:spTree>
    <p:extLst>
      <p:ext uri="{BB962C8B-B14F-4D97-AF65-F5344CB8AC3E}">
        <p14:creationId xmlns:p14="http://schemas.microsoft.com/office/powerpoint/2010/main" val="3032348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620688"/>
            <a:ext cx="7128792" cy="5832648"/>
          </a:xfrm>
        </p:spPr>
        <p:txBody>
          <a:bodyPr>
            <a:noAutofit/>
          </a:bodyPr>
          <a:lstStyle/>
          <a:p>
            <a:pPr marL="0" indent="0" algn="just">
              <a:buNone/>
            </a:pPr>
            <a:r>
              <a:rPr lang="uk-UA" sz="2200" dirty="0"/>
              <a:t>Третім видом франчайзингу є діловий франчайзинг, який ще називають «франчайзинг бізнес-формату». При цьому </a:t>
            </a:r>
            <a:r>
              <a:rPr lang="uk-UA" sz="2200" dirty="0" err="1"/>
              <a:t>франчайзер</a:t>
            </a:r>
            <a:r>
              <a:rPr lang="uk-UA" sz="2200" dirty="0"/>
              <a:t> продає ліцензію приватним  особам чи іншим компаніям на право відкриття магазинів, кіосків, або цілих груп магазинів для продажу покупцям набору продуктів і послуг під ім'ям </a:t>
            </a:r>
            <a:r>
              <a:rPr lang="uk-UA" sz="2200" dirty="0" err="1"/>
              <a:t>франчайзера</a:t>
            </a:r>
            <a:r>
              <a:rPr lang="uk-UA" sz="2200" dirty="0"/>
              <a:t>.</a:t>
            </a:r>
            <a:r>
              <a:rPr lang="ru-RU" sz="2200" dirty="0"/>
              <a:t> </a:t>
            </a:r>
            <a:r>
              <a:rPr lang="uk-UA" sz="2200" dirty="0"/>
              <a:t>Таким чином, це франчайзинг на вид діяльності, тобто включення малого підприємства в повний виробничо-господарський цикл великої корпорації. Ледь не самий популярний вид франчайзингу, при якому ведуча фірма продає ліцензію приватним фірмам чи компаніям на право відкриття власної фірми з продажу продуктів і послуг під ім'ям </a:t>
            </a:r>
            <a:r>
              <a:rPr lang="uk-UA" sz="2200" dirty="0" err="1"/>
              <a:t>франчайзера</a:t>
            </a:r>
            <a:r>
              <a:rPr lang="uk-UA" sz="2200" dirty="0"/>
              <a:t> (наприклад, прокат і побутове обслуговування, ділові і професійні послуги, магазини, мережі закусочних, готелів). </a:t>
            </a:r>
            <a:endParaRPr lang="ru-RU" sz="2200" dirty="0"/>
          </a:p>
        </p:txBody>
      </p:sp>
    </p:spTree>
    <p:extLst>
      <p:ext uri="{BB962C8B-B14F-4D97-AF65-F5344CB8AC3E}">
        <p14:creationId xmlns:p14="http://schemas.microsoft.com/office/powerpoint/2010/main" val="3420298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908720"/>
            <a:ext cx="7128792" cy="5184576"/>
          </a:xfrm>
        </p:spPr>
        <p:txBody>
          <a:bodyPr>
            <a:noAutofit/>
          </a:bodyPr>
          <a:lstStyle/>
          <a:p>
            <a:pPr marL="0" indent="0" algn="just">
              <a:buNone/>
            </a:pPr>
            <a:r>
              <a:rPr lang="uk-UA" sz="2200" dirty="0"/>
              <a:t>З боку великої корпорації пред'являються рівні з нею  вимоги до технологічного процесу, якості, а також забезпечується навчання персоналу, вибір площадки будівництва підприємства, інші послуги (методи забезпечення продажів, ведення оперативної звітності і </a:t>
            </a:r>
            <a:r>
              <a:rPr lang="uk-UA" sz="2200" dirty="0" err="1"/>
              <a:t>т.п</a:t>
            </a:r>
            <a:r>
              <a:rPr lang="uk-UA" sz="2200" dirty="0"/>
              <a:t>.).</a:t>
            </a:r>
          </a:p>
          <a:p>
            <a:pPr marL="0" indent="0" algn="just">
              <a:buNone/>
            </a:pPr>
            <a:r>
              <a:rPr lang="uk-UA" sz="2200" dirty="0"/>
              <a:t>При діловому франчайзингу потрібно, щоб франчайзі оплачував постійні внески, а також робив внески в рекламний фонд, що знаходиться у віданні </a:t>
            </a:r>
            <a:r>
              <a:rPr lang="uk-UA" sz="2200" dirty="0" err="1"/>
              <a:t>франчайзера</a:t>
            </a:r>
            <a:r>
              <a:rPr lang="uk-UA" sz="2200" dirty="0"/>
              <a:t>. </a:t>
            </a:r>
            <a:r>
              <a:rPr lang="uk-UA" sz="2200" dirty="0" err="1"/>
              <a:t>Франчайзер</a:t>
            </a:r>
            <a:r>
              <a:rPr lang="uk-UA" sz="2200" dirty="0"/>
              <a:t> може здати в оренду франчайзі основні фонди, запропонувати йому фінансування; він вправі також виступати і як постачальник для своїх франчайзі</a:t>
            </a:r>
            <a:r>
              <a:rPr lang="uk-UA" dirty="0"/>
              <a:t>.</a:t>
            </a:r>
            <a:endParaRPr lang="ru-RU" dirty="0"/>
          </a:p>
          <a:p>
            <a:pPr marL="0" indent="0" algn="just">
              <a:buNone/>
            </a:pPr>
            <a:endParaRPr lang="ru-RU" sz="2200" dirty="0"/>
          </a:p>
        </p:txBody>
      </p:sp>
    </p:spTree>
    <p:extLst>
      <p:ext uri="{BB962C8B-B14F-4D97-AF65-F5344CB8AC3E}">
        <p14:creationId xmlns:p14="http://schemas.microsoft.com/office/powerpoint/2010/main" val="1005222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908720"/>
            <a:ext cx="7128792" cy="5184576"/>
          </a:xfrm>
        </p:spPr>
        <p:txBody>
          <a:bodyPr>
            <a:noAutofit/>
          </a:bodyPr>
          <a:lstStyle/>
          <a:p>
            <a:pPr marL="0" indent="0" algn="just">
              <a:buNone/>
            </a:pPr>
            <a:r>
              <a:rPr lang="uk-UA" sz="2200" dirty="0"/>
              <a:t>	Поряд з основними видами можна відмітити корпоративний та конверсійний види франчайзингу.</a:t>
            </a:r>
            <a:endParaRPr lang="ru-RU" sz="2200" dirty="0"/>
          </a:p>
          <a:p>
            <a:pPr marL="0" indent="0" algn="just">
              <a:buNone/>
            </a:pPr>
            <a:r>
              <a:rPr lang="uk-UA" sz="2200" b="1" dirty="0"/>
              <a:t>Корпоративний франчайзинг </a:t>
            </a:r>
            <a:r>
              <a:rPr lang="uk-UA" sz="2200" dirty="0"/>
              <a:t>- сучасна форма організації </a:t>
            </a:r>
            <a:r>
              <a:rPr lang="uk-UA" sz="2200" dirty="0" err="1"/>
              <a:t>франшизного</a:t>
            </a:r>
            <a:r>
              <a:rPr lang="uk-UA" sz="2200" dirty="0"/>
              <a:t> бізнесу, при якій </a:t>
            </a:r>
            <a:r>
              <a:rPr lang="uk-UA" sz="2200" dirty="0" err="1"/>
              <a:t>франшизоотримувач</a:t>
            </a:r>
            <a:r>
              <a:rPr lang="uk-UA" sz="2200" dirty="0"/>
              <a:t> оперує не окремим підприємством, а мережею </a:t>
            </a:r>
            <a:r>
              <a:rPr lang="uk-UA" sz="2200" dirty="0" err="1"/>
              <a:t>франшизних</a:t>
            </a:r>
            <a:r>
              <a:rPr lang="uk-UA" sz="2200" dirty="0"/>
              <a:t> підприємств із використанням найманих менеджерів.</a:t>
            </a:r>
            <a:endParaRPr lang="ru-RU" sz="2200" dirty="0"/>
          </a:p>
          <a:p>
            <a:pPr marL="0" indent="0" algn="just">
              <a:buNone/>
            </a:pPr>
            <a:r>
              <a:rPr lang="uk-UA" sz="2200" dirty="0"/>
              <a:t>	</a:t>
            </a:r>
            <a:r>
              <a:rPr lang="uk-UA" sz="2200" b="1" dirty="0"/>
              <a:t>Конверсійний франчайзинг </a:t>
            </a:r>
            <a:r>
              <a:rPr lang="uk-UA" sz="2200" dirty="0"/>
              <a:t>- спосіб розширення </a:t>
            </a:r>
            <a:r>
              <a:rPr lang="uk-UA" sz="2200" dirty="0" err="1"/>
              <a:t>франшизной</a:t>
            </a:r>
            <a:r>
              <a:rPr lang="uk-UA" sz="2200" dirty="0"/>
              <a:t> мережі, при якому діюче самостійне підприємство переходить на роботу за договором франчайзингу і приєднується до системи </a:t>
            </a:r>
            <a:r>
              <a:rPr lang="uk-UA" sz="2200" dirty="0" err="1"/>
              <a:t>франшизних</a:t>
            </a:r>
            <a:r>
              <a:rPr lang="uk-UA" sz="2200" dirty="0"/>
              <a:t> підприємств, що працюють під контролем одного </a:t>
            </a:r>
            <a:r>
              <a:rPr lang="uk-UA" sz="2200" dirty="0" err="1"/>
              <a:t>франшизоотримувача</a:t>
            </a:r>
            <a:r>
              <a:rPr lang="uk-UA" sz="2200" dirty="0"/>
              <a:t>.</a:t>
            </a:r>
            <a:endParaRPr lang="ru-RU" sz="2200" dirty="0"/>
          </a:p>
          <a:p>
            <a:pPr marL="0" indent="0" algn="just">
              <a:buNone/>
            </a:pPr>
            <a:endParaRPr lang="ru-RU" sz="2200" dirty="0"/>
          </a:p>
        </p:txBody>
      </p:sp>
    </p:spTree>
    <p:extLst>
      <p:ext uri="{BB962C8B-B14F-4D97-AF65-F5344CB8AC3E}">
        <p14:creationId xmlns:p14="http://schemas.microsoft.com/office/powerpoint/2010/main" val="3846426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908720"/>
            <a:ext cx="7200800" cy="5616624"/>
          </a:xfrm>
        </p:spPr>
        <p:txBody>
          <a:bodyPr>
            <a:noAutofit/>
          </a:bodyPr>
          <a:lstStyle/>
          <a:p>
            <a:pPr marL="0" indent="0" algn="just">
              <a:buNone/>
            </a:pPr>
            <a:r>
              <a:rPr lang="uk-UA" sz="2000" dirty="0"/>
              <a:t>В останні роки класична модель франчайзингу змінилася в напрямку забезпечення </a:t>
            </a:r>
            <a:r>
              <a:rPr lang="uk-UA" sz="2000" dirty="0" err="1"/>
              <a:t>франчайзера</a:t>
            </a:r>
            <a:r>
              <a:rPr lang="uk-UA" sz="2000" dirty="0"/>
              <a:t> додатковими можливостями швидкого  розвитку з найменшими витратами. Хоч існує багато варіантів класичного  франчайзингу, три з них використовуються найбільш часто. Це: </a:t>
            </a:r>
            <a:r>
              <a:rPr lang="uk-UA" sz="2000" b="1" dirty="0"/>
              <a:t>регіональний франчайзинг; </a:t>
            </a:r>
            <a:r>
              <a:rPr lang="uk-UA" sz="2000" b="1" dirty="0" err="1"/>
              <a:t>суб</a:t>
            </a:r>
            <a:r>
              <a:rPr lang="uk-UA" sz="2000" b="1" dirty="0"/>
              <a:t>-франчайзинг; франчайзинг, що  розвивається. </a:t>
            </a:r>
            <a:r>
              <a:rPr lang="uk-UA" sz="2000" dirty="0"/>
              <a:t>У кожному з  цих випадків франчайзі одержує всі переваги, що зазвичай пов’язані з франчайзингом: використання торгової марки і логотипа </a:t>
            </a:r>
            <a:r>
              <a:rPr lang="uk-UA" sz="2000" dirty="0" err="1"/>
              <a:t>франчайзера</a:t>
            </a:r>
            <a:r>
              <a:rPr lang="uk-UA" sz="2000" dirty="0"/>
              <a:t>, системи його бізнесу, первісне навчання, вибір місця, підтримка і </a:t>
            </a:r>
            <a:r>
              <a:rPr lang="uk-UA" sz="2000" dirty="0" err="1"/>
              <a:t>т.д</a:t>
            </a:r>
            <a:r>
              <a:rPr lang="uk-UA" sz="2000" dirty="0"/>
              <a:t>. Основні відмінності  їх  друг  від  друга полягають в наступному:</a:t>
            </a:r>
            <a:endParaRPr lang="ru-RU" sz="2000" dirty="0"/>
          </a:p>
          <a:p>
            <a:pPr lvl="0" algn="just"/>
            <a:r>
              <a:rPr lang="uk-UA" sz="2000" dirty="0"/>
              <a:t>тривалість відносин </a:t>
            </a:r>
            <a:r>
              <a:rPr lang="uk-UA" sz="2000" dirty="0" err="1"/>
              <a:t>франчайзера</a:t>
            </a:r>
            <a:r>
              <a:rPr lang="uk-UA" sz="2000" dirty="0"/>
              <a:t> і франчайзі;</a:t>
            </a:r>
            <a:endParaRPr lang="ru-RU" sz="2000" dirty="0"/>
          </a:p>
          <a:p>
            <a:pPr lvl="0" algn="just"/>
            <a:r>
              <a:rPr lang="uk-UA" sz="2000" dirty="0"/>
              <a:t>до кого франчайзі може звертатися за підтримкою;</a:t>
            </a:r>
            <a:endParaRPr lang="ru-RU" sz="2000" dirty="0"/>
          </a:p>
          <a:p>
            <a:pPr lvl="0" algn="just"/>
            <a:r>
              <a:rPr lang="uk-UA" sz="2000" dirty="0"/>
              <a:t>кому він сплачує  встановлені внески.</a:t>
            </a:r>
            <a:endParaRPr lang="ru-RU" sz="2000" dirty="0"/>
          </a:p>
          <a:p>
            <a:pPr marL="0" indent="0" algn="just">
              <a:buNone/>
            </a:pPr>
            <a:endParaRPr lang="ru-RU" sz="2200" dirty="0"/>
          </a:p>
        </p:txBody>
      </p:sp>
    </p:spTree>
    <p:extLst>
      <p:ext uri="{BB962C8B-B14F-4D97-AF65-F5344CB8AC3E}">
        <p14:creationId xmlns:p14="http://schemas.microsoft.com/office/powerpoint/2010/main" val="34045847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692696"/>
            <a:ext cx="7200800" cy="5760640"/>
          </a:xfrm>
        </p:spPr>
        <p:txBody>
          <a:bodyPr>
            <a:noAutofit/>
          </a:bodyPr>
          <a:lstStyle/>
          <a:p>
            <a:pPr marL="0" indent="0" algn="just">
              <a:buNone/>
            </a:pPr>
            <a:r>
              <a:rPr lang="uk-UA" sz="2200" dirty="0"/>
              <a:t>Вибираючи регіональний франчайзинг, </a:t>
            </a:r>
            <a:r>
              <a:rPr lang="uk-UA" sz="2200" dirty="0" err="1"/>
              <a:t>франчайзер</a:t>
            </a:r>
            <a:r>
              <a:rPr lang="uk-UA" sz="2200" dirty="0"/>
              <a:t> вирішує охопити своєю діяльністю якийсь географічний район, яким може бути столична область, штат або країна. Усвідомлюючи, що він не  має таких коштів чи колективу, щоб розвиватися так швидко, як хотілося б, він спирається на підтримку головного франчайзі. У свою чергу, головний франчайзі має право не тільки підбирати нових франчайзі у своєму географічному районі, але і забезпечувати їхнє початкове навчання, та інші послуги, що звичайно робить сам </a:t>
            </a:r>
            <a:r>
              <a:rPr lang="uk-UA" sz="2200" dirty="0" err="1"/>
              <a:t>франчайзер</a:t>
            </a:r>
            <a:r>
              <a:rPr lang="uk-UA" sz="2200" dirty="0"/>
              <a:t>. Головний франчайзі однак  включений у поділ платежів і внесків у рекламний фонд. Він користується всіма благами, що звичайно дає  франчайзинг, для цього він теж сплачує ліцензійні внески, а, також внески на рекламу безпосередньо </a:t>
            </a:r>
            <a:r>
              <a:rPr lang="uk-UA" sz="2200" dirty="0" err="1"/>
              <a:t>франчайзеру</a:t>
            </a:r>
            <a:r>
              <a:rPr lang="uk-UA" sz="2200" dirty="0"/>
              <a:t>. </a:t>
            </a:r>
            <a:endParaRPr lang="ru-RU" sz="2200" dirty="0"/>
          </a:p>
        </p:txBody>
      </p:sp>
    </p:spTree>
    <p:extLst>
      <p:ext uri="{BB962C8B-B14F-4D97-AF65-F5344CB8AC3E}">
        <p14:creationId xmlns:p14="http://schemas.microsoft.com/office/powerpoint/2010/main" val="248779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980728"/>
            <a:ext cx="7200800" cy="5472608"/>
          </a:xfrm>
        </p:spPr>
        <p:txBody>
          <a:bodyPr>
            <a:noAutofit/>
          </a:bodyPr>
          <a:lstStyle/>
          <a:p>
            <a:pPr marL="0" indent="0" algn="just">
              <a:buNone/>
            </a:pPr>
            <a:r>
              <a:rPr lang="uk-UA" sz="2200" dirty="0"/>
              <a:t>Контракт між </a:t>
            </a:r>
            <a:r>
              <a:rPr lang="uk-UA" sz="2200" dirty="0" err="1"/>
              <a:t>франчайзером</a:t>
            </a:r>
            <a:r>
              <a:rPr lang="uk-UA" sz="2200" dirty="0"/>
              <a:t> і головним франчайзі встановлює, що очікується від кожної сторони і який визначений період франчайзі буде виконувати цю  специфічну роль. У відповідь на початкову сплату </a:t>
            </a:r>
            <a:r>
              <a:rPr lang="uk-UA" sz="2200" dirty="0" err="1"/>
              <a:t>франчайзеру</a:t>
            </a:r>
            <a:r>
              <a:rPr lang="uk-UA" sz="2200" dirty="0"/>
              <a:t> внесків за діяльність на винятковій території ринку головний франчайзі у майбутньому одержує від </a:t>
            </a:r>
            <a:r>
              <a:rPr lang="uk-UA" sz="2200" dirty="0" err="1"/>
              <a:t>франчайзера</a:t>
            </a:r>
            <a:r>
              <a:rPr lang="uk-UA" sz="2200" dirty="0"/>
              <a:t> роялті, розмір яких залежить від частки в загальному обсязі реалізації тих нових франчайзі, яких він залучив до цієї франчайзингової системи. На відміну від інших методів цей метод вигідний для обох сторін, тому що головний франчайзі повинен одержувати підтримку протягом усього часу співробітництва, а це вигідно і </a:t>
            </a:r>
            <a:r>
              <a:rPr lang="uk-UA" sz="2200" dirty="0" err="1"/>
              <a:t>франчайзеру</a:t>
            </a:r>
            <a:r>
              <a:rPr lang="uk-UA" dirty="0"/>
              <a:t>.</a:t>
            </a:r>
            <a:endParaRPr lang="ru-RU" sz="2200" dirty="0"/>
          </a:p>
        </p:txBody>
      </p:sp>
    </p:spTree>
    <p:extLst>
      <p:ext uri="{BB962C8B-B14F-4D97-AF65-F5344CB8AC3E}">
        <p14:creationId xmlns:p14="http://schemas.microsoft.com/office/powerpoint/2010/main" val="2678476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4373108"/>
          </a:xfrm>
        </p:spPr>
        <p:txBody>
          <a:bodyPr>
            <a:normAutofit/>
          </a:bodyPr>
          <a:lstStyle/>
          <a:p>
            <a:pPr marL="0" lvl="0" indent="360000" algn="ctr">
              <a:buNone/>
            </a:pPr>
            <a:r>
              <a:rPr lang="uk-UA" sz="2800" b="1" u="sng" dirty="0">
                <a:latin typeface="Times New Roman" pitchFamily="18" charset="0"/>
                <a:cs typeface="Times New Roman" pitchFamily="18" charset="0"/>
              </a:rPr>
              <a:t>Питання лекції</a:t>
            </a:r>
            <a:r>
              <a:rPr lang="uk-UA" sz="2800" b="1" dirty="0">
                <a:latin typeface="Times New Roman" pitchFamily="18" charset="0"/>
                <a:cs typeface="Times New Roman" pitchFamily="18" charset="0"/>
              </a:rPr>
              <a:t>:</a:t>
            </a:r>
          </a:p>
          <a:p>
            <a:pPr marL="0" lvl="0" indent="360000" algn="just">
              <a:buFont typeface="+mj-lt"/>
              <a:buAutoNum type="arabicPeriod"/>
            </a:pPr>
            <a:r>
              <a:rPr lang="ru-RU" sz="3600" dirty="0" err="1">
                <a:latin typeface="Times New Roman" panose="02020603050405020304" pitchFamily="18" charset="0"/>
                <a:cs typeface="Times New Roman" panose="02020603050405020304" pitchFamily="18" charset="0"/>
              </a:rPr>
              <a:t>Поняття</a:t>
            </a:r>
            <a:r>
              <a:rPr lang="ru-RU" sz="3600" dirty="0">
                <a:latin typeface="Times New Roman" panose="02020603050405020304" pitchFamily="18" charset="0"/>
                <a:cs typeface="Times New Roman" panose="02020603050405020304" pitchFamily="18" charset="0"/>
              </a:rPr>
              <a:t> франчайзингу.</a:t>
            </a:r>
          </a:p>
          <a:p>
            <a:pPr marL="0" lvl="0" indent="360000" algn="just">
              <a:buFont typeface="+mj-lt"/>
              <a:buAutoNum type="arabicPeriod"/>
            </a:pPr>
            <a:r>
              <a:rPr lang="uk-UA" sz="3600" dirty="0">
                <a:latin typeface="Times New Roman" panose="02020603050405020304" pitchFamily="18" charset="0"/>
                <a:cs typeface="Times New Roman" pitchFamily="18" charset="0"/>
              </a:rPr>
              <a:t>Види та форми </a:t>
            </a:r>
            <a:r>
              <a:rPr lang="ru-RU" sz="3600" dirty="0">
                <a:latin typeface="Times New Roman" panose="02020603050405020304" pitchFamily="18" charset="0"/>
                <a:cs typeface="Times New Roman" panose="02020603050405020304" pitchFamily="18" charset="0"/>
              </a:rPr>
              <a:t>франчайзингу.</a:t>
            </a:r>
            <a:endParaRPr lang="uk-UA" sz="3600" dirty="0">
              <a:latin typeface="Times New Roman" panose="02020603050405020304" pitchFamily="18" charset="0"/>
              <a:cs typeface="Times New Roman" pitchFamily="18" charset="0"/>
            </a:endParaRPr>
          </a:p>
          <a:p>
            <a:pPr marL="0" lvl="0" indent="360000" algn="just">
              <a:buFont typeface="+mj-lt"/>
              <a:buAutoNum type="arabicPeriod"/>
            </a:pPr>
            <a:r>
              <a:rPr lang="uk-UA" sz="3600" dirty="0">
                <a:latin typeface="Times New Roman" panose="02020603050405020304" pitchFamily="18" charset="0"/>
                <a:cs typeface="Times New Roman" pitchFamily="18" charset="0"/>
              </a:rPr>
              <a:t>Переваги та недоліки </a:t>
            </a:r>
            <a:r>
              <a:rPr lang="ru-RU" sz="3600" dirty="0">
                <a:latin typeface="Times New Roman" panose="02020603050405020304" pitchFamily="18" charset="0"/>
                <a:cs typeface="Times New Roman" panose="02020603050405020304" pitchFamily="18" charset="0"/>
              </a:rPr>
              <a:t>франчайзингу.</a:t>
            </a:r>
          </a:p>
          <a:p>
            <a:pPr marL="0" lvl="0" indent="360000" algn="just">
              <a:buFont typeface="+mj-lt"/>
              <a:buAutoNum type="arabicPeriod"/>
            </a:pPr>
            <a:r>
              <a:rPr lang="uk-UA" sz="3600" dirty="0">
                <a:latin typeface="Times New Roman" panose="02020603050405020304" pitchFamily="18" charset="0"/>
                <a:cs typeface="Times New Roman" panose="02020603050405020304" pitchFamily="18" charset="0"/>
              </a:rPr>
              <a:t>П</a:t>
            </a:r>
            <a:r>
              <a:rPr lang="ru-RU" sz="3600" dirty="0" err="1">
                <a:latin typeface="Times New Roman" panose="02020603050405020304" pitchFamily="18" charset="0"/>
                <a:cs typeface="Times New Roman" panose="02020603050405020304" pitchFamily="18" charset="0"/>
              </a:rPr>
              <a:t>рава</a:t>
            </a:r>
            <a:r>
              <a:rPr lang="ru-RU" sz="3600" dirty="0">
                <a:latin typeface="Times New Roman" panose="02020603050405020304" pitchFamily="18" charset="0"/>
                <a:cs typeface="Times New Roman" panose="02020603050405020304" pitchFamily="18" charset="0"/>
              </a:rPr>
              <a:t> та обов</a:t>
            </a:r>
            <a:r>
              <a:rPr lang="en-US" sz="3600" dirty="0">
                <a:latin typeface="Times New Roman" panose="02020603050405020304" pitchFamily="18" charset="0"/>
                <a:cs typeface="Times New Roman" panose="02020603050405020304" pitchFamily="18" charset="0"/>
              </a:rPr>
              <a:t>’</a:t>
            </a:r>
            <a:r>
              <a:rPr lang="uk-UA" sz="3600" dirty="0" err="1">
                <a:latin typeface="Times New Roman" panose="02020603050405020304" pitchFamily="18" charset="0"/>
                <a:cs typeface="Times New Roman" panose="02020603050405020304" pitchFamily="18" charset="0"/>
              </a:rPr>
              <a:t>язки</a:t>
            </a:r>
            <a:r>
              <a:rPr lang="uk-UA" sz="3600" dirty="0">
                <a:latin typeface="Times New Roman" panose="02020603050405020304" pitchFamily="18" charset="0"/>
                <a:cs typeface="Times New Roman" panose="02020603050405020304" pitchFamily="18" charset="0"/>
              </a:rPr>
              <a:t> сторін.</a:t>
            </a:r>
          </a:p>
          <a:p>
            <a:pPr>
              <a:buNone/>
            </a:pPr>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1412776"/>
            <a:ext cx="7200800" cy="4032448"/>
          </a:xfrm>
        </p:spPr>
        <p:txBody>
          <a:bodyPr>
            <a:noAutofit/>
          </a:bodyPr>
          <a:lstStyle/>
          <a:p>
            <a:pPr marL="0" indent="0" algn="just">
              <a:buNone/>
            </a:pPr>
            <a:r>
              <a:rPr lang="uk-UA" sz="2200" dirty="0"/>
              <a:t>У </a:t>
            </a:r>
            <a:r>
              <a:rPr lang="uk-UA" sz="2200" dirty="0" err="1"/>
              <a:t>суб</a:t>
            </a:r>
            <a:r>
              <a:rPr lang="uk-UA" sz="2200" dirty="0"/>
              <a:t>-франчайзингу </a:t>
            </a:r>
            <a:r>
              <a:rPr lang="uk-UA" sz="2200" dirty="0" err="1"/>
              <a:t>суб-франчайзер</a:t>
            </a:r>
            <a:r>
              <a:rPr lang="uk-UA" sz="2200" dirty="0"/>
              <a:t> також освоює якусь певну територію і забезпечує початкове навчання, вибір приміщення і </a:t>
            </a:r>
            <a:r>
              <a:rPr lang="uk-UA" sz="2200" dirty="0" err="1"/>
              <a:t>т.д</a:t>
            </a:r>
            <a:r>
              <a:rPr lang="uk-UA" sz="2200" dirty="0"/>
              <a:t>. Різниця тільки в тім, що франчайзі працює прямо із </a:t>
            </a:r>
            <a:r>
              <a:rPr lang="uk-UA" sz="2200" dirty="0" err="1"/>
              <a:t>суб-франчайзером</a:t>
            </a:r>
            <a:r>
              <a:rPr lang="uk-UA" sz="2200" dirty="0"/>
              <a:t> на довгостроковій основі і має дуже обмежений контакт із </a:t>
            </a:r>
            <a:r>
              <a:rPr lang="uk-UA" sz="2200" dirty="0" err="1"/>
              <a:t>франчайзером</a:t>
            </a:r>
            <a:r>
              <a:rPr lang="uk-UA" sz="2200" dirty="0"/>
              <a:t>. Він платить роялті і рекламні внески </a:t>
            </a:r>
            <a:r>
              <a:rPr lang="uk-UA" sz="2200" dirty="0" err="1"/>
              <a:t>суб-франчайзеру</a:t>
            </a:r>
            <a:r>
              <a:rPr lang="uk-UA" sz="2200" dirty="0"/>
              <a:t>, він в свою чергу, частину цих грошей платить </a:t>
            </a:r>
            <a:r>
              <a:rPr lang="uk-UA" sz="2200" dirty="0" err="1"/>
              <a:t>франчайзеру</a:t>
            </a:r>
            <a:r>
              <a:rPr lang="uk-UA" sz="2200" dirty="0"/>
              <a:t>. </a:t>
            </a:r>
            <a:r>
              <a:rPr lang="uk-UA" sz="2200" dirty="0" err="1"/>
              <a:t>Суб-франчайзер</a:t>
            </a:r>
            <a:r>
              <a:rPr lang="uk-UA" sz="2200" dirty="0"/>
              <a:t>, таким чином, стає </a:t>
            </a:r>
            <a:r>
              <a:rPr lang="uk-UA" sz="2200" dirty="0" err="1"/>
              <a:t>франчайзером</a:t>
            </a:r>
            <a:r>
              <a:rPr lang="uk-UA" sz="2200" dirty="0"/>
              <a:t> на своїй території і франчайзі залежить від його довгострокової підтримки. </a:t>
            </a:r>
            <a:endParaRPr lang="ru-RU" sz="2200" dirty="0"/>
          </a:p>
        </p:txBody>
      </p:sp>
    </p:spTree>
    <p:extLst>
      <p:ext uri="{BB962C8B-B14F-4D97-AF65-F5344CB8AC3E}">
        <p14:creationId xmlns:p14="http://schemas.microsoft.com/office/powerpoint/2010/main" val="3013457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728700"/>
            <a:ext cx="7200800" cy="5400600"/>
          </a:xfrm>
        </p:spPr>
        <p:txBody>
          <a:bodyPr>
            <a:noAutofit/>
          </a:bodyPr>
          <a:lstStyle/>
          <a:p>
            <a:pPr marL="0" indent="0" algn="just">
              <a:buNone/>
            </a:pPr>
            <a:r>
              <a:rPr lang="uk-UA" sz="2200" dirty="0"/>
              <a:t>В угоді по розвитку території </a:t>
            </a:r>
            <a:r>
              <a:rPr lang="uk-UA" sz="2200" dirty="0" err="1"/>
              <a:t>франчайзер</a:t>
            </a:r>
            <a:r>
              <a:rPr lang="uk-UA" sz="2200" dirty="0"/>
              <a:t> передає ексклюзивні права на розвиток якогось географічного району групі інвесторів. Інвестори, у свою чергу, або розвивають свої власні франшизи, якими  вони  володіють на цій території, або підбирають франчайзі. В останньому випадку становище  інвестора як власника обмежено. У відповідь на право розвитку ексклюзивної території особа, що володіє цим правом, платить </a:t>
            </a:r>
            <a:r>
              <a:rPr lang="uk-UA" sz="2200" dirty="0" err="1"/>
              <a:t>франчайзеру</a:t>
            </a:r>
            <a:r>
              <a:rPr lang="uk-UA" sz="2200" dirty="0"/>
              <a:t> внески і зобов'язана відкрити визначену кількість точок в обговорений період часу. Власники відкритих франшиз платять роялті і рекламні внески безпосередньо </a:t>
            </a:r>
            <a:r>
              <a:rPr lang="uk-UA" sz="2200" dirty="0" err="1"/>
              <a:t>франчайзеру</a:t>
            </a:r>
            <a:r>
              <a:rPr lang="uk-UA" sz="2200" dirty="0"/>
              <a:t>. Особа, що володіє ексклюзивними правами, не має частки в цих внесках, його частка є тільки в рентабельності індивідуальних франшиз, що він відкрив.</a:t>
            </a:r>
            <a:endParaRPr lang="ru-RU" sz="2200" dirty="0"/>
          </a:p>
          <a:p>
            <a:pPr marL="0" indent="0" algn="just">
              <a:buNone/>
            </a:pPr>
            <a:endParaRPr lang="ru-RU" sz="2200" dirty="0"/>
          </a:p>
        </p:txBody>
      </p:sp>
    </p:spTree>
    <p:extLst>
      <p:ext uri="{BB962C8B-B14F-4D97-AF65-F5344CB8AC3E}">
        <p14:creationId xmlns:p14="http://schemas.microsoft.com/office/powerpoint/2010/main" val="2015432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728700"/>
            <a:ext cx="7200800" cy="5400600"/>
          </a:xfrm>
        </p:spPr>
        <p:txBody>
          <a:bodyPr>
            <a:noAutofit/>
          </a:bodyPr>
          <a:lstStyle/>
          <a:p>
            <a:pPr marL="0" indent="0" algn="ctr">
              <a:buNone/>
            </a:pPr>
            <a:r>
              <a:rPr lang="uk-UA" sz="2800" b="1" dirty="0"/>
              <a:t>Переваги франчайзингу</a:t>
            </a:r>
          </a:p>
          <a:p>
            <a:pPr marL="0" indent="0" algn="just">
              <a:buNone/>
            </a:pPr>
            <a:r>
              <a:rPr lang="uk-UA" sz="2200" dirty="0" err="1"/>
              <a:t>Франчайзер</a:t>
            </a:r>
            <a:r>
              <a:rPr lang="uk-UA" sz="2200" dirty="0"/>
              <a:t> - це людина, що змогла створити працюючий бізнес. Це бізнес, що приносить йому гарний прибуток. Така модель бізнесу повинна легко піддаватися успішному відтворенню. Це означає, що можливо відкрити ще більше аналогічних підприємств, робота яких будувалася б по такій ж моделі, як і бізнес </a:t>
            </a:r>
            <a:r>
              <a:rPr lang="uk-UA" sz="2200" dirty="0" err="1"/>
              <a:t>франчайзера</a:t>
            </a:r>
            <a:r>
              <a:rPr lang="uk-UA" sz="2200" dirty="0"/>
              <a:t>. Бізнес </a:t>
            </a:r>
            <a:r>
              <a:rPr lang="uk-UA" sz="2200" dirty="0" err="1"/>
              <a:t>франчайзера</a:t>
            </a:r>
            <a:r>
              <a:rPr lang="uk-UA" sz="2200" dirty="0"/>
              <a:t> завжди має перевірений ринок споживачів і репутацію.</a:t>
            </a:r>
            <a:endParaRPr lang="ru-RU" sz="2200" dirty="0"/>
          </a:p>
          <a:p>
            <a:pPr marL="0" indent="0" algn="just">
              <a:buNone/>
            </a:pPr>
            <a:r>
              <a:rPr lang="uk-UA" sz="2200" dirty="0"/>
              <a:t>Після того, як бізнес своїм успіхом довів свою життєздатність, засновники бажають розвивати цю справу. Тут виникає два шляхи: розвивати справу, інвестуючи  прибуток чи створювати франчайзингову систему. </a:t>
            </a:r>
            <a:endParaRPr lang="ru-RU" sz="2200" dirty="0"/>
          </a:p>
        </p:txBody>
      </p:sp>
    </p:spTree>
    <p:extLst>
      <p:ext uri="{BB962C8B-B14F-4D97-AF65-F5344CB8AC3E}">
        <p14:creationId xmlns:p14="http://schemas.microsoft.com/office/powerpoint/2010/main" val="3252390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683568" y="728700"/>
            <a:ext cx="7200800" cy="5400600"/>
          </a:xfrm>
        </p:spPr>
        <p:txBody>
          <a:bodyPr>
            <a:noAutofit/>
          </a:bodyPr>
          <a:lstStyle/>
          <a:p>
            <a:pPr marL="0" indent="0">
              <a:buNone/>
            </a:pPr>
            <a:endParaRPr lang="ru-RU" sz="2200" dirty="0"/>
          </a:p>
        </p:txBody>
      </p:sp>
    </p:spTree>
    <p:extLst>
      <p:ext uri="{BB962C8B-B14F-4D97-AF65-F5344CB8AC3E}">
        <p14:creationId xmlns:p14="http://schemas.microsoft.com/office/powerpoint/2010/main" val="4029208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5165196"/>
          </a:xfrm>
        </p:spPr>
        <p:txBody>
          <a:bodyPr>
            <a:noAutofit/>
          </a:bodyPr>
          <a:lstStyle/>
          <a:p>
            <a:pPr marL="0" indent="360000" algn="just">
              <a:buNone/>
            </a:pPr>
            <a:r>
              <a:rPr lang="uk-UA" sz="2200" b="1" dirty="0"/>
              <a:t>Франчайзинг - це така організація бізнесу, за якою компанія (</a:t>
            </a:r>
            <a:r>
              <a:rPr lang="uk-UA" sz="2200" b="1" dirty="0" err="1"/>
              <a:t>франчайзер</a:t>
            </a:r>
            <a:r>
              <a:rPr lang="uk-UA" sz="2200" b="1" dirty="0"/>
              <a:t>) передає певній людині чи компанії (франчайзі) право на продаж продукту і послуг цієї компанії</a:t>
            </a:r>
            <a:endParaRPr lang="uk-UA" sz="2200" dirty="0"/>
          </a:p>
          <a:p>
            <a:pPr marL="0" lvl="0" indent="360000" algn="just">
              <a:buNone/>
            </a:pPr>
            <a:r>
              <a:rPr lang="uk-UA" sz="2200" dirty="0"/>
              <a:t>Привабливість франчайзингу в наявності незаперечних переваг для обох учасників франчайзингових відносин. Для малих підприємств і індивідуальних підприємців він надає в розпорядження стабільний дохідний бізнес, для відомих фірм і компаній - можливість розширити й усталити свої позиції на ринку. Саме цим можна пояснити настільки широке поширення франчайзингу як у Європі, так і в Америці.</a:t>
            </a:r>
            <a:endParaRPr lang="uk-UA" sz="2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5165196"/>
          </a:xfrm>
        </p:spPr>
        <p:txBody>
          <a:bodyPr>
            <a:noAutofit/>
          </a:bodyPr>
          <a:lstStyle/>
          <a:p>
            <a:pPr marL="0" indent="360000" algn="just">
              <a:buNone/>
            </a:pPr>
            <a:r>
              <a:rPr lang="uk-UA" sz="2200" b="1" dirty="0" err="1"/>
              <a:t>Франчайзер</a:t>
            </a:r>
            <a:r>
              <a:rPr lang="uk-UA" sz="2200" b="1" dirty="0"/>
              <a:t> (</a:t>
            </a:r>
            <a:r>
              <a:rPr lang="uk-UA" sz="2200" b="1" dirty="0" err="1"/>
              <a:t>франшизіар</a:t>
            </a:r>
            <a:r>
              <a:rPr lang="uk-UA" sz="2200" b="1" dirty="0"/>
              <a:t>)</a:t>
            </a:r>
            <a:r>
              <a:rPr lang="uk-UA" sz="2200" dirty="0"/>
              <a:t> - це компанія, що видає ліцензію або передає в право користування свій товарний знак, ноу-хау й операційні системи. </a:t>
            </a:r>
            <a:r>
              <a:rPr lang="uk-UA" sz="2200" dirty="0" err="1"/>
              <a:t>Франчайзер</a:t>
            </a:r>
            <a:r>
              <a:rPr lang="uk-UA" sz="2200" dirty="0"/>
              <a:t> створює успішний  продукт чи послуги, наприклад, особливий стиль роботи ресторану швидкого харчування. </a:t>
            </a:r>
            <a:r>
              <a:rPr lang="uk-UA" sz="2200" dirty="0" err="1"/>
              <a:t>Франчайзер</a:t>
            </a:r>
            <a:r>
              <a:rPr lang="uk-UA" sz="2200" dirty="0"/>
              <a:t> досліджує, і розвиває бізнес, витрачає гроші на просування бізнесу, створює гарну репутацію і пізнаваний імідж (так званий “</a:t>
            </a:r>
            <a:r>
              <a:rPr lang="uk-UA" sz="2200" dirty="0" err="1"/>
              <a:t>бренднейм</a:t>
            </a:r>
            <a:r>
              <a:rPr lang="uk-UA" sz="2200" dirty="0"/>
              <a:t>”). Після того, як компанія довела працездатність своєї бізнес концепції й успішну відтворюваність цього бізнесу, вона може почати пропонувати підприємцям, що хочуть повторити подібний успіх, купити її франшизу.</a:t>
            </a:r>
          </a:p>
          <a:p>
            <a:pPr marL="0" indent="360000" algn="just">
              <a:buNone/>
            </a:pPr>
            <a:endParaRPr lang="uk-UA" sz="2200" dirty="0">
              <a:latin typeface="Times New Roman" pitchFamily="18" charset="0"/>
              <a:cs typeface="Times New Roman" pitchFamily="18" charset="0"/>
            </a:endParaRPr>
          </a:p>
        </p:txBody>
      </p:sp>
    </p:spTree>
    <p:extLst>
      <p:ext uri="{BB962C8B-B14F-4D97-AF65-F5344CB8AC3E}">
        <p14:creationId xmlns:p14="http://schemas.microsoft.com/office/powerpoint/2010/main" val="3780934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5165196"/>
          </a:xfrm>
        </p:spPr>
        <p:txBody>
          <a:bodyPr>
            <a:noAutofit/>
          </a:bodyPr>
          <a:lstStyle/>
          <a:p>
            <a:pPr marL="0" indent="360000" algn="just">
              <a:buNone/>
            </a:pPr>
            <a:r>
              <a:rPr lang="uk-UA" sz="2200" b="1" dirty="0"/>
              <a:t>Франчайзі (</a:t>
            </a:r>
            <a:r>
              <a:rPr lang="uk-UA" sz="2200" b="1" dirty="0" err="1"/>
              <a:t>франшизіат</a:t>
            </a:r>
            <a:r>
              <a:rPr lang="uk-UA" sz="2200" b="1" dirty="0"/>
              <a:t>)</a:t>
            </a:r>
            <a:r>
              <a:rPr lang="uk-UA" sz="2200" dirty="0"/>
              <a:t> - це людина або компанія, що купує у </a:t>
            </a:r>
            <a:r>
              <a:rPr lang="uk-UA" sz="2200" dirty="0" err="1"/>
              <a:t>франчайзера</a:t>
            </a:r>
            <a:r>
              <a:rPr lang="uk-UA" sz="2200" dirty="0"/>
              <a:t> можливість навчання і отримання допомоги при створенні бізнесу і виплачує сервісну плату (роялті) за використання товарного знаку, ноу-хау і системи ведення робіт </a:t>
            </a:r>
            <a:r>
              <a:rPr lang="uk-UA" sz="2200" dirty="0" err="1"/>
              <a:t>франчайзера</a:t>
            </a:r>
            <a:r>
              <a:rPr lang="uk-UA" sz="2200" dirty="0"/>
              <a:t>. Франчайзі сам оплачує витрати на створення бізнесу. Дуже часто </a:t>
            </a:r>
            <a:r>
              <a:rPr lang="uk-UA" sz="2200" dirty="0" err="1"/>
              <a:t>франчайзер</a:t>
            </a:r>
            <a:r>
              <a:rPr lang="uk-UA" sz="2200" dirty="0"/>
              <a:t> надає дуже вигідні знижки на важливі постачання (матеріали, видаткові кошти). Ці знижки завжди дають можливість франчайзі купувати продукти у </a:t>
            </a:r>
            <a:r>
              <a:rPr lang="uk-UA" sz="2200" dirty="0" err="1"/>
              <a:t>франчайзера</a:t>
            </a:r>
            <a:r>
              <a:rPr lang="uk-UA" sz="2200" dirty="0"/>
              <a:t> по більш вигідній ціні й у такий спосіб це коштує дешевше, ніж розвивати бізнес без </a:t>
            </a:r>
            <a:r>
              <a:rPr lang="uk-UA" sz="2200" dirty="0" err="1"/>
              <a:t>франчайзера</a:t>
            </a:r>
            <a:r>
              <a:rPr lang="uk-UA" sz="2200" dirty="0"/>
              <a:t>. </a:t>
            </a:r>
            <a:endParaRPr lang="uk-UA" sz="2200" dirty="0">
              <a:latin typeface="Times New Roman" pitchFamily="18" charset="0"/>
              <a:cs typeface="Times New Roman" pitchFamily="18" charset="0"/>
            </a:endParaRPr>
          </a:p>
        </p:txBody>
      </p:sp>
    </p:spTree>
    <p:extLst>
      <p:ext uri="{BB962C8B-B14F-4D97-AF65-F5344CB8AC3E}">
        <p14:creationId xmlns:p14="http://schemas.microsoft.com/office/powerpoint/2010/main" val="3508558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5165196"/>
          </a:xfrm>
        </p:spPr>
        <p:txBody>
          <a:bodyPr>
            <a:noAutofit/>
          </a:bodyPr>
          <a:lstStyle/>
          <a:p>
            <a:pPr marL="0" indent="360000" algn="just">
              <a:buNone/>
            </a:pPr>
            <a:r>
              <a:rPr lang="uk-UA" sz="2200" dirty="0"/>
              <a:t>Франчайзі робить первісний внесок за допомогу по створенню і відкриттю бізнесу. Франчайзі приймає на себе обов'язок виплачувати щомісячні внески за право користування торговим знаком і бізнес системою, за підтримку, навчання і консалтинг, що надаються </a:t>
            </a:r>
            <a:r>
              <a:rPr lang="uk-UA" sz="2200" dirty="0" err="1"/>
              <a:t>франчайзером</a:t>
            </a:r>
            <a:r>
              <a:rPr lang="uk-UA" sz="2200" dirty="0"/>
              <a:t>.</a:t>
            </a:r>
          </a:p>
          <a:p>
            <a:pPr marL="0" indent="360000" algn="just">
              <a:buNone/>
            </a:pPr>
            <a:endParaRPr lang="uk-UA" sz="2200" dirty="0"/>
          </a:p>
          <a:p>
            <a:pPr marL="0" indent="360000" algn="just">
              <a:buNone/>
            </a:pPr>
            <a:r>
              <a:rPr lang="uk-UA" sz="2200" b="1" dirty="0"/>
              <a:t>Франшиза</a:t>
            </a:r>
            <a:r>
              <a:rPr lang="uk-UA" sz="2200" dirty="0"/>
              <a:t> - це повна бізнес система, яку </a:t>
            </a:r>
            <a:r>
              <a:rPr lang="uk-UA" sz="2200" dirty="0" err="1"/>
              <a:t>франчайзер</a:t>
            </a:r>
            <a:r>
              <a:rPr lang="uk-UA" sz="2200" dirty="0"/>
              <a:t> продає франчайзі. Іншою назвою для подібної системи служить франчайзинговий пакет, що зазвичай включає посібники по веденню робіт і інші важливі матеріали, що належать </a:t>
            </a:r>
            <a:r>
              <a:rPr lang="uk-UA" sz="2200" dirty="0" err="1"/>
              <a:t>франчайзеру</a:t>
            </a:r>
            <a:r>
              <a:rPr lang="uk-UA" sz="2200" dirty="0"/>
              <a:t>.</a:t>
            </a:r>
            <a:endParaRPr lang="ru-RU" sz="2200" dirty="0"/>
          </a:p>
          <a:p>
            <a:pPr marL="0" indent="360000" algn="just">
              <a:buNone/>
            </a:pPr>
            <a:endParaRPr lang="ru-RU" sz="2200" dirty="0"/>
          </a:p>
        </p:txBody>
      </p:sp>
    </p:spTree>
    <p:extLst>
      <p:ext uri="{BB962C8B-B14F-4D97-AF65-F5344CB8AC3E}">
        <p14:creationId xmlns:p14="http://schemas.microsoft.com/office/powerpoint/2010/main" val="3590283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5165196"/>
          </a:xfrm>
        </p:spPr>
        <p:txBody>
          <a:bodyPr>
            <a:noAutofit/>
          </a:bodyPr>
          <a:lstStyle/>
          <a:p>
            <a:pPr marL="0" indent="360000" algn="just">
              <a:buNone/>
            </a:pPr>
            <a:r>
              <a:rPr lang="uk-UA" sz="2200" dirty="0"/>
              <a:t>Будь-який вид бізнесу можна перетворити у франшизу. Міжнародна Асоціація Франчайзингу виділяє 70 галузей господарства, у яких можна використовувати методи франчайзингу. Повне їх перерахування не має сенсу, але можна зрозуміти ширину застосовності франчайзингу з наступної вибірки: бухгалтерський облік, </a:t>
            </a:r>
            <a:r>
              <a:rPr lang="uk-UA" sz="2200" dirty="0" err="1"/>
              <a:t>авторемонт</a:t>
            </a:r>
            <a:r>
              <a:rPr lang="uk-UA" sz="2200" dirty="0"/>
              <a:t>, книгарні, дитячий одяг і навчання, будівництво, невеликі продовольчі магазини, магазини косметичних товарів, освіта, послуги по працевлаштуванню, ресторани, готелі, пральні і послуги по збиранню, приватні поштові скриньки, фотостудії, </a:t>
            </a:r>
            <a:r>
              <a:rPr lang="uk-UA" sz="2200" dirty="0" err="1"/>
              <a:t>рієлторські</a:t>
            </a:r>
            <a:r>
              <a:rPr lang="uk-UA" sz="2200" dirty="0"/>
              <a:t> компанії, туризм та розваги, прокат спеціального устаткування і туристичні агентства.</a:t>
            </a:r>
            <a:endParaRPr lang="ru-RU" sz="2200" dirty="0"/>
          </a:p>
        </p:txBody>
      </p:sp>
    </p:spTree>
    <p:extLst>
      <p:ext uri="{BB962C8B-B14F-4D97-AF65-F5344CB8AC3E}">
        <p14:creationId xmlns:p14="http://schemas.microsoft.com/office/powerpoint/2010/main" val="1671364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908720"/>
            <a:ext cx="7239000" cy="5544616"/>
          </a:xfrm>
        </p:spPr>
        <p:txBody>
          <a:bodyPr>
            <a:noAutofit/>
          </a:bodyPr>
          <a:lstStyle/>
          <a:p>
            <a:pPr marL="0" indent="360000" algn="just">
              <a:buNone/>
            </a:pPr>
            <a:r>
              <a:rPr lang="uk-UA" sz="2200" dirty="0" err="1"/>
              <a:t>Франчайзінгові</a:t>
            </a:r>
            <a:r>
              <a:rPr lang="uk-UA" sz="2200" dirty="0"/>
              <a:t> взаємини можуть бути прибутковими для обох сторін. Франчайзі зацікавлений у максимальних продажах при мінімальних витратах. Франчайзі повинний виконувати правила ведення бізнесу по франшизі і брати участь у рекламних і маркетингових компаніях   </a:t>
            </a:r>
            <a:r>
              <a:rPr lang="uk-UA" sz="2200" dirty="0" err="1"/>
              <a:t>франчайзера</a:t>
            </a:r>
            <a:r>
              <a:rPr lang="uk-UA" sz="2200" dirty="0"/>
              <a:t>. </a:t>
            </a:r>
          </a:p>
          <a:p>
            <a:pPr marL="0" indent="360000" algn="just">
              <a:buNone/>
            </a:pPr>
            <a:r>
              <a:rPr lang="uk-UA" sz="2200" dirty="0" err="1"/>
              <a:t>Франчайзер</a:t>
            </a:r>
            <a:r>
              <a:rPr lang="uk-UA" sz="2200" dirty="0"/>
              <a:t> зосереджено працює над тим, щоб лідирувати в конкурентній боротьбі, що було б дуже важко зробити одному франчайзі. </a:t>
            </a:r>
            <a:r>
              <a:rPr lang="uk-UA" sz="2200" dirty="0" err="1"/>
              <a:t>Франчайзер</a:t>
            </a:r>
            <a:r>
              <a:rPr lang="uk-UA" sz="2200" dirty="0"/>
              <a:t> надає необхідну підтримку, для того щоб франчайзі міг приділяти всю увагу своїм щоденним операціям.</a:t>
            </a:r>
            <a:endParaRPr lang="ru-RU" sz="2200" dirty="0"/>
          </a:p>
          <a:p>
            <a:pPr marL="0" indent="360000" algn="just">
              <a:buNone/>
            </a:pPr>
            <a:endParaRPr lang="ru-RU" sz="2200" dirty="0"/>
          </a:p>
        </p:txBody>
      </p:sp>
    </p:spTree>
    <p:extLst>
      <p:ext uri="{BB962C8B-B14F-4D97-AF65-F5344CB8AC3E}">
        <p14:creationId xmlns:p14="http://schemas.microsoft.com/office/powerpoint/2010/main" val="202188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908720"/>
            <a:ext cx="7239000" cy="5544616"/>
          </a:xfrm>
        </p:spPr>
        <p:txBody>
          <a:bodyPr>
            <a:noAutofit/>
          </a:bodyPr>
          <a:lstStyle/>
          <a:p>
            <a:pPr marL="0" indent="0" algn="just">
              <a:buNone/>
            </a:pPr>
            <a:r>
              <a:rPr lang="uk-UA" sz="2200" dirty="0"/>
              <a:t>	Для того, щоб досягти такого рівня взаємодії і захисту з боку </a:t>
            </a:r>
            <a:r>
              <a:rPr lang="uk-UA" sz="2200" dirty="0" err="1"/>
              <a:t>франчайзера</a:t>
            </a:r>
            <a:r>
              <a:rPr lang="uk-UA" sz="2200" dirty="0"/>
              <a:t> франчайзі повинен сформувати особливі взаємини з </a:t>
            </a:r>
            <a:r>
              <a:rPr lang="uk-UA" sz="2200" dirty="0" err="1"/>
              <a:t>франчайзером</a:t>
            </a:r>
            <a:r>
              <a:rPr lang="uk-UA" sz="2200" dirty="0"/>
              <a:t>. Ці взаємини є досить складними. </a:t>
            </a:r>
          </a:p>
          <a:p>
            <a:pPr marL="0" indent="0" algn="just">
              <a:buNone/>
            </a:pPr>
            <a:r>
              <a:rPr lang="uk-UA" sz="2200" dirty="0"/>
              <a:t>За цих взаємин  франчайзі повинний дотримуватись наступних умов:</a:t>
            </a:r>
            <a:endParaRPr lang="ru-RU" sz="2200" dirty="0"/>
          </a:p>
          <a:p>
            <a:pPr lvl="0" algn="just"/>
            <a:r>
              <a:rPr lang="uk-UA" sz="2200" dirty="0"/>
              <a:t>Цілком прийняти точку зору </a:t>
            </a:r>
            <a:r>
              <a:rPr lang="uk-UA" sz="2200" dirty="0" err="1"/>
              <a:t>франчайзера</a:t>
            </a:r>
            <a:r>
              <a:rPr lang="uk-UA" sz="2200" dirty="0"/>
              <a:t>, його завдання і цінності в даному бізнесі;</a:t>
            </a:r>
            <a:endParaRPr lang="ru-RU" sz="2200" dirty="0"/>
          </a:p>
          <a:p>
            <a:pPr lvl="0" algn="just"/>
            <a:r>
              <a:rPr lang="uk-UA" sz="2200" dirty="0"/>
              <a:t>Довіряти і поважати </a:t>
            </a:r>
            <a:r>
              <a:rPr lang="uk-UA" sz="2200" dirty="0" err="1"/>
              <a:t>франчайзера</a:t>
            </a:r>
            <a:r>
              <a:rPr lang="uk-UA" sz="2200" dirty="0"/>
              <a:t> й в свою чергу формувати повагу і довіру </a:t>
            </a:r>
            <a:r>
              <a:rPr lang="uk-UA" sz="2200" dirty="0" err="1"/>
              <a:t>франчайзера</a:t>
            </a:r>
            <a:r>
              <a:rPr lang="uk-UA" sz="2200" dirty="0"/>
              <a:t> до себе;</a:t>
            </a:r>
            <a:endParaRPr lang="ru-RU" sz="2200" dirty="0"/>
          </a:p>
          <a:p>
            <a:pPr lvl="0" algn="just"/>
            <a:r>
              <a:rPr lang="uk-UA" sz="2200" dirty="0"/>
              <a:t>Приймати чітко встановлені правила й обов'язки, описані в договорі, оскільки після підписання договору вони не підлягають ніяким змінам чи доповненням;</a:t>
            </a:r>
            <a:endParaRPr lang="ru-RU" sz="2200" dirty="0"/>
          </a:p>
          <a:p>
            <a:pPr marL="0" indent="360000" algn="just">
              <a:buNone/>
            </a:pPr>
            <a:endParaRPr lang="ru-RU" sz="2200" dirty="0"/>
          </a:p>
        </p:txBody>
      </p:sp>
    </p:spTree>
    <p:extLst>
      <p:ext uri="{BB962C8B-B14F-4D97-AF65-F5344CB8AC3E}">
        <p14:creationId xmlns:p14="http://schemas.microsoft.com/office/powerpoint/2010/main" val="9301316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851</TotalTime>
  <Words>907</Words>
  <Application>Microsoft Office PowerPoint</Application>
  <PresentationFormat>Экран (4:3)</PresentationFormat>
  <Paragraphs>53</Paragraphs>
  <Slides>23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23</vt:i4>
      </vt:variant>
    </vt:vector>
  </HeadingPairs>
  <TitlesOfParts>
    <vt:vector size="29" baseType="lpstr">
      <vt:lpstr>Calibri</vt:lpstr>
      <vt:lpstr>Times New Roman</vt:lpstr>
      <vt:lpstr>Trebuchet MS</vt:lpstr>
      <vt:lpstr>Wingdings</vt:lpstr>
      <vt:lpstr>Wingdings 2</vt:lpstr>
      <vt:lpstr>Изящная</vt:lpstr>
      <vt:lpstr>Франчайзинг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Пользователь</cp:lastModifiedBy>
  <cp:revision>154</cp:revision>
  <dcterms:created xsi:type="dcterms:W3CDTF">2013-11-10T19:44:41Z</dcterms:created>
  <dcterms:modified xsi:type="dcterms:W3CDTF">2025-03-19T08:25:50Z</dcterms:modified>
</cp:coreProperties>
</file>