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18"/>
    <p:restoredTop sz="94508"/>
  </p:normalViewPr>
  <p:slideViewPr>
    <p:cSldViewPr snapToGrid="0">
      <p:cViewPr varScale="1">
        <p:scale>
          <a:sx n="108" d="100"/>
          <a:sy n="108" d="100"/>
        </p:scale>
        <p:origin x="22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D0516D-EDFB-3644-95C5-57A9D89C57D6}" type="datetimeFigureOut">
              <a:rPr lang="ru-UA" smtClean="0"/>
              <a:t>20.01.2026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B78818-92D8-4844-BEDE-D563332C81B7}" type="slidenum">
              <a:rPr lang="ru-UA" smtClean="0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52230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8B3731-292F-D09E-8CA4-AE7EFBF66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МАРЕТИНГОВОЇ ДІЯЛЬНОСТІ</a:t>
            </a: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Лекція 2</a:t>
            </a:r>
            <a:br>
              <a:rPr lang="ru-UA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13823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41B5E3F-7E80-9D8C-D49D-D3422B8D41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6255" y="237506"/>
            <a:ext cx="11690783" cy="5533057"/>
          </a:xfrm>
        </p:spPr>
        <p:txBody>
          <a:bodyPr/>
          <a:lstStyle/>
          <a:p>
            <a:r>
              <a:rPr lang="en-US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GAP-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розриву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прогалини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розриву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прогалини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розриву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і,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розриву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заповнення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ABC -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змогу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об'єктів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обраних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товарообіг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та три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А, В, С, з метою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тривіальну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Маржинальний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метод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мікроекономічного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залежать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(прямо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пропорційні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ядро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персоналу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2-5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3511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41B5E3F-7E80-9D8C-D49D-D3422B8D41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6255" y="237506"/>
            <a:ext cx="11690783" cy="5533057"/>
          </a:xfrm>
        </p:spPr>
        <p:txBody>
          <a:bodyPr/>
          <a:lstStyle/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тактичного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сприятимуть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допомагатимуть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ринку,</a:t>
            </a:r>
          </a:p>
          <a:p>
            <a:pPr marL="0" indent="0">
              <a:buNone/>
            </a:pP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контроль за результатами маркетингу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тактики маркетингу.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бізнес-планів</a:t>
            </a:r>
            <a:r>
              <a:rPr lang="ru-RU" sz="1800" b="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-план 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документ,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реальність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огляду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бізнес-плані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схема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-плану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-план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Першим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резюме 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стисле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висвітлення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змісту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-плану.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350692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41B5E3F-7E80-9D8C-D49D-D3422B8D41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6255" y="237506"/>
            <a:ext cx="11690783" cy="5533057"/>
          </a:xfrm>
        </p:spPr>
        <p:txBody>
          <a:bodyPr/>
          <a:lstStyle/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характеристика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третьому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-плану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ринку)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висвітлюються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четвертому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План маркетингу для товару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таких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анотація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(план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тез);</a:t>
            </a:r>
          </a:p>
          <a:p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SWOT 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маркетингу;</a:t>
            </a:r>
          </a:p>
          <a:p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комплекс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 маркетингу;</a:t>
            </a:r>
          </a:p>
          <a:p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плану маркетингу.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П'ятий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(план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72622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41B5E3F-7E80-9D8C-D49D-D3422B8D41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6255" y="237506"/>
            <a:ext cx="11690783" cy="5533057"/>
          </a:xfrm>
        </p:spPr>
        <p:txBody>
          <a:bodyPr/>
          <a:lstStyle/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шостому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(менеджмент)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провідних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схема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будови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система оплати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сьомому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-плану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подається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часовий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розклад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їхнього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взаємоузгодження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восьмому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-плану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розглядаються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натрапити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періодах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трудомістким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найвідповідальнішим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дев'ятий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розділ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-плану (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план).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мета –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потреби в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інвестуванні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того, у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фінансовому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розробляють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прогноз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прибутків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збитків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руху грошей,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плановий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баланс, а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розраховують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746780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41B5E3F-7E80-9D8C-D49D-D3422B8D41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6255" y="237506"/>
            <a:ext cx="11690783" cy="5533057"/>
          </a:xfrm>
        </p:spPr>
        <p:txBody>
          <a:bodyPr/>
          <a:lstStyle/>
          <a:p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базуватися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структурах.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мусять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маркетингового менеджменту.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структуризація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стадій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координованість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структуру, а тому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безліч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Разом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типових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моделей,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насамперед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неінтегровані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Неінтегровані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нескоординований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комплексною,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одного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координуючого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центру.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922104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41B5E3F-7E80-9D8C-D49D-D3422B8D41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6255" y="237506"/>
            <a:ext cx="11690783" cy="5533057"/>
          </a:xfrm>
        </p:spPr>
        <p:txBody>
          <a:bodyPr/>
          <a:lstStyle/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утворювати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орієнтацією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матричним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принципом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Функціональна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структура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служби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обов'язків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щодо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дослідження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реклама,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сервіс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 структура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служби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наявність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певний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підпорядкованих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-президенту з маркетингу.</a:t>
            </a:r>
          </a:p>
          <a:p>
            <a:pPr algn="just"/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Матрична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організаційна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структура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вигляд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матриці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звідки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назва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матрична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Кожен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елемент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матриці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подвійну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підпорядкованість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Матрична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структура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ефективна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широкій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номенклатурі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великій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виведенні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нового товару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Холдінгова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структура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дуже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великих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диверсифікованих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практично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необмежену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свободу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власну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назву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але вони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залежать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центру, так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контрольний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пакет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належить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головній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Конгломератна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структура -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сталою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впорядкованою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Так в одному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відділенні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використовуватися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продуктова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структура,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функціональна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матрична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Керівництво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вищої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ланки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корпорації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відповідає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довгострокове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політики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координацію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контроль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межах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всієї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495517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69A1870A-C803-7A89-B9C6-FFD69C853FA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5631" y="201882"/>
            <a:ext cx="11631407" cy="5568682"/>
          </a:xfrm>
        </p:spPr>
        <p:txBody>
          <a:bodyPr/>
          <a:lstStyle/>
          <a:p>
            <a:r>
              <a:rPr lang="ru-RU" sz="20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маркетингового </a:t>
            </a:r>
            <a:r>
              <a:rPr lang="ru-RU" sz="20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endParaRPr lang="ru-RU" sz="200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Маркетингове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ґрунтується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низці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системність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взаємопов’язаної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цілеспрямованість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реалістичність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наявним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ресурсам і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можливостям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обґрунтованість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безперервність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регулярний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перегляд і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маркетингового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endParaRPr lang="ru-RU" sz="2000" b="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часових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горизонтів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маркетингового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маркетингове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b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Спрямоване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(3–5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позиціонування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40322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18836172-6A48-72AC-2A05-C19EE9BF50A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3757" y="154380"/>
            <a:ext cx="11643282" cy="5616184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середньострокове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b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середньострокову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перспективу (1–3 роки).</a:t>
            </a:r>
          </a:p>
          <a:p>
            <a:pPr>
              <a:buFont typeface="+mj-lt"/>
              <a:buAutoNum type="arabicPeriod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b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заходи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(квартал,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sz="1800" b="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180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маркетингового </a:t>
            </a:r>
            <a:r>
              <a:rPr lang="ru-RU" sz="180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endParaRPr lang="ru-RU" sz="180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маркетингового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маркетингового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PEST-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SWOT-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+mj-lt"/>
              <a:buAutoNum type="arabicPeriod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загроз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+mj-lt"/>
              <a:buAutoNum type="arabicPeriod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+mj-lt"/>
              <a:buAutoNum type="arabicPeriod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+mj-lt"/>
              <a:buAutoNum type="arabicPeriod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комплексу маркетингу (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комунікаційна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+mj-lt"/>
              <a:buAutoNum type="arabicPeriod"/>
            </a:pP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бюджету та ресурсного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+mj-lt"/>
              <a:buAutoNum type="arabicPeriod"/>
            </a:pP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маркетингового плану.</a:t>
            </a:r>
          </a:p>
          <a:p>
            <a:pPr>
              <a:buFont typeface="+mj-lt"/>
              <a:buAutoNum type="arabicPeriod"/>
            </a:pPr>
            <a:endParaRPr lang="ru-RU" sz="1800" b="0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0494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36F80C1A-1775-0797-A374-C6ADA37C416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225632"/>
            <a:ext cx="11655157" cy="5544932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раціональному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маркетингового плану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знижує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Маркетингове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елементом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підприємству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орієнтуватися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потреби ринку та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сталий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довгостроковій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перспективі</a:t>
            </a:r>
            <a:r>
              <a:rPr lang="ru-RU" sz="1800" b="0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15140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41B5E3F-7E80-9D8C-D49D-D3422B8D41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6255" y="237506"/>
            <a:ext cx="11690783" cy="5533057"/>
          </a:xfrm>
        </p:spPr>
        <p:txBody>
          <a:bodyPr/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Маркетингове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значить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дозволить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результатами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Головні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маркетингового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об'єднання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конкретизація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де, як і коли.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Головні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маркетингового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їхньої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значущості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мусять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числовий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вираз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достатньо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24520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41B5E3F-7E80-9D8C-D49D-D3422B8D41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6255" y="237506"/>
            <a:ext cx="11690783" cy="5533057"/>
          </a:xfrm>
        </p:spPr>
        <p:txBody>
          <a:bodyPr/>
          <a:lstStyle/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уведенням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неперервність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часу);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оптимізація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поділяють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річні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середньострокові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(2-5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(5-15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Маркетингове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генеральної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[6,10,12]: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36893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41B5E3F-7E80-9D8C-D49D-D3422B8D41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6255" y="237506"/>
            <a:ext cx="11690783" cy="5533057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ринками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розробку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конкурентної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підприємництва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цільових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ринках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координацію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різних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підрозділів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маркетингу,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фінансового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конструкторсько-технологічного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кадрового)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досягнення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функціональному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короткострокової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перших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двох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корпоративному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містить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етапів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мети)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стратегічний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аудит, 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SWOT-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слабких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сторін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можливостей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загроз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портфельний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мета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-портфеля,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спеціалізуватиметься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стратегічна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бізнес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одиниця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- СБО),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цілей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росту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компанії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інтенсивний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інтегративний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диверсифікаційний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ріст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бізнес-одиниць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бізнес-рівні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бізнес-місії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конкретного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SWOT-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бізнес-середовища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СБО 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29964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41B5E3F-7E80-9D8C-D49D-D3422B8D41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6255" y="237506"/>
            <a:ext cx="11690783" cy="5533057"/>
          </a:xfrm>
        </p:spPr>
        <p:txBody>
          <a:bodyPr/>
          <a:lstStyle/>
          <a:p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кожного конкретного товару.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поточного стану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перспектив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них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продуктового портфелю;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Ансоффа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PIMS-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GAP-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АВС 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Маржинальний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господарського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продуктового портфелю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припускає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Одним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найвідоміших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 звана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Бостонської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темпів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росту ринку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вісь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53430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41B5E3F-7E80-9D8C-D49D-D3422B8D41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6255" y="237506"/>
            <a:ext cx="11690783" cy="5533057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Нанесені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кола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на осях "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ринку".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Діаметр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кола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пропорційний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рухом грошей. При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диференціюються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чотири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знак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важке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дитя),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зірка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корова та собака.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БКГ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плюси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мінуси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простота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темпів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й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порівняти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СБО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фінансування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диверсифікованого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Разом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мінуси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БКГ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підставою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критики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СБО,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масовим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СБО,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означена як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Бостонської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консалтингової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"Дженерал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Електрік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консультативною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компанією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McKinsey",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індикаторами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оцінкою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(ринку),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масштаб ринку;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темпи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нецінової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13108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41B5E3F-7E80-9D8C-D49D-D3422B8D41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6255" y="237506"/>
            <a:ext cx="11690783" cy="5533057"/>
          </a:xfrm>
        </p:spPr>
        <p:txBody>
          <a:bodyPr/>
          <a:lstStyle/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чутливість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загальногосподарської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кон'юнктури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СБО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такими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темп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прихильність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структура.</a:t>
            </a:r>
          </a:p>
          <a:p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83144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41B5E3F-7E80-9D8C-D49D-D3422B8D41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6255" y="237506"/>
            <a:ext cx="11690783" cy="5533057"/>
          </a:xfrm>
        </p:spPr>
        <p:txBody>
          <a:bodyPr/>
          <a:lstStyle/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індикаторів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низки умов: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абстрактно,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найвпливовішим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конкурентом;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індикатора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прорангувати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вводять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вагові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коефіцієнти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бути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порівнюються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бажано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відображали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й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індикатора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за результатами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товару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ринку.</a:t>
            </a:r>
          </a:p>
          <a:p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Ситуаційний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SWOT-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підлягають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Strength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Weakness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Opportunities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загрози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Threats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здійснюватись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Ансоффа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портфельних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відомого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Ігоря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Ансоффа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32277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F41B5E3F-7E80-9D8C-D49D-D3422B8D412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6255" y="237506"/>
            <a:ext cx="11690783" cy="5533057"/>
          </a:xfrm>
        </p:spPr>
        <p:txBody>
          <a:bodyPr/>
          <a:lstStyle/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опису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зростаючого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альтернатив: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експансії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концентрична (вертикальна)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горизонтальна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конгломератна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диверсифікація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Діловий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комплексний</a:t>
            </a:r>
            <a:r>
              <a:rPr lang="ru-RU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PIMS – 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Profit Impact of </a:t>
            </a:r>
            <a:r>
              <a:rPr lang="en-US" sz="18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Marceting</a:t>
            </a:r>
            <a:r>
              <a:rPr lang="uk-UA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найзмістовніших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баз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дійовим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 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PIMS (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являє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спробу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закономірностей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ринку на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довгострокову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прибутковість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PIMS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пізнавальний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характер,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стратегічного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розвинутих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315425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1613</TotalTime>
  <Words>2510</Words>
  <Application>Microsoft Macintosh PowerPoint</Application>
  <PresentationFormat>Широкоэкранный</PresentationFormat>
  <Paragraphs>157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Arial</vt:lpstr>
      <vt:lpstr>Calibri</vt:lpstr>
      <vt:lpstr>Montserrat</vt:lpstr>
      <vt:lpstr>Montserrat ExtraBold</vt:lpstr>
      <vt:lpstr>Times New Roman</vt:lpstr>
      <vt:lpstr>Тема Office</vt:lpstr>
      <vt:lpstr>ПЛАНУВАННЯ МАРЕТИНГОВОЇ ДІЯЛЬНОСТІ   Лекція 2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Александр Ткачук</cp:lastModifiedBy>
  <cp:revision>105</cp:revision>
  <dcterms:created xsi:type="dcterms:W3CDTF">2023-01-12T09:20:21Z</dcterms:created>
  <dcterms:modified xsi:type="dcterms:W3CDTF">2026-01-20T10:10:21Z</dcterms:modified>
</cp:coreProperties>
</file>