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8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53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34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6397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805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8952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415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774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28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36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40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71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07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11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1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41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45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FF7DA-49A2-4C5C-8994-99F774302C87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121-14?find=1&amp;text=%D0%B1%D0%B0%D0%BD%D0%BA%D1%96%D0%B2%D1%81%D1%8C%D0%BA%D1%96+%D0%BF%D0%BE%D1%81%D0%BB%D1%83%D0%B3%D0%B8#w2_9" TargetMode="External"/><Relationship Id="rId2" Type="http://schemas.openxmlformats.org/officeDocument/2006/relationships/hyperlink" Target="https://zakon.rada.gov.ua/laws/show/2121-14?find=1&amp;text=%D0%B1%D0%B0%D0%BD%D0%BA%D1%96%D0%B2%D1%81%D1%8C%D0%BA%D1%96+%D0%BF%D0%BE%D1%81%D0%BB%D1%83%D0%B3%D0%B8#w1_1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641445"/>
            <a:ext cx="7766936" cy="5268036"/>
          </a:xfrm>
        </p:spPr>
        <p:txBody>
          <a:bodyPr/>
          <a:lstStyle/>
          <a:p>
            <a:pPr algn="l"/>
            <a:r>
              <a:rPr lang="ru-RU" sz="3200" b="1" dirty="0">
                <a:solidFill>
                  <a:schemeClr val="tx1"/>
                </a:solidFill>
              </a:rPr>
              <a:t>Тема 1. </a:t>
            </a:r>
            <a:r>
              <a:rPr lang="ru-RU" sz="3200" b="1" dirty="0" err="1">
                <a:solidFill>
                  <a:schemeClr val="tx1"/>
                </a:solidFill>
              </a:rPr>
              <a:t>Сутність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банківської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системи</a:t>
            </a:r>
            <a:endParaRPr lang="ru-RU" sz="3200" b="1" dirty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1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Поняття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функції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банківської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системи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2. </a:t>
            </a:r>
            <a:r>
              <a:rPr lang="ru-RU" sz="2000" dirty="0" err="1">
                <a:solidFill>
                  <a:schemeClr val="tx1"/>
                </a:solidFill>
              </a:rPr>
              <a:t>Види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банківських</a:t>
            </a:r>
            <a:r>
              <a:rPr lang="ru-RU" sz="2000" dirty="0">
                <a:solidFill>
                  <a:schemeClr val="tx1"/>
                </a:solidFill>
              </a:rPr>
              <a:t> систем та </a:t>
            </a:r>
            <a:r>
              <a:rPr lang="ru-RU" sz="2000" dirty="0" err="1">
                <a:solidFill>
                  <a:schemeClr val="tx1"/>
                </a:solidFill>
              </a:rPr>
              <a:t>їх</a:t>
            </a:r>
            <a:r>
              <a:rPr lang="ru-RU" sz="2000" dirty="0">
                <a:solidFill>
                  <a:schemeClr val="tx1"/>
                </a:solidFill>
              </a:rPr>
              <a:t> характеристика.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3. </a:t>
            </a:r>
            <a:r>
              <a:rPr lang="ru-RU" sz="2000" dirty="0" err="1">
                <a:solidFill>
                  <a:schemeClr val="tx1"/>
                </a:solidFill>
              </a:rPr>
              <a:t>Центральний</a:t>
            </a:r>
            <a:r>
              <a:rPr lang="ru-RU" sz="2000" dirty="0">
                <a:solidFill>
                  <a:schemeClr val="tx1"/>
                </a:solidFill>
              </a:rPr>
              <a:t> банк та </a:t>
            </a:r>
            <a:r>
              <a:rPr lang="ru-RU" sz="2000" dirty="0" err="1">
                <a:solidFill>
                  <a:schemeClr val="tx1"/>
                </a:solidFill>
              </a:rPr>
              <a:t>комерційні</a:t>
            </a:r>
            <a:r>
              <a:rPr lang="ru-RU" sz="2000" dirty="0">
                <a:solidFill>
                  <a:schemeClr val="tx1"/>
                </a:solidFill>
              </a:rPr>
              <a:t> банки як </a:t>
            </a:r>
            <a:r>
              <a:rPr lang="ru-RU" sz="2000" dirty="0" err="1">
                <a:solidFill>
                  <a:schemeClr val="tx1"/>
                </a:solidFill>
              </a:rPr>
              <a:t>основні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елементи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банківської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системи</a:t>
            </a:r>
            <a:r>
              <a:rPr lang="ru-RU" sz="2000" dirty="0">
                <a:solidFill>
                  <a:schemeClr val="tx1"/>
                </a:solidFill>
              </a:rPr>
              <a:t>: </a:t>
            </a:r>
            <a:r>
              <a:rPr lang="ru-RU" sz="2000" dirty="0" err="1">
                <a:solidFill>
                  <a:schemeClr val="tx1"/>
                </a:solidFill>
              </a:rPr>
              <a:t>поняття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види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функції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4. </a:t>
            </a:r>
            <a:r>
              <a:rPr lang="ru-RU" sz="2000" dirty="0" err="1">
                <a:solidFill>
                  <a:schemeClr val="tx1"/>
                </a:solidFill>
              </a:rPr>
              <a:t>Становлення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розвиток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банківської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системи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України</a:t>
            </a:r>
            <a:endParaRPr lang="ru-RU" sz="2000" dirty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у </a:t>
            </a:r>
            <a:r>
              <a:rPr lang="ru-RU" dirty="0" err="1"/>
              <a:t>переважній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з </a:t>
            </a:r>
            <a:r>
              <a:rPr lang="ru-RU" dirty="0" err="1"/>
              <a:t>ринковою</a:t>
            </a:r>
            <a:r>
              <a:rPr lang="ru-RU" dirty="0"/>
              <a:t> </a:t>
            </a:r>
            <a:r>
              <a:rPr lang="ru-RU" dirty="0" err="1"/>
              <a:t>економікою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й активно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b="1" i="1" dirty="0" err="1"/>
              <a:t>дворівневі</a:t>
            </a:r>
            <a:r>
              <a:rPr lang="ru-RU" b="1" i="1" dirty="0"/>
              <a:t> </a:t>
            </a:r>
            <a:r>
              <a:rPr lang="ru-RU" b="1" i="1" dirty="0" err="1"/>
              <a:t>банківські</a:t>
            </a:r>
            <a:r>
              <a:rPr lang="ru-RU" b="1" i="1" dirty="0"/>
              <a:t> </a:t>
            </a:r>
            <a:r>
              <a:rPr lang="ru-RU" b="1" i="1" dirty="0" err="1"/>
              <a:t>системи</a:t>
            </a:r>
            <a:r>
              <a:rPr lang="ru-RU" dirty="0"/>
              <a:t>, де на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функціонує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країни</a:t>
            </a:r>
            <a:r>
              <a:rPr lang="ru-RU" dirty="0"/>
              <a:t>, на другому – </a:t>
            </a:r>
            <a:r>
              <a:rPr lang="ru-RU" dirty="0" err="1"/>
              <a:t>комерційні</a:t>
            </a:r>
            <a:r>
              <a:rPr lang="ru-RU" dirty="0"/>
              <a:t> банки.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небанківські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установи </a:t>
            </a:r>
            <a:r>
              <a:rPr lang="ru-RU" dirty="0" err="1"/>
              <a:t>підпорядковуються</a:t>
            </a:r>
            <a:r>
              <a:rPr lang="ru-RU" dirty="0"/>
              <a:t> </a:t>
            </a:r>
            <a:r>
              <a:rPr lang="ru-RU" dirty="0" err="1"/>
              <a:t>окремому</a:t>
            </a:r>
            <a:r>
              <a:rPr lang="ru-RU" dirty="0"/>
              <a:t> регулятору. </a:t>
            </a:r>
          </a:p>
          <a:p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організовує</a:t>
            </a:r>
            <a:r>
              <a:rPr lang="ru-RU" dirty="0"/>
              <a:t> і </a:t>
            </a:r>
            <a:r>
              <a:rPr lang="ru-RU" dirty="0" err="1"/>
              <a:t>контролює</a:t>
            </a:r>
            <a:r>
              <a:rPr lang="ru-RU" dirty="0"/>
              <a:t> </a:t>
            </a:r>
            <a:r>
              <a:rPr lang="ru-RU" dirty="0" err="1"/>
              <a:t>грошовий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 у </a:t>
            </a:r>
            <a:r>
              <a:rPr lang="ru-RU" dirty="0" err="1"/>
              <a:t>країні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проводить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емісійну</a:t>
            </a:r>
            <a:r>
              <a:rPr lang="ru-RU" dirty="0"/>
              <a:t> і </a:t>
            </a:r>
            <a:r>
              <a:rPr lang="ru-RU" dirty="0" err="1"/>
              <a:t>валютну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і є основою </a:t>
            </a:r>
            <a:r>
              <a:rPr lang="ru-RU" dirty="0" err="1"/>
              <a:t>резервної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самостійні</a:t>
            </a:r>
            <a:r>
              <a:rPr lang="ru-RU" dirty="0"/>
              <a:t>, але </a:t>
            </a:r>
            <a:r>
              <a:rPr lang="ru-RU" dirty="0" err="1"/>
              <a:t>підконтрольні</a:t>
            </a:r>
            <a:r>
              <a:rPr lang="ru-RU" dirty="0"/>
              <a:t> центральному банку </a:t>
            </a:r>
            <a:r>
              <a:rPr lang="ru-RU" dirty="0" err="1"/>
              <a:t>неемісійні</a:t>
            </a:r>
            <a:r>
              <a:rPr lang="ru-RU" dirty="0"/>
              <a:t> банки та </a:t>
            </a:r>
            <a:r>
              <a:rPr lang="ru-RU" dirty="0" err="1"/>
              <a:t>різні</a:t>
            </a:r>
            <a:r>
              <a:rPr lang="ru-RU" dirty="0"/>
              <a:t> кредитно-</a:t>
            </a:r>
            <a:r>
              <a:rPr lang="ru-RU" dirty="0" err="1"/>
              <a:t>фінансові</a:t>
            </a:r>
            <a:r>
              <a:rPr lang="ru-RU" dirty="0"/>
              <a:t> установи, </a:t>
            </a:r>
            <a:r>
              <a:rPr lang="ru-RU" dirty="0" err="1"/>
              <a:t>клієнтами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населення</a:t>
            </a:r>
            <a:r>
              <a:rPr lang="ru-RU" dirty="0"/>
              <a:t>. </a:t>
            </a:r>
          </a:p>
          <a:p>
            <a:r>
              <a:rPr lang="ru-RU" b="1" i="1" dirty="0" err="1"/>
              <a:t>Трирівнева</a:t>
            </a:r>
            <a:r>
              <a:rPr lang="ru-RU" b="1" i="1" dirty="0"/>
              <a:t> </a:t>
            </a:r>
            <a:r>
              <a:rPr lang="ru-RU" b="1" i="1" dirty="0" err="1"/>
              <a:t>банківська</a:t>
            </a:r>
            <a:r>
              <a:rPr lang="ru-RU" b="1" i="1" dirty="0"/>
              <a:t> система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дворівневої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виділяється</a:t>
            </a:r>
            <a:r>
              <a:rPr lang="ru-RU" dirty="0"/>
              <a:t>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кредитні</a:t>
            </a:r>
            <a:r>
              <a:rPr lang="ru-RU" dirty="0"/>
              <a:t> установи </a:t>
            </a:r>
            <a:r>
              <a:rPr lang="ru-RU" dirty="0" err="1"/>
              <a:t>небанківського</a:t>
            </a:r>
            <a:r>
              <a:rPr lang="ru-RU" dirty="0"/>
              <a:t> типу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фінансові</a:t>
            </a:r>
            <a:r>
              <a:rPr lang="ru-RU" dirty="0"/>
              <a:t> та </a:t>
            </a: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інвестиційні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типовими</a:t>
            </a:r>
            <a:r>
              <a:rPr lang="ru-RU" dirty="0"/>
              <a:t> </a:t>
            </a:r>
            <a:r>
              <a:rPr lang="ru-RU" dirty="0" err="1"/>
              <a:t>трирівневими</a:t>
            </a:r>
            <a:r>
              <a:rPr lang="ru-RU" dirty="0"/>
              <a:t> </a:t>
            </a:r>
            <a:r>
              <a:rPr lang="ru-RU" dirty="0" err="1"/>
              <a:t>кредитними</a:t>
            </a:r>
            <a:r>
              <a:rPr lang="ru-RU" dirty="0"/>
              <a:t> системами є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Швейцарії</a:t>
            </a:r>
            <a:r>
              <a:rPr lang="ru-RU" dirty="0"/>
              <a:t> та </a:t>
            </a:r>
            <a:r>
              <a:rPr lang="ru-RU" dirty="0" err="1"/>
              <a:t>Японії</a:t>
            </a:r>
            <a:r>
              <a:rPr lang="ru-RU" dirty="0"/>
              <a:t>.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 кредитно-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, </a:t>
            </a:r>
            <a:r>
              <a:rPr lang="ru-RU" dirty="0" err="1"/>
              <a:t>Франції</a:t>
            </a:r>
            <a:r>
              <a:rPr lang="ru-RU" dirty="0"/>
              <a:t>, США,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кредитні</a:t>
            </a:r>
            <a:r>
              <a:rPr lang="ru-RU" dirty="0"/>
              <a:t> установи – </a:t>
            </a:r>
            <a:r>
              <a:rPr lang="ru-RU" dirty="0" err="1"/>
              <a:t>Федеральне</a:t>
            </a:r>
            <a:r>
              <a:rPr lang="ru-RU" dirty="0"/>
              <a:t> </a:t>
            </a:r>
            <a:r>
              <a:rPr lang="ru-RU" dirty="0" err="1"/>
              <a:t>відомство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за кредитною справою (</a:t>
            </a:r>
            <a:r>
              <a:rPr lang="ru-RU" dirty="0" err="1"/>
              <a:t>Німеччина</a:t>
            </a:r>
            <a:r>
              <a:rPr lang="ru-RU" dirty="0"/>
              <a:t>). </a:t>
            </a:r>
            <a:r>
              <a:rPr lang="ru-RU" dirty="0" err="1"/>
              <a:t>Комітети</a:t>
            </a:r>
            <a:r>
              <a:rPr lang="ru-RU" dirty="0"/>
              <a:t> з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регламентації</a:t>
            </a:r>
            <a:r>
              <a:rPr lang="ru-RU" dirty="0"/>
              <a:t> і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(</a:t>
            </a:r>
            <a:r>
              <a:rPr lang="ru-RU" dirty="0" err="1"/>
              <a:t>Франція</a:t>
            </a:r>
            <a:r>
              <a:rPr lang="ru-RU" dirty="0"/>
              <a:t>), Рада </a:t>
            </a:r>
            <a:r>
              <a:rPr lang="ru-RU" dirty="0" err="1"/>
              <a:t>Керуючих</a:t>
            </a:r>
            <a:r>
              <a:rPr lang="ru-RU" dirty="0"/>
              <a:t> </a:t>
            </a:r>
            <a:r>
              <a:rPr lang="ru-RU" dirty="0" err="1"/>
              <a:t>Федеральної</a:t>
            </a:r>
            <a:r>
              <a:rPr lang="ru-RU" dirty="0"/>
              <a:t> </a:t>
            </a:r>
            <a:r>
              <a:rPr lang="ru-RU" dirty="0" err="1"/>
              <a:t>Резервної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Федеральний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 </a:t>
            </a:r>
            <a:r>
              <a:rPr lang="ru-RU" dirty="0" err="1"/>
              <a:t>відкритого</a:t>
            </a:r>
            <a:r>
              <a:rPr lang="ru-RU" dirty="0"/>
              <a:t> ринку, </a:t>
            </a:r>
            <a:r>
              <a:rPr lang="ru-RU" dirty="0" err="1"/>
              <a:t>Управління</a:t>
            </a:r>
            <a:r>
              <a:rPr lang="ru-RU" dirty="0"/>
              <a:t> Контролера грошового </a:t>
            </a:r>
            <a:r>
              <a:rPr lang="ru-RU" dirty="0" err="1"/>
              <a:t>обігу</a:t>
            </a:r>
            <a:r>
              <a:rPr lang="ru-RU" dirty="0"/>
              <a:t> і </a:t>
            </a:r>
            <a:r>
              <a:rPr lang="ru-RU" dirty="0" err="1"/>
              <a:t>Федеральна</a:t>
            </a:r>
            <a:r>
              <a:rPr lang="ru-RU" dirty="0"/>
              <a:t> </a:t>
            </a:r>
            <a:r>
              <a:rPr lang="ru-RU" dirty="0" err="1"/>
              <a:t>корпорація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депозитів</a:t>
            </a:r>
            <a:r>
              <a:rPr lang="ru-RU" dirty="0"/>
              <a:t> (США). </a:t>
            </a:r>
            <a:r>
              <a:rPr lang="ru-RU" dirty="0" err="1"/>
              <a:t>Особливістю</a:t>
            </a:r>
            <a:r>
              <a:rPr lang="ru-RU" dirty="0"/>
              <a:t> є й те, </a:t>
            </a:r>
            <a:r>
              <a:rPr lang="ru-RU" dirty="0" err="1"/>
              <a:t>що</a:t>
            </a:r>
            <a:r>
              <a:rPr lang="ru-RU" dirty="0"/>
              <a:t> в США </a:t>
            </a:r>
            <a:r>
              <a:rPr lang="ru-RU" dirty="0" err="1"/>
              <a:t>переважають</a:t>
            </a:r>
            <a:r>
              <a:rPr lang="ru-RU" dirty="0"/>
              <a:t> </a:t>
            </a:r>
            <a:r>
              <a:rPr lang="ru-RU" dirty="0" err="1"/>
              <a:t>приватні</a:t>
            </a:r>
            <a:r>
              <a:rPr lang="ru-RU" dirty="0"/>
              <a:t> кредитно-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 (</a:t>
            </a:r>
            <a:r>
              <a:rPr lang="ru-RU" dirty="0" err="1"/>
              <a:t>акціонерні</a:t>
            </a:r>
            <a:r>
              <a:rPr lang="ru-RU" dirty="0"/>
              <a:t>), а в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та </a:t>
            </a:r>
            <a:r>
              <a:rPr lang="ru-RU" dirty="0" err="1"/>
              <a:t>Японії</a:t>
            </a:r>
            <a:r>
              <a:rPr lang="ru-RU" dirty="0"/>
              <a:t> </a:t>
            </a:r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приватними</a:t>
            </a:r>
            <a:r>
              <a:rPr lang="ru-RU" dirty="0"/>
              <a:t>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посідають</a:t>
            </a:r>
            <a:r>
              <a:rPr lang="ru-RU" dirty="0"/>
              <a:t> </a:t>
            </a:r>
            <a:r>
              <a:rPr lang="ru-RU" dirty="0" err="1"/>
              <a:t>напівдержавні</a:t>
            </a:r>
            <a:r>
              <a:rPr lang="ru-RU" dirty="0"/>
              <a:t>, </a:t>
            </a:r>
            <a:r>
              <a:rPr lang="ru-RU" dirty="0" err="1"/>
              <a:t>державні</a:t>
            </a:r>
            <a:r>
              <a:rPr lang="ru-RU" dirty="0"/>
              <a:t> і </a:t>
            </a:r>
            <a:r>
              <a:rPr lang="ru-RU" dirty="0" err="1"/>
              <a:t>кооперативні</a:t>
            </a:r>
            <a:r>
              <a:rPr lang="ru-RU" dirty="0"/>
              <a:t> кредитно- </a:t>
            </a:r>
            <a:r>
              <a:rPr lang="ru-RU" dirty="0" err="1"/>
              <a:t>фінансові</a:t>
            </a:r>
            <a:r>
              <a:rPr lang="ru-RU" dirty="0"/>
              <a:t> установи. </a:t>
            </a:r>
          </a:p>
        </p:txBody>
      </p:sp>
    </p:spTree>
    <p:extLst>
      <p:ext uri="{BB962C8B-B14F-4D97-AF65-F5344CB8AC3E}">
        <p14:creationId xmlns:p14="http://schemas.microsoft.com/office/powerpoint/2010/main" val="806008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b="1" dirty="0" err="1"/>
              <a:t>дві</a:t>
            </a:r>
            <a:r>
              <a:rPr lang="ru-RU" b="1" dirty="0"/>
              <a:t> </a:t>
            </a:r>
            <a:r>
              <a:rPr lang="ru-RU" b="1" dirty="0" err="1"/>
              <a:t>моделі</a:t>
            </a:r>
            <a:r>
              <a:rPr lang="ru-RU" b="1" dirty="0"/>
              <a:t> </a:t>
            </a:r>
            <a:r>
              <a:rPr lang="ru-RU" dirty="0" err="1"/>
              <a:t>взаємовідносин</a:t>
            </a:r>
            <a:r>
              <a:rPr lang="ru-RU" dirty="0"/>
              <a:t> і </a:t>
            </a:r>
            <a:r>
              <a:rPr lang="ru-RU" dirty="0" err="1"/>
              <a:t>взаємозв’язків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центральними</a:t>
            </a:r>
            <a:r>
              <a:rPr lang="ru-RU" dirty="0"/>
              <a:t> банками та </a:t>
            </a:r>
            <a:r>
              <a:rPr lang="ru-RU" dirty="0" err="1"/>
              <a:t>існуючими</a:t>
            </a:r>
            <a:r>
              <a:rPr lang="ru-RU" dirty="0"/>
              <a:t> </a:t>
            </a:r>
            <a:r>
              <a:rPr lang="ru-RU" dirty="0" err="1"/>
              <a:t>гілками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Перша </a:t>
            </a:r>
            <a:r>
              <a:rPr lang="ru-RU" dirty="0"/>
              <a:t>– </a:t>
            </a:r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/>
              <a:t>агентом уряду (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) і </a:t>
            </a:r>
            <a:r>
              <a:rPr lang="ru-RU" dirty="0" err="1"/>
              <a:t>провідником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грошово-кредитної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Друга </a:t>
            </a:r>
            <a:r>
              <a:rPr lang="ru-RU" dirty="0"/>
              <a:t>– </a:t>
            </a:r>
            <a:r>
              <a:rPr lang="ru-RU" dirty="0" err="1"/>
              <a:t>центральний</a:t>
            </a:r>
            <a:r>
              <a:rPr lang="ru-RU" dirty="0"/>
              <a:t> банк є </a:t>
            </a:r>
            <a:r>
              <a:rPr lang="ru-RU" dirty="0" err="1"/>
              <a:t>незалежним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уряду,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самостійність</a:t>
            </a:r>
            <a:r>
              <a:rPr lang="ru-RU" dirty="0"/>
              <a:t> у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грошово-кредитної</a:t>
            </a:r>
            <a:r>
              <a:rPr lang="ru-RU" dirty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/>
              <a:t>без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з боку </a:t>
            </a:r>
            <a:r>
              <a:rPr lang="ru-RU" dirty="0" err="1"/>
              <a:t>урядових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проміжні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/>
              <a:t>влади</a:t>
            </a:r>
            <a:r>
              <a:rPr lang="ru-RU" dirty="0"/>
              <a:t> з </a:t>
            </a:r>
            <a:r>
              <a:rPr lang="ru-RU" dirty="0" err="1"/>
              <a:t>центральним</a:t>
            </a:r>
            <a:r>
              <a:rPr lang="ru-RU" dirty="0"/>
              <a:t> банком та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312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319" y="73694"/>
            <a:ext cx="5785809" cy="678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39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3. </a:t>
            </a:r>
            <a:r>
              <a:rPr lang="ru-RU" dirty="0" err="1">
                <a:solidFill>
                  <a:schemeClr val="tx1"/>
                </a:solidFill>
              </a:rPr>
              <a:t>Центральний</a:t>
            </a:r>
            <a:r>
              <a:rPr lang="ru-RU" dirty="0">
                <a:solidFill>
                  <a:schemeClr val="tx1"/>
                </a:solidFill>
              </a:rPr>
              <a:t> банк та </a:t>
            </a:r>
            <a:r>
              <a:rPr lang="ru-RU" dirty="0" err="1">
                <a:solidFill>
                  <a:schemeClr val="tx1"/>
                </a:solidFill>
              </a:rPr>
              <a:t>комерційні</a:t>
            </a:r>
            <a:r>
              <a:rPr lang="ru-RU" dirty="0">
                <a:solidFill>
                  <a:schemeClr val="tx1"/>
                </a:solidFill>
              </a:rPr>
              <a:t> банки як </a:t>
            </a:r>
            <a:r>
              <a:rPr lang="ru-RU" dirty="0" err="1">
                <a:solidFill>
                  <a:schemeClr val="tx1"/>
                </a:solidFill>
              </a:rPr>
              <a:t>основні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елементи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банківської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системи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поняття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види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функції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21" y="1030394"/>
            <a:ext cx="6741994" cy="553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941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еволюційний</a:t>
            </a:r>
            <a:r>
              <a:rPr lang="ru-RU" dirty="0"/>
              <a:t> характер,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першопричиною</a:t>
            </a:r>
            <a:r>
              <a:rPr lang="ru-RU" dirty="0"/>
              <a:t> є </a:t>
            </a:r>
            <a:r>
              <a:rPr lang="ru-RU" dirty="0" err="1"/>
              <a:t>виникнення</a:t>
            </a:r>
            <a:r>
              <a:rPr lang="ru-RU" dirty="0"/>
              <a:t> грошей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але з часом </a:t>
            </a:r>
            <a:r>
              <a:rPr lang="ru-RU" dirty="0" err="1"/>
              <a:t>даний</a:t>
            </a:r>
            <a:r>
              <a:rPr lang="ru-RU" dirty="0"/>
              <a:t> вид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виявився</a:t>
            </a:r>
            <a:r>
              <a:rPr lang="ru-RU" dirty="0"/>
              <a:t> </a:t>
            </a:r>
            <a:r>
              <a:rPr lang="ru-RU" dirty="0" err="1"/>
              <a:t>малоефективний</a:t>
            </a:r>
            <a:r>
              <a:rPr lang="ru-RU" dirty="0"/>
              <a:t> і на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в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з’явились</a:t>
            </a:r>
            <a:r>
              <a:rPr lang="ru-RU" dirty="0"/>
              <a:t> </a:t>
            </a:r>
            <a:r>
              <a:rPr lang="ru-RU" dirty="0" err="1"/>
              <a:t>срібні</a:t>
            </a:r>
            <a:r>
              <a:rPr lang="ru-RU" dirty="0"/>
              <a:t> і </a:t>
            </a:r>
            <a:r>
              <a:rPr lang="ru-RU" dirty="0" err="1"/>
              <a:t>золоті</a:t>
            </a:r>
            <a:r>
              <a:rPr lang="ru-RU" dirty="0"/>
              <a:t> </a:t>
            </a:r>
            <a:r>
              <a:rPr lang="ru-RU" dirty="0" err="1"/>
              <a:t>монети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, </a:t>
            </a:r>
            <a:r>
              <a:rPr lang="ru-RU" dirty="0" err="1"/>
              <a:t>мали</a:t>
            </a:r>
            <a:r>
              <a:rPr lang="ru-RU" dirty="0"/>
              <a:t> низку </a:t>
            </a:r>
            <a:r>
              <a:rPr lang="ru-RU" dirty="0" err="1"/>
              <a:t>недоліків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металевих</a:t>
            </a:r>
            <a:r>
              <a:rPr lang="ru-RU" dirty="0"/>
              <a:t> грошей </a:t>
            </a:r>
            <a:r>
              <a:rPr lang="ru-RU" dirty="0" err="1"/>
              <a:t>грошовий</a:t>
            </a:r>
            <a:r>
              <a:rPr lang="ru-RU" dirty="0"/>
              <a:t> оборот та </a:t>
            </a:r>
            <a:r>
              <a:rPr lang="ru-RU" dirty="0" err="1"/>
              <a:t>банківська</a:t>
            </a:r>
            <a:r>
              <a:rPr lang="ru-RU" dirty="0"/>
              <a:t> система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саморегульованими</a:t>
            </a:r>
            <a:r>
              <a:rPr lang="ru-RU" dirty="0"/>
              <a:t>, </a:t>
            </a:r>
            <a:r>
              <a:rPr lang="ru-RU" dirty="0" err="1"/>
              <a:t>їм</a:t>
            </a:r>
            <a:r>
              <a:rPr lang="ru-RU" dirty="0"/>
              <a:t> не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регулюючих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паперові</a:t>
            </a:r>
            <a:r>
              <a:rPr lang="ru-RU" dirty="0"/>
              <a:t> </a:t>
            </a:r>
            <a:r>
              <a:rPr lang="ru-RU" dirty="0" err="1"/>
              <a:t>грошові</a:t>
            </a:r>
            <a:r>
              <a:rPr lang="ru-RU" dirty="0"/>
              <a:t> знаки, </a:t>
            </a:r>
            <a:r>
              <a:rPr lang="ru-RU" dirty="0" err="1"/>
              <a:t>які</a:t>
            </a:r>
            <a:r>
              <a:rPr lang="ru-RU" dirty="0"/>
              <a:t> могли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знецінюватись</a:t>
            </a:r>
            <a:r>
              <a:rPr lang="ru-RU" dirty="0"/>
              <a:t>, </a:t>
            </a:r>
            <a:r>
              <a:rPr lang="ru-RU" dirty="0" err="1"/>
              <a:t>потребували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регулюючих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пов’язане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з </a:t>
            </a:r>
            <a:r>
              <a:rPr lang="ru-RU" dirty="0" err="1"/>
              <a:t>виникненням</a:t>
            </a:r>
            <a:r>
              <a:rPr lang="ru-RU" dirty="0"/>
              <a:t> потреби у </a:t>
            </a:r>
            <a:r>
              <a:rPr lang="ru-RU" dirty="0" err="1"/>
              <a:t>гаранті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забезпечив</a:t>
            </a:r>
            <a:r>
              <a:rPr lang="ru-RU" dirty="0"/>
              <a:t> би </a:t>
            </a:r>
            <a:r>
              <a:rPr lang="ru-RU" dirty="0" err="1"/>
              <a:t>довіру</a:t>
            </a:r>
            <a:r>
              <a:rPr lang="ru-RU" dirty="0"/>
              <a:t> до </a:t>
            </a:r>
            <a:r>
              <a:rPr lang="ru-RU" dirty="0" err="1"/>
              <a:t>паперових</a:t>
            </a:r>
            <a:r>
              <a:rPr lang="ru-RU" dirty="0"/>
              <a:t> грошей з боку </a:t>
            </a:r>
            <a:r>
              <a:rPr lang="ru-RU" dirty="0" err="1"/>
              <a:t>громадян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Центра́льний</a:t>
            </a:r>
            <a:r>
              <a:rPr lang="ru-RU" dirty="0"/>
              <a:t> банк — </a:t>
            </a:r>
            <a:r>
              <a:rPr lang="ru-RU" dirty="0" err="1"/>
              <a:t>установа</a:t>
            </a:r>
            <a:r>
              <a:rPr lang="ru-RU" dirty="0"/>
              <a:t>, яка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у </a:t>
            </a:r>
            <a:r>
              <a:rPr lang="ru-RU" dirty="0" err="1"/>
              <a:t>країні</a:t>
            </a:r>
            <a:r>
              <a:rPr lang="ru-RU" dirty="0"/>
              <a:t>, проводить </a:t>
            </a:r>
            <a:r>
              <a:rPr lang="ru-RU" dirty="0" err="1"/>
              <a:t>монетарну</a:t>
            </a:r>
            <a:r>
              <a:rPr lang="ru-RU" dirty="0"/>
              <a:t> та валютно-</a:t>
            </a:r>
            <a:r>
              <a:rPr lang="ru-RU" dirty="0" err="1"/>
              <a:t>курсову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 держав.</a:t>
            </a:r>
          </a:p>
        </p:txBody>
      </p:sp>
    </p:spTree>
    <p:extLst>
      <p:ext uri="{BB962C8B-B14F-4D97-AF65-F5344CB8AC3E}">
        <p14:creationId xmlns:p14="http://schemas.microsoft.com/office/powerpoint/2010/main" val="1963810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>
            <a:normAutofit lnSpcReduction="10000"/>
          </a:bodyPr>
          <a:lstStyle/>
          <a:p>
            <a:r>
              <a:rPr lang="ru-RU" b="1" i="1" dirty="0" err="1"/>
              <a:t>Національний</a:t>
            </a:r>
            <a:r>
              <a:rPr lang="ru-RU" b="1" i="1" dirty="0"/>
              <a:t> банк </a:t>
            </a:r>
            <a:r>
              <a:rPr lang="ru-RU" b="1" i="1" dirty="0" err="1"/>
              <a:t>України</a:t>
            </a:r>
            <a:r>
              <a:rPr lang="ru-RU" b="1" i="1" dirty="0"/>
              <a:t> є </a:t>
            </a:r>
            <a:r>
              <a:rPr lang="ru-RU" b="1" i="1" dirty="0" err="1"/>
              <a:t>центральним</a:t>
            </a:r>
            <a:r>
              <a:rPr lang="ru-RU" b="1" i="1" dirty="0"/>
              <a:t> банком </a:t>
            </a:r>
            <a:r>
              <a:rPr lang="ru-RU" b="1" i="1" dirty="0" err="1"/>
              <a:t>України</a:t>
            </a:r>
            <a:r>
              <a:rPr lang="ru-RU" b="1" i="1" dirty="0"/>
              <a:t> і </a:t>
            </a:r>
            <a:r>
              <a:rPr lang="ru-RU" b="1" i="1" dirty="0" err="1"/>
              <a:t>здійснює</a:t>
            </a:r>
            <a:r>
              <a:rPr lang="ru-RU" b="1" i="1" dirty="0"/>
              <a:t> свою </a:t>
            </a:r>
            <a:r>
              <a:rPr lang="ru-RU" b="1" i="1" dirty="0" err="1"/>
              <a:t>діяльність</a:t>
            </a:r>
            <a:r>
              <a:rPr lang="ru-RU" b="1" i="1" dirty="0"/>
              <a:t> </a:t>
            </a:r>
            <a:r>
              <a:rPr lang="ru-RU" b="1" i="1" dirty="0" err="1"/>
              <a:t>відповідно</a:t>
            </a:r>
            <a:r>
              <a:rPr lang="ru-RU" b="1" i="1" dirty="0"/>
              <a:t> до </a:t>
            </a:r>
            <a:r>
              <a:rPr lang="ru-RU" b="1" i="1" dirty="0" err="1"/>
              <a:t>Конституції</a:t>
            </a:r>
            <a:r>
              <a:rPr lang="ru-RU" b="1" i="1" dirty="0"/>
              <a:t> </a:t>
            </a:r>
            <a:r>
              <a:rPr lang="ru-RU" b="1" i="1" dirty="0" err="1"/>
              <a:t>України</a:t>
            </a:r>
            <a:r>
              <a:rPr lang="ru-RU" b="1" i="1" dirty="0"/>
              <a:t>, Закону </a:t>
            </a:r>
            <a:r>
              <a:rPr lang="ru-RU" b="1" i="1" dirty="0" err="1"/>
              <a:t>України</a:t>
            </a:r>
            <a:r>
              <a:rPr lang="ru-RU" b="1" i="1" dirty="0"/>
              <a:t> «Про </a:t>
            </a:r>
            <a:r>
              <a:rPr lang="ru-RU" b="1" i="1" dirty="0" err="1"/>
              <a:t>Національний</a:t>
            </a:r>
            <a:r>
              <a:rPr lang="ru-RU" b="1" i="1" dirty="0"/>
              <a:t> банк </a:t>
            </a:r>
            <a:r>
              <a:rPr lang="ru-RU" b="1" i="1" dirty="0" err="1"/>
              <a:t>України</a:t>
            </a:r>
            <a:r>
              <a:rPr lang="ru-RU" b="1" i="1" dirty="0"/>
              <a:t>» та </a:t>
            </a:r>
            <a:r>
              <a:rPr lang="ru-RU" b="1" i="1" dirty="0" err="1"/>
              <a:t>інших</a:t>
            </a:r>
            <a:r>
              <a:rPr lang="ru-RU" b="1" i="1" dirty="0"/>
              <a:t> </a:t>
            </a:r>
            <a:r>
              <a:rPr lang="ru-RU" b="1" i="1" dirty="0" err="1"/>
              <a:t>законодавчих</a:t>
            </a:r>
            <a:r>
              <a:rPr lang="ru-RU" b="1" i="1" dirty="0"/>
              <a:t> </a:t>
            </a:r>
            <a:r>
              <a:rPr lang="ru-RU" b="1" i="1" dirty="0" err="1"/>
              <a:t>актів</a:t>
            </a:r>
            <a:r>
              <a:rPr lang="ru-RU" b="1" i="1" dirty="0"/>
              <a:t> </a:t>
            </a:r>
            <a:r>
              <a:rPr lang="ru-RU" b="1" i="1" dirty="0" err="1"/>
              <a:t>України</a:t>
            </a:r>
            <a:r>
              <a:rPr lang="ru-RU" b="1" i="1" dirty="0"/>
              <a:t>. </a:t>
            </a:r>
            <a:endParaRPr lang="ru-RU" b="1" i="1" dirty="0" smtClean="0"/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статутний</a:t>
            </a:r>
            <a:r>
              <a:rPr lang="ru-RU" dirty="0"/>
              <a:t> </a:t>
            </a:r>
            <a:r>
              <a:rPr lang="ru-RU" dirty="0" err="1"/>
              <a:t>капітал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державною </a:t>
            </a:r>
            <a:r>
              <a:rPr lang="ru-RU" dirty="0" err="1"/>
              <a:t>власністю</a:t>
            </a:r>
            <a:r>
              <a:rPr lang="ru-RU" dirty="0"/>
              <a:t>.</a:t>
            </a:r>
          </a:p>
          <a:p>
            <a:r>
              <a:rPr lang="ru-RU" dirty="0" err="1"/>
              <a:t>Розмір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становить 10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гривень</a:t>
            </a:r>
            <a:r>
              <a:rPr lang="ru-RU" dirty="0"/>
              <a:t>. </a:t>
            </a:r>
            <a:r>
              <a:rPr lang="ru-RU" dirty="0" err="1"/>
              <a:t>Розмір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збільшений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Ради </a:t>
            </a:r>
            <a:r>
              <a:rPr lang="ru-RU" dirty="0" err="1"/>
              <a:t>Національного</a:t>
            </a:r>
            <a:r>
              <a:rPr lang="ru-RU" dirty="0"/>
              <a:t> банку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Особливий</a:t>
            </a:r>
            <a:r>
              <a:rPr lang="ru-RU" b="1" dirty="0"/>
              <a:t> </a:t>
            </a:r>
            <a:r>
              <a:rPr lang="ru-RU" b="1" dirty="0" err="1"/>
              <a:t>правовий</a:t>
            </a:r>
            <a:r>
              <a:rPr lang="ru-RU" b="1" dirty="0"/>
              <a:t> статус </a:t>
            </a:r>
            <a:r>
              <a:rPr lang="ru-RU" dirty="0" err="1"/>
              <a:t>зумовлений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поєднує</a:t>
            </a:r>
            <a:r>
              <a:rPr lang="ru-RU" dirty="0"/>
              <a:t> у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b="1" i="1" dirty="0" err="1"/>
              <a:t>риси</a:t>
            </a:r>
            <a:r>
              <a:rPr lang="ru-RU" b="1" i="1" dirty="0"/>
              <a:t> </a:t>
            </a:r>
            <a:r>
              <a:rPr lang="ru-RU" b="1" i="1" dirty="0" err="1"/>
              <a:t>банківської</a:t>
            </a:r>
            <a:r>
              <a:rPr lang="ru-RU" b="1" i="1" dirty="0"/>
              <a:t> установи </a:t>
            </a:r>
            <a:r>
              <a:rPr lang="ru-RU" dirty="0"/>
              <a:t>і </a:t>
            </a:r>
            <a:r>
              <a:rPr lang="ru-RU" b="1" i="1" dirty="0"/>
              <a:t>державного органу </a:t>
            </a:r>
            <a:r>
              <a:rPr lang="ru-RU" b="1" i="1" dirty="0" err="1"/>
              <a:t>управління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приносять</a:t>
            </a:r>
            <a:r>
              <a:rPr lang="ru-RU" dirty="0"/>
              <a:t> </a:t>
            </a:r>
            <a:r>
              <a:rPr lang="ru-RU" dirty="0" err="1"/>
              <a:t>дохід</a:t>
            </a:r>
            <a:r>
              <a:rPr lang="ru-RU" dirty="0"/>
              <a:t> (</a:t>
            </a:r>
            <a:r>
              <a:rPr lang="ru-RU" dirty="0" err="1"/>
              <a:t>кредитування</a:t>
            </a:r>
            <a:r>
              <a:rPr lang="ru-RU" dirty="0"/>
              <a:t>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 на </a:t>
            </a:r>
            <a:r>
              <a:rPr lang="ru-RU" dirty="0" err="1"/>
              <a:t>відкритому</a:t>
            </a:r>
            <a:r>
              <a:rPr lang="ru-RU" dirty="0"/>
              <a:t> ринку,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іноземною</a:t>
            </a:r>
            <a:r>
              <a:rPr lang="ru-RU" dirty="0"/>
              <a:t> валютою </a:t>
            </a:r>
            <a:r>
              <a:rPr lang="ru-RU" dirty="0" err="1"/>
              <a:t>тощо</a:t>
            </a:r>
            <a:r>
              <a:rPr lang="ru-RU" dirty="0"/>
              <a:t>), але метою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не є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. </a:t>
            </a:r>
          </a:p>
          <a:p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як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грошовим</a:t>
            </a:r>
            <a:r>
              <a:rPr lang="ru-RU" dirty="0"/>
              <a:t> ринком (як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монетарної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), </a:t>
            </a:r>
            <a:r>
              <a:rPr lang="ru-RU" dirty="0" err="1"/>
              <a:t>керуючись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</a:t>
            </a:r>
            <a:r>
              <a:rPr lang="ru-RU" dirty="0" err="1"/>
              <a:t>інтересами</a:t>
            </a:r>
            <a:r>
              <a:rPr lang="ru-RU" dirty="0"/>
              <a:t> та </a:t>
            </a:r>
            <a:r>
              <a:rPr lang="ru-RU" dirty="0" err="1"/>
              <a:t>чинним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. </a:t>
            </a:r>
          </a:p>
          <a:p>
            <a:r>
              <a:rPr lang="ru-RU" dirty="0" err="1"/>
              <a:t>Правовий</a:t>
            </a:r>
            <a:r>
              <a:rPr lang="ru-RU" dirty="0"/>
              <a:t> статус НБУ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охарактеризувати</a:t>
            </a:r>
            <a:r>
              <a:rPr lang="ru-RU" dirty="0"/>
              <a:t> таким чином: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орган </a:t>
            </a:r>
            <a:r>
              <a:rPr lang="ru-RU" dirty="0" err="1"/>
              <a:t>управління</a:t>
            </a:r>
            <a:r>
              <a:rPr lang="ru-RU" dirty="0"/>
              <a:t> з </a:t>
            </a:r>
            <a:r>
              <a:rPr lang="ru-RU" dirty="0" err="1"/>
              <a:t>покладеними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особливими</a:t>
            </a:r>
            <a:r>
              <a:rPr lang="ru-RU" dirty="0"/>
              <a:t> </a:t>
            </a:r>
            <a:r>
              <a:rPr lang="ru-RU" dirty="0" err="1"/>
              <a:t>функціями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грошово-кредитних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і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048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pPr algn="just"/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Відповідно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до 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hlinkClick r:id="rId2"/>
              </a:rPr>
              <a:t>Конституції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hlinkClick r:id="rId2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hlinkClick r:id="rId2"/>
              </a:rPr>
              <a:t>України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b="1" u="sng" dirty="0">
                <a:solidFill>
                  <a:srgbClr val="333333"/>
                </a:solidFill>
                <a:latin typeface="Times New Roman" panose="02020603050405020304" pitchFamily="18" charset="0"/>
              </a:rPr>
              <a:t>основною </a:t>
            </a:r>
            <a:r>
              <a:rPr lang="ru-RU" sz="2000" b="1" u="sng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функцією</a:t>
            </a:r>
            <a:r>
              <a:rPr lang="ru-RU" sz="2000" b="1" u="sng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u="sng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Національного</a:t>
            </a:r>
            <a:r>
              <a:rPr lang="ru-RU" sz="2000" u="sng" dirty="0">
                <a:solidFill>
                  <a:srgbClr val="333333"/>
                </a:solidFill>
                <a:latin typeface="Times New Roman" panose="02020603050405020304" pitchFamily="18" charset="0"/>
              </a:rPr>
              <a:t> банку є </a:t>
            </a:r>
            <a:r>
              <a:rPr lang="ru-RU" sz="2000" b="1" u="sng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sz="2000" b="1" u="sng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стабільності</a:t>
            </a:r>
            <a:r>
              <a:rPr lang="ru-RU" sz="2000" b="1" u="sng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грошової</a:t>
            </a:r>
            <a:r>
              <a:rPr lang="ru-RU" sz="2000" b="1" u="sng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одиниці</a:t>
            </a:r>
            <a:r>
              <a:rPr lang="ru-RU" sz="2000" b="1" u="sng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При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виконанні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своєї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основної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Національний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банк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виходити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пріоритетності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досягнення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підтримки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цінової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стабільності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державі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rgbClr val="333333"/>
                </a:solidFill>
                <a:latin typeface="Times New Roman" panose="02020603050405020304" pitchFamily="18" charset="0"/>
              </a:rPr>
              <a:t>Національний</a:t>
            </a: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банк у межах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своїх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повноважень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сприяє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фінансовій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стабільності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, в тому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числі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стабільності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банківської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умови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перешкоджає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досягненню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цілі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визначеної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частині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другій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цієї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статті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rgbClr val="333333"/>
                </a:solidFill>
                <a:latin typeface="Times New Roman" panose="02020603050405020304" pitchFamily="18" charset="0"/>
              </a:rPr>
              <a:t>Національний</a:t>
            </a: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банк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сприяє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додержанню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стійких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темпів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економічного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зростання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підтримує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економічну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політику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Кабінету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Міністрів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умови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перешкоджає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досягненню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цілей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визначених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частинах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другій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третій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цієї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статті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217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7414" y="187677"/>
            <a:ext cx="5519425" cy="655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518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/>
              <a:t>банк</a:t>
            </a:r>
            <a:r>
              <a:rPr lang="ru-RU" dirty="0"/>
              <a:t> - </a:t>
            </a:r>
            <a:r>
              <a:rPr lang="ru-RU" dirty="0" err="1"/>
              <a:t>юридична</a:t>
            </a:r>
            <a:r>
              <a:rPr lang="ru-RU" dirty="0"/>
              <a:t> особа, яка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b="1" u="sng" dirty="0"/>
              <a:t>До </a:t>
            </a:r>
            <a:r>
              <a:rPr lang="ru-RU" b="1" u="sng" dirty="0" err="1"/>
              <a:t>банківських</a:t>
            </a:r>
            <a:r>
              <a:rPr lang="ru-RU" b="1" u="sng" dirty="0"/>
              <a:t> </a:t>
            </a:r>
            <a:r>
              <a:rPr lang="ru-RU" b="1" u="sng" dirty="0" err="1"/>
              <a:t>послуг</a:t>
            </a:r>
            <a:r>
              <a:rPr lang="ru-RU" b="1" u="sng" dirty="0"/>
              <a:t> належать:</a:t>
            </a:r>
          </a:p>
          <a:p>
            <a:r>
              <a:rPr lang="ru-RU" dirty="0"/>
              <a:t>1) </a:t>
            </a:r>
            <a:r>
              <a:rPr lang="ru-RU" dirty="0" err="1"/>
              <a:t>залучення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необмеженого</a:t>
            </a:r>
            <a:r>
              <a:rPr lang="ru-RU" dirty="0"/>
              <a:t> кола </a:t>
            </a:r>
            <a:r>
              <a:rPr lang="ru-RU" dirty="0" err="1"/>
              <a:t>юридичних</a:t>
            </a:r>
            <a:r>
              <a:rPr lang="ru-RU" dirty="0"/>
              <a:t> і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відкриття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(</a:t>
            </a:r>
            <a:r>
              <a:rPr lang="ru-RU" dirty="0" err="1"/>
              <a:t>розрахункових</a:t>
            </a:r>
            <a:r>
              <a:rPr lang="ru-RU" dirty="0"/>
              <a:t>, </a:t>
            </a:r>
            <a:r>
              <a:rPr lang="ru-RU" dirty="0" err="1"/>
              <a:t>кореспондентських</a:t>
            </a:r>
            <a:r>
              <a:rPr lang="ru-RU" dirty="0"/>
              <a:t>)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у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металах</a:t>
            </a:r>
            <a:r>
              <a:rPr lang="ru-RU" dirty="0"/>
              <a:t>, та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умовного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(</a:t>
            </a:r>
            <a:r>
              <a:rPr lang="ru-RU" dirty="0" err="1"/>
              <a:t>ескроу</a:t>
            </a:r>
            <a:r>
              <a:rPr lang="ru-RU" dirty="0"/>
              <a:t>);</a:t>
            </a:r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залучених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), у тому </a:t>
            </a:r>
            <a:r>
              <a:rPr lang="ru-RU" dirty="0" err="1"/>
              <a:t>числі</a:t>
            </a:r>
            <a:r>
              <a:rPr lang="ru-RU" dirty="0"/>
              <a:t> на </a:t>
            </a:r>
            <a:r>
              <a:rPr lang="ru-RU" dirty="0" err="1"/>
              <a:t>поточні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,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на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та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.</a:t>
            </a:r>
          </a:p>
          <a:p>
            <a:r>
              <a:rPr lang="ru-RU" u="sng" dirty="0" err="1">
                <a:hlinkClick r:id="rId2"/>
              </a:rPr>
              <a:t>Банківські</a:t>
            </a:r>
            <a:r>
              <a:rPr lang="ru-RU" dirty="0"/>
              <a:t> </a:t>
            </a:r>
            <a:r>
              <a:rPr lang="ru-RU" u="sng" dirty="0" err="1">
                <a:hlinkClick r:id="rId3"/>
              </a:rPr>
              <a:t>послуги</a:t>
            </a:r>
            <a:r>
              <a:rPr lang="ru-RU" dirty="0"/>
              <a:t> 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банку.</a:t>
            </a:r>
          </a:p>
          <a:p>
            <a:r>
              <a:rPr lang="ru-RU" u="sng" dirty="0" err="1" smtClean="0"/>
              <a:t>банківська</a:t>
            </a:r>
            <a:r>
              <a:rPr lang="ru-RU" u="sng" dirty="0" smtClean="0"/>
              <a:t> </a:t>
            </a:r>
            <a:r>
              <a:rPr lang="ru-RU" u="sng" dirty="0" err="1"/>
              <a:t>діяльність</a:t>
            </a:r>
            <a:r>
              <a:rPr lang="ru-RU" u="sng" dirty="0"/>
              <a:t> </a:t>
            </a:r>
            <a:r>
              <a:rPr lang="ru-RU" dirty="0"/>
              <a:t>- </a:t>
            </a:r>
            <a:r>
              <a:rPr lang="ru-RU" dirty="0" err="1"/>
              <a:t>залучення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і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на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та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, </a:t>
            </a:r>
            <a:r>
              <a:rPr lang="ru-RU" dirty="0" err="1"/>
              <a:t>відкриття</a:t>
            </a:r>
            <a:r>
              <a:rPr lang="ru-RU" dirty="0"/>
              <a:t> і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 smtClean="0"/>
              <a:t>рахунків</a:t>
            </a:r>
            <a:r>
              <a:rPr lang="ru-RU" dirty="0" smtClean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/>
              <a:t>Банк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спеціалізацію</a:t>
            </a:r>
            <a:r>
              <a:rPr lang="ru-RU" dirty="0"/>
              <a:t> за видами </a:t>
            </a:r>
            <a:r>
              <a:rPr lang="ru-RU" dirty="0" err="1"/>
              <a:t>послуг</a:t>
            </a:r>
            <a:r>
              <a:rPr lang="ru-RU" dirty="0"/>
              <a:t>.</a:t>
            </a:r>
          </a:p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спеціалізованих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та порядок </a:t>
            </a:r>
            <a:r>
              <a:rPr lang="ru-RU" dirty="0" err="1"/>
              <a:t>набуття</a:t>
            </a:r>
            <a:r>
              <a:rPr lang="ru-RU" dirty="0"/>
              <a:t> банком статусу </a:t>
            </a:r>
            <a:r>
              <a:rPr lang="ru-RU" dirty="0" err="1"/>
              <a:t>спеціалізованого</a:t>
            </a:r>
            <a:r>
              <a:rPr lang="ru-RU" dirty="0"/>
              <a:t>.</a:t>
            </a:r>
          </a:p>
          <a:p>
            <a:r>
              <a:rPr lang="ru-RU" dirty="0"/>
              <a:t>Банки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створюються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кооперативного банку.</a:t>
            </a:r>
          </a:p>
        </p:txBody>
      </p:sp>
    </p:spTree>
    <p:extLst>
      <p:ext uri="{BB962C8B-B14F-4D97-AF65-F5344CB8AC3E}">
        <p14:creationId xmlns:p14="http://schemas.microsoft.com/office/powerpoint/2010/main" val="3908653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309" y="559557"/>
            <a:ext cx="10106199" cy="570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272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327546"/>
            <a:ext cx="9485193" cy="5964071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1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Поняття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функції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банківської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системи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/>
              <a:t>стан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є результатом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цивілізацій</a:t>
            </a:r>
            <a:r>
              <a:rPr lang="ru-RU" dirty="0"/>
              <a:t> та </a:t>
            </a:r>
            <a:r>
              <a:rPr lang="ru-RU" dirty="0" err="1"/>
              <a:t>націй</a:t>
            </a:r>
            <a:r>
              <a:rPr lang="ru-RU" dirty="0"/>
              <a:t>. У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набувала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форм, а </a:t>
            </a:r>
            <a:r>
              <a:rPr lang="ru-RU" dirty="0" err="1"/>
              <a:t>виникнення</a:t>
            </a:r>
            <a:r>
              <a:rPr lang="ru-RU" dirty="0"/>
              <a:t> та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smtClean="0"/>
              <a:t>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відбувалось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еволюції</a:t>
            </a:r>
            <a:r>
              <a:rPr lang="ru-RU" dirty="0"/>
              <a:t> </a:t>
            </a:r>
            <a:r>
              <a:rPr lang="ru-RU" dirty="0" err="1"/>
              <a:t>грошово-кредитних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з </a:t>
            </a:r>
            <a:r>
              <a:rPr lang="ru-RU" dirty="0" err="1"/>
              <a:t>історією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та </a:t>
            </a:r>
            <a:r>
              <a:rPr lang="ru-RU" dirty="0" err="1"/>
              <a:t>виникненням</a:t>
            </a:r>
            <a:r>
              <a:rPr lang="ru-RU" dirty="0"/>
              <a:t> грошей. </a:t>
            </a:r>
            <a:endParaRPr lang="ru-RU" dirty="0" smtClean="0"/>
          </a:p>
          <a:p>
            <a:r>
              <a:rPr lang="uk-UA" dirty="0"/>
              <a:t>І</a:t>
            </a:r>
            <a:r>
              <a:rPr lang="ru-RU" dirty="0" err="1"/>
              <a:t>сторичні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обміну</a:t>
            </a:r>
            <a:r>
              <a:rPr lang="ru-RU" dirty="0"/>
              <a:t> грошей </a:t>
            </a:r>
            <a:r>
              <a:rPr lang="ru-RU" dirty="0" err="1"/>
              <a:t>існували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за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тисячі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до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ери</a:t>
            </a:r>
            <a:r>
              <a:rPr lang="ru-RU" dirty="0"/>
              <a:t> у </a:t>
            </a:r>
            <a:r>
              <a:rPr lang="ru-RU" dirty="0" err="1"/>
              <a:t>Стародавній</a:t>
            </a:r>
            <a:r>
              <a:rPr lang="ru-RU" dirty="0"/>
              <a:t> </a:t>
            </a:r>
            <a:r>
              <a:rPr lang="ru-RU" dirty="0" err="1"/>
              <a:t>Греції</a:t>
            </a:r>
            <a:r>
              <a:rPr lang="ru-RU" dirty="0"/>
              <a:t> (</a:t>
            </a:r>
            <a:r>
              <a:rPr lang="en-US" dirty="0"/>
              <a:t>IV </a:t>
            </a:r>
            <a:r>
              <a:rPr lang="ru-RU" dirty="0"/>
              <a:t>ст. до н. е.), у </a:t>
            </a:r>
            <a:r>
              <a:rPr lang="ru-RU" dirty="0" err="1"/>
              <a:t>Стародавньому</a:t>
            </a:r>
            <a:r>
              <a:rPr lang="ru-RU" dirty="0"/>
              <a:t> </a:t>
            </a:r>
            <a:r>
              <a:rPr lang="ru-RU" dirty="0" err="1"/>
              <a:t>Вавилоні</a:t>
            </a:r>
            <a:r>
              <a:rPr lang="ru-RU" dirty="0"/>
              <a:t> (</a:t>
            </a:r>
            <a:r>
              <a:rPr lang="en-US" dirty="0"/>
              <a:t>VI </a:t>
            </a:r>
            <a:r>
              <a:rPr lang="ru-RU" dirty="0"/>
              <a:t>ст. до н. е.), у </a:t>
            </a:r>
            <a:r>
              <a:rPr lang="ru-RU" dirty="0" err="1"/>
              <a:t>Стародавніх</a:t>
            </a:r>
            <a:r>
              <a:rPr lang="ru-RU" dirty="0"/>
              <a:t> </a:t>
            </a:r>
            <a:r>
              <a:rPr lang="ru-RU" dirty="0" err="1"/>
              <a:t>Єгипті</a:t>
            </a:r>
            <a:r>
              <a:rPr lang="ru-RU" dirty="0"/>
              <a:t> та </a:t>
            </a:r>
            <a:r>
              <a:rPr lang="ru-RU" dirty="0" err="1"/>
              <a:t>Римі</a:t>
            </a:r>
            <a:r>
              <a:rPr lang="ru-RU" dirty="0" smtClean="0"/>
              <a:t>.</a:t>
            </a:r>
          </a:p>
          <a:p>
            <a:r>
              <a:rPr lang="ru-RU" dirty="0"/>
              <a:t>Слово "банк" походить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італійського</a:t>
            </a:r>
            <a:r>
              <a:rPr lang="ru-RU" dirty="0"/>
              <a:t> "</a:t>
            </a:r>
            <a:r>
              <a:rPr lang="en-US" dirty="0"/>
              <a:t>banco" </a:t>
            </a:r>
            <a:r>
              <a:rPr lang="ru-RU" dirty="0"/>
              <a:t>й </a:t>
            </a:r>
            <a:r>
              <a:rPr lang="ru-RU" dirty="0" err="1"/>
              <a:t>означає</a:t>
            </a:r>
            <a:r>
              <a:rPr lang="ru-RU" dirty="0"/>
              <a:t> "конторка", "лава", "</a:t>
            </a:r>
            <a:r>
              <a:rPr lang="ru-RU" dirty="0" err="1"/>
              <a:t>стіл</a:t>
            </a:r>
            <a:r>
              <a:rPr lang="ru-RU" dirty="0"/>
              <a:t>", за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здійснювався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грошей. </a:t>
            </a:r>
            <a:r>
              <a:rPr lang="ru-RU" dirty="0" err="1"/>
              <a:t>Французьке</a:t>
            </a:r>
            <a:r>
              <a:rPr lang="ru-RU" dirty="0"/>
              <a:t> слово "</a:t>
            </a:r>
            <a:r>
              <a:rPr lang="en-US" dirty="0" err="1"/>
              <a:t>bangue</a:t>
            </a:r>
            <a:r>
              <a:rPr lang="en-US" dirty="0"/>
              <a:t>" </a:t>
            </a:r>
            <a:r>
              <a:rPr lang="ru-RU" dirty="0" err="1"/>
              <a:t>означає</a:t>
            </a:r>
            <a:r>
              <a:rPr lang="ru-RU" dirty="0"/>
              <a:t> "</a:t>
            </a:r>
            <a:r>
              <a:rPr lang="ru-RU" dirty="0" err="1"/>
              <a:t>скриня</a:t>
            </a:r>
            <a:r>
              <a:rPr lang="ru-RU" dirty="0"/>
              <a:t>",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вказує</a:t>
            </a:r>
            <a:r>
              <a:rPr lang="ru-RU" dirty="0"/>
              <a:t> на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чогось</a:t>
            </a:r>
            <a:r>
              <a:rPr lang="ru-RU" dirty="0"/>
              <a:t> </a:t>
            </a:r>
            <a:r>
              <a:rPr lang="ru-RU" dirty="0" err="1"/>
              <a:t>цінного</a:t>
            </a:r>
            <a:r>
              <a:rPr lang="ru-RU" dirty="0" smtClean="0"/>
              <a:t>.</a:t>
            </a:r>
          </a:p>
          <a:p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зародження</a:t>
            </a:r>
            <a:r>
              <a:rPr lang="ru-RU" dirty="0"/>
              <a:t> та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поділити</a:t>
            </a:r>
            <a:r>
              <a:rPr lang="ru-RU" dirty="0"/>
              <a:t> на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: </a:t>
            </a:r>
            <a:r>
              <a:rPr lang="en-US" dirty="0"/>
              <a:t>I </a:t>
            </a:r>
            <a:r>
              <a:rPr lang="ru-RU" dirty="0" err="1"/>
              <a:t>етап</a:t>
            </a:r>
            <a:r>
              <a:rPr lang="ru-RU" dirty="0"/>
              <a:t> –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античності</a:t>
            </a:r>
            <a:r>
              <a:rPr lang="ru-RU" dirty="0"/>
              <a:t> до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Венеціанського</a:t>
            </a:r>
            <a:r>
              <a:rPr lang="ru-RU" dirty="0"/>
              <a:t> банку; </a:t>
            </a:r>
            <a:r>
              <a:rPr lang="en-US" dirty="0"/>
              <a:t>II </a:t>
            </a:r>
            <a:r>
              <a:rPr lang="ru-RU" dirty="0" err="1"/>
              <a:t>етап</a:t>
            </a:r>
            <a:r>
              <a:rPr lang="ru-RU" dirty="0"/>
              <a:t> – з 1157 року до </a:t>
            </a:r>
            <a:r>
              <a:rPr lang="ru-RU" dirty="0" err="1"/>
              <a:t>заснування</a:t>
            </a:r>
            <a:r>
              <a:rPr lang="ru-RU" dirty="0"/>
              <a:t> </a:t>
            </a:r>
            <a:r>
              <a:rPr lang="ru-RU" dirty="0" err="1"/>
              <a:t>Англійського</a:t>
            </a:r>
            <a:r>
              <a:rPr lang="ru-RU" dirty="0"/>
              <a:t> банку в 1694 </a:t>
            </a:r>
            <a:r>
              <a:rPr lang="ru-RU" dirty="0" err="1"/>
              <a:t>році</a:t>
            </a:r>
            <a:r>
              <a:rPr lang="ru-RU" dirty="0"/>
              <a:t>; </a:t>
            </a:r>
            <a:r>
              <a:rPr lang="en-US" dirty="0"/>
              <a:t>III </a:t>
            </a:r>
            <a:r>
              <a:rPr lang="ru-RU" dirty="0" err="1"/>
              <a:t>етап</a:t>
            </a:r>
            <a:r>
              <a:rPr lang="ru-RU" dirty="0"/>
              <a:t> – з 1694 року до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en-US" dirty="0"/>
              <a:t>XVIII </a:t>
            </a:r>
            <a:r>
              <a:rPr lang="ru-RU" dirty="0"/>
              <a:t>ст.; </a:t>
            </a:r>
            <a:r>
              <a:rPr lang="en-US" dirty="0"/>
              <a:t>IV </a:t>
            </a:r>
            <a:r>
              <a:rPr lang="ru-RU" dirty="0" err="1"/>
              <a:t>етап</a:t>
            </a:r>
            <a:r>
              <a:rPr lang="ru-RU" dirty="0"/>
              <a:t> – з початку </a:t>
            </a:r>
            <a:r>
              <a:rPr lang="en-US" dirty="0"/>
              <a:t>XIX </a:t>
            </a:r>
            <a:r>
              <a:rPr lang="ru-RU" dirty="0"/>
              <a:t>ст. до </a:t>
            </a:r>
            <a:r>
              <a:rPr lang="ru-RU" dirty="0" err="1"/>
              <a:t>теперішнього</a:t>
            </a:r>
            <a:r>
              <a:rPr lang="ru-RU" dirty="0"/>
              <a:t> часу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973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538" y="1187355"/>
            <a:ext cx="9958442" cy="467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1120" y="900753"/>
            <a:ext cx="9663757" cy="5236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94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8489" y="1433015"/>
            <a:ext cx="10917104" cy="358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998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514" y="1392072"/>
            <a:ext cx="9657431" cy="402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78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4119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4636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462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58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40201"/>
            <a:ext cx="6733400" cy="661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91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r>
              <a:rPr lang="ru-RU" dirty="0" err="1"/>
              <a:t>Банківська</a:t>
            </a:r>
            <a:r>
              <a:rPr lang="ru-RU" dirty="0"/>
              <a:t> система – </a:t>
            </a:r>
            <a:r>
              <a:rPr lang="ru-RU" dirty="0" err="1"/>
              <a:t>це</a:t>
            </a:r>
            <a:r>
              <a:rPr lang="ru-RU" dirty="0"/>
              <a:t> складна, </a:t>
            </a:r>
            <a:r>
              <a:rPr lang="ru-RU" dirty="0" err="1"/>
              <a:t>внутрішньо</a:t>
            </a:r>
            <a:r>
              <a:rPr lang="ru-RU" dirty="0"/>
              <a:t> </a:t>
            </a:r>
            <a:r>
              <a:rPr lang="ru-RU" dirty="0" err="1"/>
              <a:t>організована</a:t>
            </a:r>
            <a:r>
              <a:rPr lang="ru-RU" dirty="0"/>
              <a:t> та </a:t>
            </a:r>
            <a:r>
              <a:rPr lang="ru-RU" dirty="0" err="1"/>
              <a:t>динамічна</a:t>
            </a:r>
            <a:r>
              <a:rPr lang="ru-RU" dirty="0"/>
              <a:t> система, яка </a:t>
            </a:r>
            <a:r>
              <a:rPr lang="ru-RU" dirty="0" err="1"/>
              <a:t>включає</a:t>
            </a:r>
            <a:r>
              <a:rPr lang="ru-RU" dirty="0"/>
              <a:t> комплекс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інституцій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законодавчо</a:t>
            </a:r>
            <a:r>
              <a:rPr lang="ru-RU" dirty="0"/>
              <a:t> </a:t>
            </a:r>
            <a:r>
              <a:rPr lang="ru-RU" dirty="0" err="1"/>
              <a:t>регламентована</a:t>
            </a:r>
            <a:r>
              <a:rPr lang="ru-RU" dirty="0"/>
              <a:t> і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обслуговування</a:t>
            </a:r>
            <a:r>
              <a:rPr lang="ru-RU" dirty="0"/>
              <a:t> потреб </a:t>
            </a:r>
            <a:r>
              <a:rPr lang="ru-RU" dirty="0" err="1"/>
              <a:t>економіки</a:t>
            </a:r>
            <a:r>
              <a:rPr lang="ru-RU" dirty="0"/>
              <a:t> та </a:t>
            </a:r>
            <a:r>
              <a:rPr lang="ru-RU" dirty="0" err="1"/>
              <a:t>суспільства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стабільності</a:t>
            </a:r>
            <a:r>
              <a:rPr lang="ru-RU" dirty="0"/>
              <a:t> </a:t>
            </a:r>
            <a:r>
              <a:rPr lang="ru-RU" dirty="0" err="1" smtClean="0"/>
              <a:t>країни</a:t>
            </a:r>
            <a:endParaRPr lang="ru-RU" dirty="0" smtClean="0"/>
          </a:p>
          <a:p>
            <a:endParaRPr lang="uk-UA" dirty="0"/>
          </a:p>
          <a:p>
            <a:r>
              <a:rPr lang="uk-UA" dirty="0" smtClean="0"/>
              <a:t>Відповідно до </a:t>
            </a:r>
            <a:r>
              <a:rPr lang="ru-RU" dirty="0"/>
              <a:t>Закону </a:t>
            </a:r>
            <a:r>
              <a:rPr lang="ru-RU" dirty="0" err="1"/>
              <a:t>України</a:t>
            </a:r>
            <a:r>
              <a:rPr lang="ru-RU" dirty="0"/>
              <a:t> «Про банки і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 smtClean="0"/>
              <a:t>», </a:t>
            </a:r>
            <a:r>
              <a:rPr lang="ru-RU" dirty="0" err="1"/>
              <a:t>Банківська</a:t>
            </a:r>
            <a:r>
              <a:rPr lang="ru-RU" dirty="0"/>
              <a:t> система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філій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і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положень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Закону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err="1"/>
              <a:t>Специфіка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функціях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/>
              <a:t>особливості</a:t>
            </a:r>
            <a:r>
              <a:rPr lang="ru-RU" dirty="0"/>
              <a:t> та </a:t>
            </a:r>
            <a:r>
              <a:rPr lang="ru-RU" dirty="0" err="1"/>
              <a:t>взаємопов’язані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собою.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 smtClean="0"/>
              <a:t>підходи</a:t>
            </a:r>
            <a:r>
              <a:rPr lang="ru-RU" dirty="0"/>
              <a:t> </a:t>
            </a:r>
            <a:r>
              <a:rPr lang="ru-RU" dirty="0" err="1" smtClean="0"/>
              <a:t>докласифікації</a:t>
            </a:r>
            <a:r>
              <a:rPr lang="ru-RU" dirty="0" smtClean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і </a:t>
            </a:r>
            <a:r>
              <a:rPr lang="ru-RU" dirty="0" err="1"/>
              <a:t>кількості</a:t>
            </a:r>
            <a:r>
              <a:rPr lang="ru-RU" dirty="0"/>
              <a:t>. </a:t>
            </a:r>
            <a:r>
              <a:rPr lang="ru-RU" dirty="0" err="1"/>
              <a:t>Виділяють</a:t>
            </a:r>
            <a:r>
              <a:rPr lang="ru-RU" dirty="0"/>
              <a:t> три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− </a:t>
            </a:r>
            <a:r>
              <a:rPr lang="ru-RU" dirty="0" err="1"/>
              <a:t>створення</a:t>
            </a:r>
            <a:r>
              <a:rPr lang="ru-RU" dirty="0"/>
              <a:t> грошей і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(</a:t>
            </a:r>
            <a:r>
              <a:rPr lang="ru-RU" dirty="0" err="1" smtClean="0"/>
              <a:t>емісійна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− </a:t>
            </a:r>
            <a:r>
              <a:rPr lang="ru-RU" dirty="0" err="1"/>
              <a:t>трансформаційна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− </a:t>
            </a:r>
            <a:r>
              <a:rPr lang="ru-RU" dirty="0" err="1"/>
              <a:t>стабілізаційна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82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БАНКІВСЬКА СИСТЕМА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77863" y="327025"/>
            <a:ext cx="8596312" cy="596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63" y="0"/>
            <a:ext cx="5063318" cy="689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5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r>
              <a:rPr lang="ru-RU" dirty="0" err="1"/>
              <a:t>Ключовою</a:t>
            </a:r>
            <a:r>
              <a:rPr lang="ru-RU" dirty="0"/>
              <a:t> </a:t>
            </a:r>
            <a:r>
              <a:rPr lang="ru-RU" dirty="0" err="1"/>
              <a:t>функцією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є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кількість</a:t>
            </a:r>
            <a:r>
              <a:rPr lang="ru-RU" dirty="0"/>
              <a:t> грошей в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потреб </a:t>
            </a:r>
            <a:r>
              <a:rPr lang="ru-RU" dirty="0" err="1"/>
              <a:t>економіки</a:t>
            </a:r>
            <a:r>
              <a:rPr lang="ru-RU" dirty="0"/>
              <a:t>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окремий</a:t>
            </a:r>
            <a:r>
              <a:rPr lang="ru-RU" dirty="0"/>
              <a:t> банк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емітування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В межах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є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суттєвою</a:t>
            </a:r>
            <a:r>
              <a:rPr lang="ru-RU" dirty="0"/>
              <a:t> та </a:t>
            </a:r>
            <a:r>
              <a:rPr lang="ru-RU" dirty="0" err="1"/>
              <a:t>масштабнішою</a:t>
            </a:r>
            <a:r>
              <a:rPr lang="ru-RU" dirty="0"/>
              <a:t>. </a:t>
            </a:r>
            <a:r>
              <a:rPr lang="ru-RU" dirty="0" err="1"/>
              <a:t>Емітування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стабільність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та на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й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 </a:t>
            </a:r>
          </a:p>
          <a:p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первинну</a:t>
            </a:r>
            <a:r>
              <a:rPr lang="ru-RU" dirty="0"/>
              <a:t> </a:t>
            </a:r>
            <a:r>
              <a:rPr lang="ru-RU" dirty="0" err="1"/>
              <a:t>емісію</a:t>
            </a:r>
            <a:r>
              <a:rPr lang="ru-RU" dirty="0"/>
              <a:t> шляхом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готівки</a:t>
            </a:r>
            <a:r>
              <a:rPr lang="ru-RU" dirty="0"/>
              <a:t>, </a:t>
            </a:r>
            <a:r>
              <a:rPr lang="ru-RU" dirty="0" err="1"/>
              <a:t>кредитування</a:t>
            </a:r>
            <a:r>
              <a:rPr lang="ru-RU" dirty="0"/>
              <a:t> уряду та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купівлі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золота й </a:t>
            </a:r>
            <a:r>
              <a:rPr lang="ru-RU" dirty="0" err="1"/>
              <a:t>валюти</a:t>
            </a:r>
            <a:r>
              <a:rPr lang="ru-RU" dirty="0"/>
              <a:t>. </a:t>
            </a:r>
            <a:r>
              <a:rPr lang="ru-RU" dirty="0" err="1"/>
              <a:t>Комерційні</a:t>
            </a:r>
            <a:r>
              <a:rPr lang="ru-RU" dirty="0"/>
              <a:t> банки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вторинну</a:t>
            </a:r>
            <a:r>
              <a:rPr lang="ru-RU" dirty="0"/>
              <a:t> </a:t>
            </a:r>
            <a:r>
              <a:rPr lang="ru-RU" dirty="0" err="1"/>
              <a:t>емісію</a:t>
            </a:r>
            <a:r>
              <a:rPr lang="ru-RU" dirty="0"/>
              <a:t> через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і </a:t>
            </a:r>
            <a:r>
              <a:rPr lang="ru-RU" dirty="0" err="1"/>
              <a:t>розрахункових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через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мультиплікації</a:t>
            </a:r>
            <a:r>
              <a:rPr lang="ru-RU" dirty="0"/>
              <a:t> банки </a:t>
            </a:r>
            <a:r>
              <a:rPr lang="ru-RU" dirty="0" err="1"/>
              <a:t>збільшують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991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081" y="232013"/>
            <a:ext cx="9526137" cy="6237026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Головними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цілями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є: 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1.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суспільного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нагляду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діяльності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з метою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узгодження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інтересів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загальносуспільними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інтересами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2.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надійності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стабільності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функціонування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цілому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 метою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стабілізації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грошей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безперебійного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економіки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Необхідність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особливої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структури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визначається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двома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групами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причин: 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необхідністю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громадянського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нагляду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узгодження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комерційних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інтересів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громадськими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інтересами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збалансованості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грошей і </a:t>
            </a: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стабільної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всіх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</a:p>
          <a:p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функціонуванням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грошового ринку,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забезпеченням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збалансованості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грошовому ринку і в кожному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секторі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40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125"/>
            <a:ext cx="9012576" cy="6332562"/>
          </a:xfrm>
        </p:spPr>
        <p:txBody>
          <a:bodyPr/>
          <a:lstStyle/>
          <a:p>
            <a:r>
              <a:rPr lang="ru-RU" b="1" dirty="0"/>
              <a:t>До </a:t>
            </a:r>
            <a:r>
              <a:rPr lang="ru-RU" b="1" dirty="0" err="1"/>
              <a:t>загальних</a:t>
            </a:r>
            <a:r>
              <a:rPr lang="ru-RU" b="1" dirty="0"/>
              <a:t> рис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: </a:t>
            </a:r>
          </a:p>
          <a:p>
            <a:r>
              <a:rPr lang="ru-RU" dirty="0"/>
              <a:t>1.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однотипних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 smtClean="0"/>
              <a:t>підпорядковуються</a:t>
            </a:r>
            <a:r>
              <a:rPr lang="ru-RU" dirty="0" smtClean="0"/>
              <a:t> </a:t>
            </a:r>
            <a:r>
              <a:rPr lang="ru-RU" dirty="0" err="1"/>
              <a:t>однаковим</a:t>
            </a:r>
            <a:r>
              <a:rPr lang="ru-RU" dirty="0"/>
              <a:t> </a:t>
            </a:r>
            <a:r>
              <a:rPr lang="ru-RU" dirty="0" err="1"/>
              <a:t>цілям</a:t>
            </a:r>
            <a:r>
              <a:rPr lang="ru-RU" dirty="0"/>
              <a:t>. У </a:t>
            </a:r>
            <a:r>
              <a:rPr lang="ru-RU" dirty="0" err="1"/>
              <a:t>банківській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такими </a:t>
            </a:r>
            <a:r>
              <a:rPr lang="ru-RU" dirty="0" err="1" smtClean="0"/>
              <a:t>елементами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окремі</a:t>
            </a:r>
            <a:r>
              <a:rPr lang="ru-RU" dirty="0"/>
              <a:t> банки, основною метою </a:t>
            </a:r>
            <a:r>
              <a:rPr lang="ru-RU" dirty="0" err="1"/>
              <a:t>діяльності</a:t>
            </a:r>
            <a:r>
              <a:rPr lang="ru-RU" dirty="0"/>
              <a:t> кожного з них, за </a:t>
            </a:r>
            <a:r>
              <a:rPr lang="ru-RU" dirty="0" err="1" smtClean="0"/>
              <a:t>винятком</a:t>
            </a:r>
            <a:r>
              <a:rPr lang="ru-RU" dirty="0"/>
              <a:t>, як правило, Центрального банку, є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. </a:t>
            </a:r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Динамічність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Банківська</a:t>
            </a:r>
            <a:r>
              <a:rPr lang="ru-RU" dirty="0"/>
              <a:t> система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, </a:t>
            </a:r>
            <a:r>
              <a:rPr lang="ru-RU" dirty="0" err="1"/>
              <a:t>адаптуючись</a:t>
            </a:r>
            <a:r>
              <a:rPr lang="ru-RU" dirty="0"/>
              <a:t> до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, </a:t>
            </a:r>
            <a:r>
              <a:rPr lang="ru-RU" dirty="0" err="1"/>
              <a:t>вдосконалюється</a:t>
            </a:r>
            <a:r>
              <a:rPr lang="ru-RU" dirty="0"/>
              <a:t> в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змінюються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та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розширюється</a:t>
            </a:r>
            <a:r>
              <a:rPr lang="ru-RU" dirty="0"/>
              <a:t> коло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 smtClean="0"/>
              <a:t>операцій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Закритість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Банківська</a:t>
            </a:r>
            <a:r>
              <a:rPr lang="ru-RU" dirty="0"/>
              <a:t> система є системою </a:t>
            </a:r>
            <a:r>
              <a:rPr lang="ru-RU" dirty="0" err="1"/>
              <a:t>закритого</a:t>
            </a:r>
            <a:r>
              <a:rPr lang="ru-RU" dirty="0"/>
              <a:t> типу,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концентрацією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на </a:t>
            </a:r>
            <a:r>
              <a:rPr lang="ru-RU" dirty="0" err="1"/>
              <a:t>специфічній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яка </a:t>
            </a:r>
            <a:r>
              <a:rPr lang="ru-RU" dirty="0" err="1"/>
              <a:t>пов’язана</a:t>
            </a:r>
            <a:r>
              <a:rPr lang="ru-RU" dirty="0"/>
              <a:t> з грошовою сферою, </a:t>
            </a:r>
            <a:r>
              <a:rPr lang="ru-RU" dirty="0" err="1"/>
              <a:t>виконанням</a:t>
            </a:r>
            <a:r>
              <a:rPr lang="ru-RU" dirty="0"/>
              <a:t> банками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.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національним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є </a:t>
            </a:r>
            <a:r>
              <a:rPr lang="ru-RU" dirty="0" err="1"/>
              <a:t>банківською</a:t>
            </a:r>
            <a:r>
              <a:rPr lang="ru-RU" dirty="0"/>
              <a:t> </a:t>
            </a:r>
            <a:r>
              <a:rPr lang="ru-RU" dirty="0" err="1"/>
              <a:t>таємницею</a:t>
            </a:r>
            <a:r>
              <a:rPr lang="ru-RU" dirty="0"/>
              <a:t> і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/>
              <a:t>розголошуватися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передаватися</a:t>
            </a:r>
            <a:r>
              <a:rPr lang="ru-RU" dirty="0"/>
              <a:t> в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Саморегуляція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Банківська</a:t>
            </a:r>
            <a:r>
              <a:rPr lang="ru-RU" dirty="0"/>
              <a:t> система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 smtClean="0"/>
              <a:t>саморегулюватися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банкрутства</a:t>
            </a:r>
            <a:r>
              <a:rPr lang="ru-RU" dirty="0"/>
              <a:t> одного з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банки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нішу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, в банках </a:t>
            </a:r>
            <a:r>
              <a:rPr lang="ru-RU" dirty="0" err="1"/>
              <a:t>негайно</a:t>
            </a:r>
            <a:r>
              <a:rPr lang="ru-RU" dirty="0"/>
              <a:t> адекватно </a:t>
            </a:r>
            <a:r>
              <a:rPr lang="ru-RU" dirty="0" err="1"/>
              <a:t>змінюються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вони </a:t>
            </a:r>
            <a:r>
              <a:rPr lang="ru-RU" dirty="0" err="1" smtClean="0"/>
              <a:t>перетворюються</a:t>
            </a:r>
            <a:r>
              <a:rPr lang="ru-RU" dirty="0" smtClean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спеціалізованих</a:t>
            </a:r>
            <a:r>
              <a:rPr lang="ru-RU" dirty="0"/>
              <a:t> в </a:t>
            </a:r>
            <a:r>
              <a:rPr lang="ru-RU" dirty="0" err="1"/>
              <a:t>універсальні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07868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27546"/>
            <a:ext cx="9326475" cy="596407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2. </a:t>
            </a:r>
            <a:r>
              <a:rPr lang="ru-RU" dirty="0" err="1">
                <a:solidFill>
                  <a:schemeClr val="tx1"/>
                </a:solidFill>
              </a:rPr>
              <a:t>Види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банківських</a:t>
            </a:r>
            <a:r>
              <a:rPr lang="ru-RU" dirty="0">
                <a:solidFill>
                  <a:schemeClr val="tx1"/>
                </a:solidFill>
              </a:rPr>
              <a:t> систем та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характеристика.</a:t>
            </a:r>
          </a:p>
          <a:p>
            <a:endParaRPr lang="uk-UA" dirty="0" smtClean="0"/>
          </a:p>
          <a:p>
            <a:r>
              <a:rPr lang="ru-RU" dirty="0" err="1"/>
              <a:t>Банківська</a:t>
            </a:r>
            <a:r>
              <a:rPr lang="ru-RU" dirty="0"/>
              <a:t> система </a:t>
            </a:r>
            <a:r>
              <a:rPr lang="ru-RU" dirty="0" err="1"/>
              <a:t>існує</a:t>
            </a:r>
            <a:r>
              <a:rPr lang="ru-RU" dirty="0"/>
              <a:t> в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 в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і є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кредитної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</a:t>
            </a:r>
            <a:r>
              <a:rPr lang="ru-RU" dirty="0" err="1"/>
              <a:t>Ефективна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кредитної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в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 з </a:t>
            </a:r>
            <a:r>
              <a:rPr lang="ru-RU" dirty="0" err="1"/>
              <a:t>ринковою</a:t>
            </a:r>
            <a:r>
              <a:rPr lang="ru-RU" dirty="0"/>
              <a:t> </a:t>
            </a:r>
            <a:r>
              <a:rPr lang="ru-RU" dirty="0" err="1"/>
              <a:t>економікою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ієрархічної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 на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: перший – </a:t>
            </a:r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країни</a:t>
            </a:r>
            <a:r>
              <a:rPr lang="ru-RU" dirty="0"/>
              <a:t>; </a:t>
            </a:r>
            <a:r>
              <a:rPr lang="ru-RU" dirty="0" err="1"/>
              <a:t>другий</a:t>
            </a:r>
            <a:r>
              <a:rPr lang="ru-RU" dirty="0"/>
              <a:t> – </a:t>
            </a:r>
            <a:r>
              <a:rPr lang="ru-RU" dirty="0" err="1"/>
              <a:t>комерційні</a:t>
            </a:r>
            <a:r>
              <a:rPr lang="ru-RU" dirty="0"/>
              <a:t> банки і </a:t>
            </a:r>
            <a:r>
              <a:rPr lang="ru-RU" dirty="0" err="1"/>
              <a:t>спеціалізовані</a:t>
            </a:r>
            <a:r>
              <a:rPr lang="ru-RU" dirty="0"/>
              <a:t> кредитно-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структура </a:t>
            </a:r>
            <a:r>
              <a:rPr lang="ru-RU" dirty="0" err="1"/>
              <a:t>уможливлює</a:t>
            </a:r>
            <a:r>
              <a:rPr lang="ru-RU" dirty="0"/>
              <a:t> </a:t>
            </a:r>
            <a:r>
              <a:rPr lang="ru-RU" dirty="0" err="1"/>
              <a:t>оптимальну</a:t>
            </a:r>
            <a:r>
              <a:rPr lang="ru-RU" dirty="0"/>
              <a:t>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ланками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забезпечуючи</a:t>
            </a:r>
            <a:r>
              <a:rPr lang="ru-RU" dirty="0"/>
              <a:t> </a:t>
            </a:r>
            <a:r>
              <a:rPr lang="ru-RU" dirty="0" err="1"/>
              <a:t>належну</a:t>
            </a:r>
            <a:r>
              <a:rPr lang="ru-RU" dirty="0"/>
              <a:t> </a:t>
            </a:r>
            <a:r>
              <a:rPr lang="ru-RU" dirty="0" err="1"/>
              <a:t>координацію</a:t>
            </a:r>
            <a:r>
              <a:rPr lang="ru-RU" dirty="0"/>
              <a:t> та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 метою </a:t>
            </a:r>
            <a:r>
              <a:rPr lang="ru-RU" dirty="0" err="1"/>
              <a:t>задоволення</a:t>
            </a:r>
            <a:r>
              <a:rPr lang="ru-RU" dirty="0"/>
              <a:t> потреб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обороту у кредитно-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послугах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У </a:t>
            </a:r>
            <a:r>
              <a:rPr lang="ru-RU" dirty="0" err="1"/>
              <a:t>світовій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історично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три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систем: </a:t>
            </a:r>
          </a:p>
          <a:p>
            <a:r>
              <a:rPr lang="ru-RU" dirty="0" err="1"/>
              <a:t>однорівнева</a:t>
            </a:r>
            <a:r>
              <a:rPr lang="ru-RU" dirty="0"/>
              <a:t> (</a:t>
            </a:r>
            <a:r>
              <a:rPr lang="ru-RU" dirty="0" err="1"/>
              <a:t>централізована</a:t>
            </a:r>
            <a:r>
              <a:rPr lang="ru-RU" dirty="0"/>
              <a:t> </a:t>
            </a:r>
            <a:r>
              <a:rPr lang="ru-RU" dirty="0" err="1"/>
              <a:t>монобанківська</a:t>
            </a:r>
            <a:r>
              <a:rPr lang="ru-RU" dirty="0"/>
              <a:t> система); </a:t>
            </a:r>
          </a:p>
          <a:p>
            <a:r>
              <a:rPr lang="ru-RU" dirty="0" err="1"/>
              <a:t>дворівнева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система; </a:t>
            </a:r>
          </a:p>
          <a:p>
            <a:r>
              <a:rPr lang="ru-RU" dirty="0" err="1"/>
              <a:t>трирівнева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система. </a:t>
            </a:r>
          </a:p>
          <a:p>
            <a:r>
              <a:rPr lang="ru-RU" b="1" i="1" dirty="0" err="1" smtClean="0"/>
              <a:t>Однорівнева</a:t>
            </a:r>
            <a:r>
              <a:rPr lang="ru-RU" b="1" i="1" dirty="0" smtClean="0"/>
              <a:t> </a:t>
            </a:r>
            <a:r>
              <a:rPr lang="ru-RU" b="1" i="1" dirty="0"/>
              <a:t>система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система, </a:t>
            </a:r>
            <a:r>
              <a:rPr lang="ru-RU" dirty="0" err="1"/>
              <a:t>побудована</a:t>
            </a:r>
            <a:r>
              <a:rPr lang="ru-RU" dirty="0"/>
              <a:t> </a:t>
            </a:r>
            <a:r>
              <a:rPr lang="ru-RU" dirty="0" err="1"/>
              <a:t>напринципах</a:t>
            </a:r>
            <a:r>
              <a:rPr lang="ru-RU" dirty="0"/>
              <a:t> планового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кошторисного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іфінансування</a:t>
            </a:r>
            <a:r>
              <a:rPr lang="ru-RU" dirty="0"/>
              <a:t>.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є не </a:t>
            </a:r>
            <a:r>
              <a:rPr lang="ru-RU" dirty="0" err="1"/>
              <a:t>кредитування,а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народного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система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лишегоризонтальні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банками, </a:t>
            </a:r>
            <a:r>
              <a:rPr lang="ru-RU" dirty="0" err="1"/>
              <a:t>універсалізацію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і </a:t>
            </a:r>
            <a:r>
              <a:rPr lang="ru-RU" dirty="0" err="1"/>
              <a:t>функцій</a:t>
            </a:r>
            <a:r>
              <a:rPr lang="ru-RU" dirty="0"/>
              <a:t>. Тут </a:t>
            </a:r>
            <a:r>
              <a:rPr lang="ru-RU" dirty="0" err="1"/>
              <a:t>усі</a:t>
            </a:r>
            <a:r>
              <a:rPr lang="ru-RU" dirty="0"/>
              <a:t> банки </a:t>
            </a:r>
            <a:r>
              <a:rPr lang="ru-RU" dirty="0" err="1"/>
              <a:t>країни</a:t>
            </a:r>
            <a:r>
              <a:rPr lang="ru-RU" dirty="0"/>
              <a:t> (у тому </a:t>
            </a:r>
            <a:r>
              <a:rPr lang="ru-RU" dirty="0" err="1"/>
              <a:t>числій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банк) </a:t>
            </a:r>
            <a:r>
              <a:rPr lang="ru-RU" dirty="0" err="1"/>
              <a:t>перебувають</a:t>
            </a:r>
            <a:r>
              <a:rPr lang="ru-RU" dirty="0"/>
              <a:t> на одному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виступають</a:t>
            </a:r>
            <a:r>
              <a:rPr lang="ru-RU" dirty="0"/>
              <a:t> як </a:t>
            </a:r>
            <a:r>
              <a:rPr lang="ru-RU" dirty="0" err="1"/>
              <a:t>рівноправні</a:t>
            </a:r>
            <a:r>
              <a:rPr lang="ru-RU" dirty="0"/>
              <a:t> </a:t>
            </a:r>
            <a:r>
              <a:rPr lang="ru-RU" dirty="0" err="1"/>
              <a:t>агенти</a:t>
            </a:r>
            <a:r>
              <a:rPr lang="ru-RU" dirty="0"/>
              <a:t>, </a:t>
            </a:r>
            <a:r>
              <a:rPr lang="ru-RU" dirty="0" err="1"/>
              <a:t>виконують</a:t>
            </a:r>
            <a:r>
              <a:rPr lang="ru-RU" dirty="0"/>
              <a:t> практично </a:t>
            </a:r>
            <a:r>
              <a:rPr lang="ru-RU" dirty="0" err="1"/>
              <a:t>аналогічні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з кредитно- </a:t>
            </a:r>
            <a:r>
              <a:rPr lang="ru-RU" dirty="0" err="1"/>
              <a:t>розрахункового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вони є </a:t>
            </a:r>
            <a:r>
              <a:rPr lang="ru-RU" dirty="0" err="1"/>
              <a:t>державними</a:t>
            </a:r>
            <a:r>
              <a:rPr lang="ru-RU" dirty="0"/>
              <a:t> </a:t>
            </a:r>
            <a:r>
              <a:rPr lang="ru-RU" dirty="0" err="1"/>
              <a:t>відділеннями</a:t>
            </a:r>
            <a:r>
              <a:rPr lang="ru-RU" dirty="0"/>
              <a:t> центрального банку. </a:t>
            </a:r>
            <a:r>
              <a:rPr lang="ru-RU" dirty="0" err="1"/>
              <a:t>Така</a:t>
            </a:r>
            <a:r>
              <a:rPr lang="ru-RU" dirty="0"/>
              <a:t> система характерна для </a:t>
            </a:r>
            <a:r>
              <a:rPr lang="ru-RU" dirty="0" err="1"/>
              <a:t>країн</a:t>
            </a:r>
            <a:r>
              <a:rPr lang="ru-RU" dirty="0"/>
              <a:t> з </a:t>
            </a:r>
            <a:r>
              <a:rPr lang="ru-RU" dirty="0" err="1"/>
              <a:t>адміністративно-командним</a:t>
            </a:r>
            <a:r>
              <a:rPr lang="ru-RU" dirty="0"/>
              <a:t>, </a:t>
            </a:r>
            <a:r>
              <a:rPr lang="ru-RU" dirty="0" err="1"/>
              <a:t>тоталітарним</a:t>
            </a:r>
            <a:r>
              <a:rPr lang="ru-RU" dirty="0"/>
              <a:t> режимом </a:t>
            </a:r>
            <a:r>
              <a:rPr lang="ru-RU" dirty="0" err="1"/>
              <a:t>управління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678638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1397</TotalTime>
  <Words>1752</Words>
  <Application>Microsoft Office PowerPoint</Application>
  <PresentationFormat>Широкоэкранный</PresentationFormat>
  <Paragraphs>70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17</cp:revision>
  <dcterms:created xsi:type="dcterms:W3CDTF">2021-09-14T18:01:52Z</dcterms:created>
  <dcterms:modified xsi:type="dcterms:W3CDTF">2023-02-07T06:42:21Z</dcterms:modified>
</cp:coreProperties>
</file>