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303" r:id="rId4"/>
    <p:sldId id="258" r:id="rId5"/>
    <p:sldId id="259" r:id="rId6"/>
    <p:sldId id="262" r:id="rId7"/>
    <p:sldId id="261" r:id="rId8"/>
    <p:sldId id="260" r:id="rId9"/>
    <p:sldId id="264" r:id="rId10"/>
    <p:sldId id="263" r:id="rId11"/>
    <p:sldId id="266" r:id="rId12"/>
    <p:sldId id="265" r:id="rId13"/>
    <p:sldId id="267" r:id="rId14"/>
    <p:sldId id="273" r:id="rId15"/>
    <p:sldId id="275" r:id="rId16"/>
    <p:sldId id="274" r:id="rId17"/>
    <p:sldId id="272" r:id="rId18"/>
    <p:sldId id="271" r:id="rId19"/>
    <p:sldId id="269" r:id="rId20"/>
    <p:sldId id="276" r:id="rId21"/>
    <p:sldId id="277" r:id="rId22"/>
    <p:sldId id="278" r:id="rId23"/>
    <p:sldId id="280" r:id="rId24"/>
    <p:sldId id="281" r:id="rId25"/>
    <p:sldId id="287" r:id="rId26"/>
    <p:sldId id="289" r:id="rId27"/>
    <p:sldId id="288" r:id="rId28"/>
    <p:sldId id="286" r:id="rId29"/>
    <p:sldId id="285" r:id="rId30"/>
    <p:sldId id="284" r:id="rId31"/>
    <p:sldId id="291" r:id="rId32"/>
    <p:sldId id="290" r:id="rId33"/>
    <p:sldId id="293" r:id="rId34"/>
    <p:sldId id="294" r:id="rId35"/>
    <p:sldId id="298" r:id="rId36"/>
    <p:sldId id="297" r:id="rId37"/>
    <p:sldId id="296" r:id="rId38"/>
    <p:sldId id="295" r:id="rId39"/>
    <p:sldId id="299" r:id="rId40"/>
    <p:sldId id="300" r:id="rId41"/>
    <p:sldId id="282" r:id="rId42"/>
    <p:sldId id="302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35"/>
    <p:restoredTop sz="94703"/>
  </p:normalViewPr>
  <p:slideViewPr>
    <p:cSldViewPr snapToGrid="0">
      <p:cViewPr varScale="1">
        <p:scale>
          <a:sx n="116" d="100"/>
          <a:sy n="116" d="100"/>
        </p:scale>
        <p:origin x="3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13.03.2026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52605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13.03.2026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79368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13.03.2026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607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13.03.2026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06637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13.03.2026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8749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13.03.2026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871909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13.03.2026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23427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13.03.2026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7303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13.03.2026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47093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13.03.2026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53633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13.03.2026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1198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13.03.2026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32234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13.03.2026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95031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13.03.2026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27207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13.03.2026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41762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222B5-E5B2-5242-864D-511A36281770}" type="datetimeFigureOut">
              <a:rPr lang="ru-UA" smtClean="0"/>
              <a:t>13.03.2026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62731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222B5-E5B2-5242-864D-511A36281770}" type="datetimeFigureOut">
              <a:rPr lang="ru-UA" smtClean="0"/>
              <a:t>13.03.2026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C031AE3-8F65-0845-9049-5E4363FBC39C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07424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915F0D-E50F-27CA-EB40-631EB6E4D2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3600" dirty="0"/>
              <a:t>Вибір оптимального каналу розподілу</a:t>
            </a:r>
            <a:endParaRPr sz="3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06BF61C-5318-C4B1-E0DA-3CA3E71E7A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/>
              <a:t>Лекція 7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0694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6241E4-60C8-5E99-114C-1ADEFF9E1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56839"/>
            <a:ext cx="11363092" cy="5684523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 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непрямому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довгому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фізичних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оптовими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торговцями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приблизно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пропорційні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компенсуються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націнкою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комерційну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службу,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оптовиками.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слабкою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контролює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Для того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компенсувати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недолік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стимулювати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попит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власну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торговельну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удатися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реклами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популярності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марки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інтересу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Переходячи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непрямого короткого каналу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бачимо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частину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означає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повинний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сам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збереження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доставки,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власна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мережа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потужна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служба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керуванням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запасами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веденням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несе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сам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же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виконує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контактні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Прийнявши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стратегію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вибіркового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 раз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місяць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контактувати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2500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торговцями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Торговельний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представник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робить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середньому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4,8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візитів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день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працює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250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Виходить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для того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охопити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потрібні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менше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25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представників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2293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9CDAA714-FF0D-5D7D-DC71-4AE0C8456F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7837" y="1059656"/>
            <a:ext cx="6108700" cy="4279900"/>
          </a:xfrm>
        </p:spPr>
      </p:pic>
    </p:spTree>
    <p:extLst>
      <p:ext uri="{BB962C8B-B14F-4D97-AF65-F5344CB8AC3E}">
        <p14:creationId xmlns:p14="http://schemas.microsoft.com/office/powerpoint/2010/main" val="2574791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6241E4-60C8-5E99-114C-1ADEFF9E1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56839"/>
            <a:ext cx="11363092" cy="5684523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видно з рис. 1.17,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перспективи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переважніше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нижче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перетину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для великих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картина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зворотна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підтверджує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положення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недостатні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короткий канал.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перспективи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рентабельності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R)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кожного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кожного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інтерпретуватися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розглянутих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AA3021-D651-8937-1F67-A043C1826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200" y="2997200"/>
            <a:ext cx="46736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08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7.3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Розглянемо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неприбутковим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переорієнтувати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 чином,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чуйно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реагували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щовикористовується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й/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агентств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маркетингом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собою,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вертикальній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інтеграції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Головна мета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споживчої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цінності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увага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приділяється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двом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аспектам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відмінній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глибокому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Відмінна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якість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передбачає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клієнтам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конкурентоспроможними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мінімальними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складностями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незручностями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48748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Глибоке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увазі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чітку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сегментацію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ринків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подальшим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максимально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потребам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ринкових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ніш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ключ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поновлення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орієнтованих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"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14-етапний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впровадженню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методу,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продемонстрований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 рис. 9.1,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називається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Зоряне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Втілення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14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рис. 9.1,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жоден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повинен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пропущений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міркувань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даний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трохи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прискорити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послідовно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кроки з 1 по 4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кроками 7-11.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перелічені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питань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довгострокові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прийнятих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того, як канали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сформовані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проблематичною. Але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все-таки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часто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важкі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приносять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розчарування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Кроки з 1 по 4.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Повне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усвідомлення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існуючих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умов і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завдань</a:t>
            </a:r>
            <a:r>
              <a:rPr lang="ru-RU" i="1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Незважаючи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те,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чотири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кроки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тривіальні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надзвичайно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важливі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здатності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впроваджувати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подальші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виправдані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опитування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головного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управлінського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персоналу,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продавців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одержання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уявлення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те,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проблемами й перспективами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зіткнеться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формуванні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каналу.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9119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97B71FF3-AB47-3E53-34AB-2AC1FB6594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1639" y="274638"/>
            <a:ext cx="10061697" cy="6332537"/>
          </a:xfrm>
        </p:spPr>
      </p:pic>
    </p:spTree>
    <p:extLst>
      <p:ext uri="{BB962C8B-B14F-4D97-AF65-F5344CB8AC3E}">
        <p14:creationId xmlns:p14="http://schemas.microsoft.com/office/powerpoint/2010/main" val="61584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точному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описі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охоплення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каналом,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додаткової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ним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теперішніх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майбутніх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проблем. (кроки 1 і 3).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 2, так само як і крок 1,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найважливіших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макроекономічних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чином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зовнішні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обмежити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свободу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ретельно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розглянути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кожен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факторів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галузева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макроекономічні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прогнозований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перешкоди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ступінь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прихильності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географічний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життєвого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циклу товару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/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925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49" y="274320"/>
            <a:ext cx="11331033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свободу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перелік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альтернативних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3 й 4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виявлення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принципів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семінарів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обстеження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фокус-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інтерв'ю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обізнаними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каналах.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конкурентами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ними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Кроки 5 і 6.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Нанесення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"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блискавичних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ударів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</a:t>
            </a:r>
            <a:endParaRPr lang="ru-RU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четвертий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підставою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блискавичних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ударів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-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миттєвих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тактиці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досліджень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проведених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миттєво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поліпшити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позбавлені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вибирається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Імовірно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найкраще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5 й 6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акцентувати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короткострокових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починати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істотні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віддалених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2262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 lnSpcReduction="10000"/>
          </a:bodyPr>
          <a:lstStyle/>
          <a:p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Кроки з 7 по 10.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"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ідеальної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"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</a:t>
            </a:r>
            <a:endParaRPr lang="ru-RU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зовсім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забути про свою систему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Кращий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почати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все з нуля,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забувши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минулі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здобутки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7 й 8 вся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увага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приділяється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вивченню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побажань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приводу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незалежно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де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одержувати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Чотири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категорії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децентралізація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номенклатура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наразі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виділяють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п'ять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додаток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чотирьох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(дл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 </a:t>
            </a:r>
            <a:r>
              <a:rPr lang="ru-RU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промислових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товар;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післяпродажне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логістика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3273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недолік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подібних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переліків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у тому,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занадто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загальний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характер.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однорідного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ринку,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кінцеві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однаковою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мірою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приділяють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самим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елементам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 Таким чином,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акцентувати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побажаннях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сегментів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на способах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ринку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сегменти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бажають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одержувати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самі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Теоретично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максимально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однорідні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рамках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максимально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"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ключові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". </a:t>
            </a:r>
            <a:r>
              <a:rPr lang="ru-RU" dirty="0" err="1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К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лючовими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покупцми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нового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вдосконаленого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товару,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характеризуються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такими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особливостями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Ключові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відчувають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згодом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стають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характерними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відбувається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місяців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раніше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починає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випробовувати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частина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ринку.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Ключові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займають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ринку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положення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їм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істотну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96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8FEA05C-8CE1-4ACB-5907-FD31B5795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8" y="479502"/>
            <a:ext cx="11229278" cy="564251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7.1.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Критерії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нездатний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себе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обов'язки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випливають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Звернення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означає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втрату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контролю над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елементами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комерціалізації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Тому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стратегічне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сумісне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чеканнями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цільовому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сегменті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але і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власними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конкретного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насамперед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накладаються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ринком, факторами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самого товару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доступними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ресурсами. У табл. 1.11 наведено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Розглянемо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докладно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312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Кроком 8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передбачене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кількісний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Відправною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точкою тут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перелік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складений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7.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проведенні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недостатньо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просто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запитати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респондентів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те,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свободи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схильні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вибирати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відразу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Респондентів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схиляти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компромісного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характеристиками так,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зрештою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зрівняти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сегментів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ряд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виділення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сегментів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зайнятися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розробленням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демографічних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профілів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кожного з них,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відносяться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розглянуті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однієї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характеризуються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приблизно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однаковими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розмірами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розміщені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регіонах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т.п.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сегментах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рис, маркетинг для 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виявляється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простішим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 8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просто "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моментальний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знімок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 потреб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акцентує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скоріше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механізмах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існують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час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творчий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пізніх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ж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інструментарії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здатність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існуючих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пропонувати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бажані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зручність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альтернативних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імовірність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дійсно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покупки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користуватися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нетрадиційних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наступних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етапах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(крок 12).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07975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 8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акцентує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групах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властивостей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сегмент.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група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повинна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маркуватися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назвами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установ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створюючи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відправну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точку для кроку 10.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 9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творчого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підходу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8-му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величезного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набуває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уявляти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величезне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прив'язати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прив'язати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вчитися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звертаючись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консультаціями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фахівців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потрапляютьні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одну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категорій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придумати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Надзвичайно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зборі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7 і 8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задіяно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якомога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характеристики,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характеристика не буде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врахована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подальшому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аналізі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словами,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споживча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характеристика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вплинула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характеристик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9,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представити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розгляд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Недалекоглядність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проявлена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7 і 8,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негативно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аналогів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9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0484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 10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"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ідеальної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i="1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моменту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увага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приділялася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угрупуванню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вимогами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ринку,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представленню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задовольняють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запити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7, 8 і 9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головний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повелитель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10 все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дотримуватися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тепер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потреби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піддається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ряду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фактичних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перевірок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пристосувати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характеристики,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одержані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статистичних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зроблено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9.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провести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опитування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добре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знайомих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точками.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перелічити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гарантує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сегментам низкою реально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функціонуючих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точок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точки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функціонують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відособлено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 вони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пунктами систем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Таким чином,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головна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особливість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кроку 10 —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оцінка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майбутніх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проводиться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позицій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Одним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собівартості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видами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 все ж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2352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збільшують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відмовитися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задоволеності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велика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ймовірність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дублюючих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?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відмовитися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етапів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циклу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4)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автоматизувати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приведуть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виходом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товару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5)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модифікувати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подачу заявок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встановлення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принципу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відстрочення-спекуляції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і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спекуляції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припинення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уникнути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скажімо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уникнути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дорогих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негайно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принцип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0993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49" y="274320"/>
            <a:ext cx="11475999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останнього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моменту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відкладають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покупки,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чекаючи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швидкої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доставки,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примушують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займатися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спекуляцією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словами,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випущені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завчасно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дивлячись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спекуляція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розширити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спекуляцією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особливо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вигідну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принципом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відстрочення-спекуляції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спекулятивним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проміжним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запасом.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так,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виході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модульні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канали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все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популярними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 11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Розгляд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адміністративних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обмежень</a:t>
            </a:r>
            <a:endParaRPr lang="ru-RU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закінчення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весь 14-кроковий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завершиться,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ухвалити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моменту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реальних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небагато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з'явилися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кроку 10,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маркетингового каналу.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1 по 4,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маркетингового каналу.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кроку 11 проводиться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точний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помилок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вимірювання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небезпеки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внутрішніх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зовнішніх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сил.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94132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29" y="365760"/>
            <a:ext cx="11526974" cy="630266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поглибленого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опитування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керівних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працівників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політику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оцінюється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характер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ризику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беруть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себе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менеджери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вищої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ланки.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схильне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ризикувати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у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рекомендації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схвалені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розібратися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культури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підрозділ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розпоряджається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каналами: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маркетингу,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інертності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поступитися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здоровому глузду?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генерального директора та/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президента,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владою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та/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повноваженнями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внесення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структуру каналу?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стикається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непереборними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перешкодами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Крок 11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сформувати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ідеальний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 канал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Тепер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встановлювати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стосуються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результативності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коефіцієнт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відображає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доходів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величина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ринку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інвестований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капітал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пристосовності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показник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плинності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інвестованого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капіталу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ринку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уміння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пристосовуватися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сферах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маркетингу).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дізнатися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думки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фахівців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маркетингу,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з'ясувати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специфічні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теперішні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майбутні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повинна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переслідувати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кожному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13601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325104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кроку 11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детально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описати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доцільні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недоцільні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ряд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міркувань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береться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труднощі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модифікації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як вони остаточно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сформовані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привести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нерозв'язних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суперечностей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стати причиною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непродуктивної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переліку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перетворити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структурований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інструментарій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альтернативи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проводиться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точки, так,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Нарешті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кроку 13,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довести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відкинути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забобони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буде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кінці-кінців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забобони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ніяких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заперечень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призведуть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множинності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нав'язавши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вірність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посередницьким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структурам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обмеживши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норму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послабивши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законодавче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20229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Зрозуміло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привести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теоретично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перетворивши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систему,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відображає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направленої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недооцінюють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введення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приділяють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формальному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адміністративних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1 по 4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розглянути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обумовлені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впливом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макросередовища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Так,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вірогідність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технологічні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відбуватимуться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настільки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швидко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канали скоро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припинять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Згадаємо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потенційні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інтерактивних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електронних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масової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займають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позиції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каналах,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успішно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перекрили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доступ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новим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та/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здатні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випереджати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поставити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відкрите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обговорення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кроку 11.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них,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вплинули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5 і 6,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привело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нанесення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декількох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блискавичних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ударів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".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76606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 12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Опис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варіантів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невідповідностей</a:t>
            </a:r>
            <a:endParaRPr lang="ru-RU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завершальному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11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систему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систему і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систему,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реорганізовану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12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проводиться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невідповідностей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(так званий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GAP-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ілюстрацію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навести три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9.2).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першому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("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")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одна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нормам",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можливостями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виражають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незадоволеність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системою,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структурою, а з методами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системою.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претензії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виконавцям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другому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("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Часткова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")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собою,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істотно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ініціюються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приводять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виникнення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невідповідностей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висновку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говорить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ретельного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обґрунтованості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13-му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75280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третьому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("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Повна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невідповідність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")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істотно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Припустивши,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системами,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поліпшення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ослаблення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поставлених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ослаблення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адміністративних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ймовірно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принесе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9160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11A0F0C-B88F-F7F0-A357-7AD170BAB5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1233" y="738130"/>
            <a:ext cx="7691317" cy="439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388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55FC1C1-6C76-CF9C-4625-4F321B3D3F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2769" y="274638"/>
            <a:ext cx="10119436" cy="6332537"/>
          </a:xfrm>
        </p:spPr>
      </p:pic>
    </p:spTree>
    <p:extLst>
      <p:ext uri="{BB962C8B-B14F-4D97-AF65-F5344CB8AC3E}">
        <p14:creationId xmlns:p14="http://schemas.microsoft.com/office/powerpoint/2010/main" val="40658645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Ідеальна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система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еталон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порівнювати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всю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решту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систем.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комплекс систем,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належному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управлінні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забезпечать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поняття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синонім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висновок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очевидний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пожертвувати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дивлячись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виправданим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компроміс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усвідомленні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конкурентами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якоїсь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альтернативної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дзеркально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відображає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положення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погіршати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Центральний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елемент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змістовного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невідповідностей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оцінка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коли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14-крокової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рекомендується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проводити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які-небудь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структурні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відомості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одержані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існуючу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систему,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самі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собі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збільшити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Опис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одержаний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1, 2 і 3, разом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одержаною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кроку 8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стосується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формують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основу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відповідності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окремим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вимогам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ставляться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клієнтами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 13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починається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перевірки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обґрунтованості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особам,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уявлень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Одна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13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претензій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судових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передбачувану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6176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49" y="274320"/>
            <a:ext cx="11442545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невідповідності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теперішнім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положенням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підкреслити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заходу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запланувати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зустріч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присвячену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ознайомленню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присутніх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результатами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12.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усвідомлювати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закономірність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почне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подолавши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негативного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боку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вірогідність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завершення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практично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нулю)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переглянути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застосовувалися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проаналізувати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призвели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відрізнялися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доступ до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ставить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сумнів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обґрунтованість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Нарешті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макроекономічному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Вся наведена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передумовою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подальшої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відвертої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дискусії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корінних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перетворень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структурі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Крок 14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оптимальної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Завершальний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(з кроку 10) низкою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схвалених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закінчення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кроку 13.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Службовці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відстоюватимуть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найсильніших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силами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зіткнутися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.) 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uk-UA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30436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Одержана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ретельне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способів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підсумок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—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сприятливий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"Оптимальна»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неідеальною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максимально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відповідатиме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стандартам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пристосовності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оптимальна система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вона як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раніше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залишає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уразливою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ймовірність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оптимальна система буде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4537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/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</a:t>
            </a:r>
            <a:r>
              <a:rPr lang="ru-RU" b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.4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багатовимірною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уявною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конструкцією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так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суспільної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Поширений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справедливості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рис. 9.3 показано,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макроекономічному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14030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BC89167-9CC1-B83B-837A-BCC02A3AA2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0697" y="274638"/>
            <a:ext cx="6323580" cy="6332537"/>
          </a:xfrm>
        </p:spPr>
      </p:pic>
    </p:spTree>
    <p:extLst>
      <p:ext uri="{BB962C8B-B14F-4D97-AF65-F5344CB8AC3E}">
        <p14:creationId xmlns:p14="http://schemas.microsoft.com/office/powerpoint/2010/main" val="35439532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Ефективність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здатність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мінімально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можливому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часом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проводився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упевненістю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сказати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набагато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задовольняються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пояснюється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чином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розвинутої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інфраструктури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політичною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стабільністю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властивою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Справедливість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припускає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кожен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громадянин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країни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однаковіможливості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доступу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країні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висновку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глобальному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справедливості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США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констатувати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жорсткої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дискримінації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піддаються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верстви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населення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Департаментом у справах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найвищі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не дивно,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спостерігаються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центральної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жителі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платять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жителі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районів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дивлячись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районах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супермаркетів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того 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вельми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мізерним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магазинами,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районах, 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проживають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52269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Результативність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ресурси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суспільства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призначені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увазі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сегментам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нерозривно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великий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досягався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чином,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безперервного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вдосконалення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залишається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вельми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трудомістким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дивлячись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годинна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трудомісткі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вдасться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слаборозвинених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відбудеться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Таким чином,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справедливість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результативність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макроекономічному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проявляючи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доступу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громадянину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суспільства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прояву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суспільної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38595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Оцінка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рентабельності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собівартості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видами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методу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Вперше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виклали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1988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Купер (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Robin Cooper)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Роберт Каплан (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Robert Kaplan).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тих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пір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обслуговуючих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виходить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тієї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основоположної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певним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товаром.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відносять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логістику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виробництво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технологію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маркетинг,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адміністративні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Коли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враховані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товару,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з'являється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чіткіше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уявлення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те,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виробництво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обходиться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фірмі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дорожче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дешевше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Одержана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перевернути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уявлення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примусити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повністю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відмовитися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акценти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скоротивши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збільшивши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контексті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абсолютно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очевидне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Слово товар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слово 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товар і канал.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одного товару з результатами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йдеться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продаж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цікавить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нас).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81990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АВС широко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американськими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зупинитися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зарубіжних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тлумачення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розуміння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блок-схема, подана на рис. 9.4.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прибутковість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продажу товару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X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Y,</a:t>
            </a:r>
            <a:r>
              <a:rPr lang="uk-UA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перш за все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ресурси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використовуються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розрахувати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сумарні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Спочатку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виражаються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категоріях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розділити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потоками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одного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сумарних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заробітну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недостатньо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розділити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заробітну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Сумарні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каналами,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Нарешті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себе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розпорядженні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можемо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збитки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кожного каналу (і товару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чином).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судити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рентабельність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Переваги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полягають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такому: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вичерпну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ухвалення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і "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гірших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(на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представляють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нас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переорієнтації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капіталовкладень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6873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5F58E93-6D00-01ED-1AB9-35DDA840F6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2088" y="357188"/>
            <a:ext cx="4960198" cy="5684837"/>
          </a:xfrm>
        </p:spPr>
      </p:pic>
    </p:spTree>
    <p:extLst>
      <p:ext uri="{BB962C8B-B14F-4D97-AF65-F5344CB8AC3E}">
        <p14:creationId xmlns:p14="http://schemas.microsoft.com/office/powerpoint/2010/main" val="17456088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EFD47E7-A41D-CBFD-269A-87353A5423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7237" y="405606"/>
            <a:ext cx="7810500" cy="6070600"/>
          </a:xfrm>
        </p:spPr>
      </p:pic>
    </p:spTree>
    <p:extLst>
      <p:ext uri="{BB962C8B-B14F-4D97-AF65-F5344CB8AC3E}">
        <p14:creationId xmlns:p14="http://schemas.microsoft.com/office/powerpoint/2010/main" val="27001189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2 ABC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стимулює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вжити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таких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вдосконалення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принципом "точно в строк";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удосконалення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конструкції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усунення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розбіжностей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пропонованими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нашим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каналом,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пропонованими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конкурентами.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рамках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якого-небудь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каналу.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Перш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ухвалити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згортання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рамках того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ABC,</a:t>
            </a:r>
            <a:r>
              <a:rPr lang="uk-UA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керівництво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компанії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повинне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відповісти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покупку: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різновид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точки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марка?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шукати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марку в тих каналах,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співпрацю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збираємося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активізувати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майбутні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точки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значущості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?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зорієнтовані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канали? 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переглянути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масштабів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тому самому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викличе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одиницю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прогноз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відбудеться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зроблених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89898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27AC1-0696-223A-1AA9-8DEB2CD2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74320"/>
            <a:ext cx="11064240" cy="6332219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зазначеної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дилеми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ухвалення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менш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важливим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 те,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звернути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увагу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проводячи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собівартості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видами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твердження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–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так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змінні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розвінчує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міф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Користуючись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сучасними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обліку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бухгалтери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часу.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проміжку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—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знати,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ініціюють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породжує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таким чином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дійсне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джерело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скоротити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проектування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амортизацію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ABC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(як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наведеному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прикладі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нам немало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відомостей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каналом.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Подібний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дозволяє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менеджеру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чистого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принаймні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1320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6241E4-60C8-5E99-114C-1ADEFF9E1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56839"/>
            <a:ext cx="11363092" cy="5684523"/>
          </a:xfrm>
        </p:spPr>
        <p:txBody>
          <a:bodyPr>
            <a:normAutofit/>
          </a:bodyPr>
          <a:lstStyle/>
          <a:p>
            <a:pPr algn="just"/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Характеристики ринку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Розмір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числом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потенційних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великий,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звертання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як правило,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обов'язкове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легше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обійтися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Аналогічно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просторова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довжина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імовірністю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залучені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скоротити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вилучених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клієнтів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Структура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стійких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купівельних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структуру каналу.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закуповують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малих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сезонний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канал.</a:t>
            </a:r>
          </a:p>
          <a:p>
            <a:pPr algn="just"/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Характеристики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характеристики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підлягають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збереженню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вимагають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короткого каналу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громіздкі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потребують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великих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транспортних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так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прагнуть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звести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мінімуму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вантажівками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контейнерами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адрес. І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коротким.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Короткі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бажані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високої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технічної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вимагають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післяпродажного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підтримки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експлуатації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того, короткий канал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полегшує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керування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нововведеннями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початковій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стадії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їхнього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життєвого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циклу, коли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зусилля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товару.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Навпаки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для недорогих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стандартних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підходящим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довгий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канал.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поділені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товарами,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проходять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через тих самих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0061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6241E4-60C8-5E99-114C-1ADEFF9E1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56839"/>
            <a:ext cx="11363092" cy="568452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широта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товарної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спеціалізується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одному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тенісній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ракетці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повинний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звернутися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допомогу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оптовиків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присутність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точках (магазинах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спорттоварів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ж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випускає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широкий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набір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продаватися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одній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точці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звернутися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безпосередньо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торговця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Роздрібний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торговець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навряд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купить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контейнер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порошку, але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придбати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контейнер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різноманітними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електротоварами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Характеристики </a:t>
            </a:r>
            <a:r>
              <a:rPr lang="ru-RU" b="1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b="1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Ключовими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них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розміри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фінансові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як правило,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володіють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фінансовими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ресурсами і,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здатні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взяти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себе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знижуючи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самим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ступінь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залежності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Ряд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збереження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характеризується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фіксованими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великі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легко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витримують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Навпаки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звертання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витратами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пропорційними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масштабові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винагороду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одержують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формі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комісійних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залежать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реального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обсягу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охоче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вдаються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продається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маркою великого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Головна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незручність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тому,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означає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єдиного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обставини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вагомою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причиною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звертання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стати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недостатність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Подібна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ситуація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часто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проникає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закордонний</a:t>
            </a:r>
            <a:endParaRPr lang="ru-RU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прямого каналу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просто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прагненням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непрямого каналу.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4120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6241E4-60C8-5E99-114C-1ADEFF9E1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2" y="356839"/>
            <a:ext cx="11586117" cy="599935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секторі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канали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довгими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декількох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оптових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роздрібних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промислових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ринках,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навпаки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канали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короткими, особливо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число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потенційних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обмежено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lang="ru-RU" b="1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7.2.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збутових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виміряються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націнкою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різницею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користувачеві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сплаченою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націнка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асоціюється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поняттям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вартості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доданої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Для непрямого каналу,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включає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низку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націнка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дорівнює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націнок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кількох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Націнка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конкретного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дистриб’ютора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Торговельна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націнка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виражається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відсотках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відносно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продажу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споживачеві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відносно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покупки торговцем.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говорять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</a:t>
            </a:r>
            <a:r>
              <a:rPr lang="ru-RU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націнки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зовнішньої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 і «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внутрішньої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ціни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».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Націнки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першого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типу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називатися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«надбавками» і «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знижками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».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1428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0871E852-075D-B789-BE8B-38BC99A764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1787" y="519906"/>
            <a:ext cx="6400800" cy="5359400"/>
          </a:xfrm>
        </p:spPr>
      </p:pic>
    </p:spTree>
    <p:extLst>
      <p:ext uri="{BB962C8B-B14F-4D97-AF65-F5344CB8AC3E}">
        <p14:creationId xmlns:p14="http://schemas.microsoft.com/office/powerpoint/2010/main" val="1485904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6241E4-60C8-5E99-114C-1ADEFF9E1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56839"/>
            <a:ext cx="11363092" cy="6122020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правило,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Р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озмір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націнки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положення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збутовій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винагороди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на яку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заслуговує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збутову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користується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відразу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декількома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націнками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Задача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установити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тарифну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складнішою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з'являється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ним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кінцевим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покупцем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правило,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доводяться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ланцюжка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відсотків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довжина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великого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«30, 10, 5 і 2/10,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30».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числа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послідовні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тарифної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30 %: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націнка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10 %: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компенсація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оптовика;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5 %: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заохочувальна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рекламу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місцевій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2/10: 2 %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заохочувальна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оплату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30: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граничний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оплати (у днях).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націнка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плата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беруть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себе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У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ступені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бере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себе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повинний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їхнє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фінансування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2255680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207</TotalTime>
  <Words>6878</Words>
  <Application>Microsoft Macintosh PowerPoint</Application>
  <PresentationFormat>Широкоэкранный</PresentationFormat>
  <Paragraphs>171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Arial</vt:lpstr>
      <vt:lpstr>Helvetica</vt:lpstr>
      <vt:lpstr>Times New Roman</vt:lpstr>
      <vt:lpstr>Trebuchet MS</vt:lpstr>
      <vt:lpstr>Wingdings 3</vt:lpstr>
      <vt:lpstr>Аспект</vt:lpstr>
      <vt:lpstr>Вибір оптимального каналу розподілу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Ткачук</dc:creator>
  <cp:lastModifiedBy>Александр Ткачук</cp:lastModifiedBy>
  <cp:revision>43</cp:revision>
  <dcterms:created xsi:type="dcterms:W3CDTF">2025-02-04T10:31:09Z</dcterms:created>
  <dcterms:modified xsi:type="dcterms:W3CDTF">2026-03-13T10:03:53Z</dcterms:modified>
</cp:coreProperties>
</file>