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918D-6311-4352-88B5-3D5ADBBF3376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048918D-6311-4352-88B5-3D5ADBBF3376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F31F088-993D-4841-AAF5-6CDA721F3602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Задачі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53792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548680"/>
            <a:ext cx="7848872" cy="4896544"/>
          </a:xfrm>
        </p:spPr>
        <p:txBody>
          <a:bodyPr>
            <a:normAutofit/>
          </a:bodyPr>
          <a:lstStyle/>
          <a:p>
            <a:r>
              <a:rPr lang="uk-UA" dirty="0"/>
              <a:t>Вітчизняний виробник побутової техніки, планує вийти на ринок однієї з країн Далекого Сходу. Національне виробництво побутових холодильників у цій країні задовольняє попит лише на 25%. Основним конкурентом виступає фірма „Б", продукція якої під назвою «</a:t>
            </a:r>
            <a:r>
              <a:rPr lang="uk-UA" dirty="0" err="1"/>
              <a:t>Фест</a:t>
            </a:r>
            <a:r>
              <a:rPr lang="uk-UA" dirty="0"/>
              <a:t>» вже захопила 20% досліджуваного ринку. Виробник «А» розглядає можливість виходу на ринок даної країни з холодильниками марок </a:t>
            </a:r>
            <a:r>
              <a:rPr lang="uk-UA" dirty="0" err="1"/>
              <a:t>„Південь</a:t>
            </a:r>
            <a:r>
              <a:rPr lang="uk-UA" dirty="0"/>
              <a:t>" та </a:t>
            </a:r>
            <a:r>
              <a:rPr lang="uk-UA" dirty="0" err="1"/>
              <a:t>„Захід</a:t>
            </a:r>
            <a:r>
              <a:rPr lang="uk-UA" dirty="0"/>
              <a:t>". Параметри якості холодильників наведено в табл.2.3, а вартісні характеристики — у табл.2.4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31802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24042838"/>
              </p:ext>
            </p:extLst>
          </p:nvPr>
        </p:nvGraphicFramePr>
        <p:xfrm>
          <a:off x="683569" y="1350964"/>
          <a:ext cx="7920880" cy="40942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04349"/>
                <a:gridCol w="2346333"/>
                <a:gridCol w="1137057"/>
                <a:gridCol w="904349"/>
                <a:gridCol w="796822"/>
                <a:gridCol w="744664"/>
                <a:gridCol w="1087306"/>
              </a:tblGrid>
              <a:tr h="708894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L="1346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№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L="586105">
                        <a:spcBef>
                          <a:spcPts val="102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Параметр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pPr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L="86995" indent="-52070"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Розмірність параметра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488315" marR="196215" indent="-268605">
                        <a:lnSpc>
                          <a:spcPts val="1490"/>
                        </a:lnSpc>
                        <a:spcBef>
                          <a:spcPts val="19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Марка холодильника підприємства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19050" marR="24765">
                        <a:spcBef>
                          <a:spcPts val="115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Коефіцієнт вагомості параметра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4023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54940">
                        <a:lnSpc>
                          <a:spcPts val="1345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Виробник «А»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71755">
                        <a:lnSpc>
                          <a:spcPts val="1490"/>
                        </a:lnSpc>
                        <a:spcBef>
                          <a:spcPts val="8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Фірма</a:t>
                      </a:r>
                      <a:endParaRPr lang="uk-UA" sz="1100">
                        <a:effectLst/>
                      </a:endParaRPr>
                    </a:p>
                    <a:p>
                      <a:pPr marL="158750">
                        <a:lnSpc>
                          <a:spcPts val="149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«Б»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9150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" marR="10160" algn="ctr">
                        <a:spcBef>
                          <a:spcPts val="17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„Південь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085" marR="31115" algn="ctr">
                        <a:spcBef>
                          <a:spcPts val="16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„Захід"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91501">
                <a:tc>
                  <a:txBody>
                    <a:bodyPr/>
                    <a:lstStyle/>
                    <a:p>
                      <a:pPr marL="11430" algn="ctr">
                        <a:spcBef>
                          <a:spcPts val="435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940"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Надійність (ресурс)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2875" marR="128905" algn="ctr"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тис. год.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885" marR="210185" algn="ctr"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140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9070" marR="168275" algn="ctr"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110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6845" marR="149860" algn="ctr"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135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73685" algn="r"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0,25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755366">
                <a:tc>
                  <a:txBody>
                    <a:bodyPr/>
                    <a:lstStyle/>
                    <a:p>
                      <a:pPr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45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L="11430"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940" marR="200660"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Температура низькотемпературного відділення (НТВ)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2875" marR="128270" algn="ctr">
                        <a:spcBef>
                          <a:spcPts val="1425"/>
                        </a:spcBef>
                        <a:spcAft>
                          <a:spcPts val="0"/>
                        </a:spcAft>
                      </a:pPr>
                      <a:r>
                        <a:rPr lang="uk-UA" sz="850">
                          <a:effectLst/>
                        </a:rPr>
                        <a:t>о</a:t>
                      </a:r>
                      <a:r>
                        <a:rPr lang="uk-UA" sz="1300">
                          <a:effectLst/>
                        </a:rPr>
                        <a:t>С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L="222885" marR="210185" algn="ctr"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-15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L="179070" marR="165100" algn="ctr"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-12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L="156845" marR="146685" algn="ctr"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-12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uk-UA" sz="1350">
                          <a:effectLst/>
                        </a:rPr>
                        <a:t> </a:t>
                      </a:r>
                      <a:endParaRPr lang="uk-UA" sz="1100">
                        <a:effectLst/>
                      </a:endParaRPr>
                    </a:p>
                    <a:p>
                      <a:pPr marR="273050" algn="r"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0,20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03282">
                <a:tc>
                  <a:txBody>
                    <a:bodyPr/>
                    <a:lstStyle/>
                    <a:p>
                      <a:pPr marL="11430" algn="ctr">
                        <a:spcBef>
                          <a:spcPts val="545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940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Ємність НТВ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2875" marR="12636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дм</a:t>
                      </a:r>
                      <a:r>
                        <a:rPr lang="uk-UA" sz="1300" baseline="300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885" marR="21018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50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9070" marR="165100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40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6845" marR="146685" algn="ct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60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73050" algn="r">
                        <a:spcBef>
                          <a:spcPts val="48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0,20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62390">
                <a:tc>
                  <a:txBody>
                    <a:bodyPr/>
                    <a:lstStyle/>
                    <a:p>
                      <a:pPr marL="11430" algn="ctr">
                        <a:spcBef>
                          <a:spcPts val="106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94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Дизайн, у балах за 10- бальною шкалою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2875" marR="126365" algn="ctr">
                        <a:spcBef>
                          <a:spcPts val="99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бал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" algn="ctr">
                        <a:spcBef>
                          <a:spcPts val="99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7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335" algn="ctr">
                        <a:spcBef>
                          <a:spcPts val="99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6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25" algn="ctr">
                        <a:spcBef>
                          <a:spcPts val="99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7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73685" algn="r">
                        <a:spcBef>
                          <a:spcPts val="99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0,20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41090">
                <a:tc>
                  <a:txBody>
                    <a:bodyPr/>
                    <a:lstStyle/>
                    <a:p>
                      <a:pPr marL="11430" algn="ctr">
                        <a:lnSpc>
                          <a:spcPts val="1340"/>
                        </a:lnSpc>
                        <a:spcBef>
                          <a:spcPts val="160"/>
                        </a:spcBef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940">
                        <a:lnSpc>
                          <a:spcPts val="135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Об'єм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ts val="135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л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885" marR="210185" algn="ctr">
                        <a:lnSpc>
                          <a:spcPts val="135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260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9070" marR="168275" algn="ctr">
                        <a:lnSpc>
                          <a:spcPts val="135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240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6845" marR="149860" algn="ctr">
                        <a:lnSpc>
                          <a:spcPts val="135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250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73050" algn="r">
                        <a:lnSpc>
                          <a:spcPts val="135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0,15</a:t>
                      </a:r>
                      <a:endParaRPr lang="uk-UA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09675" y="950854"/>
            <a:ext cx="7250757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2.3</a:t>
            </a:r>
            <a:endParaRPr kumimoji="0" 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Основні параметри якості холодильників</a:t>
            </a:r>
            <a:endParaRPr kumimoji="0" 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30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32082929"/>
              </p:ext>
            </p:extLst>
          </p:nvPr>
        </p:nvGraphicFramePr>
        <p:xfrm>
          <a:off x="1143000" y="2492896"/>
          <a:ext cx="7461449" cy="151216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22713"/>
                <a:gridCol w="2903414"/>
                <a:gridCol w="1211774"/>
                <a:gridCol w="1211774"/>
                <a:gridCol w="1211774"/>
              </a:tblGrid>
              <a:tr h="256418">
                <a:tc rowSpan="2">
                  <a:txBody>
                    <a:bodyPr/>
                    <a:lstStyle/>
                    <a:p>
                      <a:pPr marL="25400">
                        <a:spcBef>
                          <a:spcPts val="74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№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7145">
                        <a:spcBef>
                          <a:spcPts val="74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Вартісні характеристики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675640">
                        <a:lnSpc>
                          <a:spcPts val="149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Марка холодильника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7037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„Південь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336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„Захід"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24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„Фест"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70379">
                <a:tc>
                  <a:txBody>
                    <a:bodyPr/>
                    <a:lstStyle/>
                    <a:p>
                      <a:pPr marL="25400">
                        <a:lnSpc>
                          <a:spcPts val="1455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25">
                        <a:spcBef>
                          <a:spcPts val="14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Ціна (Цпр), грн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25">
                        <a:lnSpc>
                          <a:spcPts val="1455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1600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25">
                        <a:lnSpc>
                          <a:spcPts val="1455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1300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320">
                        <a:lnSpc>
                          <a:spcPts val="1455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1800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714992">
                <a:tc>
                  <a:txBody>
                    <a:bodyPr/>
                    <a:lstStyle/>
                    <a:p>
                      <a:pPr marL="25400">
                        <a:spcBef>
                          <a:spcPts val="93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25" marR="18415">
                        <a:spcBef>
                          <a:spcPts val="560"/>
                        </a:spcBef>
                        <a:spcAft>
                          <a:spcPts val="0"/>
                        </a:spcAft>
                        <a:tabLst>
                          <a:tab pos="760095" algn="l"/>
                          <a:tab pos="1465580" algn="l"/>
                          <a:tab pos="2420620" algn="l"/>
                        </a:tabLst>
                      </a:pPr>
                      <a:r>
                        <a:rPr lang="uk-UA" sz="1300">
                          <a:effectLst/>
                        </a:rPr>
                        <a:t>Сумарні	витрати	споживачів	</a:t>
                      </a:r>
                      <a:r>
                        <a:rPr lang="uk-UA" sz="1300" spc="-40">
                          <a:effectLst/>
                        </a:rPr>
                        <a:t>за </a:t>
                      </a:r>
                      <a:r>
                        <a:rPr lang="uk-UA" sz="1300">
                          <a:effectLst/>
                        </a:rPr>
                        <a:t>весь термін експлуатації (М),</a:t>
                      </a:r>
                      <a:r>
                        <a:rPr lang="uk-UA" sz="1300" spc="-40">
                          <a:effectLst/>
                        </a:rPr>
                        <a:t> </a:t>
                      </a:r>
                      <a:r>
                        <a:rPr lang="uk-UA" sz="1300">
                          <a:effectLst/>
                        </a:rPr>
                        <a:t>грн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25">
                        <a:spcBef>
                          <a:spcPts val="93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4500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225">
                        <a:spcBef>
                          <a:spcPts val="930"/>
                        </a:spcBef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</a:rPr>
                        <a:t>6600</a:t>
                      </a:r>
                      <a:endParaRPr lang="uk-UA" sz="1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320">
                        <a:spcBef>
                          <a:spcPts val="930"/>
                        </a:spcBef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5000</a:t>
                      </a:r>
                      <a:endParaRPr lang="uk-UA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43000" y="18415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60413" algn="l"/>
                <a:tab pos="1465263" algn="l"/>
                <a:tab pos="2420938" algn="l"/>
              </a:tabLst>
            </a:pPr>
            <a:r>
              <a:rPr kumimoji="0" lang="uk-UA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2.4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60413" algn="l"/>
                <a:tab pos="1465263" algn="l"/>
                <a:tab pos="2420938" algn="l"/>
              </a:tabLst>
            </a:pPr>
            <a:r>
              <a:rPr kumimoji="0" lang="uk-UA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Вартісні характеристики холодильників підприємств</a:t>
            </a:r>
            <a:endParaRPr kumimoji="0" lang="uk-U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60413" algn="l"/>
                <a:tab pos="1465263" algn="l"/>
                <a:tab pos="2420938" algn="l"/>
              </a:tabLst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171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/>
              <a:t>Завдання: Визначити інтегральні показники конкурентоспроможності двох марок холодильників підприємства „А" стосовно холодильника фірми „Б" і обґрунтувати рішення про доцільність виводу продукції на досліджуваний ринок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36725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Объект 2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528161180"/>
              </p:ext>
            </p:extLst>
          </p:nvPr>
        </p:nvGraphicFramePr>
        <p:xfrm>
          <a:off x="1259632" y="1242450"/>
          <a:ext cx="6984777" cy="45926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30569"/>
                <a:gridCol w="741522"/>
                <a:gridCol w="741522"/>
                <a:gridCol w="617791"/>
                <a:gridCol w="617791"/>
                <a:gridCol w="617791"/>
                <a:gridCol w="617791"/>
              </a:tblGrid>
              <a:tr h="217355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Параметри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Оціночні значення параметрів виробів, балів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55470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Ваги побутові ДВП-5М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Ваги побутові НПП-2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Ваги підлогові ДВП-130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73960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Еталон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Виріб фірми «Ауріка-бізнес»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6060" algn="l"/>
                        </a:tabLs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Еталон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Виріб фірми «Ауріка-бізнес»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6060" algn="l"/>
                        </a:tabLs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Еталон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Виріб фірми «Ауріка-бізнес»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369800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Споживчі: Надійність (дієздатність шкали)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69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Довговічність (міцність і некорозійність</a:t>
                      </a:r>
                      <a:r>
                        <a:rPr lang="uk-UA" sz="1200" cap="small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металу)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69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Зручність користування (дія механізму, форма, маса)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25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Дизайн (зовнішнє оформлення)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25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Гарантійне обслуговування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7,1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25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Упаковка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69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Економічні: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Продажна ціна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8,2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9,0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25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Витрати на ремонт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5,9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25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Вартість обслуговування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5,2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25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Непередбачувані витрати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2,1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7" name="Rectangle 22"/>
          <p:cNvSpPr>
            <a:spLocks noChangeArrowheads="1"/>
          </p:cNvSpPr>
          <p:nvPr/>
        </p:nvSpPr>
        <p:spPr bwMode="auto">
          <a:xfrm>
            <a:off x="2032000" y="521857"/>
            <a:ext cx="6788472" cy="87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5425" algn="l"/>
              </a:tabLst>
            </a:pPr>
            <a:r>
              <a: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17</a:t>
            </a:r>
            <a:endParaRPr kumimoji="0" 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5425" algn="l"/>
              </a:tabLst>
            </a:pPr>
            <a:r>
              <a:rPr kumimoji="0" lang="uk-UA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Вихідні дані з окремих видів </a:t>
            </a:r>
            <a:r>
              <a:rPr kumimoji="0" lang="uk-UA" sz="1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вагів</a:t>
            </a:r>
            <a:r>
              <a:rPr kumimoji="0" lang="uk-UA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для розрахунку групових та інтегрального показників конкурентоспроможності продукції</a:t>
            </a:r>
            <a:endParaRPr kumimoji="0" 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5425" algn="l"/>
              </a:tabLst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995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476672"/>
            <a:ext cx="7776864" cy="5832648"/>
          </a:xfrm>
        </p:spPr>
        <p:txBody>
          <a:bodyPr/>
          <a:lstStyle/>
          <a:p>
            <a:r>
              <a:rPr lang="uk-UA" dirty="0"/>
              <a:t>Оціночні значення параметрів виробів у балах розраховано відносно до максимально можливої кількості балів – 10.</a:t>
            </a:r>
          </a:p>
          <a:p>
            <a:r>
              <a:rPr lang="uk-UA" dirty="0"/>
              <a:t>Розрахувати інтегральний показник конкурентоспроможності товару за окремими видами побутової техніки і за цим показником визначити вид побутових ваг, який є найбільш конкурентоспроможним на ринку. Необхідні для розрахунків вихідні дані наведено у табл.17.</a:t>
            </a:r>
          </a:p>
          <a:p>
            <a:r>
              <a:rPr lang="uk-UA" dirty="0"/>
              <a:t>Розрахунок групових показників конкурентоспроможності доцільно провести у табл. 18.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96718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290808027"/>
              </p:ext>
            </p:extLst>
          </p:nvPr>
        </p:nvGraphicFramePr>
        <p:xfrm>
          <a:off x="755576" y="1166966"/>
          <a:ext cx="7920883" cy="55633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8328"/>
                <a:gridCol w="449957"/>
                <a:gridCol w="640714"/>
                <a:gridCol w="717013"/>
                <a:gridCol w="449957"/>
                <a:gridCol w="717013"/>
                <a:gridCol w="674375"/>
                <a:gridCol w="269302"/>
                <a:gridCol w="727112"/>
                <a:gridCol w="727112"/>
              </a:tblGrid>
              <a:tr h="157411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Показники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Рівень задоволення потреб споживачів, балів**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1928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Ваги побутові ДВП-5М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Ваги побутові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НПП-2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Ваги підлогові ДВП-130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1928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Еталон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Виріб фірми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«Ауріка-бізнес»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Еталон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Виріб фірми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«Ауріка-бізнес»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Еталон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vert="vert27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Виріб фірми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«Ауріка-бізнес»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1928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Бали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оцінка (3/2)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бали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оцінка (6/5)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бали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оцінка (9/8)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1507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4933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Споживчі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Надійність (дієздатність шкали)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4933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Довговічність (міцність і некорозійність</a:t>
                      </a:r>
                      <a:r>
                        <a:rPr lang="uk-UA" sz="1200" cap="small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металу)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4933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Зручність користування (дія механізму, форма, маса)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674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Дизайн (зовнішнє оформлення)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246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Гарантійне обслуговування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6,1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1507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Упаковка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150758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Разом (І</a:t>
                      </a:r>
                      <a:r>
                        <a:rPr lang="uk-UA" sz="1200" baseline="-25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</a:t>
                      </a: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):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246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Економічні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Продажна ціна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9,0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7,1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241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Витрати на ремонт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5,9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246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Вартість обслуговування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5,2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246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 Непередбачувані витрати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2,1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 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150758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Разом (І</a:t>
                      </a:r>
                      <a:r>
                        <a:rPr lang="uk-UA" sz="1200" baseline="-25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ЕП</a:t>
                      </a: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):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uk-UA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uk-UA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55576" y="6572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18</a:t>
            </a:r>
            <a:endParaRPr kumimoji="0" 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Розрахунок групових показників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конкурентоспроможності за видами </a:t>
            </a:r>
            <a:r>
              <a:rPr kumimoji="0" lang="uk-UA" sz="1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вагів</a:t>
            </a:r>
            <a:endParaRPr kumimoji="0" 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650091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644</Words>
  <Application>Microsoft Office PowerPoint</Application>
  <PresentationFormat>Экран (4:3)</PresentationFormat>
  <Paragraphs>321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Задачі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Задачі</dc:title>
  <dc:creator>Anonim from Hacapetovka</dc:creator>
  <cp:lastModifiedBy>Anonim from Hacapetovka</cp:lastModifiedBy>
  <cp:revision>1</cp:revision>
  <dcterms:created xsi:type="dcterms:W3CDTF">2021-11-22T19:00:38Z</dcterms:created>
  <dcterms:modified xsi:type="dcterms:W3CDTF">2021-11-22T19:08:31Z</dcterms:modified>
</cp:coreProperties>
</file>