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48918D-6311-4352-88B5-3D5ADBBF3376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Задачі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79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4896544"/>
          </a:xfrm>
        </p:spPr>
        <p:txBody>
          <a:bodyPr>
            <a:normAutofit/>
          </a:bodyPr>
          <a:lstStyle/>
          <a:p>
            <a:r>
              <a:rPr lang="uk-UA" dirty="0"/>
              <a:t>Вітчизняний виробник побутової техніки, планує вийти на ринок однієї з країн Далекого Сходу. Національне виробництво побутових холодильників у цій країні задовольняє попит лише на 25%. Основним конкурентом виступає фірма „Б", продукція якої під назвою «</a:t>
            </a:r>
            <a:r>
              <a:rPr lang="uk-UA" dirty="0" err="1"/>
              <a:t>Фест</a:t>
            </a:r>
            <a:r>
              <a:rPr lang="uk-UA" dirty="0"/>
              <a:t>» вже захопила 20% досліджуваного ринку. Виробник «А» розглядає можливість виходу на ринок даної країни з холодильниками марок </a:t>
            </a:r>
            <a:r>
              <a:rPr lang="uk-UA" dirty="0" err="1"/>
              <a:t>„Південь</a:t>
            </a:r>
            <a:r>
              <a:rPr lang="uk-UA" dirty="0"/>
              <a:t>" та </a:t>
            </a:r>
            <a:r>
              <a:rPr lang="uk-UA" dirty="0" err="1"/>
              <a:t>„Захід</a:t>
            </a:r>
            <a:r>
              <a:rPr lang="uk-UA" dirty="0"/>
              <a:t>". Параметри якості холодильників наведено в табл.2.3, а вартісні характеристики — у табл.2.4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80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24042838"/>
              </p:ext>
            </p:extLst>
          </p:nvPr>
        </p:nvGraphicFramePr>
        <p:xfrm>
          <a:off x="683569" y="1350964"/>
          <a:ext cx="7920880" cy="4094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349"/>
                <a:gridCol w="2346333"/>
                <a:gridCol w="1137057"/>
                <a:gridCol w="904349"/>
                <a:gridCol w="796822"/>
                <a:gridCol w="744664"/>
                <a:gridCol w="1087306"/>
              </a:tblGrid>
              <a:tr h="70889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346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586105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Параметр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86995" indent="-52070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Розмірність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8315" marR="196215" indent="-268605">
                        <a:lnSpc>
                          <a:spcPts val="149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 підприємства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9050" marR="24765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Коефіцієнт вагомості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02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494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Виробник «А»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ts val="149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Фірма</a:t>
                      </a:r>
                      <a:endParaRPr lang="uk-UA" sz="1100">
                        <a:effectLst/>
                      </a:endParaRPr>
                    </a:p>
                    <a:p>
                      <a:pPr marL="15875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«Б»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15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" marR="10160"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1115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1501">
                <a:tc>
                  <a:txBody>
                    <a:bodyPr/>
                    <a:lstStyle/>
                    <a:p>
                      <a:pPr marL="11430" algn="ct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Надійність (ресурс)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90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тис. год.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5366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 marR="20066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Температура низькотемпературного відділення (НТВ)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270" algn="ctr">
                        <a:spcBef>
                          <a:spcPts val="1425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effectLst/>
                        </a:rPr>
                        <a:t>о</a:t>
                      </a:r>
                      <a:r>
                        <a:rPr lang="uk-UA" sz="13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222885" marR="2101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79070" marR="165100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56845" marR="1466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82">
                <a:tc>
                  <a:txBody>
                    <a:bodyPr/>
                    <a:lstStyle/>
                    <a:p>
                      <a:pPr marL="11430"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Ємність НТВ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дм</a:t>
                      </a:r>
                      <a:r>
                        <a:rPr lang="uk-UA" sz="1300" baseline="300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51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66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2390">
                <a:tc>
                  <a:txBody>
                    <a:bodyPr/>
                    <a:lstStyle/>
                    <a:p>
                      <a:pPr marL="11430" 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Дизайн, у балах за 10- бальною шкалою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бал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1090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Об'єм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0,15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09675" y="950854"/>
            <a:ext cx="725075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2.3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параметри якості холодильників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2082929"/>
              </p:ext>
            </p:extLst>
          </p:nvPr>
        </p:nvGraphicFramePr>
        <p:xfrm>
          <a:off x="1143000" y="2492896"/>
          <a:ext cx="7461449" cy="15121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713"/>
                <a:gridCol w="2903414"/>
                <a:gridCol w="1211774"/>
                <a:gridCol w="1211774"/>
                <a:gridCol w="1211774"/>
              </a:tblGrid>
              <a:tr h="256418">
                <a:tc rowSpan="2">
                  <a:txBody>
                    <a:bodyPr/>
                    <a:lstStyle/>
                    <a:p>
                      <a:pPr marL="25400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7145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Вартісні характеристики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7564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03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„Фест"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0379">
                <a:tc>
                  <a:txBody>
                    <a:bodyPr/>
                    <a:lstStyle/>
                    <a:p>
                      <a:pPr marL="2540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Ціна (Цпр), 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1800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4992">
                <a:tc>
                  <a:txBody>
                    <a:bodyPr/>
                    <a:lstStyle/>
                    <a:p>
                      <a:pPr marL="2540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18415"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760095" algn="l"/>
                          <a:tab pos="1465580" algn="l"/>
                          <a:tab pos="2420620" algn="l"/>
                        </a:tabLst>
                      </a:pPr>
                      <a:r>
                        <a:rPr lang="uk-UA" sz="1300">
                          <a:effectLst/>
                        </a:rPr>
                        <a:t>Сумарні	витрати	споживачів	</a:t>
                      </a:r>
                      <a:r>
                        <a:rPr lang="uk-UA" sz="1300" spc="-40">
                          <a:effectLst/>
                        </a:rPr>
                        <a:t>за </a:t>
                      </a:r>
                      <a:r>
                        <a:rPr lang="uk-UA" sz="1300">
                          <a:effectLst/>
                        </a:rPr>
                        <a:t>весь термін експлуатації (М),</a:t>
                      </a:r>
                      <a:r>
                        <a:rPr lang="uk-UA" sz="1300" spc="-40">
                          <a:effectLst/>
                        </a:rPr>
                        <a:t> </a:t>
                      </a:r>
                      <a:r>
                        <a:rPr lang="uk-UA" sz="1300">
                          <a:effectLst/>
                        </a:rPr>
                        <a:t>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4500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5000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1841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2.4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Вартісні характеристики холодильників підприємств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Завдання: Визначити інтегральні показники конкурентоспроможності двох марок холодильників підприємства „А" стосовно холодильника фірми „Б" і обґрунтувати рішення про доцільність виводу продукції на досліджуваний ринок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672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8161180"/>
              </p:ext>
            </p:extLst>
          </p:nvPr>
        </p:nvGraphicFramePr>
        <p:xfrm>
          <a:off x="1259632" y="1242450"/>
          <a:ext cx="6984777" cy="4592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0569"/>
                <a:gridCol w="741522"/>
                <a:gridCol w="741522"/>
                <a:gridCol w="617791"/>
                <a:gridCol w="617791"/>
                <a:gridCol w="617791"/>
                <a:gridCol w="617791"/>
              </a:tblGrid>
              <a:tr h="2173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Оціночні значення параметрів виробів, балів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47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396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6980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Споживчі: Надійність (дієздатність шкали)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2032000" y="521857"/>
            <a:ext cx="678847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17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Вихідні дані з окремих видів </a:t>
            </a:r>
            <a:r>
              <a:rPr kumimoji="0" lang="uk-UA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розрахунку групових та інтегрального показників конкурентоспроможності продукції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9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776864" cy="5832648"/>
          </a:xfrm>
        </p:spPr>
        <p:txBody>
          <a:bodyPr/>
          <a:lstStyle/>
          <a:p>
            <a:r>
              <a:rPr lang="uk-UA" dirty="0"/>
              <a:t>Оціночні значення параметрів виробів у балах розраховано відносно до максимально можливої кількості балів – 10.</a:t>
            </a:r>
          </a:p>
          <a:p>
            <a:r>
              <a:rPr lang="uk-UA" dirty="0"/>
              <a:t>Розрахувати інтегральний показник конкурентоспроможності товару за окремими видами побутової техніки і за цим показником визначити вид побутових ваг, який є найбільш конкурентоспроможним на ринку. Необхідні для розрахунків вихідні дані наведено у табл.17.</a:t>
            </a:r>
          </a:p>
          <a:p>
            <a:r>
              <a:rPr lang="uk-UA" dirty="0"/>
              <a:t>Розрахунок групових показників конкурентоспроможності доцільно провести у табл. 18.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671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90808027"/>
              </p:ext>
            </p:extLst>
          </p:nvPr>
        </p:nvGraphicFramePr>
        <p:xfrm>
          <a:off x="755576" y="1166966"/>
          <a:ext cx="7920883" cy="5563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8328"/>
                <a:gridCol w="449957"/>
                <a:gridCol w="640714"/>
                <a:gridCol w="717013"/>
                <a:gridCol w="449957"/>
                <a:gridCol w="717013"/>
                <a:gridCol w="674375"/>
                <a:gridCol w="269302"/>
                <a:gridCol w="727112"/>
                <a:gridCol w="727112"/>
              </a:tblGrid>
              <a:tr h="15741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задоволення потреб споживачів, балів**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(3/2)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(6/5)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(9/8)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5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9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Надійність (дієздатність шкали)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7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4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 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ЕП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18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групових показників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конкурентоспроможності за видами </a:t>
            </a:r>
            <a:r>
              <a:rPr kumimoji="0" lang="uk-UA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500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644</Words>
  <Application>Microsoft Office PowerPoint</Application>
  <PresentationFormat>Экран (4:3)</PresentationFormat>
  <Paragraphs>321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Задачі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</dc:title>
  <dc:creator>Anonim from Hacapetovka</dc:creator>
  <cp:lastModifiedBy>Anonim from Hacapetovka</cp:lastModifiedBy>
  <cp:revision>1</cp:revision>
  <dcterms:created xsi:type="dcterms:W3CDTF">2021-11-22T19:00:38Z</dcterms:created>
  <dcterms:modified xsi:type="dcterms:W3CDTF">2021-11-22T19:08:31Z</dcterms:modified>
</cp:coreProperties>
</file>