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31" r:id="rId3"/>
    <p:sldId id="432" r:id="rId4"/>
    <p:sldId id="433" r:id="rId5"/>
    <p:sldId id="435" r:id="rId6"/>
    <p:sldId id="416" r:id="rId7"/>
    <p:sldId id="417" r:id="rId8"/>
    <p:sldId id="418" r:id="rId9"/>
    <p:sldId id="419" r:id="rId10"/>
    <p:sldId id="420" r:id="rId11"/>
    <p:sldId id="421" r:id="rId12"/>
    <p:sldId id="422" r:id="rId13"/>
    <p:sldId id="446" r:id="rId14"/>
    <p:sldId id="447" r:id="rId15"/>
    <p:sldId id="448" r:id="rId16"/>
    <p:sldId id="449" r:id="rId17"/>
    <p:sldId id="450" r:id="rId18"/>
    <p:sldId id="451" r:id="rId19"/>
    <p:sldId id="452" r:id="rId20"/>
    <p:sldId id="453" r:id="rId21"/>
    <p:sldId id="458" r:id="rId22"/>
    <p:sldId id="459" r:id="rId23"/>
    <p:sldId id="460" r:id="rId24"/>
    <p:sldId id="461" r:id="rId25"/>
    <p:sldId id="462" r:id="rId26"/>
    <p:sldId id="463" r:id="rId27"/>
    <p:sldId id="454" r:id="rId28"/>
    <p:sldId id="455" r:id="rId29"/>
    <p:sldId id="275" r:id="rId3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55" autoAdjust="0"/>
    <p:restoredTop sz="94660"/>
  </p:normalViewPr>
  <p:slideViewPr>
    <p:cSldViewPr snapToGrid="0">
      <p:cViewPr varScale="1">
        <p:scale>
          <a:sx n="113" d="100"/>
          <a:sy n="113" d="100"/>
        </p:scale>
        <p:origin x="69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uk-U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uk-UA"/>
          </a:p>
        </p:txBody>
      </p:sp>
      <p:sp>
        <p:nvSpPr>
          <p:cNvPr id="4" name="Date Placeholder 3"/>
          <p:cNvSpPr>
            <a:spLocks noGrp="1"/>
          </p:cNvSpPr>
          <p:nvPr>
            <p:ph type="dt" sz="half" idx="10"/>
          </p:nvPr>
        </p:nvSpPr>
        <p:spPr/>
        <p:txBody>
          <a:bodyPr/>
          <a:lstStyle/>
          <a:p>
            <a:fld id="{6B099E58-60E9-4BD5-9D41-48ABF1CEEE1F}" type="datetimeFigureOut">
              <a:rPr lang="uk-UA" smtClean="0"/>
              <a:t>27.04.2026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2200699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Date Placeholder 3"/>
          <p:cNvSpPr>
            <a:spLocks noGrp="1"/>
          </p:cNvSpPr>
          <p:nvPr>
            <p:ph type="dt" sz="half" idx="10"/>
          </p:nvPr>
        </p:nvSpPr>
        <p:spPr/>
        <p:txBody>
          <a:bodyPr/>
          <a:lstStyle/>
          <a:p>
            <a:fld id="{6B099E58-60E9-4BD5-9D41-48ABF1CEEE1F}" type="datetimeFigureOut">
              <a:rPr lang="uk-UA" smtClean="0"/>
              <a:t>27.04.2026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3718291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uk-U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Date Placeholder 3"/>
          <p:cNvSpPr>
            <a:spLocks noGrp="1"/>
          </p:cNvSpPr>
          <p:nvPr>
            <p:ph type="dt" sz="half" idx="10"/>
          </p:nvPr>
        </p:nvSpPr>
        <p:spPr/>
        <p:txBody>
          <a:bodyPr/>
          <a:lstStyle/>
          <a:p>
            <a:fld id="{6B099E58-60E9-4BD5-9D41-48ABF1CEEE1F}" type="datetimeFigureOut">
              <a:rPr lang="uk-UA" smtClean="0"/>
              <a:t>27.04.2026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2313216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Date Placeholder 3"/>
          <p:cNvSpPr>
            <a:spLocks noGrp="1"/>
          </p:cNvSpPr>
          <p:nvPr>
            <p:ph type="dt" sz="half" idx="10"/>
          </p:nvPr>
        </p:nvSpPr>
        <p:spPr/>
        <p:txBody>
          <a:bodyPr/>
          <a:lstStyle/>
          <a:p>
            <a:fld id="{6B099E58-60E9-4BD5-9D41-48ABF1CEEE1F}" type="datetimeFigureOut">
              <a:rPr lang="uk-UA" smtClean="0"/>
              <a:t>27.04.2026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1962197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uk-U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099E58-60E9-4BD5-9D41-48ABF1CEEE1F}" type="datetimeFigureOut">
              <a:rPr lang="uk-UA" smtClean="0"/>
              <a:t>27.04.2026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2713901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5" name="Date Placeholder 4"/>
          <p:cNvSpPr>
            <a:spLocks noGrp="1"/>
          </p:cNvSpPr>
          <p:nvPr>
            <p:ph type="dt" sz="half" idx="10"/>
          </p:nvPr>
        </p:nvSpPr>
        <p:spPr/>
        <p:txBody>
          <a:bodyPr/>
          <a:lstStyle/>
          <a:p>
            <a:fld id="{6B099E58-60E9-4BD5-9D41-48ABF1CEEE1F}" type="datetimeFigureOut">
              <a:rPr lang="uk-UA" smtClean="0"/>
              <a:t>27.04.2026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437078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uk-U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7" name="Date Placeholder 6"/>
          <p:cNvSpPr>
            <a:spLocks noGrp="1"/>
          </p:cNvSpPr>
          <p:nvPr>
            <p:ph type="dt" sz="half" idx="10"/>
          </p:nvPr>
        </p:nvSpPr>
        <p:spPr/>
        <p:txBody>
          <a:bodyPr/>
          <a:lstStyle/>
          <a:p>
            <a:fld id="{6B099E58-60E9-4BD5-9D41-48ABF1CEEE1F}" type="datetimeFigureOut">
              <a:rPr lang="uk-UA" smtClean="0"/>
              <a:t>27.04.2026</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3434219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3" name="Date Placeholder 2"/>
          <p:cNvSpPr>
            <a:spLocks noGrp="1"/>
          </p:cNvSpPr>
          <p:nvPr>
            <p:ph type="dt" sz="half" idx="10"/>
          </p:nvPr>
        </p:nvSpPr>
        <p:spPr/>
        <p:txBody>
          <a:bodyPr/>
          <a:lstStyle/>
          <a:p>
            <a:fld id="{6B099E58-60E9-4BD5-9D41-48ABF1CEEE1F}" type="datetimeFigureOut">
              <a:rPr lang="uk-UA" smtClean="0"/>
              <a:t>27.04.2026</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1756211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099E58-60E9-4BD5-9D41-48ABF1CEEE1F}" type="datetimeFigureOut">
              <a:rPr lang="uk-UA" smtClean="0"/>
              <a:t>27.04.2026</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2191715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uk-U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099E58-60E9-4BD5-9D41-48ABF1CEEE1F}" type="datetimeFigureOut">
              <a:rPr lang="uk-UA" smtClean="0"/>
              <a:t>27.04.2026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278307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uk-U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099E58-60E9-4BD5-9D41-48ABF1CEEE1F}" type="datetimeFigureOut">
              <a:rPr lang="uk-UA" smtClean="0"/>
              <a:t>27.04.2026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4103250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uk-U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099E58-60E9-4BD5-9D41-48ABF1CEEE1F}" type="datetimeFigureOut">
              <a:rPr lang="uk-UA" smtClean="0"/>
              <a:t>27.04.2026</a:t>
            </a:fld>
            <a:endParaRPr lang="uk-U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FF851B-24BB-4ABA-8176-D74B9C8D53F6}" type="slidenum">
              <a:rPr lang="uk-UA" smtClean="0"/>
              <a:t>‹№›</a:t>
            </a:fld>
            <a:endParaRPr lang="uk-UA"/>
          </a:p>
        </p:txBody>
      </p:sp>
    </p:spTree>
    <p:extLst>
      <p:ext uri="{BB962C8B-B14F-4D97-AF65-F5344CB8AC3E}">
        <p14:creationId xmlns:p14="http://schemas.microsoft.com/office/powerpoint/2010/main" val="1279271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rfc-editor.org/rfc/rfc2661"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7093" y="2647118"/>
            <a:ext cx="9144000" cy="2387600"/>
          </a:xfrm>
        </p:spPr>
        <p:txBody>
          <a:bodyPr/>
          <a:lstStyle/>
          <a:p>
            <a:r>
              <a:rPr lang="uk-UA" b="1" dirty="0"/>
              <a:t>Лекція 11</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7686" y="506994"/>
            <a:ext cx="7846336" cy="1912544"/>
          </a:xfrm>
          <a:prstGeom prst="rect">
            <a:avLst/>
          </a:prstGeom>
        </p:spPr>
      </p:pic>
      <p:sp>
        <p:nvSpPr>
          <p:cNvPr id="3" name="Rectangle 2"/>
          <p:cNvSpPr/>
          <p:nvPr/>
        </p:nvSpPr>
        <p:spPr>
          <a:xfrm>
            <a:off x="5554900" y="5423653"/>
            <a:ext cx="888385" cy="800219"/>
          </a:xfrm>
          <a:prstGeom prst="rect">
            <a:avLst/>
          </a:prstGeom>
        </p:spPr>
        <p:txBody>
          <a:bodyPr wrap="none">
            <a:spAutoFit/>
          </a:bodyPr>
          <a:lstStyle/>
          <a:p>
            <a:r>
              <a:rPr lang="en-US" sz="2800" b="1" dirty="0"/>
              <a:t>L2TP</a:t>
            </a:r>
            <a:endParaRPr lang="uk-UA" sz="2800" b="1" dirty="0"/>
          </a:p>
          <a:p>
            <a:endParaRPr lang="uk-UA" b="1" dirty="0"/>
          </a:p>
        </p:txBody>
      </p:sp>
    </p:spTree>
    <p:extLst>
      <p:ext uri="{BB962C8B-B14F-4D97-AF65-F5344CB8AC3E}">
        <p14:creationId xmlns:p14="http://schemas.microsoft.com/office/powerpoint/2010/main" val="1598165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132030"/>
            <a:ext cx="11579383" cy="6292158"/>
          </a:xfrm>
        </p:spPr>
        <p:txBody>
          <a:bodyPr>
            <a:normAutofit/>
          </a:bodyPr>
          <a:lstStyle/>
          <a:p>
            <a:pPr marL="0" indent="0">
              <a:buNone/>
            </a:pPr>
            <a:r>
              <a:rPr lang="en-US" sz="1600" b="1" dirty="0"/>
              <a:t>LNS</a:t>
            </a:r>
          </a:p>
          <a:p>
            <a:pPr marL="0" indent="0">
              <a:buNone/>
            </a:pPr>
            <a:r>
              <a:rPr lang="uk-UA" sz="1400" dirty="0"/>
              <a:t>На LNS потрібно ввімкнути сервер L2TP і налаштувати метод автентифікації з’єднання L2TP з LAC.</a:t>
            </a:r>
          </a:p>
        </p:txBody>
      </p:sp>
      <p:pic>
        <p:nvPicPr>
          <p:cNvPr id="2" name="Picture 1"/>
          <p:cNvPicPr>
            <a:picLocks noChangeAspect="1"/>
          </p:cNvPicPr>
          <p:nvPr/>
        </p:nvPicPr>
        <p:blipFill>
          <a:blip r:embed="rId2"/>
          <a:stretch>
            <a:fillRect/>
          </a:stretch>
        </p:blipFill>
        <p:spPr>
          <a:xfrm>
            <a:off x="398351" y="886354"/>
            <a:ext cx="4000500" cy="885825"/>
          </a:xfrm>
          <a:prstGeom prst="rect">
            <a:avLst/>
          </a:prstGeom>
          <a:ln>
            <a:solidFill>
              <a:schemeClr val="accent1"/>
            </a:solidFill>
          </a:ln>
        </p:spPr>
      </p:pic>
      <p:sp>
        <p:nvSpPr>
          <p:cNvPr id="4" name="Rectangle 3"/>
          <p:cNvSpPr/>
          <p:nvPr/>
        </p:nvSpPr>
        <p:spPr>
          <a:xfrm>
            <a:off x="398350" y="1866668"/>
            <a:ext cx="10930049" cy="307777"/>
          </a:xfrm>
          <a:prstGeom prst="rect">
            <a:avLst/>
          </a:prstGeom>
        </p:spPr>
        <p:txBody>
          <a:bodyPr wrap="square">
            <a:spAutoFit/>
          </a:bodyPr>
          <a:lstStyle/>
          <a:p>
            <a:r>
              <a:rPr lang="uk-UA" sz="1400" dirty="0"/>
              <a:t>Аутентифікація користувача. У цьому випадку будемо використовувати метод локальної автентифікації заради простоти.</a:t>
            </a:r>
          </a:p>
        </p:txBody>
      </p:sp>
      <p:pic>
        <p:nvPicPr>
          <p:cNvPr id="5" name="Picture 4"/>
          <p:cNvPicPr>
            <a:picLocks noChangeAspect="1"/>
          </p:cNvPicPr>
          <p:nvPr/>
        </p:nvPicPr>
        <p:blipFill>
          <a:blip r:embed="rId3"/>
          <a:stretch>
            <a:fillRect/>
          </a:stretch>
        </p:blipFill>
        <p:spPr>
          <a:xfrm>
            <a:off x="398350" y="2268934"/>
            <a:ext cx="5257800" cy="1333500"/>
          </a:xfrm>
          <a:prstGeom prst="rect">
            <a:avLst/>
          </a:prstGeom>
          <a:ln>
            <a:solidFill>
              <a:schemeClr val="accent1"/>
            </a:solidFill>
          </a:ln>
        </p:spPr>
      </p:pic>
      <p:sp>
        <p:nvSpPr>
          <p:cNvPr id="6" name="Rectangle 5"/>
          <p:cNvSpPr/>
          <p:nvPr/>
        </p:nvSpPr>
        <p:spPr>
          <a:xfrm>
            <a:off x="398349" y="3812981"/>
            <a:ext cx="11395717" cy="584775"/>
          </a:xfrm>
          <a:prstGeom prst="rect">
            <a:avLst/>
          </a:prstGeom>
        </p:spPr>
        <p:txBody>
          <a:bodyPr wrap="square">
            <a:spAutoFit/>
          </a:bodyPr>
          <a:lstStyle/>
          <a:p>
            <a:r>
              <a:rPr lang="uk-UA" b="1" dirty="0"/>
              <a:t>Перевірка статусу</a:t>
            </a:r>
            <a:endParaRPr lang="en-US" b="1" dirty="0"/>
          </a:p>
          <a:p>
            <a:r>
              <a:rPr lang="uk-UA" sz="1400" dirty="0"/>
              <a:t>У LNS можена побачити всіх успішно підключених клієнтів, перевіривши інтерфейси сервера l2tp або перевіривши активні підключення ppp:</a:t>
            </a:r>
            <a:endParaRPr lang="en-US" sz="1400" dirty="0"/>
          </a:p>
        </p:txBody>
      </p:sp>
      <p:pic>
        <p:nvPicPr>
          <p:cNvPr id="7" name="Picture 6"/>
          <p:cNvPicPr>
            <a:picLocks noChangeAspect="1"/>
          </p:cNvPicPr>
          <p:nvPr/>
        </p:nvPicPr>
        <p:blipFill>
          <a:blip r:embed="rId4"/>
          <a:stretch>
            <a:fillRect/>
          </a:stretch>
        </p:blipFill>
        <p:spPr>
          <a:xfrm>
            <a:off x="398349" y="4524442"/>
            <a:ext cx="5248275" cy="1857375"/>
          </a:xfrm>
          <a:prstGeom prst="rect">
            <a:avLst/>
          </a:prstGeom>
        </p:spPr>
      </p:pic>
    </p:spTree>
    <p:extLst>
      <p:ext uri="{BB962C8B-B14F-4D97-AF65-F5344CB8AC3E}">
        <p14:creationId xmlns:p14="http://schemas.microsoft.com/office/powerpoint/2010/main" val="1694856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400" dirty="0"/>
              <a:t>На LAC також можемо побачити активні клієнтські сеанси та активний L2TP-тунель між LAC і LNS:</a:t>
            </a:r>
          </a:p>
        </p:txBody>
      </p:sp>
      <p:pic>
        <p:nvPicPr>
          <p:cNvPr id="2" name="Picture 1"/>
          <p:cNvPicPr>
            <a:picLocks noChangeAspect="1"/>
          </p:cNvPicPr>
          <p:nvPr/>
        </p:nvPicPr>
        <p:blipFill>
          <a:blip r:embed="rId2"/>
          <a:stretch>
            <a:fillRect/>
          </a:stretch>
        </p:blipFill>
        <p:spPr>
          <a:xfrm>
            <a:off x="460903" y="588433"/>
            <a:ext cx="5495925" cy="2209800"/>
          </a:xfrm>
          <a:prstGeom prst="rect">
            <a:avLst/>
          </a:prstGeom>
        </p:spPr>
      </p:pic>
    </p:spTree>
    <p:extLst>
      <p:ext uri="{BB962C8B-B14F-4D97-AF65-F5344CB8AC3E}">
        <p14:creationId xmlns:p14="http://schemas.microsoft.com/office/powerpoint/2010/main" val="1738949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dirty="0"/>
              <a:t>Розглянемо, як сеанси клієнтів автентифікуються та встановлюються через LAC.</a:t>
            </a:r>
          </a:p>
        </p:txBody>
      </p:sp>
      <p:pic>
        <p:nvPicPr>
          <p:cNvPr id="4" name="Picture 3"/>
          <p:cNvPicPr>
            <a:picLocks noChangeAspect="1"/>
          </p:cNvPicPr>
          <p:nvPr/>
        </p:nvPicPr>
        <p:blipFill>
          <a:blip r:embed="rId2"/>
          <a:stretch>
            <a:fillRect/>
          </a:stretch>
        </p:blipFill>
        <p:spPr>
          <a:xfrm>
            <a:off x="398351" y="532342"/>
            <a:ext cx="8660982" cy="3978341"/>
          </a:xfrm>
          <a:prstGeom prst="rect">
            <a:avLst/>
          </a:prstGeom>
        </p:spPr>
      </p:pic>
      <p:sp>
        <p:nvSpPr>
          <p:cNvPr id="5" name="Rectangle 4"/>
          <p:cNvSpPr/>
          <p:nvPr/>
        </p:nvSpPr>
        <p:spPr>
          <a:xfrm>
            <a:off x="245196" y="4362287"/>
            <a:ext cx="11428492" cy="2462213"/>
          </a:xfrm>
          <a:prstGeom prst="rect">
            <a:avLst/>
          </a:prstGeom>
        </p:spPr>
        <p:txBody>
          <a:bodyPr wrap="square">
            <a:spAutoFit/>
          </a:bodyPr>
          <a:lstStyle/>
          <a:p>
            <a:pPr marL="285750" indent="-285750">
              <a:buFont typeface="Arial" panose="020B0604020202020204" pitchFamily="34" charset="0"/>
              <a:buChar char="•"/>
            </a:pPr>
            <a:r>
              <a:rPr lang="uk-UA" sz="1400" dirty="0"/>
              <a:t>Клієнт ініціює виклик PPPoE </a:t>
            </a:r>
          </a:p>
          <a:p>
            <a:pPr marL="285750" indent="-285750">
              <a:buFont typeface="Arial" panose="020B0604020202020204" pitchFamily="34" charset="0"/>
              <a:buChar char="•"/>
            </a:pPr>
            <a:r>
              <a:rPr lang="uk-UA" sz="1400" dirty="0"/>
              <a:t>LAC і клієнт починають узгодження LCP </a:t>
            </a:r>
          </a:p>
          <a:p>
            <a:pPr marL="285750" indent="-285750">
              <a:buFont typeface="Arial" panose="020B0604020202020204" pitchFamily="34" charset="0"/>
              <a:buChar char="•"/>
            </a:pPr>
            <a:r>
              <a:rPr lang="uk-UA" sz="1400" dirty="0"/>
              <a:t>після узгодження CHAP LAC надсилає виклик CHAP </a:t>
            </a:r>
          </a:p>
          <a:p>
            <a:pPr marL="285750" indent="-285750">
              <a:buFont typeface="Arial" panose="020B0604020202020204" pitchFamily="34" charset="0"/>
              <a:buChar char="•"/>
            </a:pPr>
            <a:r>
              <a:rPr lang="uk-UA" sz="1400" dirty="0"/>
              <a:t>Клієнт надсилає відповідь CHAP </a:t>
            </a:r>
          </a:p>
          <a:p>
            <a:pPr marL="285750" indent="-285750">
              <a:buFont typeface="Arial" panose="020B0604020202020204" pitchFamily="34" charset="0"/>
              <a:buChar char="•"/>
            </a:pPr>
            <a:r>
              <a:rPr lang="uk-UA" sz="1400" dirty="0"/>
              <a:t>LAC перевіряє, чи потрібно перенаправляти клієнтський сеанс до LNS на основі отриманого доменного імені. Перевірку можна виконати локально або за допомогою сервера RADIUS. Тут також можна автентифікувати клієнта перед сеансом пересилання. </a:t>
            </a:r>
          </a:p>
          <a:p>
            <a:pPr marL="285750" indent="-285750">
              <a:buFont typeface="Arial" panose="020B0604020202020204" pitchFamily="34" charset="0"/>
              <a:buChar char="•"/>
            </a:pPr>
            <a:r>
              <a:rPr lang="uk-UA" sz="1400" dirty="0"/>
              <a:t>LAC відкриває тунель L2TP LNS перевіряє, чи дозволено LAC відкривати тунель і запускати процес автентифікації. Тунель готовий до пересилання сеансів VPDN. </a:t>
            </a:r>
          </a:p>
          <a:p>
            <a:pPr marL="285750" indent="-285750">
              <a:buFont typeface="Arial" panose="020B0604020202020204" pitchFamily="34" charset="0"/>
              <a:buChar char="•"/>
            </a:pPr>
            <a:r>
              <a:rPr lang="uk-UA" sz="1400" dirty="0"/>
              <a:t>LAC передає узгоджені з клієнтом параметри LCP, ім’я користувача та пароль до LNS </a:t>
            </a:r>
          </a:p>
          <a:p>
            <a:pPr marL="285750" indent="-285750">
              <a:buFont typeface="Arial" panose="020B0604020202020204" pitchFamily="34" charset="0"/>
              <a:buChar char="•"/>
            </a:pPr>
            <a:r>
              <a:rPr lang="uk-UA" sz="1400" dirty="0"/>
              <a:t>LNS автентифікує клієнта локально або за допомогою RADIUS і надсилає відповідь CHAP </a:t>
            </a:r>
          </a:p>
          <a:p>
            <a:pPr marL="285750" indent="-285750">
              <a:buFont typeface="Arial" panose="020B0604020202020204" pitchFamily="34" charset="0"/>
              <a:buChar char="•"/>
            </a:pPr>
            <a:r>
              <a:rPr lang="uk-UA" sz="1400" dirty="0"/>
              <a:t>Виконано етап протоколу керування IP (IPCP), встановлено IP-адреси та маршрути. На цьому етапі сесії вважаються встановленими.</a:t>
            </a:r>
          </a:p>
        </p:txBody>
      </p:sp>
    </p:spTree>
    <p:extLst>
      <p:ext uri="{BB962C8B-B14F-4D97-AF65-F5344CB8AC3E}">
        <p14:creationId xmlns:p14="http://schemas.microsoft.com/office/powerpoint/2010/main" val="419012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a:t>Приклад базового налаштування L2TP/IPsec </a:t>
            </a:r>
            <a:endParaRPr lang="en-US" sz="1600" b="1" dirty="0"/>
          </a:p>
          <a:p>
            <a:pPr marL="0" indent="0">
              <a:buNone/>
            </a:pPr>
            <a:endParaRPr lang="uk-UA" sz="1600" dirty="0"/>
          </a:p>
          <a:p>
            <a:pPr marL="0" indent="0">
              <a:buNone/>
            </a:pPr>
            <a:r>
              <a:rPr lang="uk-UA" sz="1600" dirty="0"/>
              <a:t>У цьому прикладі показано, як легко налаштувати сервер L2TP/IPsec на RouterOS для з’єднань </a:t>
            </a:r>
            <a:r>
              <a:rPr lang="en-US" sz="1600" dirty="0"/>
              <a:t>Road </a:t>
            </a:r>
            <a:r>
              <a:rPr lang="en-US" sz="1600" dirty="0" err="1"/>
              <a:t>Warior</a:t>
            </a:r>
            <a:r>
              <a:rPr lang="uk-UA" sz="1600" dirty="0"/>
              <a:t> (працює з Windows, Android, iOS, macOS та іншими реалізаціями L2TP/IPsec від постачальників). </a:t>
            </a:r>
            <a:endParaRPr lang="en-US" sz="1600" dirty="0"/>
          </a:p>
          <a:p>
            <a:pPr marL="0" indent="0">
              <a:buNone/>
            </a:pPr>
            <a:r>
              <a:rPr lang="uk-UA" sz="1600" dirty="0"/>
              <a:t>Конфігурація сервера RouterOS </a:t>
            </a:r>
            <a:endParaRPr lang="en-US" sz="1600" dirty="0"/>
          </a:p>
          <a:p>
            <a:pPr marL="0" indent="0">
              <a:buNone/>
            </a:pPr>
            <a:r>
              <a:rPr lang="uk-UA" sz="1600" dirty="0"/>
              <a:t>Перший крок - увімкнути сервер L2TP:</a:t>
            </a:r>
            <a:endParaRPr lang="en-US" sz="1600" dirty="0"/>
          </a:p>
          <a:p>
            <a:pPr marL="0" indent="0">
              <a:buNone/>
            </a:pPr>
            <a:endParaRPr lang="en-US" sz="1600" dirty="0">
              <a:solidFill>
                <a:srgbClr val="FF0000"/>
              </a:solidFill>
            </a:endParaRPr>
          </a:p>
          <a:p>
            <a:pPr marL="0" indent="0">
              <a:buNone/>
            </a:pPr>
            <a:endParaRPr lang="en-US" sz="1600" dirty="0">
              <a:solidFill>
                <a:srgbClr val="FF0000"/>
              </a:solidFill>
            </a:endParaRPr>
          </a:p>
          <a:p>
            <a:pPr marL="0" indent="0">
              <a:buNone/>
            </a:pPr>
            <a:endParaRPr lang="en-US" sz="1600" dirty="0">
              <a:solidFill>
                <a:srgbClr val="FF0000"/>
              </a:solidFill>
            </a:endParaRPr>
          </a:p>
          <a:p>
            <a:pPr marL="0" indent="0">
              <a:buNone/>
            </a:pPr>
            <a:endParaRPr lang="en-US" sz="1600" dirty="0"/>
          </a:p>
          <a:p>
            <a:pPr marL="0" indent="0">
              <a:buNone/>
            </a:pPr>
            <a:r>
              <a:rPr lang="uk-UA" sz="1600" dirty="0"/>
              <a:t>Для параметра use-ipsec встановлено значення обов’язково, щоб переконатися, що приймаються лише інкапсульовані з’єднання IPsec L2TP. Тепер він включає сервер L2TP і створює динамічний одноранговий IPsec із зазначеним секретом.</a:t>
            </a:r>
            <a:endParaRPr lang="en-US" sz="1600" dirty="0"/>
          </a:p>
          <a:p>
            <a:pPr marL="0" indent="0">
              <a:buNone/>
            </a:pPr>
            <a:endParaRPr lang="uk-UA" sz="1600" dirty="0">
              <a:solidFill>
                <a:srgbClr val="FF0000"/>
              </a:solidFill>
            </a:endParaRPr>
          </a:p>
        </p:txBody>
      </p:sp>
      <p:pic>
        <p:nvPicPr>
          <p:cNvPr id="2" name="Picture 1"/>
          <p:cNvPicPr>
            <a:picLocks noChangeAspect="1"/>
          </p:cNvPicPr>
          <p:nvPr/>
        </p:nvPicPr>
        <p:blipFill>
          <a:blip r:embed="rId2"/>
          <a:stretch>
            <a:fillRect/>
          </a:stretch>
        </p:blipFill>
        <p:spPr>
          <a:xfrm>
            <a:off x="398351" y="2230650"/>
            <a:ext cx="7886700" cy="628650"/>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398351" y="4218266"/>
            <a:ext cx="6791325" cy="1581150"/>
          </a:xfrm>
          <a:prstGeom prst="rect">
            <a:avLst/>
          </a:prstGeom>
          <a:ln>
            <a:solidFill>
              <a:schemeClr val="tx1"/>
            </a:solidFill>
          </a:ln>
        </p:spPr>
      </p:pic>
      <p:sp>
        <p:nvSpPr>
          <p:cNvPr id="5" name="Rectangle 4"/>
          <p:cNvSpPr/>
          <p:nvPr/>
        </p:nvSpPr>
        <p:spPr>
          <a:xfrm>
            <a:off x="398351" y="6221569"/>
            <a:ext cx="7886700" cy="338554"/>
          </a:xfrm>
          <a:prstGeom prst="rect">
            <a:avLst/>
          </a:prstGeom>
        </p:spPr>
        <p:txBody>
          <a:bodyPr wrap="square">
            <a:spAutoFit/>
          </a:bodyPr>
          <a:lstStyle/>
          <a:p>
            <a:r>
              <a:rPr lang="uk-UA" sz="1600" i="1" dirty="0"/>
              <a:t>Слід бути обережним, якщо існує статична однорангова конфігурація IPsec.</a:t>
            </a:r>
          </a:p>
        </p:txBody>
      </p:sp>
    </p:spTree>
    <p:extLst>
      <p:ext uri="{BB962C8B-B14F-4D97-AF65-F5344CB8AC3E}">
        <p14:creationId xmlns:p14="http://schemas.microsoft.com/office/powerpoint/2010/main" val="3854140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dirty="0"/>
              <a:t>Наступний крок — створити пул VPN і додати кількох користувачів.</a:t>
            </a:r>
            <a:endParaRPr lang="en-US" sz="1600" dirty="0"/>
          </a:p>
          <a:p>
            <a:pPr marL="0" indent="0">
              <a:buNone/>
            </a:pPr>
            <a:endParaRPr lang="en-US" sz="1600" dirty="0">
              <a:solidFill>
                <a:srgbClr val="FF0000"/>
              </a:solidFill>
            </a:endParaRPr>
          </a:p>
          <a:p>
            <a:pPr marL="0" indent="0">
              <a:buNone/>
            </a:pPr>
            <a:endParaRPr lang="en-US" sz="1600" dirty="0">
              <a:solidFill>
                <a:srgbClr val="FF0000"/>
              </a:solidFill>
            </a:endParaRPr>
          </a:p>
          <a:p>
            <a:pPr marL="0" indent="0">
              <a:buNone/>
            </a:pPr>
            <a:endParaRPr lang="en-US" sz="1600" dirty="0">
              <a:solidFill>
                <a:srgbClr val="FF0000"/>
              </a:solidFill>
            </a:endParaRPr>
          </a:p>
          <a:p>
            <a:pPr marL="0" indent="0">
              <a:buNone/>
            </a:pPr>
            <a:endParaRPr lang="en-US" sz="1600" dirty="0">
              <a:solidFill>
                <a:srgbClr val="FF0000"/>
              </a:solidFill>
            </a:endParaRPr>
          </a:p>
          <a:p>
            <a:pPr marL="0" indent="0">
              <a:buNone/>
            </a:pPr>
            <a:endParaRPr lang="en-US" sz="1600" dirty="0">
              <a:solidFill>
                <a:srgbClr val="FF0000"/>
              </a:solidFill>
            </a:endParaRPr>
          </a:p>
          <a:p>
            <a:pPr marL="0" indent="0">
              <a:buNone/>
            </a:pPr>
            <a:endParaRPr lang="en-US" sz="1600" dirty="0">
              <a:solidFill>
                <a:srgbClr val="FF0000"/>
              </a:solidFill>
            </a:endParaRPr>
          </a:p>
          <a:p>
            <a:pPr marL="0" indent="0">
              <a:buNone/>
            </a:pPr>
            <a:endParaRPr lang="en-US" sz="1600" dirty="0">
              <a:solidFill>
                <a:srgbClr val="FF0000"/>
              </a:solidFill>
            </a:endParaRPr>
          </a:p>
          <a:p>
            <a:pPr marL="0" indent="0">
              <a:buNone/>
            </a:pPr>
            <a:r>
              <a:rPr lang="uk-UA" sz="1600" dirty="0"/>
              <a:t>Тепер маршрутизатор готовий приймати клієнтські підключення L2TP/IPsec.</a:t>
            </a:r>
            <a:endParaRPr lang="en-US" sz="1600" dirty="0"/>
          </a:p>
          <a:p>
            <a:pPr marL="0" indent="0">
              <a:buNone/>
            </a:pPr>
            <a:endParaRPr lang="en-US" sz="1600" dirty="0">
              <a:solidFill>
                <a:srgbClr val="FF0000"/>
              </a:solidFill>
            </a:endParaRPr>
          </a:p>
          <a:p>
            <a:pPr marL="0" indent="0">
              <a:buNone/>
            </a:pPr>
            <a:r>
              <a:rPr lang="uk-UA" sz="1600" b="1" dirty="0"/>
              <a:t>Конфігурація клієнта RouterOS </a:t>
            </a:r>
          </a:p>
          <a:p>
            <a:pPr marL="0" indent="0">
              <a:buNone/>
            </a:pPr>
            <a:r>
              <a:rPr lang="uk-UA" sz="1600" dirty="0"/>
              <a:t>Щоб RouterOS працював як клієнт L2TP/IPsec, потрібно додати його як новий клієнт L2TP.</a:t>
            </a:r>
            <a:endParaRPr lang="uk-UA" sz="1600" dirty="0">
              <a:solidFill>
                <a:srgbClr val="FF0000"/>
              </a:solidFill>
            </a:endParaRPr>
          </a:p>
        </p:txBody>
      </p:sp>
      <p:pic>
        <p:nvPicPr>
          <p:cNvPr id="2" name="Picture 1"/>
          <p:cNvPicPr>
            <a:picLocks noChangeAspect="1"/>
          </p:cNvPicPr>
          <p:nvPr/>
        </p:nvPicPr>
        <p:blipFill>
          <a:blip r:embed="rId2"/>
          <a:stretch>
            <a:fillRect/>
          </a:stretch>
        </p:blipFill>
        <p:spPr>
          <a:xfrm>
            <a:off x="398351" y="586317"/>
            <a:ext cx="6124575" cy="2095500"/>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398351" y="4490508"/>
            <a:ext cx="7296150" cy="857250"/>
          </a:xfrm>
          <a:prstGeom prst="rect">
            <a:avLst/>
          </a:prstGeom>
          <a:ln>
            <a:solidFill>
              <a:schemeClr val="tx1"/>
            </a:solidFill>
          </a:ln>
        </p:spPr>
      </p:pic>
      <p:sp>
        <p:nvSpPr>
          <p:cNvPr id="5" name="Rectangle 4"/>
          <p:cNvSpPr/>
          <p:nvPr/>
        </p:nvSpPr>
        <p:spPr>
          <a:xfrm>
            <a:off x="398351" y="5754796"/>
            <a:ext cx="10481734" cy="338554"/>
          </a:xfrm>
          <a:prstGeom prst="rect">
            <a:avLst/>
          </a:prstGeom>
        </p:spPr>
        <p:txBody>
          <a:bodyPr wrap="square">
            <a:spAutoFit/>
          </a:bodyPr>
          <a:lstStyle/>
          <a:p>
            <a:r>
              <a:rPr lang="uk-UA" sz="1600" i="1" dirty="0"/>
              <a:t>Він автоматично створить динамічні конфігурації однорангового IPsec і політики.</a:t>
            </a:r>
          </a:p>
        </p:txBody>
      </p:sp>
    </p:spTree>
    <p:extLst>
      <p:ext uri="{BB962C8B-B14F-4D97-AF65-F5344CB8AC3E}">
        <p14:creationId xmlns:p14="http://schemas.microsoft.com/office/powerpoint/2010/main" val="2788273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4133" y="220132"/>
            <a:ext cx="11548534" cy="6409267"/>
          </a:xfrm>
        </p:spPr>
        <p:txBody>
          <a:bodyPr>
            <a:normAutofit/>
          </a:bodyPr>
          <a:lstStyle/>
          <a:p>
            <a:pPr marL="0" indent="0" algn="ctr">
              <a:buNone/>
            </a:pPr>
            <a:r>
              <a:rPr lang="uk-UA" sz="1800" b="1" dirty="0"/>
              <a:t>Приклад налаштування L2TP/IPsec сервера для віддаленого підключення</a:t>
            </a:r>
            <a:endParaRPr lang="en-US" sz="1800" b="1" dirty="0"/>
          </a:p>
          <a:p>
            <a:pPr marL="0" indent="0">
              <a:buNone/>
            </a:pPr>
            <a:r>
              <a:rPr lang="uk-UA" sz="1600" dirty="0"/>
              <a:t>Додавання нової підмережі</a:t>
            </a:r>
          </a:p>
          <a:p>
            <a:pPr marL="0" indent="0">
              <a:buNone/>
            </a:pPr>
            <a:r>
              <a:rPr lang="en-US" sz="1600" b="1" dirty="0" err="1"/>
              <a:t>IP→Pool</a:t>
            </a:r>
            <a:endParaRPr lang="uk-UA"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800" y="1259945"/>
            <a:ext cx="4030133" cy="2945456"/>
          </a:xfrm>
          <a:prstGeom prst="rect">
            <a:avLst/>
          </a:prstGeom>
        </p:spPr>
      </p:pic>
      <p:sp>
        <p:nvSpPr>
          <p:cNvPr id="5" name="Rectangle 1"/>
          <p:cNvSpPr>
            <a:spLocks noChangeArrowheads="1"/>
          </p:cNvSpPr>
          <p:nvPr/>
        </p:nvSpPr>
        <p:spPr bwMode="auto">
          <a:xfrm>
            <a:off x="558800" y="4491435"/>
            <a:ext cx="10541000" cy="3385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/ip pool add name=LAN-Ip-Pool ranges=192.168.10.100-192.168.10.150 </a:t>
            </a:r>
          </a:p>
        </p:txBody>
      </p:sp>
    </p:spTree>
    <p:extLst>
      <p:ext uri="{BB962C8B-B14F-4D97-AF65-F5344CB8AC3E}">
        <p14:creationId xmlns:p14="http://schemas.microsoft.com/office/powerpoint/2010/main" val="3889660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4133" y="220132"/>
            <a:ext cx="11548534" cy="6409267"/>
          </a:xfrm>
        </p:spPr>
        <p:txBody>
          <a:bodyPr>
            <a:normAutofit/>
          </a:bodyPr>
          <a:lstStyle/>
          <a:p>
            <a:pPr marL="0" indent="0">
              <a:buNone/>
            </a:pPr>
            <a:r>
              <a:rPr lang="uk-UA" sz="1600" b="1" dirty="0"/>
              <a:t>Налаштування VPN сервера L2TP (на сервері) </a:t>
            </a:r>
          </a:p>
          <a:p>
            <a:pPr marL="0" indent="0">
              <a:buNone/>
            </a:pPr>
            <a:r>
              <a:rPr lang="uk-UA" sz="1600" b="1" dirty="0"/>
              <a:t>PPP→Profile </a:t>
            </a:r>
          </a:p>
        </p:txBody>
      </p:sp>
      <p:sp>
        <p:nvSpPr>
          <p:cNvPr id="2" name="Rectangle 1"/>
          <p:cNvSpPr/>
          <p:nvPr/>
        </p:nvSpPr>
        <p:spPr>
          <a:xfrm>
            <a:off x="4106333" y="1319369"/>
            <a:ext cx="6096000" cy="307777"/>
          </a:xfrm>
          <a:prstGeom prst="rect">
            <a:avLst/>
          </a:prstGeom>
        </p:spPr>
        <p:txBody>
          <a:bodyPr>
            <a:spAutoFit/>
          </a:bodyPr>
          <a:lstStyle/>
          <a:p>
            <a:r>
              <a:rPr lang="uk-UA" sz="1400" i="1" dirty="0"/>
              <a:t>Попередньо потрібно задати параметри мережі для VPN клієнтів</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133" y="967847"/>
            <a:ext cx="2697134" cy="5661552"/>
          </a:xfrm>
          <a:prstGeom prst="rect">
            <a:avLst/>
          </a:prstGeom>
        </p:spPr>
      </p:pic>
      <p:sp>
        <p:nvSpPr>
          <p:cNvPr id="6" name="Rectangle 2"/>
          <p:cNvSpPr>
            <a:spLocks noChangeArrowheads="1"/>
          </p:cNvSpPr>
          <p:nvPr/>
        </p:nvSpPr>
        <p:spPr bwMode="auto">
          <a:xfrm>
            <a:off x="3743477" y="2726383"/>
            <a:ext cx="8207696" cy="8309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/ppp profile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add change-tcp-mss=yes dns-server=192.168.10.1 local-address=\</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192.168.10.1 name=l2tp remote-address=pool-1 use-encryption=yes </a:t>
            </a:r>
          </a:p>
        </p:txBody>
      </p:sp>
    </p:spTree>
    <p:extLst>
      <p:ext uri="{BB962C8B-B14F-4D97-AF65-F5344CB8AC3E}">
        <p14:creationId xmlns:p14="http://schemas.microsoft.com/office/powerpoint/2010/main" val="1663075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4133" y="220132"/>
            <a:ext cx="11548534" cy="6409267"/>
          </a:xfrm>
        </p:spPr>
        <p:txBody>
          <a:bodyPr>
            <a:normAutofit/>
          </a:bodyPr>
          <a:lstStyle/>
          <a:p>
            <a:pPr marL="0" indent="0">
              <a:buNone/>
            </a:pPr>
            <a:r>
              <a:rPr lang="uk-UA" sz="1600" b="1" dirty="0"/>
              <a:t>Активація сервера VPN L2TP </a:t>
            </a:r>
          </a:p>
          <a:p>
            <a:pPr marL="0" indent="0">
              <a:buNone/>
            </a:pPr>
            <a:r>
              <a:rPr lang="uk-UA" sz="1600" b="1" dirty="0"/>
              <a:t>PPP→Interface→L2TP Server</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133" y="938741"/>
            <a:ext cx="3057525" cy="3829050"/>
          </a:xfrm>
          <a:prstGeom prst="rect">
            <a:avLst/>
          </a:prstGeom>
        </p:spPr>
      </p:pic>
      <p:sp>
        <p:nvSpPr>
          <p:cNvPr id="4" name="Rectangle 1"/>
          <p:cNvSpPr>
            <a:spLocks noChangeArrowheads="1"/>
          </p:cNvSpPr>
          <p:nvPr/>
        </p:nvSpPr>
        <p:spPr bwMode="auto">
          <a:xfrm>
            <a:off x="3888229" y="1616502"/>
            <a:ext cx="7590539" cy="8309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/interface l2tp-server server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set authentication=mschap2 default-profile=l2tp enabled=yes\</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ipsec-secret=mikrotik-config.ukr use-ipsec=required </a:t>
            </a:r>
          </a:p>
        </p:txBody>
      </p:sp>
      <p:sp>
        <p:nvSpPr>
          <p:cNvPr id="5" name="Rectangle 4"/>
          <p:cNvSpPr/>
          <p:nvPr/>
        </p:nvSpPr>
        <p:spPr>
          <a:xfrm>
            <a:off x="3818466" y="3009266"/>
            <a:ext cx="7730067" cy="1077218"/>
          </a:xfrm>
          <a:prstGeom prst="rect">
            <a:avLst/>
          </a:prstGeom>
        </p:spPr>
        <p:txBody>
          <a:bodyPr wrap="square">
            <a:spAutoFit/>
          </a:bodyPr>
          <a:lstStyle/>
          <a:p>
            <a:r>
              <a:rPr lang="uk-UA" sz="1600" b="1" dirty="0">
                <a:latin typeface="Courier New" panose="02070309020205020404" pitchFamily="49" charset="0"/>
                <a:cs typeface="Courier New" panose="02070309020205020404" pitchFamily="49" charset="0"/>
              </a:rPr>
              <a:t>Use-ipsec=required</a:t>
            </a:r>
            <a:r>
              <a:rPr lang="uk-UA" sz="1600" dirty="0"/>
              <a:t>    змусить vpn клієнта обов'язково використовувати I</a:t>
            </a:r>
            <a:r>
              <a:rPr lang="en-US" sz="1600" dirty="0"/>
              <a:t>Ps</a:t>
            </a:r>
            <a:r>
              <a:rPr lang="uk-UA" sz="1600" dirty="0"/>
              <a:t>ec; </a:t>
            </a:r>
          </a:p>
          <a:p>
            <a:endParaRPr lang="uk-UA" sz="1600" dirty="0"/>
          </a:p>
          <a:p>
            <a:r>
              <a:rPr lang="uk-UA" sz="1600" b="1" dirty="0">
                <a:latin typeface="Courier New" panose="02070309020205020404" pitchFamily="49" charset="0"/>
                <a:cs typeface="Courier New" panose="02070309020205020404" pitchFamily="49" charset="0"/>
              </a:rPr>
              <a:t>Use-ipsec=yes  </a:t>
            </a:r>
            <a:r>
              <a:rPr lang="uk-UA" sz="1600" dirty="0"/>
              <a:t>(за умовчанням) проставляє вибір vpn клієнту у використанні I</a:t>
            </a:r>
            <a:r>
              <a:rPr lang="en-US" sz="1600" dirty="0"/>
              <a:t>Ps</a:t>
            </a:r>
            <a:r>
              <a:rPr lang="uk-UA" sz="1600" dirty="0"/>
              <a:t>ec, тобто може не використовуватись.</a:t>
            </a:r>
          </a:p>
        </p:txBody>
      </p:sp>
    </p:spTree>
    <p:extLst>
      <p:ext uri="{BB962C8B-B14F-4D97-AF65-F5344CB8AC3E}">
        <p14:creationId xmlns:p14="http://schemas.microsoft.com/office/powerpoint/2010/main" val="281149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4133" y="220132"/>
            <a:ext cx="11548534" cy="6409267"/>
          </a:xfrm>
        </p:spPr>
        <p:txBody>
          <a:bodyPr>
            <a:normAutofit/>
          </a:bodyPr>
          <a:lstStyle/>
          <a:p>
            <a:pPr marL="0" indent="0">
              <a:buNone/>
            </a:pPr>
            <a:r>
              <a:rPr lang="uk-UA" sz="1600" b="1" dirty="0"/>
              <a:t>Створення облікового запису для клієнта VPN </a:t>
            </a:r>
          </a:p>
          <a:p>
            <a:pPr marL="0" indent="0">
              <a:buNone/>
            </a:pPr>
            <a:r>
              <a:rPr lang="uk-UA" sz="1400" i="1" dirty="0"/>
              <a:t>Цей обліковий запис буде використовувати VPN клієнт для віддаленого підключення до VPN серверу. </a:t>
            </a:r>
          </a:p>
          <a:p>
            <a:pPr marL="0" indent="0">
              <a:buNone/>
            </a:pPr>
            <a:r>
              <a:rPr lang="uk-UA" sz="1600" b="1" dirty="0"/>
              <a:t>PPP→Interface→Secrets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567" y="1300692"/>
            <a:ext cx="3124200" cy="4476750"/>
          </a:xfrm>
          <a:prstGeom prst="rect">
            <a:avLst/>
          </a:prstGeom>
        </p:spPr>
      </p:pic>
      <p:sp>
        <p:nvSpPr>
          <p:cNvPr id="4" name="Rectangle 1"/>
          <p:cNvSpPr>
            <a:spLocks noChangeArrowheads="1"/>
          </p:cNvSpPr>
          <p:nvPr/>
        </p:nvSpPr>
        <p:spPr bwMode="auto">
          <a:xfrm>
            <a:off x="4478867" y="2354590"/>
            <a:ext cx="4802918" cy="5232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/ppp secret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add name=user1 password=user1 profile=l2tp </a:t>
            </a:r>
          </a:p>
        </p:txBody>
      </p:sp>
    </p:spTree>
    <p:extLst>
      <p:ext uri="{BB962C8B-B14F-4D97-AF65-F5344CB8AC3E}">
        <p14:creationId xmlns:p14="http://schemas.microsoft.com/office/powerpoint/2010/main" val="227854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4133" y="220132"/>
            <a:ext cx="11548534" cy="6409267"/>
          </a:xfrm>
        </p:spPr>
        <p:txBody>
          <a:bodyPr>
            <a:normAutofit/>
          </a:bodyPr>
          <a:lstStyle/>
          <a:p>
            <a:pPr marL="0" indent="0">
              <a:buNone/>
            </a:pPr>
            <a:r>
              <a:rPr lang="uk-UA" sz="1600" b="1" dirty="0"/>
              <a:t>Дозвіл FireWall для підключення VPN клієнтів </a:t>
            </a:r>
          </a:p>
          <a:p>
            <a:pPr marL="0" indent="0">
              <a:buNone/>
            </a:pPr>
            <a:r>
              <a:rPr lang="uk-UA" sz="1600" b="1" dirty="0"/>
              <a:t>IP→Firewall</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383" y="911533"/>
            <a:ext cx="4646083" cy="251323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4866" y="911533"/>
            <a:ext cx="4946794" cy="2513232"/>
          </a:xfrm>
          <a:prstGeom prst="rect">
            <a:avLst/>
          </a:prstGeom>
        </p:spPr>
      </p:pic>
      <p:sp>
        <p:nvSpPr>
          <p:cNvPr id="5" name="Rectangle 1"/>
          <p:cNvSpPr>
            <a:spLocks noChangeArrowheads="1"/>
          </p:cNvSpPr>
          <p:nvPr/>
        </p:nvSpPr>
        <p:spPr bwMode="auto">
          <a:xfrm>
            <a:off x="569383" y="3826752"/>
            <a:ext cx="8454559" cy="7386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/ip firewall filter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add action=accept chain=input comment="Port Access" dst-port=500,1701,4500 \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in-interface=WAN-ether1 protocol=udp </a:t>
            </a:r>
          </a:p>
        </p:txBody>
      </p:sp>
    </p:spTree>
    <p:extLst>
      <p:ext uri="{BB962C8B-B14F-4D97-AF65-F5344CB8AC3E}">
        <p14:creationId xmlns:p14="http://schemas.microsoft.com/office/powerpoint/2010/main" val="3212128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14751" y="2934497"/>
            <a:ext cx="2344849" cy="706170"/>
          </a:xfrm>
        </p:spPr>
        <p:txBody>
          <a:bodyPr>
            <a:noAutofit/>
          </a:bodyPr>
          <a:lstStyle/>
          <a:p>
            <a:pPr marL="0" indent="0" algn="ctr">
              <a:buNone/>
            </a:pPr>
            <a:r>
              <a:rPr lang="en-US" sz="5400" b="1" dirty="0"/>
              <a:t>L2TP</a:t>
            </a:r>
            <a:endParaRPr lang="uk-UA" sz="5400" b="1" dirty="0"/>
          </a:p>
        </p:txBody>
      </p:sp>
    </p:spTree>
    <p:extLst>
      <p:ext uri="{BB962C8B-B14F-4D97-AF65-F5344CB8AC3E}">
        <p14:creationId xmlns:p14="http://schemas.microsoft.com/office/powerpoint/2010/main" val="4061525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4133" y="220132"/>
            <a:ext cx="11548534" cy="6409267"/>
          </a:xfrm>
        </p:spPr>
        <p:txBody>
          <a:bodyPr>
            <a:normAutofit/>
          </a:bodyPr>
          <a:lstStyle/>
          <a:p>
            <a:pPr marL="0" indent="0" algn="ctr">
              <a:buNone/>
            </a:pPr>
            <a:r>
              <a:rPr lang="uk-UA" sz="1600" b="1" dirty="0"/>
              <a:t>Приклад налаштування </a:t>
            </a:r>
            <a:r>
              <a:rPr lang="en-US" sz="1600" b="1" dirty="0"/>
              <a:t>site-to-site </a:t>
            </a:r>
            <a:r>
              <a:rPr lang="uk-UA" sz="1600" b="1" dirty="0"/>
              <a:t>VPN підключення L2TP</a:t>
            </a:r>
            <a:r>
              <a:rPr lang="en-US" sz="1600" b="1" dirty="0"/>
              <a:t> </a:t>
            </a:r>
            <a:r>
              <a:rPr lang="uk-UA" sz="1600" b="1" dirty="0"/>
              <a:t>для об'єднання офісів</a:t>
            </a:r>
          </a:p>
          <a:p>
            <a:pPr marL="0" indent="0">
              <a:buNone/>
            </a:pPr>
            <a:r>
              <a:rPr lang="uk-UA" sz="1400" dirty="0"/>
              <a:t>Для об'єднання двох офісів і роботи маршрутизації це налаштування краще розбити на два блоки: </a:t>
            </a:r>
          </a:p>
          <a:p>
            <a:r>
              <a:rPr lang="uk-UA" sz="1400" dirty="0"/>
              <a:t>Налаштування клієнт-серверної частини; </a:t>
            </a:r>
          </a:p>
          <a:p>
            <a:r>
              <a:rPr lang="uk-UA" sz="1400" dirty="0"/>
              <a:t>Додавання статичних маршрутів для проходження трафіку. </a:t>
            </a:r>
          </a:p>
          <a:p>
            <a:pPr marL="0" indent="0">
              <a:buNone/>
            </a:pPr>
            <a:r>
              <a:rPr lang="uk-UA" sz="1400" dirty="0"/>
              <a:t>Серверна частина налаштовується як в попередньому прикладі, але вимагає коригування у вигляді статичних адрес для VPN клієнта </a:t>
            </a:r>
          </a:p>
          <a:p>
            <a:pPr marL="0" indent="0">
              <a:buNone/>
            </a:pPr>
            <a:r>
              <a:rPr lang="uk-UA" sz="1400" b="1" dirty="0"/>
              <a:t>PPP→Interface→Secrets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967" y="2171699"/>
            <a:ext cx="2764366" cy="3944278"/>
          </a:xfrm>
          <a:prstGeom prst="rect">
            <a:avLst/>
          </a:prstGeom>
        </p:spPr>
      </p:pic>
      <p:sp>
        <p:nvSpPr>
          <p:cNvPr id="4" name="Rectangle 1"/>
          <p:cNvSpPr>
            <a:spLocks noChangeArrowheads="1"/>
          </p:cNvSpPr>
          <p:nvPr/>
        </p:nvSpPr>
        <p:spPr bwMode="auto">
          <a:xfrm>
            <a:off x="3924300" y="2944140"/>
            <a:ext cx="7810151" cy="7386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ppp secret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add local-address=192.168.10.1 name=user2 password=user2 profile=l2tp\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remote-address=192.168.10.2 </a:t>
            </a:r>
          </a:p>
        </p:txBody>
      </p:sp>
    </p:spTree>
    <p:extLst>
      <p:ext uri="{BB962C8B-B14F-4D97-AF65-F5344CB8AC3E}">
        <p14:creationId xmlns:p14="http://schemas.microsoft.com/office/powerpoint/2010/main" val="2122258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4133" y="220132"/>
            <a:ext cx="11548534" cy="6409267"/>
          </a:xfrm>
        </p:spPr>
        <p:txBody>
          <a:bodyPr>
            <a:normAutofit/>
          </a:bodyPr>
          <a:lstStyle/>
          <a:p>
            <a:pPr marL="0" indent="0">
              <a:buNone/>
            </a:pPr>
            <a:r>
              <a:rPr lang="uk-UA" sz="1600" b="1" dirty="0"/>
              <a:t>Налаштування L2TP клієнта (на клієнті) </a:t>
            </a:r>
          </a:p>
          <a:p>
            <a:pPr marL="0" indent="0">
              <a:buNone/>
            </a:pPr>
            <a:r>
              <a:rPr lang="uk-UA" sz="1400" b="1" dirty="0"/>
              <a:t>PPP→Interface→ + → L2TP Client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269" y="1002769"/>
            <a:ext cx="1460218" cy="242199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1041" y="1002769"/>
            <a:ext cx="3126156" cy="3713164"/>
          </a:xfrm>
          <a:prstGeom prst="rect">
            <a:avLst/>
          </a:prstGeom>
        </p:spPr>
      </p:pic>
      <p:sp>
        <p:nvSpPr>
          <p:cNvPr id="5" name="Rectangle 1"/>
          <p:cNvSpPr>
            <a:spLocks noChangeArrowheads="1"/>
          </p:cNvSpPr>
          <p:nvPr/>
        </p:nvSpPr>
        <p:spPr bwMode="auto">
          <a:xfrm>
            <a:off x="354799" y="5129237"/>
            <a:ext cx="8884163" cy="7386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/interface l2tp-client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add connect-to=90.200.100.99 disabled=no ipsec-secret=</a:t>
            </a:r>
            <a:r>
              <a:rPr kumimoji="0" lang="en-US" altLang="ru-RU" sz="14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supersecret</a:t>
            </a:r>
            <a:r>
              <a:rPr kumimoji="0" lang="ru-RU" altLang="ru-RU" sz="1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use-ipsec=yes \</a:t>
            </a:r>
          </a:p>
          <a:p>
            <a:pPr lvl="0" eaLnBrk="0" fontAlgn="base" hangingPunct="0">
              <a:spcBef>
                <a:spcPct val="0"/>
              </a:spcBef>
              <a:spcAft>
                <a:spcPct val="0"/>
              </a:spcAft>
            </a:pPr>
            <a:r>
              <a:rPr lang="ru-RU" altLang="ru-RU" sz="1400" dirty="0">
                <a:latin typeface="Courier New" panose="02070309020205020404" pitchFamily="49" charset="0"/>
                <a:cs typeface="Courier New" panose="02070309020205020404" pitchFamily="49" charset="0"/>
              </a:rPr>
              <a:t>name=</a:t>
            </a:r>
            <a:r>
              <a:rPr kumimoji="0" lang="ru-RU" altLang="ru-RU" sz="1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l2tp-out1 password=user2 user=user2 </a:t>
            </a:r>
          </a:p>
        </p:txBody>
      </p:sp>
    </p:spTree>
    <p:extLst>
      <p:ext uri="{BB962C8B-B14F-4D97-AF65-F5344CB8AC3E}">
        <p14:creationId xmlns:p14="http://schemas.microsoft.com/office/powerpoint/2010/main" val="1636272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4133" y="220132"/>
            <a:ext cx="11548534" cy="6409267"/>
          </a:xfrm>
        </p:spPr>
        <p:txBody>
          <a:bodyPr>
            <a:normAutofit/>
          </a:bodyPr>
          <a:lstStyle/>
          <a:p>
            <a:pPr marL="0" indent="0">
              <a:buNone/>
            </a:pPr>
            <a:r>
              <a:rPr lang="uk-UA" sz="1600" b="1" dirty="0"/>
              <a:t>Налаштування маршрутизації з боку сервера VPN </a:t>
            </a:r>
            <a:endParaRPr lang="en-US" sz="1600" b="1" dirty="0"/>
          </a:p>
          <a:p>
            <a:pPr marL="0" indent="0">
              <a:buNone/>
            </a:pPr>
            <a:r>
              <a:rPr lang="uk-UA" sz="1400" i="1" dirty="0"/>
              <a:t>Це правило вкаже роутеру MikroTik, куди направляти трафік.</a:t>
            </a:r>
            <a:endParaRPr lang="en-US" sz="1400" i="1" dirty="0"/>
          </a:p>
          <a:p>
            <a:pPr marL="0" indent="0">
              <a:buNone/>
            </a:pPr>
            <a:r>
              <a:rPr lang="uk-UA" sz="1400" b="1" dirty="0"/>
              <a:t>IP→Routes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866" y="1305983"/>
            <a:ext cx="4568798" cy="3020483"/>
          </a:xfrm>
          <a:prstGeom prst="rect">
            <a:avLst/>
          </a:prstGeom>
        </p:spPr>
      </p:pic>
      <p:sp>
        <p:nvSpPr>
          <p:cNvPr id="5" name="Rectangle 2"/>
          <p:cNvSpPr>
            <a:spLocks noChangeArrowheads="1"/>
          </p:cNvSpPr>
          <p:nvPr/>
        </p:nvSpPr>
        <p:spPr bwMode="auto">
          <a:xfrm>
            <a:off x="541866" y="4693102"/>
            <a:ext cx="7058343" cy="5232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/ip route </a:t>
            </a:r>
            <a:endParaRPr kumimoji="0" lang="en-US" altLang="ru-RU" sz="1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add distance=1 dst-address=192.168.88.0/24 gateway=192.168.10.2 </a:t>
            </a:r>
          </a:p>
        </p:txBody>
      </p:sp>
    </p:spTree>
    <p:extLst>
      <p:ext uri="{BB962C8B-B14F-4D97-AF65-F5344CB8AC3E}">
        <p14:creationId xmlns:p14="http://schemas.microsoft.com/office/powerpoint/2010/main" val="998122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4133" y="220132"/>
            <a:ext cx="11548534" cy="6409267"/>
          </a:xfrm>
        </p:spPr>
        <p:txBody>
          <a:bodyPr>
            <a:normAutofit/>
          </a:bodyPr>
          <a:lstStyle/>
          <a:p>
            <a:pPr marL="0" indent="0">
              <a:buNone/>
            </a:pPr>
            <a:r>
              <a:rPr lang="uk-UA" sz="1600" b="1" dirty="0"/>
              <a:t>Налаштування маршрутизації з боку VPN клієнта </a:t>
            </a:r>
            <a:endParaRPr lang="en-US" sz="1600" b="1" dirty="0"/>
          </a:p>
          <a:p>
            <a:pPr marL="0" indent="0">
              <a:buNone/>
            </a:pPr>
            <a:r>
              <a:rPr lang="uk-UA" sz="1400" b="1" dirty="0"/>
              <a:t>IP→Routes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133" y="886354"/>
            <a:ext cx="4580467" cy="3203078"/>
          </a:xfrm>
          <a:prstGeom prst="rect">
            <a:avLst/>
          </a:prstGeom>
        </p:spPr>
      </p:pic>
      <p:sp>
        <p:nvSpPr>
          <p:cNvPr id="4" name="Rectangle 1"/>
          <p:cNvSpPr>
            <a:spLocks noChangeArrowheads="1"/>
          </p:cNvSpPr>
          <p:nvPr/>
        </p:nvSpPr>
        <p:spPr bwMode="auto">
          <a:xfrm>
            <a:off x="474133" y="4494044"/>
            <a:ext cx="6950942" cy="5232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/ip route </a:t>
            </a:r>
            <a:endParaRPr kumimoji="0" lang="en-US" altLang="ru-RU" sz="1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add distance=1 dst-address=192.168.0.0/24 gateway=192.168.10.1 </a:t>
            </a:r>
          </a:p>
        </p:txBody>
      </p:sp>
    </p:spTree>
    <p:extLst>
      <p:ext uri="{BB962C8B-B14F-4D97-AF65-F5344CB8AC3E}">
        <p14:creationId xmlns:p14="http://schemas.microsoft.com/office/powerpoint/2010/main" val="375133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4133" y="220132"/>
            <a:ext cx="11548534" cy="6409267"/>
          </a:xfrm>
        </p:spPr>
        <p:txBody>
          <a:bodyPr>
            <a:normAutofit/>
          </a:bodyPr>
          <a:lstStyle/>
          <a:p>
            <a:pPr marL="0" indent="0">
              <a:buNone/>
            </a:pPr>
            <a:r>
              <a:rPr lang="uk-UA" sz="1600" b="1" dirty="0"/>
              <a:t>Налаштування Windows VPN підключення L2TP</a:t>
            </a:r>
          </a:p>
        </p:txBody>
      </p:sp>
      <p:sp>
        <p:nvSpPr>
          <p:cNvPr id="2" name="Rectangle 1"/>
          <p:cNvSpPr/>
          <p:nvPr/>
        </p:nvSpPr>
        <p:spPr>
          <a:xfrm>
            <a:off x="474133" y="611200"/>
            <a:ext cx="3459024" cy="338554"/>
          </a:xfrm>
          <a:prstGeom prst="rect">
            <a:avLst/>
          </a:prstGeom>
        </p:spPr>
        <p:txBody>
          <a:bodyPr wrap="none">
            <a:spAutoFit/>
          </a:bodyPr>
          <a:lstStyle/>
          <a:p>
            <a:r>
              <a:rPr lang="en-US" sz="1600" b="1" dirty="0"/>
              <a:t>Control panel</a:t>
            </a:r>
            <a:r>
              <a:rPr lang="uk-UA" sz="1600" b="1" dirty="0"/>
              <a:t> →</a:t>
            </a:r>
            <a:r>
              <a:rPr lang="en-US" sz="1600" dirty="0"/>
              <a:t> </a:t>
            </a:r>
            <a:r>
              <a:rPr lang="en-US" sz="1600" b="1" dirty="0"/>
              <a:t>Network and Internet</a:t>
            </a:r>
            <a:endParaRPr lang="uk-UA" sz="16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778" y="948238"/>
            <a:ext cx="4632993" cy="261433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2838" y="947488"/>
            <a:ext cx="4646084" cy="2615082"/>
          </a:xfrm>
          <a:prstGeom prst="rect">
            <a:avLst/>
          </a:prstGeom>
        </p:spPr>
      </p:pic>
      <p:sp>
        <p:nvSpPr>
          <p:cNvPr id="6" name="Rectangle 5"/>
          <p:cNvSpPr/>
          <p:nvPr/>
        </p:nvSpPr>
        <p:spPr>
          <a:xfrm>
            <a:off x="6091750" y="611200"/>
            <a:ext cx="2591222" cy="338554"/>
          </a:xfrm>
          <a:prstGeom prst="rect">
            <a:avLst/>
          </a:prstGeom>
        </p:spPr>
        <p:txBody>
          <a:bodyPr wrap="none">
            <a:spAutoFit/>
          </a:bodyPr>
          <a:lstStyle/>
          <a:p>
            <a:r>
              <a:rPr lang="en-US" sz="1600" b="1" dirty="0"/>
              <a:t>Network and Sharing Center</a:t>
            </a:r>
            <a:endParaRPr lang="uk-UA" sz="1600" b="1" dirty="0"/>
          </a:p>
        </p:txBody>
      </p:sp>
      <p:sp>
        <p:nvSpPr>
          <p:cNvPr id="7" name="Rectangle 6"/>
          <p:cNvSpPr/>
          <p:nvPr/>
        </p:nvSpPr>
        <p:spPr>
          <a:xfrm>
            <a:off x="518778" y="3620299"/>
            <a:ext cx="3451394" cy="338554"/>
          </a:xfrm>
          <a:prstGeom prst="rect">
            <a:avLst/>
          </a:prstGeom>
        </p:spPr>
        <p:txBody>
          <a:bodyPr wrap="none">
            <a:spAutoFit/>
          </a:bodyPr>
          <a:lstStyle/>
          <a:p>
            <a:r>
              <a:rPr lang="en-US" sz="1600" b="1" dirty="0"/>
              <a:t>Set up a new connection on a network</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778" y="3958853"/>
            <a:ext cx="4942222" cy="2795886"/>
          </a:xfrm>
          <a:prstGeom prst="rect">
            <a:avLst/>
          </a:prstGeom>
        </p:spPr>
      </p:pic>
      <p:sp>
        <p:nvSpPr>
          <p:cNvPr id="9" name="Rectangle 8"/>
          <p:cNvSpPr/>
          <p:nvPr/>
        </p:nvSpPr>
        <p:spPr>
          <a:xfrm>
            <a:off x="6132838" y="3620299"/>
            <a:ext cx="3134124" cy="336288"/>
          </a:xfrm>
          <a:prstGeom prst="rect">
            <a:avLst/>
          </a:prstGeom>
        </p:spPr>
        <p:txBody>
          <a:bodyPr wrap="square">
            <a:spAutoFit/>
          </a:bodyPr>
          <a:lstStyle/>
          <a:p>
            <a:r>
              <a:rPr lang="en-US" sz="1600" b="1" dirty="0"/>
              <a:t>Connect to a workplace </a:t>
            </a:r>
            <a:r>
              <a:rPr lang="uk-UA" sz="1600" b="1" dirty="0"/>
              <a:t>→</a:t>
            </a:r>
            <a:r>
              <a:rPr lang="en-US" sz="1600" dirty="0"/>
              <a:t> </a:t>
            </a:r>
            <a:r>
              <a:rPr lang="en-US" sz="1600" b="1" dirty="0"/>
              <a:t>Next</a:t>
            </a:r>
          </a:p>
        </p:txBody>
      </p:sp>
      <p:pic>
        <p:nvPicPr>
          <p:cNvPr id="11" name="Picture 10"/>
          <p:cNvPicPr>
            <a:picLocks noChangeAspect="1"/>
          </p:cNvPicPr>
          <p:nvPr/>
        </p:nvPicPr>
        <p:blipFill>
          <a:blip r:embed="rId5"/>
          <a:stretch>
            <a:fillRect/>
          </a:stretch>
        </p:blipFill>
        <p:spPr>
          <a:xfrm>
            <a:off x="6132838" y="3956587"/>
            <a:ext cx="3781629" cy="2802783"/>
          </a:xfrm>
          <a:prstGeom prst="rect">
            <a:avLst/>
          </a:prstGeom>
        </p:spPr>
      </p:pic>
    </p:spTree>
    <p:extLst>
      <p:ext uri="{BB962C8B-B14F-4D97-AF65-F5344CB8AC3E}">
        <p14:creationId xmlns:p14="http://schemas.microsoft.com/office/powerpoint/2010/main" val="143283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4133" y="220132"/>
            <a:ext cx="11548534" cy="6409267"/>
          </a:xfrm>
        </p:spPr>
        <p:txBody>
          <a:bodyPr>
            <a:normAutofit/>
          </a:bodyPr>
          <a:lstStyle/>
          <a:p>
            <a:pPr marL="0" indent="0">
              <a:buNone/>
            </a:pPr>
            <a:r>
              <a:rPr lang="en-US" sz="1600" b="1" dirty="0"/>
              <a:t>Use my Internet connection (VPN)</a:t>
            </a:r>
          </a:p>
          <a:p>
            <a:pPr marL="0" indent="0">
              <a:buNone/>
            </a:pPr>
            <a:endParaRPr lang="uk-UA" sz="1600" dirty="0"/>
          </a:p>
        </p:txBody>
      </p:sp>
      <p:pic>
        <p:nvPicPr>
          <p:cNvPr id="4" name="Picture 3"/>
          <p:cNvPicPr>
            <a:picLocks noChangeAspect="1"/>
          </p:cNvPicPr>
          <p:nvPr/>
        </p:nvPicPr>
        <p:blipFill>
          <a:blip r:embed="rId2"/>
          <a:stretch>
            <a:fillRect/>
          </a:stretch>
        </p:blipFill>
        <p:spPr>
          <a:xfrm>
            <a:off x="474133" y="499533"/>
            <a:ext cx="3896765" cy="2921000"/>
          </a:xfrm>
          <a:prstGeom prst="rect">
            <a:avLst/>
          </a:prstGeom>
        </p:spPr>
      </p:pic>
      <p:pic>
        <p:nvPicPr>
          <p:cNvPr id="6" name="Picture 5"/>
          <p:cNvPicPr>
            <a:picLocks noChangeAspect="1"/>
          </p:cNvPicPr>
          <p:nvPr/>
        </p:nvPicPr>
        <p:blipFill>
          <a:blip r:embed="rId3"/>
          <a:stretch>
            <a:fillRect/>
          </a:stretch>
        </p:blipFill>
        <p:spPr>
          <a:xfrm>
            <a:off x="4783667" y="499533"/>
            <a:ext cx="3945247" cy="2921000"/>
          </a:xfrm>
          <a:prstGeom prst="rect">
            <a:avLst/>
          </a:prstGeom>
        </p:spPr>
      </p:pic>
      <p:sp>
        <p:nvSpPr>
          <p:cNvPr id="7" name="Rectangle 6"/>
          <p:cNvSpPr/>
          <p:nvPr/>
        </p:nvSpPr>
        <p:spPr>
          <a:xfrm>
            <a:off x="474133" y="3420533"/>
            <a:ext cx="2235164" cy="338554"/>
          </a:xfrm>
          <a:prstGeom prst="rect">
            <a:avLst/>
          </a:prstGeom>
        </p:spPr>
        <p:txBody>
          <a:bodyPr wrap="none">
            <a:spAutoFit/>
          </a:bodyPr>
          <a:lstStyle/>
          <a:p>
            <a:r>
              <a:rPr lang="en-US" sz="1600" b="1" dirty="0"/>
              <a:t>Change adapter settings</a:t>
            </a:r>
            <a:endParaRPr lang="uk-UA" sz="1600" b="1"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133" y="3759086"/>
            <a:ext cx="5373011" cy="3039589"/>
          </a:xfrm>
          <a:prstGeom prst="rect">
            <a:avLst/>
          </a:prstGeom>
        </p:spPr>
      </p:pic>
    </p:spTree>
    <p:extLst>
      <p:ext uri="{BB962C8B-B14F-4D97-AF65-F5344CB8AC3E}">
        <p14:creationId xmlns:p14="http://schemas.microsoft.com/office/powerpoint/2010/main" val="39103412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6184" y="504031"/>
            <a:ext cx="3723216" cy="2808368"/>
          </a:xfrm>
          <a:prstGeom prst="rect">
            <a:avLst/>
          </a:prstGeom>
        </p:spPr>
      </p:pic>
      <p:sp>
        <p:nvSpPr>
          <p:cNvPr id="2" name="Rectangle 1"/>
          <p:cNvSpPr/>
          <p:nvPr/>
        </p:nvSpPr>
        <p:spPr>
          <a:xfrm>
            <a:off x="5905559" y="103201"/>
            <a:ext cx="873957" cy="338554"/>
          </a:xfrm>
          <a:prstGeom prst="rect">
            <a:avLst/>
          </a:prstGeom>
        </p:spPr>
        <p:txBody>
          <a:bodyPr wrap="none">
            <a:spAutoFit/>
          </a:bodyPr>
          <a:lstStyle/>
          <a:p>
            <a:r>
              <a:rPr lang="en-US" sz="1600" b="1" dirty="0"/>
              <a:t>Security</a:t>
            </a:r>
            <a:endParaRPr lang="uk-UA" sz="1600" b="1" dirty="0"/>
          </a:p>
        </p:txBody>
      </p:sp>
      <p:sp>
        <p:nvSpPr>
          <p:cNvPr id="5" name="Rectangle 4"/>
          <p:cNvSpPr/>
          <p:nvPr/>
        </p:nvSpPr>
        <p:spPr>
          <a:xfrm>
            <a:off x="366184" y="103201"/>
            <a:ext cx="6096000" cy="338554"/>
          </a:xfrm>
          <a:prstGeom prst="rect">
            <a:avLst/>
          </a:prstGeom>
        </p:spPr>
        <p:txBody>
          <a:bodyPr>
            <a:spAutoFit/>
          </a:bodyPr>
          <a:lstStyle/>
          <a:p>
            <a:r>
              <a:rPr lang="uk-UA" sz="1600" dirty="0"/>
              <a:t>Відкрийте</a:t>
            </a:r>
            <a:r>
              <a:rPr lang="en-US" sz="1600" dirty="0"/>
              <a:t> </a:t>
            </a:r>
            <a:r>
              <a:rPr lang="en-US" sz="1600" b="1" dirty="0"/>
              <a:t>Properties</a:t>
            </a:r>
            <a:r>
              <a:rPr lang="en-US" sz="1600" dirty="0"/>
              <a:t> </a:t>
            </a:r>
            <a:r>
              <a:rPr lang="uk-UA" sz="1600" dirty="0"/>
              <a:t>в інтерфейсі </a:t>
            </a:r>
            <a:r>
              <a:rPr lang="en-US" sz="1600" dirty="0"/>
              <a:t>VPN connection</a:t>
            </a:r>
            <a:endParaRPr lang="uk-UA" sz="1600" dirty="0"/>
          </a:p>
        </p:txBody>
      </p:sp>
      <p:pic>
        <p:nvPicPr>
          <p:cNvPr id="7" name="Picture 6"/>
          <p:cNvPicPr>
            <a:picLocks noChangeAspect="1"/>
          </p:cNvPicPr>
          <p:nvPr/>
        </p:nvPicPr>
        <p:blipFill>
          <a:blip r:embed="rId3"/>
          <a:stretch>
            <a:fillRect/>
          </a:stretch>
        </p:blipFill>
        <p:spPr>
          <a:xfrm>
            <a:off x="5824007" y="504031"/>
            <a:ext cx="2113387" cy="2799939"/>
          </a:xfrm>
          <a:prstGeom prst="rect">
            <a:avLst/>
          </a:prstGeom>
        </p:spPr>
      </p:pic>
      <p:sp>
        <p:nvSpPr>
          <p:cNvPr id="8" name="Rectangle 7"/>
          <p:cNvSpPr/>
          <p:nvPr/>
        </p:nvSpPr>
        <p:spPr>
          <a:xfrm>
            <a:off x="366184" y="3399587"/>
            <a:ext cx="6096000" cy="338554"/>
          </a:xfrm>
          <a:prstGeom prst="rect">
            <a:avLst/>
          </a:prstGeom>
        </p:spPr>
        <p:txBody>
          <a:bodyPr>
            <a:spAutoFit/>
          </a:bodyPr>
          <a:lstStyle/>
          <a:p>
            <a:r>
              <a:rPr lang="en-US" sz="1600" b="1" dirty="0"/>
              <a:t>Type of VPN</a:t>
            </a:r>
            <a:r>
              <a:rPr lang="uk-UA" sz="1600" b="1" dirty="0"/>
              <a:t> →</a:t>
            </a:r>
            <a:r>
              <a:rPr lang="en-US" sz="1600" b="1" dirty="0"/>
              <a:t>Layer 2 Tunneling Protocol with IPsec (L2TP/IPsec)</a:t>
            </a:r>
          </a:p>
        </p:txBody>
      </p:sp>
      <p:pic>
        <p:nvPicPr>
          <p:cNvPr id="9" name="Picture 8"/>
          <p:cNvPicPr>
            <a:picLocks noChangeAspect="1"/>
          </p:cNvPicPr>
          <p:nvPr/>
        </p:nvPicPr>
        <p:blipFill>
          <a:blip r:embed="rId4"/>
          <a:stretch>
            <a:fillRect/>
          </a:stretch>
        </p:blipFill>
        <p:spPr>
          <a:xfrm>
            <a:off x="518583" y="3716339"/>
            <a:ext cx="4138083" cy="3141661"/>
          </a:xfrm>
          <a:prstGeom prst="rect">
            <a:avLst/>
          </a:prstGeom>
        </p:spPr>
      </p:pic>
    </p:spTree>
    <p:extLst>
      <p:ext uri="{BB962C8B-B14F-4D97-AF65-F5344CB8AC3E}">
        <p14:creationId xmlns:p14="http://schemas.microsoft.com/office/powerpoint/2010/main" val="9776778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4133" y="220132"/>
            <a:ext cx="11548534" cy="6409267"/>
          </a:xfrm>
        </p:spPr>
        <p:txBody>
          <a:bodyPr>
            <a:normAutofit/>
          </a:bodyPr>
          <a:lstStyle/>
          <a:p>
            <a:pPr marL="0" indent="0">
              <a:buNone/>
            </a:pPr>
            <a:r>
              <a:rPr lang="en-US" sz="1600" b="1" dirty="0"/>
              <a:t>Advanced settings</a:t>
            </a:r>
            <a:r>
              <a:rPr lang="uk-UA" sz="1600" b="1" dirty="0"/>
              <a:t> →</a:t>
            </a:r>
            <a:r>
              <a:rPr lang="en-US" sz="1600" b="1" dirty="0"/>
              <a:t> Use </a:t>
            </a:r>
            <a:r>
              <a:rPr lang="en-US" sz="1600" b="1" dirty="0" err="1"/>
              <a:t>preshared</a:t>
            </a:r>
            <a:r>
              <a:rPr lang="en-US" sz="1600" b="1" dirty="0"/>
              <a:t> key for authentication</a:t>
            </a:r>
            <a:r>
              <a:rPr lang="uk-UA" sz="1600" b="1" dirty="0"/>
              <a:t> →</a:t>
            </a:r>
            <a:r>
              <a:rPr lang="en-US" sz="1600" b="1" dirty="0"/>
              <a:t> OK</a:t>
            </a:r>
          </a:p>
          <a:p>
            <a:pPr marL="0" indent="0">
              <a:buNone/>
            </a:pPr>
            <a:endParaRPr lang="uk-UA" sz="1600" dirty="0"/>
          </a:p>
        </p:txBody>
      </p:sp>
      <p:pic>
        <p:nvPicPr>
          <p:cNvPr id="5" name="Picture 4"/>
          <p:cNvPicPr>
            <a:picLocks noChangeAspect="1"/>
          </p:cNvPicPr>
          <p:nvPr/>
        </p:nvPicPr>
        <p:blipFill>
          <a:blip r:embed="rId2"/>
          <a:stretch>
            <a:fillRect/>
          </a:stretch>
        </p:blipFill>
        <p:spPr>
          <a:xfrm>
            <a:off x="474133" y="454025"/>
            <a:ext cx="3390372" cy="2472620"/>
          </a:xfrm>
          <a:prstGeom prst="rect">
            <a:avLst/>
          </a:prstGeom>
        </p:spPr>
      </p:pic>
      <p:sp>
        <p:nvSpPr>
          <p:cNvPr id="6" name="Rectangle 5"/>
          <p:cNvSpPr/>
          <p:nvPr/>
        </p:nvSpPr>
        <p:spPr>
          <a:xfrm>
            <a:off x="7321645" y="115471"/>
            <a:ext cx="3326680" cy="338554"/>
          </a:xfrm>
          <a:prstGeom prst="rect">
            <a:avLst/>
          </a:prstGeom>
        </p:spPr>
        <p:txBody>
          <a:bodyPr wrap="none">
            <a:spAutoFit/>
          </a:bodyPr>
          <a:lstStyle/>
          <a:p>
            <a:r>
              <a:rPr lang="en-US" sz="1600" b="1" dirty="0"/>
              <a:t>Security tab</a:t>
            </a:r>
            <a:r>
              <a:rPr lang="uk-UA" sz="1600" b="1" dirty="0"/>
              <a:t> → </a:t>
            </a:r>
            <a:r>
              <a:rPr lang="en-US" sz="1600" b="1" dirty="0"/>
              <a:t>Allow these protocols</a:t>
            </a:r>
          </a:p>
        </p:txBody>
      </p:sp>
      <p:pic>
        <p:nvPicPr>
          <p:cNvPr id="8" name="Picture 7"/>
          <p:cNvPicPr>
            <a:picLocks noChangeAspect="1"/>
          </p:cNvPicPr>
          <p:nvPr/>
        </p:nvPicPr>
        <p:blipFill>
          <a:blip r:embed="rId3"/>
          <a:stretch>
            <a:fillRect/>
          </a:stretch>
        </p:blipFill>
        <p:spPr>
          <a:xfrm>
            <a:off x="6704541" y="526168"/>
            <a:ext cx="2491185" cy="3321580"/>
          </a:xfrm>
          <a:prstGeom prst="rect">
            <a:avLst/>
          </a:prstGeom>
        </p:spPr>
      </p:pic>
      <p:pic>
        <p:nvPicPr>
          <p:cNvPr id="9" name="Picture 8"/>
          <p:cNvPicPr>
            <a:picLocks noChangeAspect="1"/>
          </p:cNvPicPr>
          <p:nvPr/>
        </p:nvPicPr>
        <p:blipFill>
          <a:blip r:embed="rId4"/>
          <a:stretch>
            <a:fillRect/>
          </a:stretch>
        </p:blipFill>
        <p:spPr>
          <a:xfrm>
            <a:off x="9367675" y="454025"/>
            <a:ext cx="2561300" cy="3393723"/>
          </a:xfrm>
          <a:prstGeom prst="rect">
            <a:avLst/>
          </a:prstGeom>
        </p:spPr>
      </p:pic>
    </p:spTree>
    <p:extLst>
      <p:ext uri="{BB962C8B-B14F-4D97-AF65-F5344CB8AC3E}">
        <p14:creationId xmlns:p14="http://schemas.microsoft.com/office/powerpoint/2010/main" val="2444609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7067" y="101598"/>
            <a:ext cx="11548534" cy="6409267"/>
          </a:xfrm>
        </p:spPr>
        <p:txBody>
          <a:bodyPr>
            <a:normAutofit/>
          </a:bodyPr>
          <a:lstStyle/>
          <a:p>
            <a:pPr marL="0" indent="0">
              <a:buNone/>
            </a:pPr>
            <a:r>
              <a:rPr lang="uk-UA" sz="1600" b="1" dirty="0"/>
              <a:t>Алгоритм налаштування </a:t>
            </a:r>
            <a:r>
              <a:rPr lang="en-US" sz="1600" b="1" dirty="0"/>
              <a:t>L2TP-</a:t>
            </a:r>
            <a:r>
              <a:rPr lang="uk-UA" sz="1600" b="1" dirty="0"/>
              <a:t>клієнта на </a:t>
            </a:r>
            <a:r>
              <a:rPr lang="en-US" sz="1600" b="1" dirty="0"/>
              <a:t>Windows 10</a:t>
            </a:r>
          </a:p>
          <a:p>
            <a:pPr marL="0" indent="0">
              <a:buNone/>
            </a:pPr>
            <a:endParaRPr lang="uk-UA" sz="1600" dirty="0"/>
          </a:p>
        </p:txBody>
      </p:sp>
      <p:sp>
        <p:nvSpPr>
          <p:cNvPr id="2" name="Rectangle 1"/>
          <p:cNvSpPr/>
          <p:nvPr/>
        </p:nvSpPr>
        <p:spPr>
          <a:xfrm>
            <a:off x="67734" y="390692"/>
            <a:ext cx="11887200" cy="6340197"/>
          </a:xfrm>
          <a:prstGeom prst="rect">
            <a:avLst/>
          </a:prstGeom>
          <a:solidFill>
            <a:schemeClr val="bg2"/>
          </a:solidFill>
        </p:spPr>
        <p:txBody>
          <a:bodyPr wrap="square">
            <a:spAutoFit/>
          </a:bodyPr>
          <a:lstStyle/>
          <a:p>
            <a:pPr>
              <a:buFont typeface="+mj-lt"/>
              <a:buAutoNum type="arabicPeriod"/>
            </a:pPr>
            <a:r>
              <a:rPr lang="en-US" sz="1400" dirty="0"/>
              <a:t>From the Windows 10 Start Menu, click </a:t>
            </a:r>
            <a:r>
              <a:rPr lang="en-US" sz="1400" b="1" dirty="0"/>
              <a:t>Settings</a:t>
            </a:r>
            <a:r>
              <a:rPr lang="en-US" sz="1400" dirty="0"/>
              <a:t>.</a:t>
            </a:r>
          </a:p>
          <a:p>
            <a:pPr>
              <a:buFont typeface="+mj-lt"/>
              <a:buAutoNum type="arabicPeriod" startAt="2"/>
            </a:pPr>
            <a:r>
              <a:rPr lang="en-US" sz="1400" dirty="0"/>
              <a:t>Click </a:t>
            </a:r>
            <a:r>
              <a:rPr lang="en-US" sz="1400" b="1" dirty="0"/>
              <a:t>Network &amp; Internet</a:t>
            </a:r>
            <a:r>
              <a:rPr lang="en-US" sz="1400" dirty="0"/>
              <a:t>.</a:t>
            </a:r>
          </a:p>
          <a:p>
            <a:pPr>
              <a:buFont typeface="+mj-lt"/>
              <a:buAutoNum type="arabicPeriod" startAt="3"/>
            </a:pPr>
            <a:r>
              <a:rPr lang="en-US" sz="1400" dirty="0"/>
              <a:t>On the left navigation menu, select </a:t>
            </a:r>
            <a:r>
              <a:rPr lang="en-US" sz="1400" b="1" dirty="0"/>
              <a:t>VPN</a:t>
            </a:r>
            <a:r>
              <a:rPr lang="en-US" sz="1400" dirty="0"/>
              <a:t>. </a:t>
            </a:r>
          </a:p>
          <a:p>
            <a:pPr>
              <a:buFont typeface="+mj-lt"/>
              <a:buAutoNum type="arabicPeriod" startAt="4"/>
            </a:pPr>
            <a:r>
              <a:rPr lang="en-US" sz="1400" dirty="0"/>
              <a:t>Click </a:t>
            </a:r>
            <a:r>
              <a:rPr lang="en-US" sz="1400" b="1" dirty="0"/>
              <a:t>Add a VPN connection</a:t>
            </a:r>
            <a:r>
              <a:rPr lang="en-US" sz="1400" dirty="0"/>
              <a:t>.</a:t>
            </a:r>
          </a:p>
          <a:p>
            <a:pPr>
              <a:buFont typeface="+mj-lt"/>
              <a:buAutoNum type="arabicPeriod" startAt="5"/>
            </a:pPr>
            <a:r>
              <a:rPr lang="en-US" sz="1400" dirty="0"/>
              <a:t>In the </a:t>
            </a:r>
            <a:r>
              <a:rPr lang="en-US" sz="1400" b="1" dirty="0"/>
              <a:t>VPN provider</a:t>
            </a:r>
            <a:r>
              <a:rPr lang="en-US" sz="1400" dirty="0"/>
              <a:t> text box, select </a:t>
            </a:r>
            <a:r>
              <a:rPr lang="en-US" sz="1400" b="1" dirty="0"/>
              <a:t>Windows (built-in)</a:t>
            </a:r>
            <a:r>
              <a:rPr lang="en-US" sz="1400" dirty="0"/>
              <a:t>.</a:t>
            </a:r>
          </a:p>
          <a:p>
            <a:pPr>
              <a:buFont typeface="+mj-lt"/>
              <a:buAutoNum type="arabicPeriod" startAt="6"/>
            </a:pPr>
            <a:r>
              <a:rPr lang="en-US" sz="1400" dirty="0"/>
              <a:t>In the Connection name text box, type a name for the Mobile VPN (such as "L2TP VPN")</a:t>
            </a:r>
          </a:p>
          <a:p>
            <a:pPr>
              <a:buFont typeface="+mj-lt"/>
              <a:buAutoNum type="arabicPeriod" startAt="7"/>
            </a:pPr>
            <a:r>
              <a:rPr lang="en-US" sz="1400" dirty="0"/>
              <a:t>In the </a:t>
            </a:r>
            <a:r>
              <a:rPr lang="en-US" sz="1400" b="1" dirty="0"/>
              <a:t>Server name or address</a:t>
            </a:r>
            <a:r>
              <a:rPr lang="en-US" sz="1400" dirty="0"/>
              <a:t> text box, type the DNS name or IP address for the Firebox external interface.</a:t>
            </a:r>
          </a:p>
          <a:p>
            <a:pPr>
              <a:buFont typeface="+mj-lt"/>
              <a:buAutoNum type="arabicPeriod" startAt="8"/>
            </a:pPr>
            <a:r>
              <a:rPr lang="en-US" sz="1400" dirty="0"/>
              <a:t>From the </a:t>
            </a:r>
            <a:r>
              <a:rPr lang="en-US" sz="1400" b="1" dirty="0"/>
              <a:t>VPN Type</a:t>
            </a:r>
            <a:r>
              <a:rPr lang="en-US" sz="1400" dirty="0"/>
              <a:t> drop-down list, select </a:t>
            </a:r>
            <a:r>
              <a:rPr lang="en-US" sz="1400" b="1" dirty="0"/>
              <a:t>Layer 2 Tunneling Protocol with </a:t>
            </a:r>
            <a:r>
              <a:rPr lang="en-US" sz="1400" b="1" dirty="0" err="1"/>
              <a:t>IPSec</a:t>
            </a:r>
            <a:r>
              <a:rPr lang="en-US" sz="1400" b="1" dirty="0"/>
              <a:t> (L2TP/</a:t>
            </a:r>
            <a:r>
              <a:rPr lang="en-US" sz="1400" b="1" dirty="0" err="1"/>
              <a:t>IPSec</a:t>
            </a:r>
            <a:r>
              <a:rPr lang="en-US" sz="1400" b="1" dirty="0"/>
              <a:t>)</a:t>
            </a:r>
            <a:r>
              <a:rPr lang="en-US" sz="1400" dirty="0"/>
              <a:t>.</a:t>
            </a:r>
          </a:p>
          <a:p>
            <a:pPr>
              <a:buFont typeface="+mj-lt"/>
              <a:buAutoNum type="arabicPeriod" startAt="9"/>
            </a:pPr>
            <a:r>
              <a:rPr lang="en-US" sz="1400" dirty="0"/>
              <a:t>Click </a:t>
            </a:r>
            <a:r>
              <a:rPr lang="en-US" sz="1400" b="1" dirty="0"/>
              <a:t>Save</a:t>
            </a:r>
            <a:r>
              <a:rPr lang="en-US" sz="1400" dirty="0"/>
              <a:t>.</a:t>
            </a:r>
            <a:r>
              <a:rPr lang="uk-UA" sz="1400" dirty="0"/>
              <a:t> </a:t>
            </a:r>
            <a:r>
              <a:rPr lang="en-US" sz="1400" i="1" dirty="0"/>
              <a:t>The VPN is added to the Network &amp; Internet VPN settings page.</a:t>
            </a:r>
          </a:p>
          <a:p>
            <a:pPr>
              <a:buFont typeface="+mj-lt"/>
              <a:buAutoNum type="arabicPeriod" startAt="10"/>
            </a:pPr>
            <a:r>
              <a:rPr lang="en-US" sz="1400" dirty="0"/>
              <a:t>On the VPN settings page, click </a:t>
            </a:r>
            <a:r>
              <a:rPr lang="en-US" sz="1400" b="1" dirty="0"/>
              <a:t>Change adapter options</a:t>
            </a:r>
            <a:r>
              <a:rPr lang="en-US" sz="1400" dirty="0"/>
              <a:t>.</a:t>
            </a:r>
          </a:p>
          <a:p>
            <a:pPr>
              <a:buFont typeface="+mj-lt"/>
              <a:buAutoNum type="arabicPeriod" startAt="11"/>
            </a:pPr>
            <a:r>
              <a:rPr lang="en-US" sz="1400" dirty="0"/>
              <a:t>Click your VPN to select it.</a:t>
            </a:r>
          </a:p>
          <a:p>
            <a:pPr>
              <a:buFont typeface="+mj-lt"/>
              <a:buAutoNum type="arabicPeriod" startAt="12"/>
            </a:pPr>
            <a:r>
              <a:rPr lang="en-US" sz="1400" dirty="0"/>
              <a:t>Click </a:t>
            </a:r>
            <a:r>
              <a:rPr lang="en-US" sz="1400" b="1" dirty="0"/>
              <a:t>Change settings of this connection</a:t>
            </a:r>
            <a:r>
              <a:rPr lang="en-US" sz="1400" dirty="0"/>
              <a:t>.</a:t>
            </a:r>
            <a:r>
              <a:rPr lang="uk-UA" sz="1400" dirty="0"/>
              <a:t> </a:t>
            </a:r>
            <a:r>
              <a:rPr lang="en-US" sz="1400" i="1" dirty="0"/>
              <a:t>The Properties for this VPN appear. </a:t>
            </a:r>
          </a:p>
          <a:p>
            <a:pPr>
              <a:buFont typeface="+mj-lt"/>
              <a:buAutoNum type="arabicPeriod" startAt="13"/>
            </a:pPr>
            <a:r>
              <a:rPr lang="en-US" sz="1400" dirty="0"/>
              <a:t>Click the </a:t>
            </a:r>
            <a:r>
              <a:rPr lang="en-US" sz="1400" b="1" dirty="0"/>
              <a:t>Security</a:t>
            </a:r>
            <a:r>
              <a:rPr lang="en-US" sz="1400" dirty="0"/>
              <a:t> tab. </a:t>
            </a:r>
          </a:p>
          <a:p>
            <a:pPr>
              <a:buFont typeface="+mj-lt"/>
              <a:buAutoNum type="arabicPeriod" startAt="14"/>
            </a:pPr>
            <a:r>
              <a:rPr lang="en-US" sz="1400" dirty="0"/>
              <a:t>From the </a:t>
            </a:r>
            <a:r>
              <a:rPr lang="en-US" sz="1400" b="1" dirty="0"/>
              <a:t>Data encryption</a:t>
            </a:r>
            <a:r>
              <a:rPr lang="en-US" sz="1400" dirty="0"/>
              <a:t> drop-down list, select </a:t>
            </a:r>
            <a:r>
              <a:rPr lang="en-US" sz="1400" b="1" dirty="0"/>
              <a:t>Require encryption (disconnect if server declines)</a:t>
            </a:r>
            <a:r>
              <a:rPr lang="en-US" sz="1400" dirty="0"/>
              <a:t>. </a:t>
            </a:r>
          </a:p>
          <a:p>
            <a:pPr>
              <a:buFont typeface="+mj-lt"/>
              <a:buAutoNum type="arabicPeriod" startAt="15"/>
            </a:pPr>
            <a:r>
              <a:rPr lang="en-US" sz="1400" dirty="0"/>
              <a:t>Select </a:t>
            </a:r>
            <a:r>
              <a:rPr lang="en-US" sz="1400" b="1" dirty="0"/>
              <a:t>Allow these protocols</a:t>
            </a:r>
            <a:r>
              <a:rPr lang="en-US" sz="1400" dirty="0"/>
              <a:t>.</a:t>
            </a:r>
          </a:p>
          <a:p>
            <a:pPr>
              <a:buFont typeface="+mj-lt"/>
              <a:buAutoNum type="arabicPeriod" startAt="16"/>
            </a:pPr>
            <a:r>
              <a:rPr lang="en-US" sz="1400" dirty="0"/>
              <a:t>Select </a:t>
            </a:r>
            <a:r>
              <a:rPr lang="en-US" sz="1400" b="1" dirty="0"/>
              <a:t>Microsoft CHAP Version 2</a:t>
            </a:r>
            <a:r>
              <a:rPr lang="en-US" sz="1400" dirty="0"/>
              <a:t> as the only allowed protocol.</a:t>
            </a:r>
          </a:p>
          <a:p>
            <a:pPr>
              <a:buFont typeface="+mj-lt"/>
              <a:buAutoNum type="arabicPeriod" startAt="17"/>
            </a:pPr>
            <a:r>
              <a:rPr lang="en-US" sz="1400" dirty="0"/>
              <a:t>Click </a:t>
            </a:r>
            <a:r>
              <a:rPr lang="en-US" sz="1400" b="1" dirty="0"/>
              <a:t>Advanced settings</a:t>
            </a:r>
            <a:r>
              <a:rPr lang="en-US" sz="1400" dirty="0"/>
              <a:t>.</a:t>
            </a:r>
            <a:r>
              <a:rPr lang="uk-UA" sz="1400" dirty="0"/>
              <a:t> </a:t>
            </a:r>
            <a:r>
              <a:rPr lang="en-US" sz="1400" i="1" dirty="0"/>
              <a:t>The Advanced Properties dialog box appears.</a:t>
            </a:r>
          </a:p>
          <a:p>
            <a:pPr>
              <a:buFont typeface="+mj-lt"/>
              <a:buAutoNum type="arabicPeriod" startAt="18"/>
            </a:pPr>
            <a:r>
              <a:rPr lang="en-US" sz="1400" dirty="0"/>
              <a:t>If Mobile VPN with L2TP on the Firebox is configured to use a pre-shared key as the </a:t>
            </a:r>
            <a:r>
              <a:rPr lang="en-US" sz="1400" dirty="0" err="1"/>
              <a:t>IPSec</a:t>
            </a:r>
            <a:r>
              <a:rPr lang="en-US" sz="1400" dirty="0"/>
              <a:t> credential method:</a:t>
            </a:r>
          </a:p>
          <a:p>
            <a:pPr marL="742950" lvl="1" indent="-285750">
              <a:buFont typeface="Arial" panose="020B0604020202020204" pitchFamily="34" charset="0"/>
              <a:buChar char="•"/>
            </a:pPr>
            <a:r>
              <a:rPr lang="en-US" sz="1400" dirty="0"/>
              <a:t>Select </a:t>
            </a:r>
            <a:r>
              <a:rPr lang="en-US" sz="1400" b="1" dirty="0"/>
              <a:t>Use pre-shared key for authentication</a:t>
            </a:r>
            <a:r>
              <a:rPr lang="en-US" sz="1400" dirty="0"/>
              <a:t>.</a:t>
            </a:r>
          </a:p>
          <a:p>
            <a:pPr marL="742950" lvl="1" indent="-285750">
              <a:buFont typeface="Arial" panose="020B0604020202020204" pitchFamily="34" charset="0"/>
              <a:buChar char="•"/>
            </a:pPr>
            <a:r>
              <a:rPr lang="en-US" sz="1400" dirty="0"/>
              <a:t>In the </a:t>
            </a:r>
            <a:r>
              <a:rPr lang="en-US" sz="1400" b="1" dirty="0"/>
              <a:t>Key</a:t>
            </a:r>
            <a:r>
              <a:rPr lang="en-US" sz="1400" dirty="0"/>
              <a:t> text box, type the pre-shared key for this tunnel. The pre-shared key must match the pre-shared key configured on the Firebox Mobile VPN with L2TP </a:t>
            </a:r>
            <a:r>
              <a:rPr lang="en-US" sz="1400" dirty="0" err="1"/>
              <a:t>IPSec</a:t>
            </a:r>
            <a:r>
              <a:rPr lang="en-US" sz="1400" dirty="0"/>
              <a:t> settings.</a:t>
            </a:r>
          </a:p>
          <a:p>
            <a:pPr>
              <a:buFont typeface="+mj-lt"/>
              <a:buAutoNum type="arabicPeriod" startAt="19"/>
            </a:pPr>
            <a:r>
              <a:rPr lang="en-US" sz="1400" dirty="0"/>
              <a:t>If Mobile VPN with L2TP on the Firebox is configured to use a certificate as the </a:t>
            </a:r>
            <a:r>
              <a:rPr lang="en-US" sz="1400" dirty="0" err="1"/>
              <a:t>IPSec</a:t>
            </a:r>
            <a:r>
              <a:rPr lang="en-US" sz="1400" dirty="0"/>
              <a:t> credential method:</a:t>
            </a:r>
          </a:p>
          <a:p>
            <a:pPr marL="742950" lvl="1" indent="-285750">
              <a:buFont typeface="Arial" panose="020B0604020202020204" pitchFamily="34" charset="0"/>
              <a:buChar char="•"/>
            </a:pPr>
            <a:r>
              <a:rPr lang="en-US" sz="1400" dirty="0"/>
              <a:t>Select </a:t>
            </a:r>
            <a:r>
              <a:rPr lang="en-US" sz="1400" b="1" dirty="0"/>
              <a:t>Use certificate for authentication</a:t>
            </a:r>
            <a:r>
              <a:rPr lang="en-US" sz="1400" dirty="0"/>
              <a:t>.</a:t>
            </a:r>
          </a:p>
          <a:p>
            <a:pPr marL="742950" lvl="1" indent="-285750">
              <a:buFont typeface="Arial" panose="020B0604020202020204" pitchFamily="34" charset="0"/>
              <a:buChar char="•"/>
            </a:pPr>
            <a:r>
              <a:rPr lang="en-US" sz="1400" dirty="0"/>
              <a:t>Make sure the </a:t>
            </a:r>
            <a:r>
              <a:rPr lang="en-US" sz="1400" b="1" dirty="0"/>
              <a:t>Verify the Name and Usage attributes of the servers certificate</a:t>
            </a:r>
            <a:r>
              <a:rPr lang="en-US" sz="1400" dirty="0"/>
              <a:t> check box is selected.</a:t>
            </a:r>
          </a:p>
          <a:p>
            <a:pPr marL="742950" lvl="1" indent="-285750">
              <a:buFont typeface="Arial" panose="020B0604020202020204" pitchFamily="34" charset="0"/>
              <a:buChar char="•"/>
            </a:pPr>
            <a:r>
              <a:rPr lang="en-US" sz="1400" dirty="0"/>
              <a:t>Make sure you have imported the certificate to the client device. </a:t>
            </a:r>
          </a:p>
          <a:p>
            <a:pPr>
              <a:buFont typeface="+mj-lt"/>
              <a:buAutoNum type="arabicPeriod" startAt="20"/>
            </a:pPr>
            <a:r>
              <a:rPr lang="en-US" sz="1400" dirty="0"/>
              <a:t>Click </a:t>
            </a:r>
            <a:r>
              <a:rPr lang="en-US" sz="1400" b="1" dirty="0"/>
              <a:t>OK</a:t>
            </a:r>
            <a:r>
              <a:rPr lang="en-US" sz="1400" dirty="0"/>
              <a:t>.</a:t>
            </a:r>
          </a:p>
          <a:p>
            <a:pPr>
              <a:buFont typeface="+mj-lt"/>
              <a:buAutoNum type="arabicPeriod" startAt="21"/>
            </a:pPr>
            <a:r>
              <a:rPr lang="en-US" sz="1400" dirty="0"/>
              <a:t>Do not change the default settings on the </a:t>
            </a:r>
            <a:r>
              <a:rPr lang="en-US" sz="1400" b="1" dirty="0"/>
              <a:t>Networking</a:t>
            </a:r>
            <a:r>
              <a:rPr lang="en-US" sz="1400" dirty="0"/>
              <a:t> tab.</a:t>
            </a:r>
          </a:p>
          <a:p>
            <a:pPr>
              <a:buFont typeface="+mj-lt"/>
              <a:buAutoNum type="arabicPeriod" startAt="22"/>
            </a:pPr>
            <a:r>
              <a:rPr lang="en-US" sz="1400" dirty="0"/>
              <a:t>Click </a:t>
            </a:r>
            <a:r>
              <a:rPr lang="en-US" sz="1400" b="1" dirty="0"/>
              <a:t>OK</a:t>
            </a:r>
            <a:r>
              <a:rPr lang="en-US" sz="1400" dirty="0"/>
              <a:t>.</a:t>
            </a:r>
          </a:p>
        </p:txBody>
      </p:sp>
    </p:spTree>
    <p:extLst>
      <p:ext uri="{BB962C8B-B14F-4D97-AF65-F5344CB8AC3E}">
        <p14:creationId xmlns:p14="http://schemas.microsoft.com/office/powerpoint/2010/main" val="759913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3123446"/>
            <a:ext cx="11579383" cy="1004934"/>
          </a:xfrm>
        </p:spPr>
        <p:txBody>
          <a:bodyPr>
            <a:normAutofit/>
          </a:bodyPr>
          <a:lstStyle/>
          <a:p>
            <a:pPr marL="0" indent="0" algn="ctr">
              <a:buNone/>
            </a:pPr>
            <a:r>
              <a:rPr lang="uk-UA" sz="6000" b="1" dirty="0"/>
              <a:t>Дякую за увагу!</a:t>
            </a:r>
          </a:p>
        </p:txBody>
      </p:sp>
    </p:spTree>
    <p:extLst>
      <p:ext uri="{BB962C8B-B14F-4D97-AF65-F5344CB8AC3E}">
        <p14:creationId xmlns:p14="http://schemas.microsoft.com/office/powerpoint/2010/main" val="3486666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701" y="187867"/>
            <a:ext cx="2088585" cy="369332"/>
          </a:xfrm>
          <a:prstGeom prst="rect">
            <a:avLst/>
          </a:prstGeom>
        </p:spPr>
        <p:txBody>
          <a:bodyPr wrap="none">
            <a:spAutoFit/>
          </a:bodyPr>
          <a:lstStyle/>
          <a:p>
            <a:r>
              <a:rPr lang="uk-UA" b="1" dirty="0">
                <a:cs typeface="Courier New" panose="02070309020205020404" pitchFamily="49" charset="0"/>
              </a:rPr>
              <a:t>Стандарт:  </a:t>
            </a:r>
            <a:r>
              <a:rPr lang="en-US" dirty="0">
                <a:hlinkClick r:id="rId2"/>
              </a:rPr>
              <a:t>RFC2661</a:t>
            </a:r>
            <a:endParaRPr lang="uk-UA" dirty="0">
              <a:latin typeface="Courier New" panose="02070309020205020404" pitchFamily="49" charset="0"/>
              <a:cs typeface="Courier New" panose="02070309020205020404" pitchFamily="49" charset="0"/>
            </a:endParaRPr>
          </a:p>
        </p:txBody>
      </p:sp>
      <p:sp>
        <p:nvSpPr>
          <p:cNvPr id="5" name="Rectangle 4"/>
          <p:cNvSpPr/>
          <p:nvPr/>
        </p:nvSpPr>
        <p:spPr>
          <a:xfrm>
            <a:off x="57713" y="557199"/>
            <a:ext cx="6578765" cy="2246769"/>
          </a:xfrm>
          <a:prstGeom prst="rect">
            <a:avLst/>
          </a:prstGeom>
        </p:spPr>
        <p:txBody>
          <a:bodyPr wrap="square">
            <a:spAutoFit/>
          </a:bodyPr>
          <a:lstStyle/>
          <a:p>
            <a:r>
              <a:rPr lang="en-US" sz="1400" b="1" dirty="0"/>
              <a:t>Layer Two Tunneling Protocol </a:t>
            </a:r>
            <a:r>
              <a:rPr lang="uk-UA" sz="1400" b="1" dirty="0"/>
              <a:t>«L2TP» </a:t>
            </a:r>
            <a:r>
              <a:rPr lang="uk-UA" sz="1400" dirty="0"/>
              <a:t>розширює модель PPP, дозволяючи кінцевим точкам L2 і PPP розташовуватися на різних пристроях, з’єднаних мережею з комутацією пакетів. L2TP включає автентифікацію PPP та облік кожного з’єднання L2TP. Повну автентифікацію та облік кожного з'єднання можна виконати через RADIUS-клієнт або локально. Трафік L2TP використовує протокол UDP як для пакетів керування, так і для пакетів даних. </a:t>
            </a:r>
            <a:r>
              <a:rPr lang="uk-UA" sz="1400" b="1" dirty="0"/>
              <a:t>UDP</a:t>
            </a:r>
            <a:r>
              <a:rPr lang="uk-UA" sz="1400" dirty="0"/>
              <a:t>-порт </a:t>
            </a:r>
            <a:r>
              <a:rPr lang="uk-UA" sz="1400" b="1" dirty="0"/>
              <a:t>1701</a:t>
            </a:r>
            <a:r>
              <a:rPr lang="uk-UA" sz="1400" dirty="0"/>
              <a:t> використовується лише для встановлення з’єднання, подальший трафік використовує будь-який доступний UDP-порт. Це означає, що L2TP можна використовувати з більшістю брандмауерів і маршрутизаторів (навіть із NAT), увімкнувши трафік UDP для маршрутизації через брандмауер або маршрутизатор.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5905" y="187867"/>
            <a:ext cx="5282077" cy="1937266"/>
          </a:xfrm>
          <a:prstGeom prst="rect">
            <a:avLst/>
          </a:prstGeom>
          <a:ln>
            <a:solidFill>
              <a:schemeClr val="accent1"/>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5905" y="2342452"/>
            <a:ext cx="5092828" cy="2645761"/>
          </a:xfrm>
          <a:prstGeom prst="rect">
            <a:avLst/>
          </a:prstGeom>
          <a:ln>
            <a:solidFill>
              <a:schemeClr val="accent1"/>
            </a:solidFill>
          </a:ln>
        </p:spPr>
      </p:pic>
      <p:pic>
        <p:nvPicPr>
          <p:cNvPr id="15" name="Picture 14"/>
          <p:cNvPicPr>
            <a:picLocks noChangeAspect="1"/>
          </p:cNvPicPr>
          <p:nvPr/>
        </p:nvPicPr>
        <p:blipFill>
          <a:blip r:embed="rId5"/>
          <a:stretch>
            <a:fillRect/>
          </a:stretch>
        </p:blipFill>
        <p:spPr>
          <a:xfrm>
            <a:off x="185739" y="5631450"/>
            <a:ext cx="4479394" cy="1226550"/>
          </a:xfrm>
          <a:prstGeom prst="rect">
            <a:avLst/>
          </a:prstGeom>
        </p:spPr>
      </p:pic>
      <p:pic>
        <p:nvPicPr>
          <p:cNvPr id="16" name="Picture 15"/>
          <p:cNvPicPr>
            <a:picLocks noChangeAspect="1"/>
          </p:cNvPicPr>
          <p:nvPr/>
        </p:nvPicPr>
        <p:blipFill>
          <a:blip r:embed="rId6"/>
          <a:stretch>
            <a:fillRect/>
          </a:stretch>
        </p:blipFill>
        <p:spPr>
          <a:xfrm>
            <a:off x="6021188" y="5364834"/>
            <a:ext cx="5905600" cy="1443017"/>
          </a:xfrm>
          <a:prstGeom prst="rect">
            <a:avLst/>
          </a:prstGeom>
        </p:spPr>
      </p:pic>
      <p:sp>
        <p:nvSpPr>
          <p:cNvPr id="17" name="Rectangle 16"/>
          <p:cNvSpPr/>
          <p:nvPr/>
        </p:nvSpPr>
        <p:spPr>
          <a:xfrm>
            <a:off x="2614304" y="5355251"/>
            <a:ext cx="585417" cy="338554"/>
          </a:xfrm>
          <a:prstGeom prst="rect">
            <a:avLst/>
          </a:prstGeom>
        </p:spPr>
        <p:txBody>
          <a:bodyPr wrap="none">
            <a:spAutoFit/>
          </a:bodyPr>
          <a:lstStyle/>
          <a:p>
            <a:r>
              <a:rPr lang="uk-UA" sz="1600" b="1" dirty="0"/>
              <a:t>L2TP</a:t>
            </a:r>
            <a:endParaRPr lang="uk-UA" sz="1600" dirty="0"/>
          </a:p>
        </p:txBody>
      </p:sp>
      <p:sp>
        <p:nvSpPr>
          <p:cNvPr id="18" name="Rectangle 17"/>
          <p:cNvSpPr/>
          <p:nvPr/>
        </p:nvSpPr>
        <p:spPr>
          <a:xfrm>
            <a:off x="8244637" y="5026280"/>
            <a:ext cx="1492845" cy="338554"/>
          </a:xfrm>
          <a:prstGeom prst="rect">
            <a:avLst/>
          </a:prstGeom>
        </p:spPr>
        <p:txBody>
          <a:bodyPr wrap="none">
            <a:spAutoFit/>
          </a:bodyPr>
          <a:lstStyle/>
          <a:p>
            <a:r>
              <a:rPr lang="uk-UA" sz="1600" b="1" dirty="0"/>
              <a:t>L2TP</a:t>
            </a:r>
            <a:r>
              <a:rPr lang="en-US" sz="1600" b="1" dirty="0"/>
              <a:t> over IPsec</a:t>
            </a:r>
            <a:endParaRPr lang="uk-UA" sz="1600" dirty="0"/>
          </a:p>
        </p:txBody>
      </p:sp>
      <p:sp>
        <p:nvSpPr>
          <p:cNvPr id="19" name="Rectangle 18"/>
          <p:cNvSpPr/>
          <p:nvPr/>
        </p:nvSpPr>
        <p:spPr>
          <a:xfrm>
            <a:off x="57713" y="2803968"/>
            <a:ext cx="6728192" cy="2462213"/>
          </a:xfrm>
          <a:prstGeom prst="rect">
            <a:avLst/>
          </a:prstGeom>
        </p:spPr>
        <p:txBody>
          <a:bodyPr wrap="square">
            <a:spAutoFit/>
          </a:bodyPr>
          <a:lstStyle/>
          <a:p>
            <a:r>
              <a:rPr lang="uk-UA" sz="1400" dirty="0"/>
              <a:t>L2TP, як і будь-який інший протокол тунелювання можна використовувати з шифруванням або без нього. Стандарт L2TP говорить, що найбезпечнішим способом шифрування даних є використання </a:t>
            </a:r>
            <a:r>
              <a:rPr lang="uk-UA" sz="1400" b="1" dirty="0"/>
              <a:t>L2TP через IPsec </a:t>
            </a:r>
            <a:r>
              <a:rPr lang="uk-UA" sz="1400" dirty="0"/>
              <a:t>(</a:t>
            </a:r>
            <a:r>
              <a:rPr lang="uk-UA" sz="1400" i="1" dirty="0"/>
              <a:t>це режим за замовчуванням для клієнта Microsoft L2TP</a:t>
            </a:r>
            <a:r>
              <a:rPr lang="uk-UA" sz="1400" dirty="0"/>
              <a:t>), оскільки всі пакети керування L2TP і пакети даних для певного тунелю виглядають як однорідні пакети даних UDP/IP для систему IPsec. </a:t>
            </a:r>
          </a:p>
          <a:p>
            <a:r>
              <a:rPr lang="uk-UA" sz="1400" dirty="0"/>
              <a:t>Багатоканальний PPP (MP) підтримується для забезпечення MRRU (можливість передачі повнорозмірних 1500 і більших пакетів) і з’єднання через канали PPP (за допомогою протоколу керування мостом (BCP), який дозволяє надсилати необроблені кадри Ethernet через канали PPP). Таким чином можна налаштувати з’єднання без EoIP. Міст повинен мати або адміністративно встановлену MAC-адресу, або інтерфейс, схожий на Ethernet, оскільки PPP-з’єднання не мають MAC-адрес.</a:t>
            </a:r>
          </a:p>
        </p:txBody>
      </p:sp>
    </p:spTree>
    <p:extLst>
      <p:ext uri="{BB962C8B-B14F-4D97-AF65-F5344CB8AC3E}">
        <p14:creationId xmlns:p14="http://schemas.microsoft.com/office/powerpoint/2010/main" val="1344338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60658620"/>
              </p:ext>
            </p:extLst>
          </p:nvPr>
        </p:nvGraphicFramePr>
        <p:xfrm>
          <a:off x="67731" y="507944"/>
          <a:ext cx="11997268" cy="6299256"/>
        </p:xfrm>
        <a:graphic>
          <a:graphicData uri="http://schemas.openxmlformats.org/drawingml/2006/table">
            <a:tbl>
              <a:tblPr/>
              <a:tblGrid>
                <a:gridCol w="3149602">
                  <a:extLst>
                    <a:ext uri="{9D8B030D-6E8A-4147-A177-3AD203B41FA5}">
                      <a16:colId xmlns:a16="http://schemas.microsoft.com/office/drawing/2014/main" val="20000"/>
                    </a:ext>
                  </a:extLst>
                </a:gridCol>
                <a:gridCol w="8847666">
                  <a:extLst>
                    <a:ext uri="{9D8B030D-6E8A-4147-A177-3AD203B41FA5}">
                      <a16:colId xmlns:a16="http://schemas.microsoft.com/office/drawing/2014/main" val="20001"/>
                    </a:ext>
                  </a:extLst>
                </a:gridCol>
              </a:tblGrid>
              <a:tr h="303398">
                <a:tc>
                  <a:txBody>
                    <a:bodyPr/>
                    <a:lstStyle/>
                    <a:p>
                      <a:pPr algn="ctr"/>
                      <a:r>
                        <a:rPr lang="uk-UA" sz="1800" dirty="0"/>
                        <a:t>Властивість</a:t>
                      </a:r>
                      <a:endParaRPr lang="en-US" sz="1800" dirty="0"/>
                    </a:p>
                  </a:txBody>
                  <a:tcPr marL="60508" marR="60508" marT="30254" marB="302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uk-UA" sz="1800" dirty="0"/>
                        <a:t>Опис</a:t>
                      </a:r>
                      <a:endParaRPr lang="en-US" sz="1800" dirty="0"/>
                    </a:p>
                  </a:txBody>
                  <a:tcPr marL="60508" marR="60508" marT="30254" marB="302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404000">
                <a:tc>
                  <a:txBody>
                    <a:bodyPr/>
                    <a:lstStyle/>
                    <a:p>
                      <a:r>
                        <a:rPr lang="en-US" sz="1400" b="1" dirty="0"/>
                        <a:t>add-default-route</a:t>
                      </a:r>
                      <a:r>
                        <a:rPr lang="en-US" sz="1400" dirty="0"/>
                        <a:t> (</a:t>
                      </a:r>
                      <a:r>
                        <a:rPr lang="en-US" sz="1400" i="1" dirty="0"/>
                        <a:t>yes | no</a:t>
                      </a:r>
                      <a:r>
                        <a:rPr lang="en-US" sz="1400" dirty="0"/>
                        <a:t>; Default: </a:t>
                      </a:r>
                      <a:r>
                        <a:rPr lang="en-US" sz="1400" b="1" dirty="0"/>
                        <a:t>no</a:t>
                      </a:r>
                      <a:r>
                        <a:rPr lang="en-US" sz="1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1400" dirty="0"/>
                        <a:t>Чи додавати віддалену адресу L2TP як маршрут за замовчуванням.</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89161">
                <a:tc>
                  <a:txBody>
                    <a:bodyPr/>
                    <a:lstStyle/>
                    <a:p>
                      <a:r>
                        <a:rPr lang="en-US" sz="1400" b="1" dirty="0"/>
                        <a:t>allow</a:t>
                      </a:r>
                      <a:r>
                        <a:rPr lang="en-US" sz="1400" dirty="0"/>
                        <a:t> (</a:t>
                      </a:r>
                      <a:r>
                        <a:rPr lang="en-US" sz="1400" i="1" dirty="0"/>
                        <a:t>mschap2 | mschap1 | chap | pap</a:t>
                      </a:r>
                      <a:r>
                        <a:rPr lang="en-US" sz="1400" dirty="0"/>
                        <a:t>; Default: </a:t>
                      </a:r>
                      <a:r>
                        <a:rPr lang="en-US" sz="1400" b="1" dirty="0"/>
                        <a:t>mschap2, mschap1, chap, pap</a:t>
                      </a:r>
                      <a:r>
                        <a:rPr lang="en-US" sz="1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1400" dirty="0"/>
                        <a:t>Дозволені методи аутентифікації.</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89161">
                <a:tc>
                  <a:txBody>
                    <a:bodyPr/>
                    <a:lstStyle/>
                    <a:p>
                      <a:r>
                        <a:rPr lang="en-US" sz="1400" b="1" dirty="0"/>
                        <a:t>connect-to</a:t>
                      </a:r>
                      <a:r>
                        <a:rPr lang="en-US" sz="1400" dirty="0"/>
                        <a:t> (</a:t>
                      </a:r>
                      <a:r>
                        <a:rPr lang="en-US" sz="1400" i="1" dirty="0"/>
                        <a:t>IP</a:t>
                      </a:r>
                      <a:r>
                        <a:rPr lang="en-US" sz="1400" dirty="0"/>
                        <a:t>; Default: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1400" dirty="0"/>
                        <a:t>Віддалена адреса сервера L2TP (якщо адреса є в таблиці VRF, потрібно вказати VRF)</a:t>
                      </a:r>
                    </a:p>
                    <a:p>
                      <a:endParaRPr lang="uk-UA" sz="1400" dirty="0"/>
                    </a:p>
                    <a:p>
                      <a:endParaRPr lang="uk-UA" sz="1400" dirty="0"/>
                    </a:p>
                    <a:p>
                      <a:endParaRPr lang="uk-UA" sz="1400" dirty="0"/>
                    </a:p>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70268">
                <a:tc>
                  <a:txBody>
                    <a:bodyPr/>
                    <a:lstStyle/>
                    <a:p>
                      <a:r>
                        <a:rPr lang="en-US" sz="1400" b="1" dirty="0"/>
                        <a:t>comment</a:t>
                      </a:r>
                      <a:r>
                        <a:rPr lang="en-US" sz="1400" dirty="0"/>
                        <a:t> (</a:t>
                      </a:r>
                      <a:r>
                        <a:rPr lang="en-US" sz="1400" i="1" dirty="0"/>
                        <a:t>string</a:t>
                      </a:r>
                      <a:r>
                        <a:rPr lang="en-US" sz="1400" dirty="0"/>
                        <a:t>; Default: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1400" dirty="0"/>
                        <a:t>Короткий опис тунелю</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73428">
                <a:tc>
                  <a:txBody>
                    <a:bodyPr/>
                    <a:lstStyle/>
                    <a:p>
                      <a:r>
                        <a:rPr lang="en-US" sz="1400" b="1" dirty="0"/>
                        <a:t>default-route-distance</a:t>
                      </a:r>
                      <a:r>
                        <a:rPr lang="en-US" sz="1400" dirty="0"/>
                        <a:t> (</a:t>
                      </a:r>
                      <a:r>
                        <a:rPr lang="en-US" sz="1400" i="1" dirty="0"/>
                        <a:t>byte</a:t>
                      </a:r>
                      <a:r>
                        <a:rPr lang="en-US" sz="1400" dirty="0"/>
                        <a:t>; Default: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1400" dirty="0"/>
                        <a:t>Починаючи з версії 6.2, встановлює значення відстані, застосоване до автоматично створеного маршруту за замовчуванням, якщо також вибрано </a:t>
                      </a:r>
                      <a:r>
                        <a:rPr lang="uk-UA" sz="1400" dirty="0">
                          <a:latin typeface="Courier New" panose="02070309020205020404" pitchFamily="49" charset="0"/>
                          <a:cs typeface="Courier New" panose="02070309020205020404" pitchFamily="49" charset="0"/>
                        </a:rPr>
                        <a:t>add-default-route</a:t>
                      </a:r>
                      <a:endParaRPr lang="en-US" sz="1400" dirty="0">
                        <a:latin typeface="Courier New" panose="02070309020205020404" pitchFamily="49" charset="0"/>
                        <a:cs typeface="Courier New" panose="020703090202050204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512233">
                <a:tc>
                  <a:txBody>
                    <a:bodyPr/>
                    <a:lstStyle/>
                    <a:p>
                      <a:r>
                        <a:rPr lang="en-US" sz="1400" b="1" dirty="0"/>
                        <a:t>dial-on-demand</a:t>
                      </a:r>
                      <a:r>
                        <a:rPr lang="en-US" sz="1400" dirty="0"/>
                        <a:t> (</a:t>
                      </a:r>
                      <a:r>
                        <a:rPr lang="en-US" sz="1400" i="1" dirty="0"/>
                        <a:t>yes | no</a:t>
                      </a:r>
                      <a:r>
                        <a:rPr lang="en-US" sz="1400" dirty="0"/>
                        <a:t>; Default: </a:t>
                      </a:r>
                      <a:r>
                        <a:rPr lang="en-US" sz="1400" b="1" dirty="0"/>
                        <a:t>no</a:t>
                      </a:r>
                      <a:r>
                        <a:rPr lang="en-US" sz="1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1400" dirty="0"/>
                        <a:t>Підключається лише тоді, коли генерується вихідний трафік. Якщо вибрано, маршрут із адресою шлюзу з мережі 10.112.112.0/24 буде додано, поки з’єднання не встановлено.</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89161">
                <a:tc>
                  <a:txBody>
                    <a:bodyPr/>
                    <a:lstStyle/>
                    <a:p>
                      <a:r>
                        <a:rPr lang="en-US" sz="1400" b="1" dirty="0"/>
                        <a:t>disabled</a:t>
                      </a:r>
                      <a:r>
                        <a:rPr lang="en-US" sz="1400" dirty="0"/>
                        <a:t> (</a:t>
                      </a:r>
                      <a:r>
                        <a:rPr lang="en-US" sz="1400" i="1" dirty="0"/>
                        <a:t>yes | no</a:t>
                      </a:r>
                      <a:r>
                        <a:rPr lang="en-US" sz="1400" dirty="0"/>
                        <a:t>; Default: </a:t>
                      </a:r>
                      <a:r>
                        <a:rPr lang="en-US" sz="1400" b="1" dirty="0"/>
                        <a:t>yes</a:t>
                      </a:r>
                      <a:r>
                        <a:rPr lang="en-US" sz="1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1400" dirty="0"/>
                        <a:t>Вмикає/вимикає тунель.</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89161">
                <a:tc>
                  <a:txBody>
                    <a:bodyPr/>
                    <a:lstStyle/>
                    <a:p>
                      <a:r>
                        <a:rPr lang="en-US" sz="1400" b="1" dirty="0" err="1"/>
                        <a:t>keepalive</a:t>
                      </a:r>
                      <a:r>
                        <a:rPr lang="en-US" sz="1400" b="1" dirty="0"/>
                        <a:t>-timeout</a:t>
                      </a:r>
                      <a:r>
                        <a:rPr lang="en-US" sz="1400" dirty="0"/>
                        <a:t> (</a:t>
                      </a:r>
                      <a:r>
                        <a:rPr lang="en-US" sz="1400" i="1" dirty="0"/>
                        <a:t>integer [1..4294967295]</a:t>
                      </a:r>
                      <a:r>
                        <a:rPr lang="en-US" sz="1400" dirty="0"/>
                        <a:t>; Default: </a:t>
                      </a:r>
                      <a:r>
                        <a:rPr lang="en-US" sz="1400" b="1" dirty="0"/>
                        <a:t>60s</a:t>
                      </a:r>
                      <a:r>
                        <a:rPr lang="en-US" sz="1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1400" dirty="0"/>
                        <a:t>Починаючи з версії 6.0rc13, </a:t>
                      </a:r>
                      <a:r>
                        <a:rPr lang="en-US" sz="1400" dirty="0" err="1">
                          <a:latin typeface="Courier New" panose="02070309020205020404" pitchFamily="49" charset="0"/>
                          <a:cs typeface="Courier New" panose="02070309020205020404" pitchFamily="49" charset="0"/>
                        </a:rPr>
                        <a:t>keepalive</a:t>
                      </a:r>
                      <a:r>
                        <a:rPr lang="en-US" sz="1400" dirty="0">
                          <a:latin typeface="Courier New" panose="02070309020205020404" pitchFamily="49" charset="0"/>
                          <a:cs typeface="Courier New" panose="02070309020205020404" pitchFamily="49" charset="0"/>
                        </a:rPr>
                        <a:t> timeout</a:t>
                      </a:r>
                      <a:r>
                        <a:rPr lang="uk-UA" sz="1400" dirty="0">
                          <a:latin typeface="Courier New" panose="02070309020205020404" pitchFamily="49" charset="0"/>
                          <a:cs typeface="Courier New" panose="02070309020205020404" pitchFamily="49" charset="0"/>
                        </a:rPr>
                        <a:t> </a:t>
                      </a:r>
                      <a:r>
                        <a:rPr lang="uk-UA" sz="1400" dirty="0"/>
                        <a:t>тунелю в секундах.</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189161">
                <a:tc>
                  <a:txBody>
                    <a:bodyPr/>
                    <a:lstStyle/>
                    <a:p>
                      <a:r>
                        <a:rPr lang="en-US" sz="1400" b="1" dirty="0"/>
                        <a:t>max-</a:t>
                      </a:r>
                      <a:r>
                        <a:rPr lang="en-US" sz="1400" b="1" dirty="0" err="1"/>
                        <a:t>mru</a:t>
                      </a:r>
                      <a:r>
                        <a:rPr lang="en-US" sz="1400" dirty="0"/>
                        <a:t> (</a:t>
                      </a:r>
                      <a:r>
                        <a:rPr lang="en-US" sz="1400" i="1" dirty="0"/>
                        <a:t>integer</a:t>
                      </a:r>
                      <a:r>
                        <a:rPr lang="en-US" sz="1400" dirty="0"/>
                        <a:t>; Default: </a:t>
                      </a:r>
                      <a:r>
                        <a:rPr lang="en-US" sz="1400" b="1" dirty="0"/>
                        <a:t>1460</a:t>
                      </a:r>
                      <a:r>
                        <a:rPr lang="en-US" sz="1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Maximum Receive Unit. </a:t>
                      </a:r>
                      <a:r>
                        <a:rPr lang="uk-UA" sz="1400" dirty="0"/>
                        <a:t>Максимальний розмір пакета, який інтерфейс L2TP зможе отримати без фрагментації пакетів.</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189161">
                <a:tc>
                  <a:txBody>
                    <a:bodyPr/>
                    <a:lstStyle/>
                    <a:p>
                      <a:r>
                        <a:rPr lang="en-US" sz="1400" b="1" dirty="0"/>
                        <a:t>max-</a:t>
                      </a:r>
                      <a:r>
                        <a:rPr lang="en-US" sz="1400" b="1" dirty="0" err="1"/>
                        <a:t>mtu</a:t>
                      </a:r>
                      <a:r>
                        <a:rPr lang="en-US" sz="1400" dirty="0"/>
                        <a:t> (</a:t>
                      </a:r>
                      <a:r>
                        <a:rPr lang="en-US" sz="1400" i="1" dirty="0"/>
                        <a:t>integer</a:t>
                      </a:r>
                      <a:r>
                        <a:rPr lang="en-US" sz="1400" dirty="0"/>
                        <a:t>; Default: </a:t>
                      </a:r>
                      <a:r>
                        <a:rPr lang="en-US" sz="1400" b="1" dirty="0"/>
                        <a:t>1460</a:t>
                      </a:r>
                      <a:r>
                        <a:rPr lang="en-US" sz="1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Maximum Transmission Unit. </a:t>
                      </a:r>
                      <a:r>
                        <a:rPr lang="uk-UA" sz="1400" dirty="0"/>
                        <a:t>Максимальний розмір пакета, який інтерфейс L2TP зможе надіслати без фрагментації пакетів.</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189161">
                <a:tc>
                  <a:txBody>
                    <a:bodyPr/>
                    <a:lstStyle/>
                    <a:p>
                      <a:r>
                        <a:rPr lang="en-US" sz="1400" b="1" dirty="0" err="1"/>
                        <a:t>mrru</a:t>
                      </a:r>
                      <a:r>
                        <a:rPr lang="en-US" sz="1400" dirty="0"/>
                        <a:t> (</a:t>
                      </a:r>
                      <a:r>
                        <a:rPr lang="en-US" sz="1400" i="1" dirty="0"/>
                        <a:t>disabled | integer</a:t>
                      </a:r>
                      <a:r>
                        <a:rPr lang="en-US" sz="1400" dirty="0"/>
                        <a:t>; Default: </a:t>
                      </a:r>
                      <a:r>
                        <a:rPr lang="en-US" sz="1400" b="1" dirty="0"/>
                        <a:t>disabled</a:t>
                      </a:r>
                      <a:r>
                        <a:rPr lang="en-US" sz="1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1400" dirty="0"/>
                        <a:t>Максимальний розмір пакета, який можна отримати за посиланням. Якщо пакет перевищує MTU тунелю, його буде розділено на кілька пакетів, що дозволить надсилати через тунель повнорозмірні пакети IP або Ethernet.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pic>
        <p:nvPicPr>
          <p:cNvPr id="2" name="Picture 1"/>
          <p:cNvPicPr>
            <a:picLocks noChangeAspect="1"/>
          </p:cNvPicPr>
          <p:nvPr/>
        </p:nvPicPr>
        <p:blipFill>
          <a:blip r:embed="rId2"/>
          <a:stretch>
            <a:fillRect/>
          </a:stretch>
        </p:blipFill>
        <p:spPr>
          <a:xfrm>
            <a:off x="3382433" y="2175192"/>
            <a:ext cx="5486400" cy="638175"/>
          </a:xfrm>
          <a:prstGeom prst="rect">
            <a:avLst/>
          </a:prstGeom>
          <a:ln>
            <a:solidFill>
              <a:schemeClr val="accent1"/>
            </a:solidFill>
          </a:ln>
        </p:spPr>
      </p:pic>
      <p:sp>
        <p:nvSpPr>
          <p:cNvPr id="3" name="Rectangle 2"/>
          <p:cNvSpPr/>
          <p:nvPr/>
        </p:nvSpPr>
        <p:spPr>
          <a:xfrm>
            <a:off x="5154000" y="0"/>
            <a:ext cx="1240532" cy="369332"/>
          </a:xfrm>
          <a:prstGeom prst="rect">
            <a:avLst/>
          </a:prstGeom>
        </p:spPr>
        <p:txBody>
          <a:bodyPr wrap="none">
            <a:spAutoFit/>
          </a:bodyPr>
          <a:lstStyle/>
          <a:p>
            <a:r>
              <a:rPr lang="en-US" b="1" dirty="0"/>
              <a:t>L2TP Client</a:t>
            </a:r>
          </a:p>
        </p:txBody>
      </p:sp>
    </p:spTree>
    <p:extLst>
      <p:ext uri="{BB962C8B-B14F-4D97-AF65-F5344CB8AC3E}">
        <p14:creationId xmlns:p14="http://schemas.microsoft.com/office/powerpoint/2010/main" val="1963891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52303292"/>
              </p:ext>
            </p:extLst>
          </p:nvPr>
        </p:nvGraphicFramePr>
        <p:xfrm>
          <a:off x="84665" y="57039"/>
          <a:ext cx="11997268" cy="3062449"/>
        </p:xfrm>
        <a:graphic>
          <a:graphicData uri="http://schemas.openxmlformats.org/drawingml/2006/table">
            <a:tbl>
              <a:tblPr/>
              <a:tblGrid>
                <a:gridCol w="3149602">
                  <a:extLst>
                    <a:ext uri="{9D8B030D-6E8A-4147-A177-3AD203B41FA5}">
                      <a16:colId xmlns:a16="http://schemas.microsoft.com/office/drawing/2014/main" val="20000"/>
                    </a:ext>
                  </a:extLst>
                </a:gridCol>
                <a:gridCol w="8847666">
                  <a:extLst>
                    <a:ext uri="{9D8B030D-6E8A-4147-A177-3AD203B41FA5}">
                      <a16:colId xmlns:a16="http://schemas.microsoft.com/office/drawing/2014/main" val="20001"/>
                    </a:ext>
                  </a:extLst>
                </a:gridCol>
              </a:tblGrid>
              <a:tr h="303398">
                <a:tc>
                  <a:txBody>
                    <a:bodyPr/>
                    <a:lstStyle/>
                    <a:p>
                      <a:pPr algn="ctr"/>
                      <a:r>
                        <a:rPr lang="uk-UA" sz="1800" dirty="0"/>
                        <a:t>Властивість</a:t>
                      </a:r>
                      <a:endParaRPr lang="en-US" sz="1800" dirty="0"/>
                    </a:p>
                  </a:txBody>
                  <a:tcPr marL="60508" marR="60508" marT="30254" marB="302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uk-UA" sz="1800" dirty="0"/>
                        <a:t>Опис</a:t>
                      </a:r>
                      <a:endParaRPr lang="en-US" sz="1800" dirty="0"/>
                    </a:p>
                  </a:txBody>
                  <a:tcPr marL="60508" marR="60508" marT="30254" marB="302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404000">
                <a:tc>
                  <a:txBody>
                    <a:bodyPr/>
                    <a:lstStyle/>
                    <a:p>
                      <a:r>
                        <a:rPr lang="en-US" sz="1400" b="1" dirty="0"/>
                        <a:t>name</a:t>
                      </a:r>
                      <a:r>
                        <a:rPr lang="en-US" sz="1400" dirty="0"/>
                        <a:t> (</a:t>
                      </a:r>
                      <a:r>
                        <a:rPr lang="en-US" sz="1400" i="1" dirty="0"/>
                        <a:t>string</a:t>
                      </a:r>
                      <a:r>
                        <a:rPr lang="en-US" sz="1400" dirty="0"/>
                        <a:t>; Default: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1400" dirty="0"/>
                        <a:t>Назва інтерфейсу.</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89161">
                <a:tc>
                  <a:txBody>
                    <a:bodyPr/>
                    <a:lstStyle/>
                    <a:p>
                      <a:r>
                        <a:rPr lang="en-US" sz="1400" b="1" dirty="0"/>
                        <a:t>password</a:t>
                      </a:r>
                      <a:r>
                        <a:rPr lang="en-US" sz="1400" dirty="0"/>
                        <a:t> (</a:t>
                      </a:r>
                      <a:r>
                        <a:rPr lang="en-US" sz="1400" i="1" dirty="0"/>
                        <a:t>string</a:t>
                      </a:r>
                      <a:r>
                        <a:rPr lang="en-US" sz="1400" dirty="0"/>
                        <a:t>; Default: </a:t>
                      </a:r>
                      <a:r>
                        <a:rPr lang="en-US" sz="1400" b="1" dirty="0"/>
                        <a:t>""</a:t>
                      </a:r>
                      <a:r>
                        <a:rPr lang="en-US" sz="1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1400" dirty="0"/>
                        <a:t>Пароль, який використовується для аутентифікації.</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89161">
                <a:tc>
                  <a:txBody>
                    <a:bodyPr/>
                    <a:lstStyle/>
                    <a:p>
                      <a:r>
                        <a:rPr lang="en-US" sz="1400" b="1" dirty="0"/>
                        <a:t>profile</a:t>
                      </a:r>
                      <a:r>
                        <a:rPr lang="en-US" sz="1400" dirty="0"/>
                        <a:t> (</a:t>
                      </a:r>
                      <a:r>
                        <a:rPr lang="en-US" sz="1400" i="1" dirty="0"/>
                        <a:t>name</a:t>
                      </a:r>
                      <a:r>
                        <a:rPr lang="en-US" sz="1400" dirty="0"/>
                        <a:t>; Default: </a:t>
                      </a:r>
                      <a:r>
                        <a:rPr lang="en-US" sz="1400" b="1" dirty="0"/>
                        <a:t>default-encryption</a:t>
                      </a:r>
                      <a:r>
                        <a:rPr lang="en-US" sz="1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1400" dirty="0"/>
                        <a:t>Визначає, яка конфігурація профілю PPP використовуватиметься під час встановлення тунелю.</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70268">
                <a:tc>
                  <a:txBody>
                    <a:bodyPr/>
                    <a:lstStyle/>
                    <a:p>
                      <a:r>
                        <a:rPr lang="en-US" sz="1400" b="1"/>
                        <a:t>user</a:t>
                      </a:r>
                      <a:r>
                        <a:rPr lang="en-US" sz="1400"/>
                        <a:t> (</a:t>
                      </a:r>
                      <a:r>
                        <a:rPr lang="en-US" sz="1400" i="1"/>
                        <a:t>string</a:t>
                      </a:r>
                      <a:r>
                        <a:rPr lang="en-US" sz="1400"/>
                        <a:t>; Default: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User name </a:t>
                      </a:r>
                      <a:r>
                        <a:rPr lang="uk-UA" sz="1400" dirty="0"/>
                        <a:t>що використовується для аутентифікації</a:t>
                      </a:r>
                      <a:r>
                        <a:rPr lang="en-US" sz="1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73428">
                <a:tc>
                  <a:txBody>
                    <a:bodyPr/>
                    <a:lstStyle/>
                    <a:p>
                      <a:r>
                        <a:rPr lang="en-US" sz="1400" b="1"/>
                        <a:t>use-ipsec</a:t>
                      </a:r>
                      <a:r>
                        <a:rPr lang="en-US" sz="1400"/>
                        <a:t> (</a:t>
                      </a:r>
                      <a:r>
                        <a:rPr lang="en-US" sz="1400" i="1"/>
                        <a:t>yes | no</a:t>
                      </a:r>
                      <a:r>
                        <a:rPr lang="en-US" sz="1400"/>
                        <a:t>; Default: </a:t>
                      </a:r>
                      <a:r>
                        <a:rPr lang="en-US" sz="1400" b="1"/>
                        <a:t>no</a:t>
                      </a:r>
                      <a:r>
                        <a:rPr lang="en-US" sz="140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1400" dirty="0"/>
                        <a:t>Якщо цей параметр увімкнено, динамічна конфігурація однорангового пристрою IPSec і політика додаються для інкапсуляції з’єднання L2TP у тунель IPSec</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512233">
                <a:tc>
                  <a:txBody>
                    <a:bodyPr/>
                    <a:lstStyle/>
                    <a:p>
                      <a:r>
                        <a:rPr lang="en-US" sz="1400" b="1"/>
                        <a:t>ipsec-secret</a:t>
                      </a:r>
                      <a:r>
                        <a:rPr lang="en-US" sz="1400"/>
                        <a:t> (</a:t>
                      </a:r>
                      <a:r>
                        <a:rPr lang="en-US" sz="1400" i="1"/>
                        <a:t>string</a:t>
                      </a:r>
                      <a:r>
                        <a:rPr lang="en-US" sz="1400"/>
                        <a:t>; Default: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err="1"/>
                        <a:t>Preshared</a:t>
                      </a:r>
                      <a:r>
                        <a:rPr lang="en-US" sz="1400" dirty="0"/>
                        <a:t> key</a:t>
                      </a:r>
                      <a:r>
                        <a:rPr lang="uk-UA" sz="1400" dirty="0"/>
                        <a:t>,</a:t>
                      </a:r>
                      <a:r>
                        <a:rPr lang="uk-UA" sz="1400" baseline="0" dirty="0"/>
                        <a:t> що використовується коли</a:t>
                      </a:r>
                      <a:r>
                        <a:rPr lang="en-US" sz="1400" dirty="0"/>
                        <a:t> </a:t>
                      </a:r>
                      <a:r>
                        <a:rPr lang="en-US" sz="1400" dirty="0">
                          <a:latin typeface="Courier New" panose="02070309020205020404" pitchFamily="49" charset="0"/>
                          <a:cs typeface="Courier New" panose="02070309020205020404" pitchFamily="49" charset="0"/>
                        </a:rPr>
                        <a:t>use-</a:t>
                      </a:r>
                      <a:r>
                        <a:rPr lang="en-US" sz="1400" dirty="0" err="1">
                          <a:latin typeface="Courier New" panose="02070309020205020404" pitchFamily="49" charset="0"/>
                          <a:cs typeface="Courier New" panose="02070309020205020404" pitchFamily="49" charset="0"/>
                        </a:rPr>
                        <a:t>ipsec</a:t>
                      </a:r>
                      <a:r>
                        <a:rPr lang="en-US" sz="1400" dirty="0"/>
                        <a:t> </a:t>
                      </a:r>
                      <a:r>
                        <a:rPr lang="uk-UA" sz="1400" dirty="0"/>
                        <a:t>ввімкнено</a:t>
                      </a:r>
                      <a:r>
                        <a:rPr lang="en-US" sz="1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19448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7484" y="369332"/>
            <a:ext cx="11810583" cy="5933121"/>
          </a:xfrm>
        </p:spPr>
        <p:txBody>
          <a:bodyPr>
            <a:normAutofit/>
          </a:bodyPr>
          <a:lstStyle/>
          <a:p>
            <a:pPr marL="0" indent="0">
              <a:buNone/>
            </a:pPr>
            <a:r>
              <a:rPr lang="uk-UA" sz="1400" dirty="0"/>
              <a:t>Інтерфейс створюється для кожного тунелю, встановленого на заданому сервері. У конфігурації сервера L2TP є два типи інтерфейсів</a:t>
            </a:r>
            <a:r>
              <a:rPr lang="en-US" sz="1400" dirty="0"/>
              <a:t>:</a:t>
            </a:r>
          </a:p>
          <a:p>
            <a:r>
              <a:rPr lang="uk-UA" sz="1400" b="1" dirty="0"/>
              <a:t>Статичні інтерфейси додаються адміністративно</a:t>
            </a:r>
            <a:r>
              <a:rPr lang="uk-UA" sz="1400" dirty="0"/>
              <a:t>, якщо є потреба посилатися на конкретне ім’я інтерфейсу (у правилах брандмауера чи в іншому місці), створене для конкретного користувача; </a:t>
            </a:r>
            <a:endParaRPr lang="en-US" sz="1400" dirty="0"/>
          </a:p>
          <a:p>
            <a:r>
              <a:rPr lang="uk-UA" sz="1400" b="1" dirty="0"/>
              <a:t>Динамічні інтерфейси додаються</a:t>
            </a:r>
            <a:r>
              <a:rPr lang="uk-UA" sz="1400" dirty="0"/>
              <a:t> до цього списку </a:t>
            </a:r>
            <a:r>
              <a:rPr lang="uk-UA" sz="1400" b="1" dirty="0"/>
              <a:t>автоматично</a:t>
            </a:r>
            <a:r>
              <a:rPr lang="uk-UA" sz="1400" dirty="0"/>
              <a:t> щоразу, коли користувач підключений і його ім’я користувача не збігається з жодним наявним статичним записом (або якщо запис уже активний, оскільки не може бути двох окремих тунельних інтерфейсів, на які посилається одне ім’я)</a:t>
            </a:r>
            <a:r>
              <a:rPr lang="en-US" sz="1400" dirty="0"/>
              <a:t>.</a:t>
            </a:r>
            <a:r>
              <a:rPr lang="uk-UA" sz="1400" dirty="0"/>
              <a:t> </a:t>
            </a:r>
            <a:endParaRPr lang="en-US" sz="1400" dirty="0"/>
          </a:p>
          <a:p>
            <a:pPr marL="0" indent="0">
              <a:buNone/>
            </a:pPr>
            <a:r>
              <a:rPr lang="uk-UA" sz="1400" dirty="0"/>
              <a:t>Динамічні інтерфейси з’являються, коли користувач підключається, і зникають, коли користувач від’єднується, тому неможливо посилатися на створений для цього тунель у конфігурації маршрутизатора (наприклад, у брандмауері), тому, якщо потрібні постійні правила для цього користувача, необхідно створити статичний вхід для нього. В іншому випадку можна безпечно використовувати динамічну конфігурацію. </a:t>
            </a:r>
            <a:endParaRPr lang="en-US" sz="1400" dirty="0"/>
          </a:p>
        </p:txBody>
      </p:sp>
      <p:sp>
        <p:nvSpPr>
          <p:cNvPr id="4" name="Rectangle 3"/>
          <p:cNvSpPr/>
          <p:nvPr/>
        </p:nvSpPr>
        <p:spPr>
          <a:xfrm>
            <a:off x="5204800" y="0"/>
            <a:ext cx="1301895" cy="369332"/>
          </a:xfrm>
          <a:prstGeom prst="rect">
            <a:avLst/>
          </a:prstGeom>
        </p:spPr>
        <p:txBody>
          <a:bodyPr wrap="none">
            <a:spAutoFit/>
          </a:bodyPr>
          <a:lstStyle/>
          <a:p>
            <a:r>
              <a:rPr lang="en-US" b="1" dirty="0"/>
              <a:t>L2TP Server</a:t>
            </a:r>
          </a:p>
        </p:txBody>
      </p:sp>
      <p:graphicFrame>
        <p:nvGraphicFramePr>
          <p:cNvPr id="5" name="Content Placeholder 3"/>
          <p:cNvGraphicFramePr>
            <a:graphicFrameLocks/>
          </p:cNvGraphicFramePr>
          <p:nvPr>
            <p:extLst>
              <p:ext uri="{D42A27DB-BD31-4B8C-83A1-F6EECF244321}">
                <p14:modId xmlns:p14="http://schemas.microsoft.com/office/powerpoint/2010/main" val="4109893915"/>
              </p:ext>
            </p:extLst>
          </p:nvPr>
        </p:nvGraphicFramePr>
        <p:xfrm>
          <a:off x="144141" y="2588573"/>
          <a:ext cx="11997268" cy="4188993"/>
        </p:xfrm>
        <a:graphic>
          <a:graphicData uri="http://schemas.openxmlformats.org/drawingml/2006/table">
            <a:tbl>
              <a:tblPr/>
              <a:tblGrid>
                <a:gridCol w="2980059">
                  <a:extLst>
                    <a:ext uri="{9D8B030D-6E8A-4147-A177-3AD203B41FA5}">
                      <a16:colId xmlns:a16="http://schemas.microsoft.com/office/drawing/2014/main" val="20000"/>
                    </a:ext>
                  </a:extLst>
                </a:gridCol>
                <a:gridCol w="9017209">
                  <a:extLst>
                    <a:ext uri="{9D8B030D-6E8A-4147-A177-3AD203B41FA5}">
                      <a16:colId xmlns:a16="http://schemas.microsoft.com/office/drawing/2014/main" val="20001"/>
                    </a:ext>
                  </a:extLst>
                </a:gridCol>
              </a:tblGrid>
              <a:tr h="303398">
                <a:tc>
                  <a:txBody>
                    <a:bodyPr/>
                    <a:lstStyle/>
                    <a:p>
                      <a:pPr algn="ctr"/>
                      <a:r>
                        <a:rPr lang="uk-UA" sz="1200" dirty="0"/>
                        <a:t>Властивість</a:t>
                      </a:r>
                      <a:endParaRPr lang="en-US" sz="1200" dirty="0"/>
                    </a:p>
                  </a:txBody>
                  <a:tcPr marL="60508" marR="60508" marT="30254" marB="302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uk-UA" sz="1200" dirty="0"/>
                        <a:t>Опис</a:t>
                      </a:r>
                      <a:endParaRPr lang="en-US" sz="1200" dirty="0"/>
                    </a:p>
                  </a:txBody>
                  <a:tcPr marL="60508" marR="60508" marT="30254" marB="302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404000">
                <a:tc>
                  <a:txBody>
                    <a:bodyPr/>
                    <a:lstStyle/>
                    <a:p>
                      <a:r>
                        <a:rPr lang="en-US" sz="1200" b="1" dirty="0"/>
                        <a:t>authentication</a:t>
                      </a:r>
                      <a:r>
                        <a:rPr lang="en-US" sz="1200" dirty="0"/>
                        <a:t> (</a:t>
                      </a:r>
                      <a:r>
                        <a:rPr lang="en-US" sz="1200" i="1" dirty="0"/>
                        <a:t>pap | chap | mschap1 | mschap2</a:t>
                      </a:r>
                      <a:r>
                        <a:rPr lang="en-US" sz="1200" dirty="0"/>
                        <a:t>; Default: </a:t>
                      </a:r>
                      <a:r>
                        <a:rPr lang="en-US" sz="1200" b="1" dirty="0"/>
                        <a:t>mschap1,mschap2</a:t>
                      </a:r>
                      <a:r>
                        <a:rPr lang="en-US" sz="12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1200" dirty="0"/>
                        <a:t>Методи автентифікації, які приймає сервер.</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89161">
                <a:tc>
                  <a:txBody>
                    <a:bodyPr/>
                    <a:lstStyle/>
                    <a:p>
                      <a:r>
                        <a:rPr lang="en-US" sz="1200" b="1"/>
                        <a:t>default-profile</a:t>
                      </a:r>
                      <a:r>
                        <a:rPr lang="en-US" sz="1200"/>
                        <a:t> (</a:t>
                      </a:r>
                      <a:r>
                        <a:rPr lang="en-US" sz="1200" i="1"/>
                        <a:t>name</a:t>
                      </a:r>
                      <a:r>
                        <a:rPr lang="en-US" sz="1200"/>
                        <a:t>; Default: </a:t>
                      </a:r>
                      <a:r>
                        <a:rPr lang="en-US" sz="1200" b="1"/>
                        <a:t>default-encryption</a:t>
                      </a:r>
                      <a:r>
                        <a:rPr lang="en-US" sz="120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1200" dirty="0"/>
                        <a:t>Профіль за замовчуванням</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89161">
                <a:tc>
                  <a:txBody>
                    <a:bodyPr/>
                    <a:lstStyle/>
                    <a:p>
                      <a:r>
                        <a:rPr lang="en-US" sz="1200" b="1"/>
                        <a:t>enabled</a:t>
                      </a:r>
                      <a:r>
                        <a:rPr lang="en-US" sz="1200"/>
                        <a:t> (</a:t>
                      </a:r>
                      <a:r>
                        <a:rPr lang="en-US" sz="1200" i="1"/>
                        <a:t>yes | no</a:t>
                      </a:r>
                      <a:r>
                        <a:rPr lang="en-US" sz="1200"/>
                        <a:t>; Default: </a:t>
                      </a:r>
                      <a:r>
                        <a:rPr lang="en-US" sz="1200" b="1"/>
                        <a:t>no</a:t>
                      </a:r>
                      <a:r>
                        <a:rPr lang="en-US" sz="120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1200" dirty="0"/>
                        <a:t>Визначає, чи ввімкнено сервер L2TP.</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88109">
                <a:tc>
                  <a:txBody>
                    <a:bodyPr/>
                    <a:lstStyle/>
                    <a:p>
                      <a:r>
                        <a:rPr lang="en-US" sz="1200" b="1"/>
                        <a:t>max-mru</a:t>
                      </a:r>
                      <a:r>
                        <a:rPr lang="en-US" sz="1200"/>
                        <a:t> (</a:t>
                      </a:r>
                      <a:r>
                        <a:rPr lang="en-US" sz="1200" i="1"/>
                        <a:t>integer</a:t>
                      </a:r>
                      <a:r>
                        <a:rPr lang="en-US" sz="1200"/>
                        <a:t>; Default: </a:t>
                      </a:r>
                      <a:r>
                        <a:rPr lang="en-US" sz="1200" b="1"/>
                        <a:t>1450</a:t>
                      </a:r>
                      <a:r>
                        <a:rPr lang="en-US" sz="120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1200" dirty="0"/>
                        <a:t>Максимальний розмір пакета, який інтерфейс L2TP зможе отримати без фрагментації пакетів.</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73428">
                <a:tc>
                  <a:txBody>
                    <a:bodyPr/>
                    <a:lstStyle/>
                    <a:p>
                      <a:r>
                        <a:rPr lang="en-US" sz="1200" b="1"/>
                        <a:t>keepalive-timeout</a:t>
                      </a:r>
                      <a:r>
                        <a:rPr lang="en-US" sz="1200"/>
                        <a:t> (</a:t>
                      </a:r>
                      <a:r>
                        <a:rPr lang="en-US" sz="1200" i="1"/>
                        <a:t>integer</a:t>
                      </a:r>
                      <a:r>
                        <a:rPr lang="en-US" sz="1200"/>
                        <a:t>; Default: </a:t>
                      </a:r>
                      <a:r>
                        <a:rPr lang="en-US" sz="1200" b="1"/>
                        <a:t>30</a:t>
                      </a:r>
                      <a:r>
                        <a:rPr lang="en-US" sz="120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1200" dirty="0"/>
                        <a:t>Якщо сервер протягом періоду очікування підтримки активності не отримує жодних пакетів, він надсилатиме </a:t>
                      </a:r>
                      <a:r>
                        <a:rPr lang="en-US" sz="1200" dirty="0" err="1"/>
                        <a:t>keepalive</a:t>
                      </a:r>
                      <a:r>
                        <a:rPr lang="uk-UA" sz="1200" dirty="0"/>
                        <a:t> пакети щосекунди п’ять разів. Якщо сервер все ще не отримує жодної відповіді від клієнта, то клієнт буде відключено через 5 секунд. Журнали відображатимуть 5 повідомлень "</a:t>
                      </a:r>
                      <a:r>
                        <a:rPr lang="uk-UA" sz="1200" dirty="0">
                          <a:latin typeface="Courier New" panose="02070309020205020404" pitchFamily="49" charset="0"/>
                          <a:cs typeface="Courier New" panose="02070309020205020404" pitchFamily="49" charset="0"/>
                        </a:rPr>
                        <a:t>LCP missed echo reply</a:t>
                      </a:r>
                      <a:r>
                        <a:rPr lang="uk-UA" sz="1200" dirty="0"/>
                        <a:t>", після чого від’єднається.</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03828">
                <a:tc>
                  <a:txBody>
                    <a:bodyPr/>
                    <a:lstStyle/>
                    <a:p>
                      <a:r>
                        <a:rPr lang="en-US" sz="1200" b="1"/>
                        <a:t>max-mtu</a:t>
                      </a:r>
                      <a:r>
                        <a:rPr lang="en-US" sz="1200"/>
                        <a:t> (</a:t>
                      </a:r>
                      <a:r>
                        <a:rPr lang="en-US" sz="1200" i="1"/>
                        <a:t>integer</a:t>
                      </a:r>
                      <a:r>
                        <a:rPr lang="en-US" sz="1200"/>
                        <a:t>; Default: </a:t>
                      </a:r>
                      <a:r>
                        <a:rPr lang="en-US" sz="1200" b="1"/>
                        <a:t>1450</a:t>
                      </a:r>
                      <a:r>
                        <a:rPr lang="en-US" sz="120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1200" dirty="0"/>
                        <a:t>Максимальний розмір пакета, який інтерфейс L2TP зможе надіслати без фрагментації пакетів.</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512233">
                <a:tc>
                  <a:txBody>
                    <a:bodyPr/>
                    <a:lstStyle/>
                    <a:p>
                      <a:r>
                        <a:rPr lang="en-US" sz="1200" b="1"/>
                        <a:t>use-ipsec</a:t>
                      </a:r>
                      <a:r>
                        <a:rPr lang="en-US" sz="1200"/>
                        <a:t> (</a:t>
                      </a:r>
                      <a:r>
                        <a:rPr lang="en-US" sz="1200" i="1"/>
                        <a:t>no | yes | require</a:t>
                      </a:r>
                      <a:r>
                        <a:rPr lang="en-US" sz="1200"/>
                        <a:t>; Default: </a:t>
                      </a:r>
                      <a:r>
                        <a:rPr lang="en-US" sz="1200" b="1"/>
                        <a:t>no</a:t>
                      </a:r>
                      <a:r>
                        <a:rPr lang="en-US" sz="120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1200" dirty="0"/>
                        <a:t>Якщо цю опцію ввімкнено, динамічна конфігурація однорангового пристрою IPSec додається до більшості налаштувань L2TP road-warrior. Якщо вибрано параметр </a:t>
                      </a:r>
                      <a:r>
                        <a:rPr lang="en-US" sz="1200" dirty="0">
                          <a:latin typeface="Courier New" panose="02070309020205020404" pitchFamily="49" charset="0"/>
                          <a:cs typeface="Courier New" panose="02070309020205020404" pitchFamily="49" charset="0"/>
                        </a:rPr>
                        <a:t>require</a:t>
                      </a:r>
                      <a:r>
                        <a:rPr lang="uk-UA" sz="1200" dirty="0"/>
                        <a:t>, сервер прийматиме лише ті спроби підключення L2TP, які були інкапсульовані в тунель IPSec.</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12545">
                <a:tc>
                  <a:txBody>
                    <a:bodyPr/>
                    <a:lstStyle/>
                    <a:p>
                      <a:r>
                        <a:rPr lang="en-US" sz="1200" b="1"/>
                        <a:t>ipsec-secret</a:t>
                      </a:r>
                      <a:r>
                        <a:rPr lang="en-US" sz="1200"/>
                        <a:t> (</a:t>
                      </a:r>
                      <a:r>
                        <a:rPr lang="en-US" sz="1200" i="1"/>
                        <a:t>string</a:t>
                      </a:r>
                      <a:r>
                        <a:rPr lang="en-US" sz="1200"/>
                        <a:t>; Default: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err="1"/>
                        <a:t>Preshared</a:t>
                      </a:r>
                      <a:r>
                        <a:rPr lang="en-US" sz="1200" dirty="0"/>
                        <a:t> key</a:t>
                      </a:r>
                      <a:r>
                        <a:rPr lang="uk-UA" sz="1200" dirty="0"/>
                        <a:t>,</a:t>
                      </a:r>
                      <a:r>
                        <a:rPr lang="uk-UA" sz="1200" baseline="0" dirty="0"/>
                        <a:t> що використовується коли</a:t>
                      </a:r>
                      <a:r>
                        <a:rPr lang="en-US" sz="1200" dirty="0"/>
                        <a:t> </a:t>
                      </a:r>
                      <a:r>
                        <a:rPr lang="en-US" sz="1200" dirty="0">
                          <a:latin typeface="Courier New" panose="02070309020205020404" pitchFamily="49" charset="0"/>
                          <a:cs typeface="Courier New" panose="02070309020205020404" pitchFamily="49" charset="0"/>
                        </a:rPr>
                        <a:t>use-</a:t>
                      </a:r>
                      <a:r>
                        <a:rPr lang="en-US" sz="1200" dirty="0" err="1">
                          <a:latin typeface="Courier New" panose="02070309020205020404" pitchFamily="49" charset="0"/>
                          <a:cs typeface="Courier New" panose="02070309020205020404" pitchFamily="49" charset="0"/>
                        </a:rPr>
                        <a:t>ipsec</a:t>
                      </a:r>
                      <a:r>
                        <a:rPr lang="en-US" sz="1200" dirty="0"/>
                        <a:t> </a:t>
                      </a:r>
                      <a:r>
                        <a:rPr lang="uk-UA" sz="1200" dirty="0"/>
                        <a:t>ввімкнено</a:t>
                      </a:r>
                      <a:r>
                        <a:rPr lang="en-US" sz="12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512233">
                <a:tc>
                  <a:txBody>
                    <a:bodyPr/>
                    <a:lstStyle/>
                    <a:p>
                      <a:r>
                        <a:rPr lang="en-US" sz="1200" b="1"/>
                        <a:t>mrru</a:t>
                      </a:r>
                      <a:r>
                        <a:rPr lang="en-US" sz="1200"/>
                        <a:t> (</a:t>
                      </a:r>
                      <a:r>
                        <a:rPr lang="en-US" sz="1200" i="1"/>
                        <a:t>disabled | integer</a:t>
                      </a:r>
                      <a:r>
                        <a:rPr lang="en-US" sz="1200"/>
                        <a:t>; Default: </a:t>
                      </a:r>
                      <a:r>
                        <a:rPr lang="en-US" sz="1200" b="1"/>
                        <a:t>disabled</a:t>
                      </a:r>
                      <a:r>
                        <a:rPr lang="en-US" sz="120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1200" dirty="0"/>
                        <a:t>Максимальний розмір пакета, який можна отримати за посиланням. Якщо пакет перевищує MTU тунелю, його буде розділено на кілька пакетів, що дозволить надсилати через тунель повнорозмірні пакети IP або Ethernet.</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37486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b="1" dirty="0"/>
              <a:t>Приклад конфігурації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667" y="664308"/>
            <a:ext cx="6723982" cy="1376160"/>
          </a:xfrm>
          <a:prstGeom prst="rect">
            <a:avLst/>
          </a:prstGeom>
        </p:spPr>
      </p:pic>
      <p:sp>
        <p:nvSpPr>
          <p:cNvPr id="4" name="Rectangle 3"/>
          <p:cNvSpPr/>
          <p:nvPr/>
        </p:nvSpPr>
        <p:spPr>
          <a:xfrm>
            <a:off x="559786" y="2127214"/>
            <a:ext cx="1053430" cy="307777"/>
          </a:xfrm>
          <a:prstGeom prst="rect">
            <a:avLst/>
          </a:prstGeom>
        </p:spPr>
        <p:txBody>
          <a:bodyPr wrap="none">
            <a:spAutoFit/>
          </a:bodyPr>
          <a:lstStyle/>
          <a:p>
            <a:r>
              <a:rPr lang="en-US" sz="1400" b="1" dirty="0"/>
              <a:t>L2TP Server</a:t>
            </a:r>
          </a:p>
        </p:txBody>
      </p:sp>
      <p:sp>
        <p:nvSpPr>
          <p:cNvPr id="5" name="Rectangle 4"/>
          <p:cNvSpPr/>
          <p:nvPr/>
        </p:nvSpPr>
        <p:spPr>
          <a:xfrm>
            <a:off x="465667" y="2434991"/>
            <a:ext cx="8499547" cy="307777"/>
          </a:xfrm>
          <a:prstGeom prst="rect">
            <a:avLst/>
          </a:prstGeom>
        </p:spPr>
        <p:txBody>
          <a:bodyPr wrap="square">
            <a:spAutoFit/>
          </a:bodyPr>
          <a:lstStyle/>
          <a:p>
            <a:r>
              <a:rPr lang="uk-UA" sz="1400" dirty="0"/>
              <a:t>На стороні сервера ввімкнемо L2TP-сервер і створимо профіль PPP для конкретного користувача:</a:t>
            </a:r>
          </a:p>
        </p:txBody>
      </p:sp>
      <p:pic>
        <p:nvPicPr>
          <p:cNvPr id="6" name="Picture 5"/>
          <p:cNvPicPr>
            <a:picLocks noChangeAspect="1"/>
          </p:cNvPicPr>
          <p:nvPr/>
        </p:nvPicPr>
        <p:blipFill>
          <a:blip r:embed="rId3"/>
          <a:stretch>
            <a:fillRect/>
          </a:stretch>
        </p:blipFill>
        <p:spPr>
          <a:xfrm>
            <a:off x="309034" y="2829514"/>
            <a:ext cx="11668700" cy="483032"/>
          </a:xfrm>
          <a:prstGeom prst="rect">
            <a:avLst/>
          </a:prstGeom>
          <a:ln>
            <a:solidFill>
              <a:schemeClr val="accent1"/>
            </a:solidFill>
          </a:ln>
        </p:spPr>
      </p:pic>
      <p:sp>
        <p:nvSpPr>
          <p:cNvPr id="7" name="Rectangle 6"/>
          <p:cNvSpPr/>
          <p:nvPr/>
        </p:nvSpPr>
        <p:spPr>
          <a:xfrm>
            <a:off x="559786" y="3651113"/>
            <a:ext cx="1006942" cy="307777"/>
          </a:xfrm>
          <a:prstGeom prst="rect">
            <a:avLst/>
          </a:prstGeom>
        </p:spPr>
        <p:txBody>
          <a:bodyPr wrap="none">
            <a:spAutoFit/>
          </a:bodyPr>
          <a:lstStyle/>
          <a:p>
            <a:r>
              <a:rPr lang="en-US" sz="1400" b="1" dirty="0"/>
              <a:t>L2TP Client</a:t>
            </a:r>
          </a:p>
        </p:txBody>
      </p:sp>
      <p:sp>
        <p:nvSpPr>
          <p:cNvPr id="8" name="Rectangle 7"/>
          <p:cNvSpPr/>
          <p:nvPr/>
        </p:nvSpPr>
        <p:spPr>
          <a:xfrm>
            <a:off x="465667" y="3958890"/>
            <a:ext cx="11311466" cy="523220"/>
          </a:xfrm>
          <a:prstGeom prst="rect">
            <a:avLst/>
          </a:prstGeom>
        </p:spPr>
        <p:txBody>
          <a:bodyPr wrap="square">
            <a:spAutoFit/>
          </a:bodyPr>
          <a:lstStyle/>
          <a:p>
            <a:r>
              <a:rPr lang="uk-UA" sz="1400" dirty="0"/>
              <a:t>Налаштування L2TP-клієнта в RouterOS дуже просте. У наступному прикладі ми вже маємо попередньо налаштовані 3 одиниці. Налаштуємо клієнт L2TP з іменем користувача «MT-User», паролем «StrongPass» і сервером 192.168.51.3:</a:t>
            </a:r>
          </a:p>
        </p:txBody>
      </p:sp>
      <p:pic>
        <p:nvPicPr>
          <p:cNvPr id="9" name="Picture 8"/>
          <p:cNvPicPr>
            <a:picLocks noChangeAspect="1"/>
          </p:cNvPicPr>
          <p:nvPr/>
        </p:nvPicPr>
        <p:blipFill>
          <a:blip r:embed="rId4"/>
          <a:stretch>
            <a:fillRect/>
          </a:stretch>
        </p:blipFill>
        <p:spPr>
          <a:xfrm>
            <a:off x="309034" y="4605234"/>
            <a:ext cx="7753350" cy="1495425"/>
          </a:xfrm>
          <a:prstGeom prst="rect">
            <a:avLst/>
          </a:prstGeom>
          <a:ln>
            <a:solidFill>
              <a:schemeClr val="accent1"/>
            </a:solidFill>
          </a:ln>
        </p:spPr>
      </p:pic>
    </p:spTree>
    <p:extLst>
      <p:ext uri="{BB962C8B-B14F-4D97-AF65-F5344CB8AC3E}">
        <p14:creationId xmlns:p14="http://schemas.microsoft.com/office/powerpoint/2010/main" val="4066379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770466"/>
            <a:ext cx="11579383" cy="5729921"/>
          </a:xfrm>
        </p:spPr>
        <p:txBody>
          <a:bodyPr>
            <a:normAutofit/>
          </a:bodyPr>
          <a:lstStyle/>
          <a:p>
            <a:pPr marL="0" indent="0">
              <a:buNone/>
            </a:pPr>
            <a:r>
              <a:rPr lang="uk-UA" sz="1600" dirty="0"/>
              <a:t>Налаштування LAC/LNS або ще відоме як віртуальна приватна комутована мережа (</a:t>
            </a:r>
            <a:r>
              <a:rPr lang="en-US" sz="1600" dirty="0"/>
              <a:t>Virtual Private </a:t>
            </a:r>
            <a:r>
              <a:rPr lang="en-US" sz="1600" dirty="0" err="1"/>
              <a:t>DialUp</a:t>
            </a:r>
            <a:r>
              <a:rPr lang="en-US" sz="1600" dirty="0"/>
              <a:t> Network</a:t>
            </a:r>
            <a:r>
              <a:rPr lang="uk-UA" sz="1600" dirty="0"/>
              <a:t> - VPDN) дозволяє встановлювати з’єднання «точка-точка» на великій відстані між віддаленими користувачами комутованого доступу та приватними мережами. </a:t>
            </a:r>
          </a:p>
          <a:p>
            <a:pPr marL="0" indent="0">
              <a:buNone/>
            </a:pPr>
            <a:r>
              <a:rPr lang="uk-UA" sz="1600" dirty="0"/>
              <a:t>Клієнт віддаленого доступу використовує PPPOE для з’єднання з концентратором доступу L2TP (</a:t>
            </a:r>
            <a:r>
              <a:rPr lang="en-US" sz="1600" dirty="0"/>
              <a:t>L2TP access concentrator</a:t>
            </a:r>
            <a:r>
              <a:rPr lang="uk-UA" sz="1600" dirty="0"/>
              <a:t> - LAC), LAC визначає, що сеанс має бути перенаправлений через IP-мережу на сервер мережі L2TP (</a:t>
            </a:r>
            <a:r>
              <a:rPr lang="en-US" sz="1600" dirty="0"/>
              <a:t>L2TP Network Server</a:t>
            </a:r>
            <a:r>
              <a:rPr lang="uk-UA" sz="1600" dirty="0"/>
              <a:t> - LNS), створює тунель L2TP і пересилає кадри PPP на сервер, де знаходиться клієнт. автентифіковано та встановлено сеанс.</a:t>
            </a:r>
          </a:p>
        </p:txBody>
      </p:sp>
      <p:sp>
        <p:nvSpPr>
          <p:cNvPr id="2" name="Rectangle 1"/>
          <p:cNvSpPr/>
          <p:nvPr/>
        </p:nvSpPr>
        <p:spPr>
          <a:xfrm>
            <a:off x="1065225" y="213267"/>
            <a:ext cx="3643818" cy="369332"/>
          </a:xfrm>
          <a:prstGeom prst="rect">
            <a:avLst/>
          </a:prstGeom>
        </p:spPr>
        <p:txBody>
          <a:bodyPr wrap="none">
            <a:spAutoFit/>
          </a:bodyPr>
          <a:lstStyle/>
          <a:p>
            <a:r>
              <a:rPr lang="en-US" b="1" dirty="0"/>
              <a:t>LAC and LNS setup with Cisco as LAC</a:t>
            </a:r>
            <a:endParaRPr lang="en-US" b="1" dirty="0">
              <a:effectLst/>
            </a:endParaRPr>
          </a:p>
        </p:txBody>
      </p:sp>
      <p:pic>
        <p:nvPicPr>
          <p:cNvPr id="5" name="Picture 4"/>
          <p:cNvPicPr>
            <a:picLocks noChangeAspect="1"/>
          </p:cNvPicPr>
          <p:nvPr/>
        </p:nvPicPr>
        <p:blipFill>
          <a:blip r:embed="rId2"/>
          <a:stretch>
            <a:fillRect/>
          </a:stretch>
        </p:blipFill>
        <p:spPr>
          <a:xfrm>
            <a:off x="398351" y="2538040"/>
            <a:ext cx="6964891" cy="4150214"/>
          </a:xfrm>
          <a:prstGeom prst="rect">
            <a:avLst/>
          </a:prstGeom>
        </p:spPr>
      </p:pic>
      <p:sp>
        <p:nvSpPr>
          <p:cNvPr id="6" name="Rectangle 5"/>
          <p:cNvSpPr/>
          <p:nvPr/>
        </p:nvSpPr>
        <p:spPr>
          <a:xfrm>
            <a:off x="7636932" y="4191970"/>
            <a:ext cx="4340801" cy="954107"/>
          </a:xfrm>
          <a:prstGeom prst="rect">
            <a:avLst/>
          </a:prstGeom>
        </p:spPr>
        <p:txBody>
          <a:bodyPr wrap="square">
            <a:spAutoFit/>
          </a:bodyPr>
          <a:lstStyle/>
          <a:p>
            <a:r>
              <a:rPr lang="uk-UA" sz="1400" i="1" dirty="0"/>
              <a:t>На момент написання лекції RouterOS не можна використовувати в ролі LAC. З цієї причини буде продемонстровано, як налаштувати базову мережу з RouterOS як LNS і маршрутизатором Cisco як LAC.</a:t>
            </a:r>
          </a:p>
        </p:txBody>
      </p:sp>
    </p:spTree>
    <p:extLst>
      <p:ext uri="{BB962C8B-B14F-4D97-AF65-F5344CB8AC3E}">
        <p14:creationId xmlns:p14="http://schemas.microsoft.com/office/powerpoint/2010/main" val="1229817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148963"/>
            <a:ext cx="11624316" cy="452170"/>
          </a:xfrm>
        </p:spPr>
        <p:txBody>
          <a:bodyPr>
            <a:normAutofit fontScale="92500" lnSpcReduction="20000"/>
          </a:bodyPr>
          <a:lstStyle/>
          <a:p>
            <a:pPr marL="0" indent="0">
              <a:buNone/>
            </a:pPr>
            <a:r>
              <a:rPr lang="uk-UA" sz="1600" dirty="0"/>
              <a:t>Будемо використовувати просту конфігурацію, щоб продемонструвати основи налаштування VPDN. Припустимо, що LAC буде перенаправляти клієнтам LNS з іменем FQDN, що містить домен mt.lv.</a:t>
            </a:r>
          </a:p>
        </p:txBody>
      </p:sp>
      <p:sp>
        <p:nvSpPr>
          <p:cNvPr id="2" name="Rectangle 1"/>
          <p:cNvSpPr/>
          <p:nvPr/>
        </p:nvSpPr>
        <p:spPr>
          <a:xfrm>
            <a:off x="398351" y="601133"/>
            <a:ext cx="6096000" cy="369332"/>
          </a:xfrm>
          <a:prstGeom prst="rect">
            <a:avLst/>
          </a:prstGeom>
        </p:spPr>
        <p:txBody>
          <a:bodyPr>
            <a:spAutoFit/>
          </a:bodyPr>
          <a:lstStyle/>
          <a:p>
            <a:r>
              <a:rPr lang="en-US" b="1" dirty="0"/>
              <a:t>Client</a:t>
            </a:r>
          </a:p>
        </p:txBody>
      </p:sp>
      <p:sp>
        <p:nvSpPr>
          <p:cNvPr id="4" name="Rectangle 3"/>
          <p:cNvSpPr/>
          <p:nvPr/>
        </p:nvSpPr>
        <p:spPr>
          <a:xfrm>
            <a:off x="398351" y="899414"/>
            <a:ext cx="6096000" cy="307777"/>
          </a:xfrm>
          <a:prstGeom prst="rect">
            <a:avLst/>
          </a:prstGeom>
        </p:spPr>
        <p:txBody>
          <a:bodyPr>
            <a:spAutoFit/>
          </a:bodyPr>
          <a:lstStyle/>
          <a:p>
            <a:r>
              <a:rPr lang="uk-UA" sz="1400" dirty="0"/>
              <a:t>Для простоти припустимо, що клієнтом є маршрутизатор RouterOS:</a:t>
            </a:r>
          </a:p>
        </p:txBody>
      </p:sp>
      <p:pic>
        <p:nvPicPr>
          <p:cNvPr id="5" name="Picture 4"/>
          <p:cNvPicPr>
            <a:picLocks noChangeAspect="1"/>
          </p:cNvPicPr>
          <p:nvPr/>
        </p:nvPicPr>
        <p:blipFill>
          <a:blip r:embed="rId2"/>
          <a:stretch>
            <a:fillRect/>
          </a:stretch>
        </p:blipFill>
        <p:spPr>
          <a:xfrm>
            <a:off x="398351" y="1268746"/>
            <a:ext cx="6896100" cy="371475"/>
          </a:xfrm>
          <a:prstGeom prst="rect">
            <a:avLst/>
          </a:prstGeom>
          <a:ln>
            <a:solidFill>
              <a:schemeClr val="accent1"/>
            </a:solidFill>
          </a:ln>
        </p:spPr>
      </p:pic>
      <p:sp>
        <p:nvSpPr>
          <p:cNvPr id="6" name="Rectangle 5"/>
          <p:cNvSpPr/>
          <p:nvPr/>
        </p:nvSpPr>
        <p:spPr>
          <a:xfrm>
            <a:off x="398351" y="1690138"/>
            <a:ext cx="6096000" cy="369332"/>
          </a:xfrm>
          <a:prstGeom prst="rect">
            <a:avLst/>
          </a:prstGeom>
        </p:spPr>
        <p:txBody>
          <a:bodyPr>
            <a:spAutoFit/>
          </a:bodyPr>
          <a:lstStyle/>
          <a:p>
            <a:r>
              <a:rPr lang="en-US" b="1"/>
              <a:t>LAC</a:t>
            </a:r>
            <a:endParaRPr lang="en-US" b="1" dirty="0"/>
          </a:p>
        </p:txBody>
      </p:sp>
      <p:sp>
        <p:nvSpPr>
          <p:cNvPr id="7" name="Rectangle 6"/>
          <p:cNvSpPr/>
          <p:nvPr/>
        </p:nvSpPr>
        <p:spPr>
          <a:xfrm>
            <a:off x="398351" y="2000057"/>
            <a:ext cx="10989734" cy="307777"/>
          </a:xfrm>
          <a:prstGeom prst="rect">
            <a:avLst/>
          </a:prstGeom>
        </p:spPr>
        <p:txBody>
          <a:bodyPr wrap="square">
            <a:spAutoFit/>
          </a:bodyPr>
          <a:lstStyle/>
          <a:p>
            <a:r>
              <a:rPr lang="uk-UA" sz="1400" dirty="0"/>
              <a:t>Припустимо, що клієнт підключено до порту GigabitEthernet1, а IP-адреса сервера LNS 10.155.101.231</a:t>
            </a:r>
          </a:p>
        </p:txBody>
      </p:sp>
      <p:pic>
        <p:nvPicPr>
          <p:cNvPr id="8" name="Picture 7"/>
          <p:cNvPicPr>
            <a:picLocks noChangeAspect="1"/>
          </p:cNvPicPr>
          <p:nvPr/>
        </p:nvPicPr>
        <p:blipFill>
          <a:blip r:embed="rId3"/>
          <a:stretch>
            <a:fillRect/>
          </a:stretch>
        </p:blipFill>
        <p:spPr>
          <a:xfrm>
            <a:off x="398351" y="2307834"/>
            <a:ext cx="3023796" cy="4491871"/>
          </a:xfrm>
          <a:prstGeom prst="rect">
            <a:avLst/>
          </a:prstGeom>
          <a:ln>
            <a:solidFill>
              <a:schemeClr val="accent1"/>
            </a:solidFill>
          </a:ln>
        </p:spPr>
      </p:pic>
      <p:sp>
        <p:nvSpPr>
          <p:cNvPr id="9" name="Rectangle 8"/>
          <p:cNvSpPr/>
          <p:nvPr/>
        </p:nvSpPr>
        <p:spPr>
          <a:xfrm>
            <a:off x="3567000" y="5806070"/>
            <a:ext cx="8345599" cy="738664"/>
          </a:xfrm>
          <a:prstGeom prst="rect">
            <a:avLst/>
          </a:prstGeom>
        </p:spPr>
        <p:txBody>
          <a:bodyPr wrap="square">
            <a:spAutoFit/>
          </a:bodyPr>
          <a:lstStyle/>
          <a:p>
            <a:r>
              <a:rPr lang="uk-UA" sz="1400" i="1" dirty="0"/>
              <a:t>Це налаштування не автентифікує клієнта ні локально, ні через RADIUS, фактично не перевіряє ім’я домену, не контролює доступ L2 заради простоти. </a:t>
            </a:r>
            <a:endParaRPr lang="en-US" sz="1400" i="1" dirty="0"/>
          </a:p>
          <a:p>
            <a:r>
              <a:rPr lang="uk-UA" sz="1400" i="1" dirty="0"/>
              <a:t>Якщо ви хочете використовувати ці функції, зверніться до посібників із конфігурації Cisco.</a:t>
            </a:r>
          </a:p>
        </p:txBody>
      </p:sp>
    </p:spTree>
    <p:extLst>
      <p:ext uri="{BB962C8B-B14F-4D97-AF65-F5344CB8AC3E}">
        <p14:creationId xmlns:p14="http://schemas.microsoft.com/office/powerpoint/2010/main" val="2348248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3278</TotalTime>
  <Words>2492</Words>
  <Application>Microsoft Office PowerPoint</Application>
  <PresentationFormat>Широкий екран</PresentationFormat>
  <Paragraphs>223</Paragraphs>
  <Slides>29</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29</vt:i4>
      </vt:variant>
    </vt:vector>
  </HeadingPairs>
  <TitlesOfParts>
    <vt:vector size="34" baseType="lpstr">
      <vt:lpstr>Arial</vt:lpstr>
      <vt:lpstr>Calibri</vt:lpstr>
      <vt:lpstr>Calibri Light</vt:lpstr>
      <vt:lpstr>Courier New</vt:lpstr>
      <vt:lpstr>Office Theme</vt:lpstr>
      <vt:lpstr>Лекція 11</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1</dc:title>
  <dc:creator>Пользователь Windows</dc:creator>
  <cp:lastModifiedBy>frostoff4ever@gmail.com</cp:lastModifiedBy>
  <cp:revision>246</cp:revision>
  <dcterms:created xsi:type="dcterms:W3CDTF">2022-02-12T14:17:58Z</dcterms:created>
  <dcterms:modified xsi:type="dcterms:W3CDTF">2026-04-27T09:57:47Z</dcterms:modified>
</cp:coreProperties>
</file>