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28" d="100"/>
          <a:sy n="128" d="100"/>
        </p:scale>
        <p:origin x="-13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106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8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0" y="0"/>
            <a:ext cx="2286000" cy="109728"/>
          </a:xfrm>
          <a:prstGeom prst="rect">
            <a:avLst/>
          </a:prstGeom>
          <a:solidFill>
            <a:srgbClr val="C9952A"/>
          </a:solidFill>
          <a:ln/>
        </p:spPr>
      </p:sp>
      <p:sp>
        <p:nvSpPr>
          <p:cNvPr id="4" name="Shape 2"/>
          <p:cNvSpPr/>
          <p:nvPr/>
        </p:nvSpPr>
        <p:spPr>
          <a:xfrm>
            <a:off x="9034272" y="0"/>
            <a:ext cx="109728" cy="1828800"/>
          </a:xfrm>
          <a:prstGeom prst="rect">
            <a:avLst/>
          </a:prstGeom>
          <a:solidFill>
            <a:srgbClr val="C9952A"/>
          </a:solidFill>
          <a:ln/>
        </p:spPr>
      </p:sp>
      <p:sp>
        <p:nvSpPr>
          <p:cNvPr id="5" name="Shape 3"/>
          <p:cNvSpPr/>
          <p:nvPr/>
        </p:nvSpPr>
        <p:spPr>
          <a:xfrm>
            <a:off x="6217920" y="548640"/>
            <a:ext cx="2743200" cy="2743200"/>
          </a:xfrm>
          <a:prstGeom prst="ellipse">
            <a:avLst/>
          </a:prstGeom>
          <a:solidFill>
            <a:srgbClr val="1A3A6B">
              <a:alpha val="60000"/>
            </a:srgbClr>
          </a:solidFill>
          <a:ln w="25400">
            <a:solidFill>
              <a:srgbClr val="02809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0" y="822960"/>
            <a:ext cx="2011680" cy="2011680"/>
          </a:xfrm>
          <a:prstGeom prst="ellipse">
            <a:avLst/>
          </a:prstGeom>
          <a:solidFill>
            <a:srgbClr val="028090">
              <a:alpha val="30000"/>
            </a:srgbClr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2743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00A896"/>
                </a:solidFill>
              </a:rPr>
              <a:t>УПРАВЛІННЯ ПРОЄКТАМИ  •  ПРАКТИЧНЕ ЗАНЯТТЯ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" y="777240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СТЕЙКХОЛДЕРИ ПРОЄКТУ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320040" y="1600200"/>
            <a:ext cx="5669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КЕЙСОВЕ ПРАКТИЧНЕ ЗАНЯТТЯ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320040" y="2286000"/>
            <a:ext cx="3200400" cy="4572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320040" y="2468880"/>
            <a:ext cx="5669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ADCFC"/>
                </a:solidFill>
              </a:rPr>
              <a:t>Від теорії до практики: аналіз, матриця, стратегія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20040" y="3291840"/>
            <a:ext cx="1783080" cy="822960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20040" y="33375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00A896"/>
                </a:solidFill>
              </a:rPr>
              <a:t>ФОРМАТ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20040" y="361188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Робота в групах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240280" y="3291840"/>
            <a:ext cx="1783080" cy="822960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2240280" y="33375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00A896"/>
                </a:solidFill>
              </a:rPr>
              <a:t>ТРИВАЛІСТЬ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240280" y="361188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90 хвилин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60520" y="3291840"/>
            <a:ext cx="1783080" cy="822960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160520" y="33375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00A896"/>
                </a:solidFill>
              </a:rPr>
              <a:t>КЕЙС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160520" y="361188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Реальний сценарій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28090">
              <a:alpha val="80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320040" y="4873752"/>
            <a:ext cx="8503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Тема 5–6 • Аналіз стейкхолдерів та стратегія взаємодії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8368"/>
            <a:ext cx="9144000" cy="64008"/>
          </a:xfrm>
          <a:prstGeom prst="rect">
            <a:avLst/>
          </a:prstGeom>
          <a:solidFill>
            <a:srgbClr val="C9952A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9144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КЕЙС: «ТЕХНОПАРК МАЙБУТНЬОГО»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868680"/>
            <a:ext cx="8595360" cy="1417320"/>
          </a:xfrm>
          <a:prstGeom prst="rect">
            <a:avLst/>
          </a:prstGeom>
          <a:solidFill>
            <a:srgbClr val="FFFFFF"/>
          </a:solidFill>
          <a:ln w="254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868680"/>
            <a:ext cx="73152" cy="141732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9144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28090"/>
                </a:solidFill>
              </a:rPr>
              <a:t>СЦЕНАРІЙ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1207008"/>
            <a:ext cx="822960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3A"/>
                </a:solidFill>
              </a:rPr>
              <a:t>Міська рада міста N (населення 250 тис. осіб) планує збудувати технопарк на місці старого заводу. Проєкт передбачає залучення 500 млн грн інвестицій, створення 2000 робочих місць та реконструкцію занедбаної промислової зони. Будівництво заплановано на 3 роки. Ви — команда проєктного менеджменту.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2423160"/>
            <a:ext cx="2743200" cy="1097280"/>
          </a:xfrm>
          <a:prstGeom prst="rect">
            <a:avLst/>
          </a:prstGeom>
          <a:solidFill>
            <a:srgbClr val="028090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74320" y="248716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FFFFFF"/>
                </a:solidFill>
              </a:rPr>
              <a:t>БЮДЖЕТ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74320" y="276148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500 млн грн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274320" y="3163824"/>
            <a:ext cx="2743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CADCFC"/>
                </a:solidFill>
              </a:rPr>
              <a:t>державне та приватне фінансування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172968" y="2423160"/>
            <a:ext cx="2743200" cy="1097280"/>
          </a:xfrm>
          <a:prstGeom prst="rect">
            <a:avLst/>
          </a:prstGeom>
          <a:solidFill>
            <a:srgbClr val="12284C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172968" y="248716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FFFFFF"/>
                </a:solidFill>
              </a:rPr>
              <a:t>ТЕРМІНИ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172968" y="276148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36 місяців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3172968" y="3163824"/>
            <a:ext cx="2743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CADCFC"/>
                </a:solidFill>
              </a:rPr>
              <a:t>від затвердження до відкриття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071616" y="2423160"/>
            <a:ext cx="2743200" cy="1097280"/>
          </a:xfrm>
          <a:prstGeom prst="rect">
            <a:avLst/>
          </a:prstGeom>
          <a:solidFill>
            <a:srgbClr val="C9952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071616" y="248716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FFFFFF"/>
                </a:solidFill>
              </a:rPr>
              <a:t>МЕТА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071616" y="276148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2000 робочих місць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071616" y="3163824"/>
            <a:ext cx="2743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CADCFC"/>
                </a:solidFill>
              </a:rPr>
              <a:t>сфера IT, виробництво, R&amp;D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74320" y="365760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2284C"/>
                </a:solidFill>
              </a:rPr>
              <a:t>КЛЮЧОВІ НАПРУЖЕННЯ КЕЙСУ: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65760" y="4005072"/>
            <a:ext cx="8412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</a:rPr>
              <a:t>🏭  Частина мешканців проти знесення старого заводу (культурна спадщина)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65760" y="4251960"/>
            <a:ext cx="8412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</a:rPr>
              <a:t>🌿  Екологічні організації вимагають оцінки впливу на довкілля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65760" y="4498848"/>
            <a:ext cx="8412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</a:rPr>
              <a:t>💼  Місцевий бізнес хоче пільг та гарантії підрядів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65760" y="4745736"/>
            <a:ext cx="8412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3A"/>
                </a:solidFill>
              </a:rPr>
              <a:t>🏛️  Опозиційний депутат блокує голосування в раді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8368"/>
            <a:ext cx="9144000" cy="64008"/>
          </a:xfrm>
          <a:prstGeom prst="rect">
            <a:avLst/>
          </a:prstGeom>
          <a:solidFill>
            <a:srgbClr val="C9952A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9144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ЗАВДАННЯ 1 — ВИЯВЛЕННЯ СТЕЙКХОЛДЕРІВ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95360" cy="621792"/>
          </a:xfrm>
          <a:prstGeom prst="rect">
            <a:avLst/>
          </a:prstGeom>
          <a:solidFill>
            <a:srgbClr val="12284C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86868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📋  ІНСТРУКЦІЯ (10 хвилин)  |  Працюємо в групах по 4–5 осіб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5760" y="114300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ADCFC"/>
                </a:solidFill>
              </a:rPr>
              <a:t>Використовуючи метод мозкового штурму, ідентифікуйте якнайбільше стейкхолдерів проєкту. Класифікуйте їх за категоріями нижче.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74320" y="1600200"/>
            <a:ext cx="420624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12284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600200"/>
            <a:ext cx="4206240" cy="329184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10" name="Text 8"/>
          <p:cNvSpPr/>
          <p:nvPr/>
        </p:nvSpPr>
        <p:spPr>
          <a:xfrm>
            <a:off x="274320" y="1636776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</a:rPr>
              <a:t>ВНУТРІШНІ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11480" y="1984248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Міська рада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11480" y="2185416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Проєктний офіс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11480" y="2386584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Технічний відділ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" y="258775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Фінансовий департамент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11480" y="2788920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Прес-служба міськради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709160" y="1600200"/>
            <a:ext cx="420624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09160" y="1600200"/>
            <a:ext cx="4206240" cy="32918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8" name="Text 16"/>
          <p:cNvSpPr/>
          <p:nvPr/>
        </p:nvSpPr>
        <p:spPr>
          <a:xfrm>
            <a:off x="4709160" y="1636776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</a:rPr>
              <a:t>ЗОВНІШНІ — ПІДТРИМКА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846320" y="1984248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Інвестори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846320" y="2185416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IT-компанії (майбутні орендарі)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846320" y="2386584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Будівельні підрядники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846320" y="258775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Університети та наукові установи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46320" y="2788920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Профспілки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3154680"/>
            <a:ext cx="420624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8898A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3154680"/>
            <a:ext cx="4206240" cy="329184"/>
          </a:xfrm>
          <a:prstGeom prst="rect">
            <a:avLst/>
          </a:prstGeom>
          <a:solidFill>
            <a:srgbClr val="8898AA"/>
          </a:solidFill>
          <a:ln/>
        </p:spPr>
      </p:sp>
      <p:sp>
        <p:nvSpPr>
          <p:cNvPr id="26" name="Text 24"/>
          <p:cNvSpPr/>
          <p:nvPr/>
        </p:nvSpPr>
        <p:spPr>
          <a:xfrm>
            <a:off x="274320" y="3191256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</a:rPr>
              <a:t>ЗОВНІШНІ — НЕЙТРАЛЬНІ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11480" y="3538728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ЗМІ та медіа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" y="3739896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Конкуренти (інші міста)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11480" y="3941064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Постачальники обладнання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11480" y="414223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Страхові компанії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11480" y="4343400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Банки-кредитори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709160" y="3154680"/>
            <a:ext cx="420624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C995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09160" y="3154680"/>
            <a:ext cx="4206240" cy="329184"/>
          </a:xfrm>
          <a:prstGeom prst="rect">
            <a:avLst/>
          </a:prstGeom>
          <a:solidFill>
            <a:srgbClr val="C9952A"/>
          </a:solidFill>
          <a:ln/>
        </p:spPr>
      </p:sp>
      <p:sp>
        <p:nvSpPr>
          <p:cNvPr id="34" name="Text 32"/>
          <p:cNvSpPr/>
          <p:nvPr/>
        </p:nvSpPr>
        <p:spPr>
          <a:xfrm>
            <a:off x="4709160" y="3191256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</a:rPr>
              <a:t>ЗОВНІШНІ — ОПІР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846320" y="3538728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Екоактивісти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46320" y="3739896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Ностальгічні мешканці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846320" y="3941064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Опозиційні депутати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846320" y="414223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ОСББ прилеглих будинків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846320" y="4343400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→  Власники сусідніх підприємств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274320" y="4773168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2284C"/>
                </a:solidFill>
              </a:rPr>
              <a:t>💡  Порада: Запитайте себе — хто може ЗАБЛОКУВАТИ проєкт? Хто отримає ВИГОДУ? Хто зазнає ВТРАТ?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8368"/>
            <a:ext cx="9144000" cy="64008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9144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ЗАВДАННЯ 2 — МАТРИЦЯ ВЛАДА / ІНТЕРЕС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95360" cy="457200"/>
          </a:xfrm>
          <a:prstGeom prst="rect">
            <a:avLst/>
          </a:prstGeom>
          <a:solidFill>
            <a:srgbClr val="028090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86868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📋  Оцініть кожного стейкхолдера за двома параметрами та розмістіть у відповідному квадранті матриці  (15 хвилин)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463040" y="1417320"/>
            <a:ext cx="3566160" cy="1737360"/>
          </a:xfrm>
          <a:prstGeom prst="rect">
            <a:avLst/>
          </a:prstGeom>
          <a:solidFill>
            <a:srgbClr val="FFF3E0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0" y="1417320"/>
            <a:ext cx="3566160" cy="173736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463040" y="3154680"/>
            <a:ext cx="3566160" cy="1737360"/>
          </a:xfrm>
          <a:prstGeom prst="rect">
            <a:avLst/>
          </a:prstGeom>
          <a:solidFill>
            <a:srgbClr val="F3F4F6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0" y="3154680"/>
            <a:ext cx="3566160" cy="1737360"/>
          </a:xfrm>
          <a:prstGeom prst="rect">
            <a:avLst/>
          </a:prstGeom>
          <a:solidFill>
            <a:srgbClr val="E3F2FD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554480" y="150876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9952A"/>
                </a:solidFill>
              </a:rPr>
              <a:t>ДЖЕРЕЛО РИЗИКУ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C9952A"/>
                </a:solidFill>
              </a:rPr>
              <a:t>Тримати задоволеними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120640" y="150876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28090"/>
                </a:solidFill>
              </a:rPr>
              <a:t>КЛЮЧОВІ ГРАВЦІ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028090"/>
                </a:solidFill>
              </a:rPr>
              <a:t>Тісна співпраця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554480" y="324612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898AA"/>
                </a:solidFill>
              </a:rPr>
              <a:t>СПОСТЕРІГАЧІ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8898AA"/>
                </a:solidFill>
              </a:rPr>
              <a:t>Моніторинг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120640" y="324612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84C"/>
                </a:solidFill>
              </a:rPr>
              <a:t>СОЮЗНИКИ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12284C"/>
                </a:solidFill>
              </a:rPr>
              <a:t>Інформувати та підтримувати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108192" y="2039112"/>
            <a:ext cx="219456" cy="219456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/>
          <p:nvPr/>
        </p:nvSpPr>
        <p:spPr>
          <a:xfrm>
            <a:off x="5669280" y="22860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A2A3A"/>
                </a:solidFill>
              </a:rPr>
              <a:t>Міська рада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1810512" y="2039112"/>
            <a:ext cx="219456" cy="219456"/>
          </a:xfrm>
          <a:prstGeom prst="ellipse">
            <a:avLst/>
          </a:prstGeom>
          <a:solidFill>
            <a:srgbClr val="C9952A"/>
          </a:solidFill>
          <a:ln/>
        </p:spPr>
      </p:sp>
      <p:sp>
        <p:nvSpPr>
          <p:cNvPr id="18" name="Text 16"/>
          <p:cNvSpPr/>
          <p:nvPr/>
        </p:nvSpPr>
        <p:spPr>
          <a:xfrm>
            <a:off x="1371600" y="22860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A2A3A"/>
                </a:solidFill>
              </a:rPr>
              <a:t>Екоактивісти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7205472" y="2679192"/>
            <a:ext cx="219456" cy="219456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0" name="Text 18"/>
          <p:cNvSpPr/>
          <p:nvPr/>
        </p:nvSpPr>
        <p:spPr>
          <a:xfrm>
            <a:off x="6766560" y="292608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A2A3A"/>
                </a:solidFill>
              </a:rPr>
              <a:t>Інвестори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2267712" y="2404872"/>
            <a:ext cx="219456" cy="219456"/>
          </a:xfrm>
          <a:prstGeom prst="ellipse">
            <a:avLst/>
          </a:prstGeom>
          <a:solidFill>
            <a:srgbClr val="C9952A"/>
          </a:solidFill>
          <a:ln/>
        </p:spPr>
      </p:sp>
      <p:sp>
        <p:nvSpPr>
          <p:cNvPr id="22" name="Text 20"/>
          <p:cNvSpPr/>
          <p:nvPr/>
        </p:nvSpPr>
        <p:spPr>
          <a:xfrm>
            <a:off x="1828800" y="265176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A2A3A"/>
                </a:solidFill>
              </a:rPr>
              <a:t>Опозиція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5833872" y="3867912"/>
            <a:ext cx="219456" cy="219456"/>
          </a:xfrm>
          <a:prstGeom prst="ellipse">
            <a:avLst/>
          </a:prstGeom>
          <a:solidFill>
            <a:srgbClr val="12284C"/>
          </a:solidFill>
          <a:ln/>
        </p:spPr>
      </p:sp>
      <p:sp>
        <p:nvSpPr>
          <p:cNvPr id="24" name="Text 22"/>
          <p:cNvSpPr/>
          <p:nvPr/>
        </p:nvSpPr>
        <p:spPr>
          <a:xfrm>
            <a:off x="5394960" y="41148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A2A3A"/>
                </a:solidFill>
              </a:rPr>
              <a:t>ЗМІ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639312" y="3685032"/>
            <a:ext cx="219456" cy="219456"/>
          </a:xfrm>
          <a:prstGeom prst="ellipse">
            <a:avLst/>
          </a:prstGeom>
          <a:solidFill>
            <a:srgbClr val="8898AA"/>
          </a:solidFill>
          <a:ln/>
        </p:spPr>
      </p:sp>
      <p:sp>
        <p:nvSpPr>
          <p:cNvPr id="26" name="Text 24"/>
          <p:cNvSpPr/>
          <p:nvPr/>
        </p:nvSpPr>
        <p:spPr>
          <a:xfrm>
            <a:off x="3200400" y="393192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A2A3A"/>
                </a:solidFill>
              </a:rPr>
              <a:t>Мешканці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 rot="16200000">
            <a:off x="91440" y="288036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2284C"/>
                </a:solidFill>
              </a:rPr>
              <a:t>ВЛАДА / ВПЛИВ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931920" y="49377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2284C"/>
                </a:solidFill>
              </a:rPr>
              <a:t>ІНТЕРЕС →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1463040" y="1417320"/>
            <a:ext cx="7132320" cy="3474720"/>
          </a:xfrm>
          <a:prstGeom prst="rect">
            <a:avLst/>
          </a:prstGeom>
          <a:ln w="25400">
            <a:solidFill>
              <a:srgbClr val="12284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029200" y="1417320"/>
            <a:ext cx="0" cy="3474720"/>
          </a:xfrm>
          <a:prstGeom prst="line">
            <a:avLst/>
          </a:prstGeom>
          <a:noFill/>
          <a:ln w="19050">
            <a:solidFill>
              <a:srgbClr val="12284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463040" y="3154680"/>
            <a:ext cx="7132320" cy="0"/>
          </a:xfrm>
          <a:prstGeom prst="line">
            <a:avLst/>
          </a:prstGeom>
          <a:noFill/>
          <a:ln w="19050">
            <a:solidFill>
              <a:srgbClr val="12284C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C995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8368"/>
            <a:ext cx="9144000" cy="6400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9144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ЗАВДАННЯ 3 — СТРАТЕГІЇ ВЗАЄМОДІЇ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95360" cy="438912"/>
          </a:xfrm>
          <a:prstGeom prst="rect">
            <a:avLst/>
          </a:prstGeom>
          <a:solidFill>
            <a:srgbClr val="12284C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868680"/>
            <a:ext cx="8412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📋  Для кожного стейкхолдера з вашого списку сформулюйте конкретну стратегію взаємодії  (20 хвилин)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389888"/>
            <a:ext cx="4206240" cy="1691640"/>
          </a:xfrm>
          <a:prstGeom prst="rect">
            <a:avLst/>
          </a:prstGeom>
          <a:solidFill>
            <a:srgbClr val="FFFFFF"/>
          </a:solidFill>
          <a:ln w="1905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389888"/>
            <a:ext cx="4206240" cy="41148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1408176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КЛЮЧОВІ ГРАВЦІ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65760" y="1609344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FFFF"/>
                </a:solidFill>
              </a:rPr>
              <a:t>Тісна співпраця / Партнерство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11480" y="1847088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Регулярні зустрічі 1-на-1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11480" y="2057400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Залучення до прийняття рішень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11480" y="2267712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Ранній доступ до інформації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" y="2478024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Спільне планування ключових етапів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65760" y="2724912"/>
            <a:ext cx="4023360" cy="301752"/>
          </a:xfrm>
          <a:prstGeom prst="rect">
            <a:avLst/>
          </a:prstGeom>
          <a:solidFill>
            <a:srgbClr val="028090">
              <a:alpha val="15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411480" y="2743200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28090"/>
                </a:solidFill>
              </a:rPr>
              <a:t>📌  Міська рада: щотижневий брифінг, право вето на зміни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709160" y="1389888"/>
            <a:ext cx="4206240" cy="1691640"/>
          </a:xfrm>
          <a:prstGeom prst="rect">
            <a:avLst/>
          </a:prstGeom>
          <a:solidFill>
            <a:srgbClr val="FFFFFF"/>
          </a:solidFill>
          <a:ln w="19050">
            <a:solidFill>
              <a:srgbClr val="C995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09160" y="1389888"/>
            <a:ext cx="4206240" cy="411480"/>
          </a:xfrm>
          <a:prstGeom prst="rect">
            <a:avLst/>
          </a:prstGeom>
          <a:solidFill>
            <a:srgbClr val="C9952A"/>
          </a:solidFill>
          <a:ln/>
        </p:spPr>
      </p:sp>
      <p:sp>
        <p:nvSpPr>
          <p:cNvPr id="19" name="Text 17"/>
          <p:cNvSpPr/>
          <p:nvPr/>
        </p:nvSpPr>
        <p:spPr>
          <a:xfrm>
            <a:off x="4800600" y="1408176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ДЖЕРЕЛО РИЗИКУ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800600" y="1609344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FFFF"/>
                </a:solidFill>
              </a:rPr>
              <a:t>Тримати задоволеними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846320" y="1847088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Проактивне інформування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846320" y="2057400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Врахування ключових вимог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46320" y="2267712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Компенсаційні механізми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846320" y="2478024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Публічні консультації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800600" y="2724912"/>
            <a:ext cx="4023360" cy="301752"/>
          </a:xfrm>
          <a:prstGeom prst="rect">
            <a:avLst/>
          </a:prstGeom>
          <a:solidFill>
            <a:srgbClr val="C9952A">
              <a:alpha val="15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0" y="2743200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9952A"/>
                </a:solidFill>
              </a:rPr>
              <a:t>📌  Екоактивісти: замовити незалежний екоаудит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74320" y="3218688"/>
            <a:ext cx="4206240" cy="1691640"/>
          </a:xfrm>
          <a:prstGeom prst="rect">
            <a:avLst/>
          </a:prstGeom>
          <a:solidFill>
            <a:srgbClr val="FFFFFF"/>
          </a:solidFill>
          <a:ln w="19050">
            <a:solidFill>
              <a:srgbClr val="12284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74320" y="3218688"/>
            <a:ext cx="4206240" cy="411480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3236976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СОЮЗНИКИ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65760" y="3438144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FFFF"/>
                </a:solidFill>
              </a:rPr>
              <a:t>Інформувати та підтримувати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11480" y="3675888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Регулярна розсилка новин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11480" y="3886200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Запрошення на відкриті заходи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11480" y="4096512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Залучення як амбасадорів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11480" y="4306824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Публічні звіти про прогрес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65760" y="4553712"/>
            <a:ext cx="4023360" cy="301752"/>
          </a:xfrm>
          <a:prstGeom prst="rect">
            <a:avLst/>
          </a:prstGeom>
          <a:solidFill>
            <a:srgbClr val="12284C">
              <a:alpha val="15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411480" y="4572000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2284C"/>
                </a:solidFill>
              </a:rPr>
              <a:t>📌  ЗМІ: прес-тури, ексклюзивні інтерв'ю з командою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709160" y="3218688"/>
            <a:ext cx="4206240" cy="1691640"/>
          </a:xfrm>
          <a:prstGeom prst="rect">
            <a:avLst/>
          </a:prstGeom>
          <a:solidFill>
            <a:srgbClr val="FFFFFF"/>
          </a:solidFill>
          <a:ln w="19050">
            <a:solidFill>
              <a:srgbClr val="8898A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709160" y="3218688"/>
            <a:ext cx="4206240" cy="411480"/>
          </a:xfrm>
          <a:prstGeom prst="rect">
            <a:avLst/>
          </a:prstGeom>
          <a:solidFill>
            <a:srgbClr val="8898AA"/>
          </a:solidFill>
          <a:ln/>
        </p:spPr>
      </p:sp>
      <p:sp>
        <p:nvSpPr>
          <p:cNvPr id="39" name="Text 37"/>
          <p:cNvSpPr/>
          <p:nvPr/>
        </p:nvSpPr>
        <p:spPr>
          <a:xfrm>
            <a:off x="4800600" y="3236976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СПОСТЕРІГАЧІ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4800600" y="3438144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FFFF"/>
                </a:solidFill>
              </a:rPr>
              <a:t>Моніторинг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46320" y="3675888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Публічна звітність на сайті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846320" y="3886200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Відповіді на запити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4846320" y="4096512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Моніторинг соцмереж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4846320" y="4306824"/>
            <a:ext cx="3931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✓  Реагування за потреби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4800600" y="4553712"/>
            <a:ext cx="4023360" cy="301752"/>
          </a:xfrm>
          <a:prstGeom prst="rect">
            <a:avLst/>
          </a:prstGeom>
          <a:solidFill>
            <a:srgbClr val="8898AA">
              <a:alpha val="15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4846320" y="4572000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898AA"/>
                </a:solidFill>
              </a:rPr>
              <a:t>📌  Сусідні підприємства: чат для повідомлень про незручності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8B1A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8368"/>
            <a:ext cx="9144000" cy="64008"/>
          </a:xfrm>
          <a:prstGeom prst="rect">
            <a:avLst/>
          </a:prstGeom>
          <a:solidFill>
            <a:srgbClr val="C9952A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9144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ЗАВДАННЯ 4 — РОБОТА З ОПОРОМ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95360" cy="420624"/>
          </a:xfrm>
          <a:prstGeom prst="rect">
            <a:avLst/>
          </a:prstGeom>
          <a:solidFill>
            <a:srgbClr val="1A2A3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859536"/>
            <a:ext cx="8412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📋  Оберіть 2 «важких» стейкхолдери. Розробіть тактику нейтралізації їхнього опору  (15 хвилин)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4114800" cy="3383280"/>
          </a:xfrm>
          <a:prstGeom prst="rect">
            <a:avLst/>
          </a:prstGeom>
          <a:solidFill>
            <a:srgbClr val="FFFFFF"/>
          </a:solidFill>
          <a:ln w="25400">
            <a:solidFill>
              <a:srgbClr val="E0B05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371600"/>
            <a:ext cx="4114800" cy="438912"/>
          </a:xfrm>
          <a:prstGeom prst="rect">
            <a:avLst/>
          </a:prstGeom>
          <a:solidFill>
            <a:srgbClr val="D4901A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139903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⚠  ХЕЙТЕРИ (слабкий вплив + негатив)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11480" y="1920240"/>
            <a:ext cx="3840480" cy="749808"/>
          </a:xfrm>
          <a:prstGeom prst="rect">
            <a:avLst/>
          </a:prstGeom>
          <a:solidFill>
            <a:srgbClr val="FFFBF0"/>
          </a:solidFill>
          <a:ln w="12700">
            <a:solidFill>
              <a:srgbClr val="E0B05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19659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901A"/>
                </a:solidFill>
              </a:rPr>
              <a:t>Ностальгічні мешканці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02920" y="2212848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Конкурс проєктів меморіалу заводу. Зробіть їх частиною рішення.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11480" y="2788920"/>
            <a:ext cx="3840480" cy="749808"/>
          </a:xfrm>
          <a:prstGeom prst="rect">
            <a:avLst/>
          </a:prstGeom>
          <a:solidFill>
            <a:srgbClr val="FFFBF0"/>
          </a:solidFill>
          <a:ln w="12700">
            <a:solidFill>
              <a:srgbClr val="E0B05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8346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901A"/>
                </a:solidFill>
              </a:rPr>
              <a:t>Анонімні коментатори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02920" y="3081528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Відкрита онлайн-карта проєкту. Прозорість знижує фантазії.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11480" y="3657600"/>
            <a:ext cx="3840480" cy="749808"/>
          </a:xfrm>
          <a:prstGeom prst="rect">
            <a:avLst/>
          </a:prstGeom>
          <a:solidFill>
            <a:srgbClr val="FFFBF0"/>
          </a:solidFill>
          <a:ln w="12700">
            <a:solidFill>
              <a:srgbClr val="E0B05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370332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901A"/>
                </a:solidFill>
              </a:rPr>
              <a:t>Локальні блогери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02920" y="3950208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Запросити на будівельний тур. Перетворити критиків на свідків.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54880" y="1371600"/>
            <a:ext cx="4114800" cy="3383280"/>
          </a:xfrm>
          <a:prstGeom prst="rect">
            <a:avLst/>
          </a:prstGeom>
          <a:solidFill>
            <a:srgbClr val="FFFFFF"/>
          </a:solidFill>
          <a:ln w="25400">
            <a:solidFill>
              <a:srgbClr val="8B1A1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54880" y="1371600"/>
            <a:ext cx="4114800" cy="438912"/>
          </a:xfrm>
          <a:prstGeom prst="rect">
            <a:avLst/>
          </a:prstGeom>
          <a:solidFill>
            <a:srgbClr val="8B1A1A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39903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🛡  ВОРОГИ (сильний вплив + негатив)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892040" y="1920240"/>
            <a:ext cx="3840480" cy="749808"/>
          </a:xfrm>
          <a:prstGeom prst="rect">
            <a:avLst/>
          </a:prstGeom>
          <a:solidFill>
            <a:srgbClr val="FFF0F0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83480" y="19659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1A1A"/>
                </a:solidFill>
              </a:rPr>
              <a:t>Опозиційний депутат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983480" y="2212848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Залучити впливового союзника (голова ради). Жорсткий контроль порядку денного.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892040" y="2788920"/>
            <a:ext cx="3840480" cy="749808"/>
          </a:xfrm>
          <a:prstGeom prst="rect">
            <a:avLst/>
          </a:prstGeom>
          <a:solidFill>
            <a:srgbClr val="FFF0F0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83480" y="28346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1A1A"/>
                </a:solidFill>
              </a:rPr>
              <a:t>Екоорганізації (сильні)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983480" y="3081528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Призначити їх офіційними спостерігачами екомоніторингу. Нейтралізація через участь.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92040" y="3657600"/>
            <a:ext cx="3840480" cy="749808"/>
          </a:xfrm>
          <a:prstGeom prst="rect">
            <a:avLst/>
          </a:prstGeom>
          <a:solidFill>
            <a:srgbClr val="FFF0F0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83480" y="370332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1A1A"/>
                </a:solidFill>
              </a:rPr>
              <a:t>Конкурентний забудовник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983480" y="3950208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A3A"/>
                </a:solidFill>
              </a:rPr>
              <a:t>Запропонувати субпідряд. Перетворити ворога на зацікавлену особу.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274320" y="4736592"/>
            <a:ext cx="8595360" cy="29260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475488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🔑  Золоте правило: Не ізолюйте ворогів — інтегруйте їх або нейтралізуйте через партнерів.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8368"/>
            <a:ext cx="9144000" cy="64008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9144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ЧЕК-ЛИСТ АНАЛІЗУ СТЕЙКХОЛДЕРІВ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28600" y="868680"/>
            <a:ext cx="1828800" cy="38404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6" name="Text 4"/>
          <p:cNvSpPr/>
          <p:nvPr/>
        </p:nvSpPr>
        <p:spPr>
          <a:xfrm>
            <a:off x="228600" y="8686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СТЕЙКХОЛДЕР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103120" y="868680"/>
            <a:ext cx="1188720" cy="38404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8" name="Text 6"/>
          <p:cNvSpPr/>
          <p:nvPr/>
        </p:nvSpPr>
        <p:spPr>
          <a:xfrm>
            <a:off x="2103120" y="868680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ТИП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337560" y="868680"/>
            <a:ext cx="2286000" cy="38404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10" name="Text 8"/>
          <p:cNvSpPr/>
          <p:nvPr/>
        </p:nvSpPr>
        <p:spPr>
          <a:xfrm>
            <a:off x="3337560" y="8686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ІНТЕРЕС / ВИМОГИ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669280" y="868680"/>
            <a:ext cx="1645920" cy="38404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12" name="Text 10"/>
          <p:cNvSpPr/>
          <p:nvPr/>
        </p:nvSpPr>
        <p:spPr>
          <a:xfrm>
            <a:off x="5669280" y="86868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РІВЕНЬ ВПЛИВУ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7360920" y="868680"/>
            <a:ext cx="1920240" cy="384048"/>
          </a:xfrm>
          <a:prstGeom prst="rect">
            <a:avLst/>
          </a:prstGeom>
          <a:solidFill>
            <a:srgbClr val="12284C"/>
          </a:solidFill>
          <a:ln/>
        </p:spPr>
      </p:sp>
      <p:sp>
        <p:nvSpPr>
          <p:cNvPr id="14" name="Text 12"/>
          <p:cNvSpPr/>
          <p:nvPr/>
        </p:nvSpPr>
        <p:spPr>
          <a:xfrm>
            <a:off x="7360920" y="86868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СТРАТЕГІЯ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28600" y="1298448"/>
            <a:ext cx="18288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103120" y="1298448"/>
            <a:ext cx="11887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37560" y="1298448"/>
            <a:ext cx="22860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669280" y="1298448"/>
            <a:ext cx="16459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360920" y="1298448"/>
            <a:ext cx="192024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28600" y="1298448"/>
            <a:ext cx="274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8AA"/>
                </a:solidFill>
              </a:rPr>
              <a:t>1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28600" y="1920240"/>
            <a:ext cx="182880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103120" y="1920240"/>
            <a:ext cx="118872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337560" y="1920240"/>
            <a:ext cx="228600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669280" y="1920240"/>
            <a:ext cx="164592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60920" y="1920240"/>
            <a:ext cx="192024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28600" y="1920240"/>
            <a:ext cx="274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8AA"/>
                </a:solidFill>
              </a:rPr>
              <a:t>2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228600" y="2542032"/>
            <a:ext cx="18288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103120" y="2542032"/>
            <a:ext cx="11887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337560" y="2542032"/>
            <a:ext cx="22860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669280" y="2542032"/>
            <a:ext cx="16459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360920" y="2542032"/>
            <a:ext cx="192024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28600" y="2542032"/>
            <a:ext cx="274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8AA"/>
                </a:solidFill>
              </a:rPr>
              <a:t>3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228600" y="3163824"/>
            <a:ext cx="182880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103120" y="3163824"/>
            <a:ext cx="118872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337560" y="3163824"/>
            <a:ext cx="228600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669280" y="3163824"/>
            <a:ext cx="164592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360920" y="3163824"/>
            <a:ext cx="192024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28600" y="3163824"/>
            <a:ext cx="274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8AA"/>
                </a:solidFill>
              </a:rPr>
              <a:t>4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228600" y="3785616"/>
            <a:ext cx="18288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2103120" y="3785616"/>
            <a:ext cx="11887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337560" y="3785616"/>
            <a:ext cx="22860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669280" y="3785616"/>
            <a:ext cx="16459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360920" y="3785616"/>
            <a:ext cx="192024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28600" y="3785616"/>
            <a:ext cx="274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8AA"/>
                </a:solidFill>
              </a:rPr>
              <a:t>5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228600" y="4407408"/>
            <a:ext cx="182880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2103120" y="4407408"/>
            <a:ext cx="118872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337560" y="4407408"/>
            <a:ext cx="228600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5669280" y="4407408"/>
            <a:ext cx="164592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7360920" y="4407408"/>
            <a:ext cx="1920240" cy="566928"/>
          </a:xfrm>
          <a:prstGeom prst="rect">
            <a:avLst/>
          </a:prstGeom>
          <a:solidFill>
            <a:srgbClr val="F0F4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28600" y="4407408"/>
            <a:ext cx="274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8AA"/>
                </a:solidFill>
              </a:rPr>
              <a:t>6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228600" y="4773168"/>
            <a:ext cx="8686800" cy="274320"/>
          </a:xfrm>
          <a:prstGeom prst="rect">
            <a:avLst/>
          </a:prstGeom>
          <a:solidFill>
            <a:srgbClr val="EEF2FA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20040" y="4800600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8AA"/>
                </a:solidFill>
              </a:rPr>
              <a:t>Рівень впливу: 🔴 Критичний  |  🟡 Суттєвий  |  🟢 Низький       Тип: В — внутрішній, З — зовнішній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5486400" y="822960"/>
            <a:ext cx="3383280" cy="475488"/>
          </a:xfrm>
          <a:prstGeom prst="rect">
            <a:avLst/>
          </a:prstGeom>
          <a:solidFill>
            <a:srgbClr val="FFFBE6"/>
          </a:solidFill>
          <a:ln/>
        </p:spPr>
        <p:txBody>
          <a:bodyPr wrap="square" lIns="63500" tIns="63500" rIns="63500" bIns="6350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12284C"/>
                </a:solidFill>
              </a:rPr>
              <a:t>💡  Питання для перевірки кожного рядка: Чи може ця сторона заблокувати проєкт?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228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"/>
            <a:ext cx="9144000" cy="91440"/>
          </a:xfrm>
          <a:prstGeom prst="rect">
            <a:avLst/>
          </a:prstGeom>
          <a:solidFill>
            <a:srgbClr val="C9952A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КЛЮЧОВІ ВИСНОВКИ ЗАНЯТТЯ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0A896"/>
                </a:solidFill>
              </a:rPr>
              <a:t>Що ви маєте забрати з собою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325880"/>
            <a:ext cx="2743200" cy="1554480"/>
          </a:xfrm>
          <a:prstGeom prst="rect">
            <a:avLst/>
          </a:prstGeom>
          <a:solidFill>
            <a:srgbClr val="FFFFFF">
              <a:alpha val="93000"/>
            </a:srgbClr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74320" y="143560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🎯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65760" y="184708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A896"/>
                </a:solidFill>
              </a:rPr>
              <a:t>Жодного проєкту у вакуумі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760" y="2148840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</a:rPr>
              <a:t>Кожен проєкт існує в мережі інтересів. Ігнорування стейкхолдерів — головна причина провалів.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218688" y="1325880"/>
            <a:ext cx="2743200" cy="1554480"/>
          </a:xfrm>
          <a:prstGeom prst="rect">
            <a:avLst/>
          </a:prstGeom>
          <a:solidFill>
            <a:srgbClr val="FFFFFF">
              <a:alpha val="93000"/>
            </a:srgbClr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18688" y="143560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🗺️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310128" y="184708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A896"/>
                </a:solidFill>
              </a:rPr>
              <a:t>Матриця — ваш компас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310128" y="2148840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</a:rPr>
              <a:t>Влада × Інтерес визначає вашу стратегію. Не витрачайте однакові ресурси на всіх.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163056" y="1325880"/>
            <a:ext cx="2743200" cy="1554480"/>
          </a:xfrm>
          <a:prstGeom prst="rect">
            <a:avLst/>
          </a:prstGeom>
          <a:solidFill>
            <a:srgbClr val="FFFFFF">
              <a:alpha val="93000"/>
            </a:srgbClr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163056" y="143560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🤝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254496" y="184708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A896"/>
                </a:solidFill>
              </a:rPr>
              <a:t>Залучати — не інформувати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254496" y="2148840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</a:rPr>
              <a:t>Найкраща стратегія сталості: бенефіціари, залучені до планування, захищають проєкт самі.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1737360" y="3200400"/>
            <a:ext cx="2743200" cy="1554480"/>
          </a:xfrm>
          <a:prstGeom prst="rect">
            <a:avLst/>
          </a:prstGeom>
          <a:solidFill>
            <a:srgbClr val="FFFFFF">
              <a:alpha val="93000"/>
            </a:srgbClr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737360" y="331012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🛡️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828800" y="3721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A896"/>
                </a:solidFill>
              </a:rPr>
              <a:t>Ворогів не ізолювати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828800" y="4023360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</a:rPr>
              <a:t>Найкращий спосіб нейтралізувати опір — дати опоненту роль у проєкті та відповідальність.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681728" y="3200400"/>
            <a:ext cx="2743200" cy="1554480"/>
          </a:xfrm>
          <a:prstGeom prst="rect">
            <a:avLst/>
          </a:prstGeom>
          <a:solidFill>
            <a:srgbClr val="FFFFFF">
              <a:alpha val="93000"/>
            </a:srgbClr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681728" y="331012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🔄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4773168" y="3721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A896"/>
                </a:solidFill>
              </a:rPr>
              <a:t>Стейкхолдери змінюються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773168" y="4023360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ADCFC"/>
                </a:solidFill>
              </a:rPr>
              <a:t>Аналіз — не одноразова дія. Повторюйте щоквартально або при зміні контексту.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28090">
              <a:alpha val="85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274320" y="4800600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FFFFFF"/>
                </a:solidFill>
              </a:rPr>
              <a:t>«Проєкт — це завжди про людей, для людей і разом з людьми.»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777</Words>
  <Application>Microsoft Office PowerPoint</Application>
  <PresentationFormat>Екран (16:9)</PresentationFormat>
  <Paragraphs>161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9" baseType="lpstr"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Кейсове практичне заняття: Стейкхолдери проєкту</dc:title>
  <dc:subject>PptxGenJS Presentation</dc:subject>
  <dc:creator>PptxGenJS</dc:creator>
  <cp:lastModifiedBy>User</cp:lastModifiedBy>
  <cp:revision>2</cp:revision>
  <dcterms:created xsi:type="dcterms:W3CDTF">2026-02-28T13:08:42Z</dcterms:created>
  <dcterms:modified xsi:type="dcterms:W3CDTF">2026-02-28T13:12:52Z</dcterms:modified>
</cp:coreProperties>
</file>