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5" r:id="rId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>
        <p:scale>
          <a:sx n="128" d="100"/>
          <a:sy n="128" d="100"/>
        </p:scale>
        <p:origin x="-130" y="8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8106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228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3" name="Shape 1"/>
          <p:cNvSpPr/>
          <p:nvPr/>
        </p:nvSpPr>
        <p:spPr>
          <a:xfrm>
            <a:off x="6858000" y="0"/>
            <a:ext cx="2286000" cy="109728"/>
          </a:xfrm>
          <a:prstGeom prst="rect">
            <a:avLst/>
          </a:prstGeom>
          <a:solidFill>
            <a:srgbClr val="C9952A"/>
          </a:solidFill>
          <a:ln/>
        </p:spPr>
      </p:sp>
      <p:sp>
        <p:nvSpPr>
          <p:cNvPr id="4" name="Shape 2"/>
          <p:cNvSpPr/>
          <p:nvPr/>
        </p:nvSpPr>
        <p:spPr>
          <a:xfrm>
            <a:off x="9034272" y="0"/>
            <a:ext cx="109728" cy="1828800"/>
          </a:xfrm>
          <a:prstGeom prst="rect">
            <a:avLst/>
          </a:prstGeom>
          <a:solidFill>
            <a:srgbClr val="C9952A"/>
          </a:solidFill>
          <a:ln/>
        </p:spPr>
      </p:sp>
      <p:sp>
        <p:nvSpPr>
          <p:cNvPr id="5" name="Shape 3"/>
          <p:cNvSpPr/>
          <p:nvPr/>
        </p:nvSpPr>
        <p:spPr>
          <a:xfrm>
            <a:off x="6217920" y="548640"/>
            <a:ext cx="2743200" cy="2743200"/>
          </a:xfrm>
          <a:prstGeom prst="ellipse">
            <a:avLst/>
          </a:prstGeom>
          <a:solidFill>
            <a:srgbClr val="1A3A6B">
              <a:alpha val="60000"/>
            </a:srgbClr>
          </a:solidFill>
          <a:ln w="25400">
            <a:solidFill>
              <a:srgbClr val="02809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583680" y="822960"/>
            <a:ext cx="2011680" cy="2011680"/>
          </a:xfrm>
          <a:prstGeom prst="ellipse">
            <a:avLst/>
          </a:prstGeom>
          <a:solidFill>
            <a:srgbClr val="028090">
              <a:alpha val="30000"/>
            </a:srgbClr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27432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00A896"/>
                </a:solidFill>
              </a:rPr>
              <a:t>УПРАВЛІННЯ ПРОЄКТАМИ  •  ПРАКТИЧНЕ ЗАНЯТТЯ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320040" y="777240"/>
            <a:ext cx="5669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СТЕЙКХОЛДЕРИ ПРОЄКТУ</a:t>
            </a:r>
            <a:endParaRPr lang="en-US" sz="3400" dirty="0"/>
          </a:p>
        </p:txBody>
      </p:sp>
      <p:sp>
        <p:nvSpPr>
          <p:cNvPr id="9" name="Text 7"/>
          <p:cNvSpPr/>
          <p:nvPr/>
        </p:nvSpPr>
        <p:spPr>
          <a:xfrm>
            <a:off x="320040" y="1600200"/>
            <a:ext cx="5669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E8B8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КЕЙСОВЕ ПРАКТИЧНЕ ЗАНЯТТЯ</a:t>
            </a:r>
            <a:endParaRPr lang="en-US" sz="2200" dirty="0"/>
          </a:p>
        </p:txBody>
      </p:sp>
      <p:sp>
        <p:nvSpPr>
          <p:cNvPr id="10" name="Shape 8"/>
          <p:cNvSpPr/>
          <p:nvPr/>
        </p:nvSpPr>
        <p:spPr>
          <a:xfrm>
            <a:off x="320040" y="2286000"/>
            <a:ext cx="3200400" cy="4572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11" name="Text 9"/>
          <p:cNvSpPr/>
          <p:nvPr/>
        </p:nvSpPr>
        <p:spPr>
          <a:xfrm>
            <a:off x="320040" y="2468880"/>
            <a:ext cx="5669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CADCFC"/>
                </a:solidFill>
              </a:rPr>
              <a:t>Від теорії до практики: аналіз, матриця, стратегія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20040" y="3291840"/>
            <a:ext cx="1783080" cy="822960"/>
          </a:xfrm>
          <a:prstGeom prst="rect">
            <a:avLst/>
          </a:prstGeom>
          <a:solidFill>
            <a:srgbClr val="FFFFFF">
              <a:alpha val="90000"/>
            </a:srgbClr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20040" y="333756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kern="0" spc="100" dirty="0">
                <a:solidFill>
                  <a:srgbClr val="00A896"/>
                </a:solidFill>
              </a:rPr>
              <a:t>ФОРМАТ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320040" y="3611880"/>
            <a:ext cx="1783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Робота в групах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2240280" y="3291840"/>
            <a:ext cx="1783080" cy="822960"/>
          </a:xfrm>
          <a:prstGeom prst="rect">
            <a:avLst/>
          </a:prstGeom>
          <a:solidFill>
            <a:srgbClr val="FFFFFF">
              <a:alpha val="90000"/>
            </a:srgbClr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2240280" y="333756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kern="0" spc="100" dirty="0">
                <a:solidFill>
                  <a:srgbClr val="00A896"/>
                </a:solidFill>
              </a:rPr>
              <a:t>ТРИВАЛІСТЬ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2240280" y="3611880"/>
            <a:ext cx="1783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90 хвилин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60520" y="3291840"/>
            <a:ext cx="1783080" cy="822960"/>
          </a:xfrm>
          <a:prstGeom prst="rect">
            <a:avLst/>
          </a:prstGeom>
          <a:solidFill>
            <a:srgbClr val="FFFFFF">
              <a:alpha val="90000"/>
            </a:srgbClr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4160520" y="333756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kern="0" spc="100" dirty="0">
                <a:solidFill>
                  <a:srgbClr val="00A896"/>
                </a:solidFill>
              </a:rPr>
              <a:t>КЕЙС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4160520" y="3611880"/>
            <a:ext cx="1783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Реальний сценарій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28090">
              <a:alpha val="80000"/>
            </a:srgbClr>
          </a:solidFill>
          <a:ln/>
        </p:spPr>
      </p:sp>
      <p:sp>
        <p:nvSpPr>
          <p:cNvPr id="22" name="Text 20"/>
          <p:cNvSpPr/>
          <p:nvPr/>
        </p:nvSpPr>
        <p:spPr>
          <a:xfrm>
            <a:off x="320040" y="4873752"/>
            <a:ext cx="8503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</a:rPr>
              <a:t>Тема 5–6 • Аналіз стейкхолдерів та стратегія взаємодії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2284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64008"/>
          </a:xfrm>
          <a:prstGeom prst="rect">
            <a:avLst/>
          </a:prstGeom>
          <a:solidFill>
            <a:srgbClr val="C9952A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91440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КЕЙС: «ТЕХНОПАРК МАЙБУТНЬОГО»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868680"/>
            <a:ext cx="8595360" cy="1417320"/>
          </a:xfrm>
          <a:prstGeom prst="rect">
            <a:avLst/>
          </a:prstGeom>
          <a:solidFill>
            <a:srgbClr val="FFFFFF"/>
          </a:solidFill>
          <a:ln w="254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868680"/>
            <a:ext cx="73152" cy="141732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9144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028090"/>
                </a:solidFill>
              </a:rPr>
              <a:t>СЦЕНАРІЙ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1207008"/>
            <a:ext cx="8229600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2A3A"/>
                </a:solidFill>
              </a:rPr>
              <a:t>Міська рада міста N (населення 250 тис. осіб) планує збудувати технопарк на місці старого заводу. Проєкт передбачає залучення 500 млн грн інвестицій, створення 2000 робочих місць та реконструкцію занедбаної промислової зони. Будівництво заплановано на 3 роки. Ви — команда проєктного менеджменту.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274320" y="2423160"/>
            <a:ext cx="2743200" cy="1097280"/>
          </a:xfrm>
          <a:prstGeom prst="rect">
            <a:avLst/>
          </a:prstGeom>
          <a:solidFill>
            <a:srgbClr val="028090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274320" y="2487168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200" dirty="0">
                <a:solidFill>
                  <a:srgbClr val="FFFFFF"/>
                </a:solidFill>
              </a:rPr>
              <a:t>БЮДЖЕТ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274320" y="2761488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500 млн грн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274320" y="3163824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CADCFC"/>
                </a:solidFill>
              </a:rPr>
              <a:t>державне та приватне фінансування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3172968" y="2423160"/>
            <a:ext cx="2743200" cy="1097280"/>
          </a:xfrm>
          <a:prstGeom prst="rect">
            <a:avLst/>
          </a:prstGeom>
          <a:solidFill>
            <a:srgbClr val="12284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3172968" y="2487168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200" dirty="0">
                <a:solidFill>
                  <a:srgbClr val="FFFFFF"/>
                </a:solidFill>
              </a:rPr>
              <a:t>ТЕРМІНИ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3172968" y="2761488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36 місяців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3172968" y="3163824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CADCFC"/>
                </a:solidFill>
              </a:rPr>
              <a:t>від затвердження до відкриття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6071616" y="2423160"/>
            <a:ext cx="2743200" cy="1097280"/>
          </a:xfrm>
          <a:prstGeom prst="rect">
            <a:avLst/>
          </a:prstGeom>
          <a:solidFill>
            <a:srgbClr val="C9952A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6071616" y="2487168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200" dirty="0">
                <a:solidFill>
                  <a:srgbClr val="FFFFFF"/>
                </a:solidFill>
              </a:rPr>
              <a:t>МЕТА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071616" y="2761488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2000 робочих місць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6071616" y="3163824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CADCFC"/>
                </a:solidFill>
              </a:rPr>
              <a:t>сфера IT, виробництво, R&amp;D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274320" y="365760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2284C"/>
                </a:solidFill>
              </a:rPr>
              <a:t>КЛЮЧОВІ НАПРУЖЕННЯ КЕЙСУ: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365760" y="4005072"/>
            <a:ext cx="8412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A3A"/>
                </a:solidFill>
              </a:rPr>
              <a:t>🏭  Частина мешканців проти знесення старого заводу (культурна спадщина)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365760" y="4251960"/>
            <a:ext cx="8412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A3A"/>
                </a:solidFill>
              </a:rPr>
              <a:t>🌿  Екологічні організації вимагають оцінки впливу на довкілля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365760" y="4498848"/>
            <a:ext cx="8412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A3A"/>
                </a:solidFill>
              </a:rPr>
              <a:t>💼  Місцевий бізнес хоче пільг та гарантії підрядів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365760" y="4745736"/>
            <a:ext cx="8412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A3A"/>
                </a:solidFill>
              </a:rPr>
              <a:t>🏛️  Опозиційний депутат блокує голосування в раді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64008"/>
          </a:xfrm>
          <a:prstGeom prst="rect">
            <a:avLst/>
          </a:prstGeom>
          <a:solidFill>
            <a:srgbClr val="C9952A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91440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ЗАВДАННЯ 1 — ВИЯВЛЕННЯ СТЕЙКХОЛДЕРІВ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274320" y="822960"/>
            <a:ext cx="8595360" cy="621792"/>
          </a:xfrm>
          <a:prstGeom prst="rect">
            <a:avLst/>
          </a:prstGeom>
          <a:solidFill>
            <a:srgbClr val="12284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365760" y="868680"/>
            <a:ext cx="8412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📋  ІНСТРУКЦІЯ (10 хвилин)  |  Працюємо в групах по 4–5 осіб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65760" y="1143000"/>
            <a:ext cx="8412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ADCFC"/>
                </a:solidFill>
              </a:rPr>
              <a:t>Використовуючи метод мозкового штурму, ідентифікуйте якнайбільше стейкхолдерів проєкту. Класифікуйте їх за категоріями нижче.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274320" y="1600200"/>
            <a:ext cx="4206240" cy="1417320"/>
          </a:xfrm>
          <a:prstGeom prst="rect">
            <a:avLst/>
          </a:prstGeom>
          <a:solidFill>
            <a:srgbClr val="FFFFFF"/>
          </a:solidFill>
          <a:ln w="19050">
            <a:solidFill>
              <a:srgbClr val="12284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600200"/>
            <a:ext cx="4206240" cy="329184"/>
          </a:xfrm>
          <a:prstGeom prst="rect">
            <a:avLst/>
          </a:prstGeom>
          <a:solidFill>
            <a:srgbClr val="12284C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1636776"/>
            <a:ext cx="4206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kern="0" spc="100" dirty="0">
                <a:solidFill>
                  <a:srgbClr val="FFFFFF"/>
                </a:solidFill>
              </a:rPr>
              <a:t>ВНУТРІШНІ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411480" y="1984248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A3A"/>
                </a:solidFill>
              </a:rPr>
              <a:t>→  Міська рада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11480" y="2185416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A3A"/>
                </a:solidFill>
              </a:rPr>
              <a:t>→  Проєктний офіс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11480" y="2386584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A3A"/>
                </a:solidFill>
              </a:rPr>
              <a:t>→  Технічний відділ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11480" y="2587752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A3A"/>
                </a:solidFill>
              </a:rPr>
              <a:t>→  Фінансовий департамент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11480" y="2788920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A3A"/>
                </a:solidFill>
              </a:rPr>
              <a:t>→  Прес-служба міськради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709160" y="1600200"/>
            <a:ext cx="4206240" cy="1417320"/>
          </a:xfrm>
          <a:prstGeom prst="rect">
            <a:avLst/>
          </a:prstGeom>
          <a:solidFill>
            <a:srgbClr val="FFFFFF"/>
          </a:solidFill>
          <a:ln w="1905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709160" y="1600200"/>
            <a:ext cx="4206240" cy="329184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18" name="Text 16"/>
          <p:cNvSpPr/>
          <p:nvPr/>
        </p:nvSpPr>
        <p:spPr>
          <a:xfrm>
            <a:off x="4709160" y="1636776"/>
            <a:ext cx="4206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kern="0" spc="100" dirty="0">
                <a:solidFill>
                  <a:srgbClr val="FFFFFF"/>
                </a:solidFill>
              </a:rPr>
              <a:t>ЗОВНІШНІ — ПІДТРИМКА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846320" y="1984248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A3A"/>
                </a:solidFill>
              </a:rPr>
              <a:t>→  Інвестори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4846320" y="2185416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A3A"/>
                </a:solidFill>
              </a:rPr>
              <a:t>→  IT-компанії (майбутні орендарі)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846320" y="2386584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A3A"/>
                </a:solidFill>
              </a:rPr>
              <a:t>→  Будівельні підрядники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4846320" y="2587752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A3A"/>
                </a:solidFill>
              </a:rPr>
              <a:t>→  Університети та наукові установи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4846320" y="2788920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A3A"/>
                </a:solidFill>
              </a:rPr>
              <a:t>→  Профспілки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274320" y="3154680"/>
            <a:ext cx="4206240" cy="1417320"/>
          </a:xfrm>
          <a:prstGeom prst="rect">
            <a:avLst/>
          </a:prstGeom>
          <a:solidFill>
            <a:srgbClr val="FFFFFF"/>
          </a:solidFill>
          <a:ln w="19050">
            <a:solidFill>
              <a:srgbClr val="8898A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274320" y="3154680"/>
            <a:ext cx="4206240" cy="329184"/>
          </a:xfrm>
          <a:prstGeom prst="rect">
            <a:avLst/>
          </a:prstGeom>
          <a:solidFill>
            <a:srgbClr val="8898AA"/>
          </a:solidFill>
          <a:ln/>
        </p:spPr>
      </p:sp>
      <p:sp>
        <p:nvSpPr>
          <p:cNvPr id="26" name="Text 24"/>
          <p:cNvSpPr/>
          <p:nvPr/>
        </p:nvSpPr>
        <p:spPr>
          <a:xfrm>
            <a:off x="274320" y="3191256"/>
            <a:ext cx="4206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kern="0" spc="100" dirty="0">
                <a:solidFill>
                  <a:srgbClr val="FFFFFF"/>
                </a:solidFill>
              </a:rPr>
              <a:t>ЗОВНІШНІ — НЕЙТРАЛЬНІ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411480" y="3538728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A3A"/>
                </a:solidFill>
              </a:rPr>
              <a:t>→  ЗМІ та медіа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11480" y="3739896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A3A"/>
                </a:solidFill>
              </a:rPr>
              <a:t>→  Конкуренти (інші міста)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11480" y="3941064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A3A"/>
                </a:solidFill>
              </a:rPr>
              <a:t>→  Постачальники обладнання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11480" y="4142232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A3A"/>
                </a:solidFill>
              </a:rPr>
              <a:t>→  Страхові компанії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411480" y="4343400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A3A"/>
                </a:solidFill>
              </a:rPr>
              <a:t>→  Банки-кредитори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709160" y="3154680"/>
            <a:ext cx="4206240" cy="1417320"/>
          </a:xfrm>
          <a:prstGeom prst="rect">
            <a:avLst/>
          </a:prstGeom>
          <a:solidFill>
            <a:srgbClr val="FFFFFF"/>
          </a:solidFill>
          <a:ln w="19050">
            <a:solidFill>
              <a:srgbClr val="C9952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4709160" y="3154680"/>
            <a:ext cx="4206240" cy="329184"/>
          </a:xfrm>
          <a:prstGeom prst="rect">
            <a:avLst/>
          </a:prstGeom>
          <a:solidFill>
            <a:srgbClr val="C9952A"/>
          </a:solidFill>
          <a:ln/>
        </p:spPr>
      </p:sp>
      <p:sp>
        <p:nvSpPr>
          <p:cNvPr id="34" name="Text 32"/>
          <p:cNvSpPr/>
          <p:nvPr/>
        </p:nvSpPr>
        <p:spPr>
          <a:xfrm>
            <a:off x="4709160" y="3191256"/>
            <a:ext cx="4206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kern="0" spc="100" dirty="0">
                <a:solidFill>
                  <a:srgbClr val="FFFFFF"/>
                </a:solidFill>
              </a:rPr>
              <a:t>ЗОВНІШНІ — ОПІР</a:t>
            </a:r>
            <a:endParaRPr lang="en-US" sz="1050" dirty="0"/>
          </a:p>
        </p:txBody>
      </p:sp>
      <p:sp>
        <p:nvSpPr>
          <p:cNvPr id="35" name="Text 33"/>
          <p:cNvSpPr/>
          <p:nvPr/>
        </p:nvSpPr>
        <p:spPr>
          <a:xfrm>
            <a:off x="4846320" y="3538728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A3A"/>
                </a:solidFill>
              </a:rPr>
              <a:t>→  Екоактивісти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846320" y="3739896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A3A"/>
                </a:solidFill>
              </a:rPr>
              <a:t>→  Ностальгічні мешканці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4846320" y="3941064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A3A"/>
                </a:solidFill>
              </a:rPr>
              <a:t>→  Опозиційні депутати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4846320" y="4142232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A3A"/>
                </a:solidFill>
              </a:rPr>
              <a:t>→  ОСББ прилеглих будинків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4846320" y="4343400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A3A"/>
                </a:solidFill>
              </a:rPr>
              <a:t>→  Власники сусідніх підприємств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274320" y="4773168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12284C"/>
                </a:solidFill>
              </a:rPr>
              <a:t>💡  Порада: Запитайте себе — хто може ЗАБЛОКУВАТИ проєкт? Хто отримає ВИГОДУ? Хто зазнає ВТРАТ?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2284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64008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91440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ЗАВДАННЯ 2 — МАТРИЦЯ ВЛАДА / ІНТЕРЕС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274320" y="822960"/>
            <a:ext cx="8595360" cy="457200"/>
          </a:xfrm>
          <a:prstGeom prst="rect">
            <a:avLst/>
          </a:prstGeom>
          <a:solidFill>
            <a:srgbClr val="028090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365760" y="868680"/>
            <a:ext cx="8412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📋  Оцініть кожного стейкхолдера за двома параметрами та розмістіть у відповідному квадранті матриці  (15 хвилин)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1463040" y="1417320"/>
            <a:ext cx="3566160" cy="1737360"/>
          </a:xfrm>
          <a:prstGeom prst="rect">
            <a:avLst/>
          </a:prstGeom>
          <a:solidFill>
            <a:srgbClr val="FFF3E0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029200" y="1417320"/>
            <a:ext cx="3566160" cy="1737360"/>
          </a:xfrm>
          <a:prstGeom prst="rect">
            <a:avLst/>
          </a:prstGeom>
          <a:solidFill>
            <a:srgbClr val="E8F5E9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463040" y="3154680"/>
            <a:ext cx="3566160" cy="1737360"/>
          </a:xfrm>
          <a:prstGeom prst="rect">
            <a:avLst/>
          </a:prstGeom>
          <a:solidFill>
            <a:srgbClr val="F3F4F6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029200" y="3154680"/>
            <a:ext cx="3566160" cy="1737360"/>
          </a:xfrm>
          <a:prstGeom prst="rect">
            <a:avLst/>
          </a:prstGeom>
          <a:solidFill>
            <a:srgbClr val="E3F2FD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554480" y="1508760"/>
            <a:ext cx="3383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9952A"/>
                </a:solidFill>
              </a:rPr>
              <a:t>ДЖЕРЕЛО РИЗИКУ</a:t>
            </a:r>
            <a:endParaRPr lang="en-US" sz="1000" dirty="0"/>
          </a:p>
          <a:p>
            <a:pPr marL="0" indent="0">
              <a:buNone/>
            </a:pPr>
            <a:r>
              <a:rPr lang="en-US" sz="1000" b="1" dirty="0">
                <a:solidFill>
                  <a:srgbClr val="C9952A"/>
                </a:solidFill>
              </a:rPr>
              <a:t>Тримати задоволеними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120640" y="1508760"/>
            <a:ext cx="3383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28090"/>
                </a:solidFill>
              </a:rPr>
              <a:t>КЛЮЧОВІ ГРАВЦІ</a:t>
            </a:r>
            <a:endParaRPr lang="en-US" sz="1000" dirty="0"/>
          </a:p>
          <a:p>
            <a:pPr marL="0" indent="0">
              <a:buNone/>
            </a:pPr>
            <a:r>
              <a:rPr lang="en-US" sz="1000" b="1" dirty="0">
                <a:solidFill>
                  <a:srgbClr val="028090"/>
                </a:solidFill>
              </a:rPr>
              <a:t>Тісна співпраця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1554480" y="3246120"/>
            <a:ext cx="3383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8898AA"/>
                </a:solidFill>
              </a:rPr>
              <a:t>СПОСТЕРІГАЧІ</a:t>
            </a:r>
            <a:endParaRPr lang="en-US" sz="1000" dirty="0"/>
          </a:p>
          <a:p>
            <a:pPr marL="0" indent="0">
              <a:buNone/>
            </a:pPr>
            <a:r>
              <a:rPr lang="en-US" sz="1000" b="1" dirty="0">
                <a:solidFill>
                  <a:srgbClr val="8898AA"/>
                </a:solidFill>
              </a:rPr>
              <a:t>Моніторинг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5120640" y="3246120"/>
            <a:ext cx="3383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2284C"/>
                </a:solidFill>
              </a:rPr>
              <a:t>СОЮЗНИКИ</a:t>
            </a:r>
            <a:endParaRPr lang="en-US" sz="1000" dirty="0"/>
          </a:p>
          <a:p>
            <a:pPr marL="0" indent="0">
              <a:buNone/>
            </a:pPr>
            <a:r>
              <a:rPr lang="en-US" sz="1000" b="1" dirty="0">
                <a:solidFill>
                  <a:srgbClr val="12284C"/>
                </a:solidFill>
              </a:rPr>
              <a:t>Інформувати та підтримувати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108192" y="2039112"/>
            <a:ext cx="219456" cy="219456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16" name="Text 14"/>
          <p:cNvSpPr/>
          <p:nvPr/>
        </p:nvSpPr>
        <p:spPr>
          <a:xfrm>
            <a:off x="5669280" y="2286000"/>
            <a:ext cx="1280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A2A3A"/>
                </a:solidFill>
              </a:rPr>
              <a:t>Міська рада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1810512" y="2039112"/>
            <a:ext cx="219456" cy="219456"/>
          </a:xfrm>
          <a:prstGeom prst="ellipse">
            <a:avLst/>
          </a:prstGeom>
          <a:solidFill>
            <a:srgbClr val="C9952A"/>
          </a:solidFill>
          <a:ln/>
        </p:spPr>
      </p:sp>
      <p:sp>
        <p:nvSpPr>
          <p:cNvPr id="18" name="Text 16"/>
          <p:cNvSpPr/>
          <p:nvPr/>
        </p:nvSpPr>
        <p:spPr>
          <a:xfrm>
            <a:off x="1371600" y="2286000"/>
            <a:ext cx="1280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A2A3A"/>
                </a:solidFill>
              </a:rPr>
              <a:t>Екоактивісти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7205472" y="2679192"/>
            <a:ext cx="219456" cy="219456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20" name="Text 18"/>
          <p:cNvSpPr/>
          <p:nvPr/>
        </p:nvSpPr>
        <p:spPr>
          <a:xfrm>
            <a:off x="6766560" y="2926080"/>
            <a:ext cx="1280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A2A3A"/>
                </a:solidFill>
              </a:rPr>
              <a:t>Інвестори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2267712" y="2404872"/>
            <a:ext cx="219456" cy="219456"/>
          </a:xfrm>
          <a:prstGeom prst="ellipse">
            <a:avLst/>
          </a:prstGeom>
          <a:solidFill>
            <a:srgbClr val="C9952A"/>
          </a:solidFill>
          <a:ln/>
        </p:spPr>
      </p:sp>
      <p:sp>
        <p:nvSpPr>
          <p:cNvPr id="22" name="Text 20"/>
          <p:cNvSpPr/>
          <p:nvPr/>
        </p:nvSpPr>
        <p:spPr>
          <a:xfrm>
            <a:off x="1828800" y="2651760"/>
            <a:ext cx="1280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A2A3A"/>
                </a:solidFill>
              </a:rPr>
              <a:t>Опозиція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5833872" y="3867912"/>
            <a:ext cx="219456" cy="219456"/>
          </a:xfrm>
          <a:prstGeom prst="ellipse">
            <a:avLst/>
          </a:prstGeom>
          <a:solidFill>
            <a:srgbClr val="12284C"/>
          </a:solidFill>
          <a:ln/>
        </p:spPr>
      </p:sp>
      <p:sp>
        <p:nvSpPr>
          <p:cNvPr id="24" name="Text 22"/>
          <p:cNvSpPr/>
          <p:nvPr/>
        </p:nvSpPr>
        <p:spPr>
          <a:xfrm>
            <a:off x="5394960" y="4114800"/>
            <a:ext cx="1280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A2A3A"/>
                </a:solidFill>
              </a:rPr>
              <a:t>ЗМІ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3639312" y="3685032"/>
            <a:ext cx="219456" cy="219456"/>
          </a:xfrm>
          <a:prstGeom prst="ellipse">
            <a:avLst/>
          </a:prstGeom>
          <a:solidFill>
            <a:srgbClr val="8898AA"/>
          </a:solidFill>
          <a:ln/>
        </p:spPr>
      </p:sp>
      <p:sp>
        <p:nvSpPr>
          <p:cNvPr id="26" name="Text 24"/>
          <p:cNvSpPr/>
          <p:nvPr/>
        </p:nvSpPr>
        <p:spPr>
          <a:xfrm>
            <a:off x="3200400" y="3931920"/>
            <a:ext cx="1280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A2A3A"/>
                </a:solidFill>
              </a:rPr>
              <a:t>Мешканці</a:t>
            </a:r>
            <a:endParaRPr lang="en-US" sz="850" dirty="0"/>
          </a:p>
        </p:txBody>
      </p:sp>
      <p:sp>
        <p:nvSpPr>
          <p:cNvPr id="27" name="Text 25"/>
          <p:cNvSpPr/>
          <p:nvPr/>
        </p:nvSpPr>
        <p:spPr>
          <a:xfrm rot="16200000">
            <a:off x="91440" y="2880360"/>
            <a:ext cx="1280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2284C"/>
                </a:solidFill>
              </a:rPr>
              <a:t>ВЛАДА / ВПЛИВ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3931920" y="493776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2284C"/>
                </a:solidFill>
              </a:rPr>
              <a:t>ІНТЕРЕС →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1463040" y="1417320"/>
            <a:ext cx="7132320" cy="3474720"/>
          </a:xfrm>
          <a:prstGeom prst="rect">
            <a:avLst/>
          </a:prstGeom>
          <a:ln w="25400">
            <a:solidFill>
              <a:srgbClr val="12284C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5029200" y="1417320"/>
            <a:ext cx="0" cy="3474720"/>
          </a:xfrm>
          <a:prstGeom prst="line">
            <a:avLst/>
          </a:prstGeom>
          <a:noFill/>
          <a:ln w="19050">
            <a:solidFill>
              <a:srgbClr val="12284C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463040" y="3154680"/>
            <a:ext cx="7132320" cy="0"/>
          </a:xfrm>
          <a:prstGeom prst="line">
            <a:avLst/>
          </a:prstGeom>
          <a:noFill/>
          <a:ln w="19050">
            <a:solidFill>
              <a:srgbClr val="12284C"/>
            </a:solidFill>
            <a:prstDash val="solid"/>
          </a:ln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C995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64008"/>
          </a:xfrm>
          <a:prstGeom prst="rect">
            <a:avLst/>
          </a:prstGeom>
          <a:solidFill>
            <a:srgbClr val="12284C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91440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ЗАВДАННЯ 3 — СТРАТЕГІЇ ВЗАЄМОДІЇ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274320" y="822960"/>
            <a:ext cx="8595360" cy="438912"/>
          </a:xfrm>
          <a:prstGeom prst="rect">
            <a:avLst/>
          </a:prstGeom>
          <a:solidFill>
            <a:srgbClr val="12284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365760" y="868680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📋  Для кожного стейкхолдера з вашого списку сформулюйте конкретну стратегію взаємодії  (20 хвилин)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74320" y="1389888"/>
            <a:ext cx="4206240" cy="1691640"/>
          </a:xfrm>
          <a:prstGeom prst="rect">
            <a:avLst/>
          </a:prstGeom>
          <a:solidFill>
            <a:srgbClr val="FFFFFF"/>
          </a:solidFill>
          <a:ln w="1905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74320" y="1389888"/>
            <a:ext cx="4206240" cy="41148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9" name="Text 7"/>
          <p:cNvSpPr/>
          <p:nvPr/>
        </p:nvSpPr>
        <p:spPr>
          <a:xfrm>
            <a:off x="365760" y="1408176"/>
            <a:ext cx="4023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КЛЮЧОВІ ГРАВЦІ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65760" y="1609344"/>
            <a:ext cx="4023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FFFFFF"/>
                </a:solidFill>
              </a:rPr>
              <a:t>Тісна співпраця / Партнерство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411480" y="1847088"/>
            <a:ext cx="393192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A3A"/>
                </a:solidFill>
              </a:rPr>
              <a:t>✓  Регулярні зустрічі 1-на-1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11480" y="2057400"/>
            <a:ext cx="393192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A3A"/>
                </a:solidFill>
              </a:rPr>
              <a:t>✓  Залучення до прийняття рішень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11480" y="2267712"/>
            <a:ext cx="393192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A3A"/>
                </a:solidFill>
              </a:rPr>
              <a:t>✓  Ранній доступ до інформації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11480" y="2478024"/>
            <a:ext cx="393192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A3A"/>
                </a:solidFill>
              </a:rPr>
              <a:t>✓  Спільне планування ключових етапів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65760" y="2724912"/>
            <a:ext cx="4023360" cy="301752"/>
          </a:xfrm>
          <a:prstGeom prst="rect">
            <a:avLst/>
          </a:prstGeom>
          <a:solidFill>
            <a:srgbClr val="028090">
              <a:alpha val="15000"/>
            </a:srgbClr>
          </a:solidFill>
          <a:ln/>
        </p:spPr>
      </p:sp>
      <p:sp>
        <p:nvSpPr>
          <p:cNvPr id="16" name="Text 14"/>
          <p:cNvSpPr/>
          <p:nvPr/>
        </p:nvSpPr>
        <p:spPr>
          <a:xfrm>
            <a:off x="411480" y="2743200"/>
            <a:ext cx="3977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028090"/>
                </a:solidFill>
              </a:rPr>
              <a:t>📌  Міська рада: щотижневий брифінг, право вето на зміни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709160" y="1389888"/>
            <a:ext cx="4206240" cy="1691640"/>
          </a:xfrm>
          <a:prstGeom prst="rect">
            <a:avLst/>
          </a:prstGeom>
          <a:solidFill>
            <a:srgbClr val="FFFFFF"/>
          </a:solidFill>
          <a:ln w="19050">
            <a:solidFill>
              <a:srgbClr val="C9952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09160" y="1389888"/>
            <a:ext cx="4206240" cy="411480"/>
          </a:xfrm>
          <a:prstGeom prst="rect">
            <a:avLst/>
          </a:prstGeom>
          <a:solidFill>
            <a:srgbClr val="C9952A"/>
          </a:solidFill>
          <a:ln/>
        </p:spPr>
      </p:sp>
      <p:sp>
        <p:nvSpPr>
          <p:cNvPr id="19" name="Text 17"/>
          <p:cNvSpPr/>
          <p:nvPr/>
        </p:nvSpPr>
        <p:spPr>
          <a:xfrm>
            <a:off x="4800600" y="1408176"/>
            <a:ext cx="4023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ДЖЕРЕЛО РИЗИКУ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800600" y="1609344"/>
            <a:ext cx="4023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FFFFFF"/>
                </a:solidFill>
              </a:rPr>
              <a:t>Тримати задоволеними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846320" y="1847088"/>
            <a:ext cx="393192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A3A"/>
                </a:solidFill>
              </a:rPr>
              <a:t>✓  Проактивне інформування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4846320" y="2057400"/>
            <a:ext cx="393192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A3A"/>
                </a:solidFill>
              </a:rPr>
              <a:t>✓  Врахування ключових вимог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4846320" y="2267712"/>
            <a:ext cx="393192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A3A"/>
                </a:solidFill>
              </a:rPr>
              <a:t>✓  Компенсаційні механізми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4846320" y="2478024"/>
            <a:ext cx="393192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A3A"/>
                </a:solidFill>
              </a:rPr>
              <a:t>✓  Публічні консультації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800600" y="2724912"/>
            <a:ext cx="4023360" cy="301752"/>
          </a:xfrm>
          <a:prstGeom prst="rect">
            <a:avLst/>
          </a:prstGeom>
          <a:solidFill>
            <a:srgbClr val="C9952A">
              <a:alpha val="15000"/>
            </a:srgbClr>
          </a:solidFill>
          <a:ln/>
        </p:spPr>
      </p:sp>
      <p:sp>
        <p:nvSpPr>
          <p:cNvPr id="26" name="Text 24"/>
          <p:cNvSpPr/>
          <p:nvPr/>
        </p:nvSpPr>
        <p:spPr>
          <a:xfrm>
            <a:off x="4846320" y="2743200"/>
            <a:ext cx="3977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C9952A"/>
                </a:solidFill>
              </a:rPr>
              <a:t>📌  Екоактивісти: замовити незалежний екоаудит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274320" y="3218688"/>
            <a:ext cx="4206240" cy="1691640"/>
          </a:xfrm>
          <a:prstGeom prst="rect">
            <a:avLst/>
          </a:prstGeom>
          <a:solidFill>
            <a:srgbClr val="FFFFFF"/>
          </a:solidFill>
          <a:ln w="19050">
            <a:solidFill>
              <a:srgbClr val="12284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274320" y="3218688"/>
            <a:ext cx="4206240" cy="411480"/>
          </a:xfrm>
          <a:prstGeom prst="rect">
            <a:avLst/>
          </a:prstGeom>
          <a:solidFill>
            <a:srgbClr val="12284C"/>
          </a:solidFill>
          <a:ln/>
        </p:spPr>
      </p:sp>
      <p:sp>
        <p:nvSpPr>
          <p:cNvPr id="29" name="Text 27"/>
          <p:cNvSpPr/>
          <p:nvPr/>
        </p:nvSpPr>
        <p:spPr>
          <a:xfrm>
            <a:off x="365760" y="3236976"/>
            <a:ext cx="4023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СОЮЗНИКИ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365760" y="3438144"/>
            <a:ext cx="4023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FFFFFF"/>
                </a:solidFill>
              </a:rPr>
              <a:t>Інформувати та підтримувати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411480" y="3675888"/>
            <a:ext cx="393192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A3A"/>
                </a:solidFill>
              </a:rPr>
              <a:t>✓  Регулярна розсилка новин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411480" y="3886200"/>
            <a:ext cx="393192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A3A"/>
                </a:solidFill>
              </a:rPr>
              <a:t>✓  Запрошення на відкриті заходи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11480" y="4096512"/>
            <a:ext cx="393192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A3A"/>
                </a:solidFill>
              </a:rPr>
              <a:t>✓  Залучення як амбасадорів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11480" y="4306824"/>
            <a:ext cx="393192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A3A"/>
                </a:solidFill>
              </a:rPr>
              <a:t>✓  Публічні звіти про прогрес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365760" y="4553712"/>
            <a:ext cx="4023360" cy="301752"/>
          </a:xfrm>
          <a:prstGeom prst="rect">
            <a:avLst/>
          </a:prstGeom>
          <a:solidFill>
            <a:srgbClr val="12284C">
              <a:alpha val="15000"/>
            </a:srgbClr>
          </a:solidFill>
          <a:ln/>
        </p:spPr>
      </p:sp>
      <p:sp>
        <p:nvSpPr>
          <p:cNvPr id="36" name="Text 34"/>
          <p:cNvSpPr/>
          <p:nvPr/>
        </p:nvSpPr>
        <p:spPr>
          <a:xfrm>
            <a:off x="411480" y="4572000"/>
            <a:ext cx="3977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12284C"/>
                </a:solidFill>
              </a:rPr>
              <a:t>📌  ЗМІ: прес-тури, ексклюзивні інтерв'ю з командою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4709160" y="3218688"/>
            <a:ext cx="4206240" cy="1691640"/>
          </a:xfrm>
          <a:prstGeom prst="rect">
            <a:avLst/>
          </a:prstGeom>
          <a:solidFill>
            <a:srgbClr val="FFFFFF"/>
          </a:solidFill>
          <a:ln w="19050">
            <a:solidFill>
              <a:srgbClr val="8898A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4709160" y="3218688"/>
            <a:ext cx="4206240" cy="411480"/>
          </a:xfrm>
          <a:prstGeom prst="rect">
            <a:avLst/>
          </a:prstGeom>
          <a:solidFill>
            <a:srgbClr val="8898AA"/>
          </a:solidFill>
          <a:ln/>
        </p:spPr>
      </p:sp>
      <p:sp>
        <p:nvSpPr>
          <p:cNvPr id="39" name="Text 37"/>
          <p:cNvSpPr/>
          <p:nvPr/>
        </p:nvSpPr>
        <p:spPr>
          <a:xfrm>
            <a:off x="4800600" y="3236976"/>
            <a:ext cx="4023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СПОСТЕРІГАЧІ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4800600" y="3438144"/>
            <a:ext cx="4023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FFFFFF"/>
                </a:solidFill>
              </a:rPr>
              <a:t>Моніторинг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4846320" y="3675888"/>
            <a:ext cx="393192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A3A"/>
                </a:solidFill>
              </a:rPr>
              <a:t>✓  Публічна звітність на сайті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4846320" y="3886200"/>
            <a:ext cx="393192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A3A"/>
                </a:solidFill>
              </a:rPr>
              <a:t>✓  Відповіді на запити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4846320" y="4096512"/>
            <a:ext cx="393192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A3A"/>
                </a:solidFill>
              </a:rPr>
              <a:t>✓  Моніторинг соцмереж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4846320" y="4306824"/>
            <a:ext cx="393192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A3A"/>
                </a:solidFill>
              </a:rPr>
              <a:t>✓  Реагування за потреби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4800600" y="4553712"/>
            <a:ext cx="4023360" cy="301752"/>
          </a:xfrm>
          <a:prstGeom prst="rect">
            <a:avLst/>
          </a:prstGeom>
          <a:solidFill>
            <a:srgbClr val="8898AA">
              <a:alpha val="15000"/>
            </a:srgbClr>
          </a:solidFill>
          <a:ln/>
        </p:spPr>
      </p:sp>
      <p:sp>
        <p:nvSpPr>
          <p:cNvPr id="46" name="Text 44"/>
          <p:cNvSpPr/>
          <p:nvPr/>
        </p:nvSpPr>
        <p:spPr>
          <a:xfrm>
            <a:off x="4846320" y="4572000"/>
            <a:ext cx="3977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898AA"/>
                </a:solidFill>
              </a:rPr>
              <a:t>📌  Сусідні підприємства: чат для повідомлень про незручності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8B1A1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64008"/>
          </a:xfrm>
          <a:prstGeom prst="rect">
            <a:avLst/>
          </a:prstGeom>
          <a:solidFill>
            <a:srgbClr val="C9952A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91440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ЗАВДАННЯ 4 — РОБОТА З ОПОРОМ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274320" y="822960"/>
            <a:ext cx="8595360" cy="420624"/>
          </a:xfrm>
          <a:prstGeom prst="rect">
            <a:avLst/>
          </a:prstGeom>
          <a:solidFill>
            <a:srgbClr val="1A2A3A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365760" y="859536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📋  Оберіть 2 «важких» стейкхолдери. Розробіть тактику нейтралізації їхнього опору  (15 хвилин)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74320" y="1371600"/>
            <a:ext cx="4114800" cy="3383280"/>
          </a:xfrm>
          <a:prstGeom prst="rect">
            <a:avLst/>
          </a:prstGeom>
          <a:solidFill>
            <a:srgbClr val="FFFFFF"/>
          </a:solidFill>
          <a:ln w="25400">
            <a:solidFill>
              <a:srgbClr val="E0B05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74320" y="1371600"/>
            <a:ext cx="4114800" cy="438912"/>
          </a:xfrm>
          <a:prstGeom prst="rect">
            <a:avLst/>
          </a:prstGeom>
          <a:solidFill>
            <a:srgbClr val="D4901A"/>
          </a:solidFill>
          <a:ln/>
        </p:spPr>
      </p:sp>
      <p:sp>
        <p:nvSpPr>
          <p:cNvPr id="9" name="Text 7"/>
          <p:cNvSpPr/>
          <p:nvPr/>
        </p:nvSpPr>
        <p:spPr>
          <a:xfrm>
            <a:off x="365760" y="1399032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⚠  ХЕЙТЕРИ (слабкий вплив + негатив)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11480" y="1920240"/>
            <a:ext cx="3840480" cy="749808"/>
          </a:xfrm>
          <a:prstGeom prst="rect">
            <a:avLst/>
          </a:prstGeom>
          <a:solidFill>
            <a:srgbClr val="FFFBF0"/>
          </a:solidFill>
          <a:ln w="12700">
            <a:solidFill>
              <a:srgbClr val="E0B05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196596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4901A"/>
                </a:solidFill>
              </a:rPr>
              <a:t>Ностальгічні мешканці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02920" y="2212848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A3A"/>
                </a:solidFill>
              </a:rPr>
              <a:t>Конкурс проєктів меморіалу заводу. Зробіть їх частиною рішення.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11480" y="2788920"/>
            <a:ext cx="3840480" cy="749808"/>
          </a:xfrm>
          <a:prstGeom prst="rect">
            <a:avLst/>
          </a:prstGeom>
          <a:solidFill>
            <a:srgbClr val="FFFBF0"/>
          </a:solidFill>
          <a:ln w="12700">
            <a:solidFill>
              <a:srgbClr val="E0B05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02920" y="283464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4901A"/>
                </a:solidFill>
              </a:rPr>
              <a:t>Анонімні коментатори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02920" y="3081528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A3A"/>
                </a:solidFill>
              </a:rPr>
              <a:t>Відкрита онлайн-карта проєкту. Прозорість знижує фантазії.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11480" y="3657600"/>
            <a:ext cx="3840480" cy="749808"/>
          </a:xfrm>
          <a:prstGeom prst="rect">
            <a:avLst/>
          </a:prstGeom>
          <a:solidFill>
            <a:srgbClr val="FFFBF0"/>
          </a:solidFill>
          <a:ln w="12700">
            <a:solidFill>
              <a:srgbClr val="E0B05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2920" y="37033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4901A"/>
                </a:solidFill>
              </a:rPr>
              <a:t>Локальні блогери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502920" y="3950208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A3A"/>
                </a:solidFill>
              </a:rPr>
              <a:t>Запросити на будівельний тур. Перетворити критиків на свідків.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754880" y="1371600"/>
            <a:ext cx="4114800" cy="3383280"/>
          </a:xfrm>
          <a:prstGeom prst="rect">
            <a:avLst/>
          </a:prstGeom>
          <a:solidFill>
            <a:srgbClr val="FFFFFF"/>
          </a:solidFill>
          <a:ln w="25400">
            <a:solidFill>
              <a:srgbClr val="8B1A1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754880" y="1371600"/>
            <a:ext cx="4114800" cy="438912"/>
          </a:xfrm>
          <a:prstGeom prst="rect">
            <a:avLst/>
          </a:prstGeom>
          <a:solidFill>
            <a:srgbClr val="8B1A1A"/>
          </a:solidFill>
          <a:ln/>
        </p:spPr>
      </p:sp>
      <p:sp>
        <p:nvSpPr>
          <p:cNvPr id="21" name="Text 19"/>
          <p:cNvSpPr/>
          <p:nvPr/>
        </p:nvSpPr>
        <p:spPr>
          <a:xfrm>
            <a:off x="4846320" y="1399032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🛡  ВОРОГИ (сильний вплив + негатив)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892040" y="1920240"/>
            <a:ext cx="3840480" cy="749808"/>
          </a:xfrm>
          <a:prstGeom prst="rect">
            <a:avLst/>
          </a:prstGeom>
          <a:solidFill>
            <a:srgbClr val="FFF0F0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983480" y="196596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8B1A1A"/>
                </a:solidFill>
              </a:rPr>
              <a:t>Опозиційний депутат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4983480" y="2212848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A3A"/>
                </a:solidFill>
              </a:rPr>
              <a:t>Залучити впливового союзника (голова ради). Жорсткий контроль порядку денного.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892040" y="2788920"/>
            <a:ext cx="3840480" cy="749808"/>
          </a:xfrm>
          <a:prstGeom prst="rect">
            <a:avLst/>
          </a:prstGeom>
          <a:solidFill>
            <a:srgbClr val="FFF0F0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983480" y="283464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8B1A1A"/>
                </a:solidFill>
              </a:rPr>
              <a:t>Екоорганізації (сильні)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983480" y="3081528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A3A"/>
                </a:solidFill>
              </a:rPr>
              <a:t>Призначити їх офіційними спостерігачами екомоніторингу. Нейтралізація через участь.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892040" y="3657600"/>
            <a:ext cx="3840480" cy="749808"/>
          </a:xfrm>
          <a:prstGeom prst="rect">
            <a:avLst/>
          </a:prstGeom>
          <a:solidFill>
            <a:srgbClr val="FFF0F0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983480" y="37033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8B1A1A"/>
                </a:solidFill>
              </a:rPr>
              <a:t>Конкурентний забудовник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983480" y="3950208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A3A"/>
                </a:solidFill>
              </a:rPr>
              <a:t>Запропонувати субпідряд. Перетворити ворога на зацікавлену особу.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274320" y="4736592"/>
            <a:ext cx="8595360" cy="292608"/>
          </a:xfrm>
          <a:prstGeom prst="rect">
            <a:avLst/>
          </a:prstGeom>
          <a:solidFill>
            <a:srgbClr val="12284C"/>
          </a:solidFill>
          <a:ln/>
        </p:spPr>
      </p:sp>
      <p:sp>
        <p:nvSpPr>
          <p:cNvPr id="32" name="Text 30"/>
          <p:cNvSpPr/>
          <p:nvPr/>
        </p:nvSpPr>
        <p:spPr>
          <a:xfrm>
            <a:off x="365760" y="4754880"/>
            <a:ext cx="8412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</a:rPr>
              <a:t>🔑  Золоте правило: Не ізолюйте ворогів — інтегруйте їх або нейтралізуйте через партнерів.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2284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58368"/>
            <a:ext cx="9144000" cy="64008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91440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ЧЕК-ЛИСТ АНАЛІЗУ СТЕЙКХОЛДЕРІВ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228600" y="868680"/>
            <a:ext cx="1828800" cy="384048"/>
          </a:xfrm>
          <a:prstGeom prst="rect">
            <a:avLst/>
          </a:prstGeom>
          <a:solidFill>
            <a:srgbClr val="12284C"/>
          </a:solidFill>
          <a:ln/>
        </p:spPr>
      </p:sp>
      <p:sp>
        <p:nvSpPr>
          <p:cNvPr id="6" name="Text 4"/>
          <p:cNvSpPr/>
          <p:nvPr/>
        </p:nvSpPr>
        <p:spPr>
          <a:xfrm>
            <a:off x="228600" y="86868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</a:rPr>
              <a:t>СТЕЙКХОЛДЕР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2103120" y="868680"/>
            <a:ext cx="1188720" cy="384048"/>
          </a:xfrm>
          <a:prstGeom prst="rect">
            <a:avLst/>
          </a:prstGeom>
          <a:solidFill>
            <a:srgbClr val="12284C"/>
          </a:solidFill>
          <a:ln/>
        </p:spPr>
      </p:sp>
      <p:sp>
        <p:nvSpPr>
          <p:cNvPr id="8" name="Text 6"/>
          <p:cNvSpPr/>
          <p:nvPr/>
        </p:nvSpPr>
        <p:spPr>
          <a:xfrm>
            <a:off x="2103120" y="868680"/>
            <a:ext cx="1188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</a:rPr>
              <a:t>ТИП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3337560" y="868680"/>
            <a:ext cx="2286000" cy="384048"/>
          </a:xfrm>
          <a:prstGeom prst="rect">
            <a:avLst/>
          </a:prstGeom>
          <a:solidFill>
            <a:srgbClr val="12284C"/>
          </a:solidFill>
          <a:ln/>
        </p:spPr>
      </p:sp>
      <p:sp>
        <p:nvSpPr>
          <p:cNvPr id="10" name="Text 8"/>
          <p:cNvSpPr/>
          <p:nvPr/>
        </p:nvSpPr>
        <p:spPr>
          <a:xfrm>
            <a:off x="3337560" y="868680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</a:rPr>
              <a:t>ІНТЕРЕС / ВИМОГИ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5669280" y="868680"/>
            <a:ext cx="1645920" cy="384048"/>
          </a:xfrm>
          <a:prstGeom prst="rect">
            <a:avLst/>
          </a:prstGeom>
          <a:solidFill>
            <a:srgbClr val="12284C"/>
          </a:solidFill>
          <a:ln/>
        </p:spPr>
      </p:sp>
      <p:sp>
        <p:nvSpPr>
          <p:cNvPr id="12" name="Text 10"/>
          <p:cNvSpPr/>
          <p:nvPr/>
        </p:nvSpPr>
        <p:spPr>
          <a:xfrm>
            <a:off x="5669280" y="868680"/>
            <a:ext cx="1645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</a:rPr>
              <a:t>РІВЕНЬ ВПЛИВУ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7360920" y="868680"/>
            <a:ext cx="1920240" cy="384048"/>
          </a:xfrm>
          <a:prstGeom prst="rect">
            <a:avLst/>
          </a:prstGeom>
          <a:solidFill>
            <a:srgbClr val="12284C"/>
          </a:solidFill>
          <a:ln/>
        </p:spPr>
      </p:sp>
      <p:sp>
        <p:nvSpPr>
          <p:cNvPr id="14" name="Text 12"/>
          <p:cNvSpPr/>
          <p:nvPr/>
        </p:nvSpPr>
        <p:spPr>
          <a:xfrm>
            <a:off x="7360920" y="868680"/>
            <a:ext cx="192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</a:rPr>
              <a:t>СТРАТЕГІЯ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228600" y="1298448"/>
            <a:ext cx="182880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103120" y="1298448"/>
            <a:ext cx="118872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337560" y="1298448"/>
            <a:ext cx="228600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5669280" y="1298448"/>
            <a:ext cx="164592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7360920" y="1298448"/>
            <a:ext cx="192024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28600" y="1298448"/>
            <a:ext cx="2743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898AA"/>
                </a:solidFill>
              </a:rPr>
              <a:t>1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228600" y="1920240"/>
            <a:ext cx="1828800" cy="566928"/>
          </a:xfrm>
          <a:prstGeom prst="rect">
            <a:avLst/>
          </a:prstGeom>
          <a:solidFill>
            <a:srgbClr val="F0F4FA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2103120" y="1920240"/>
            <a:ext cx="1188720" cy="566928"/>
          </a:xfrm>
          <a:prstGeom prst="rect">
            <a:avLst/>
          </a:prstGeom>
          <a:solidFill>
            <a:srgbClr val="F0F4FA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337560" y="1920240"/>
            <a:ext cx="2286000" cy="566928"/>
          </a:xfrm>
          <a:prstGeom prst="rect">
            <a:avLst/>
          </a:prstGeom>
          <a:solidFill>
            <a:srgbClr val="F0F4FA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5669280" y="1920240"/>
            <a:ext cx="1645920" cy="566928"/>
          </a:xfrm>
          <a:prstGeom prst="rect">
            <a:avLst/>
          </a:prstGeom>
          <a:solidFill>
            <a:srgbClr val="F0F4FA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7360920" y="1920240"/>
            <a:ext cx="1920240" cy="566928"/>
          </a:xfrm>
          <a:prstGeom prst="rect">
            <a:avLst/>
          </a:prstGeom>
          <a:solidFill>
            <a:srgbClr val="F0F4FA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28600" y="1920240"/>
            <a:ext cx="2743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898AA"/>
                </a:solidFill>
              </a:rPr>
              <a:t>2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228600" y="2542032"/>
            <a:ext cx="182880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2103120" y="2542032"/>
            <a:ext cx="118872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3337560" y="2542032"/>
            <a:ext cx="228600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5669280" y="2542032"/>
            <a:ext cx="164592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7360920" y="2542032"/>
            <a:ext cx="192024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28600" y="2542032"/>
            <a:ext cx="2743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898AA"/>
                </a:solidFill>
              </a:rPr>
              <a:t>3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228600" y="3163824"/>
            <a:ext cx="1828800" cy="566928"/>
          </a:xfrm>
          <a:prstGeom prst="rect">
            <a:avLst/>
          </a:prstGeom>
          <a:solidFill>
            <a:srgbClr val="F0F4FA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2103120" y="3163824"/>
            <a:ext cx="1188720" cy="566928"/>
          </a:xfrm>
          <a:prstGeom prst="rect">
            <a:avLst/>
          </a:prstGeom>
          <a:solidFill>
            <a:srgbClr val="F0F4FA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3337560" y="3163824"/>
            <a:ext cx="2286000" cy="566928"/>
          </a:xfrm>
          <a:prstGeom prst="rect">
            <a:avLst/>
          </a:prstGeom>
          <a:solidFill>
            <a:srgbClr val="F0F4FA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5669280" y="3163824"/>
            <a:ext cx="1645920" cy="566928"/>
          </a:xfrm>
          <a:prstGeom prst="rect">
            <a:avLst/>
          </a:prstGeom>
          <a:solidFill>
            <a:srgbClr val="F0F4FA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7360920" y="3163824"/>
            <a:ext cx="1920240" cy="566928"/>
          </a:xfrm>
          <a:prstGeom prst="rect">
            <a:avLst/>
          </a:prstGeom>
          <a:solidFill>
            <a:srgbClr val="F0F4FA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228600" y="3163824"/>
            <a:ext cx="2743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898AA"/>
                </a:solidFill>
              </a:rPr>
              <a:t>4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228600" y="3785616"/>
            <a:ext cx="182880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2103120" y="3785616"/>
            <a:ext cx="118872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3337560" y="3785616"/>
            <a:ext cx="228600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5669280" y="3785616"/>
            <a:ext cx="164592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7360920" y="3785616"/>
            <a:ext cx="192024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228600" y="3785616"/>
            <a:ext cx="2743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898AA"/>
                </a:solidFill>
              </a:rPr>
              <a:t>5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228600" y="4407408"/>
            <a:ext cx="1828800" cy="566928"/>
          </a:xfrm>
          <a:prstGeom prst="rect">
            <a:avLst/>
          </a:prstGeom>
          <a:solidFill>
            <a:srgbClr val="F0F4FA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2103120" y="4407408"/>
            <a:ext cx="1188720" cy="566928"/>
          </a:xfrm>
          <a:prstGeom prst="rect">
            <a:avLst/>
          </a:prstGeom>
          <a:solidFill>
            <a:srgbClr val="F0F4FA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3337560" y="4407408"/>
            <a:ext cx="2286000" cy="566928"/>
          </a:xfrm>
          <a:prstGeom prst="rect">
            <a:avLst/>
          </a:prstGeom>
          <a:solidFill>
            <a:srgbClr val="F0F4FA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5669280" y="4407408"/>
            <a:ext cx="1645920" cy="566928"/>
          </a:xfrm>
          <a:prstGeom prst="rect">
            <a:avLst/>
          </a:prstGeom>
          <a:solidFill>
            <a:srgbClr val="F0F4FA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7360920" y="4407408"/>
            <a:ext cx="1920240" cy="566928"/>
          </a:xfrm>
          <a:prstGeom prst="rect">
            <a:avLst/>
          </a:prstGeom>
          <a:solidFill>
            <a:srgbClr val="F0F4FA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228600" y="4407408"/>
            <a:ext cx="2743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898AA"/>
                </a:solidFill>
              </a:rPr>
              <a:t>6</a:t>
            </a:r>
            <a:endParaRPr lang="en-US" sz="1000" dirty="0"/>
          </a:p>
        </p:txBody>
      </p:sp>
      <p:sp>
        <p:nvSpPr>
          <p:cNvPr id="51" name="Shape 49"/>
          <p:cNvSpPr/>
          <p:nvPr/>
        </p:nvSpPr>
        <p:spPr>
          <a:xfrm>
            <a:off x="228600" y="4773168"/>
            <a:ext cx="8686800" cy="274320"/>
          </a:xfrm>
          <a:prstGeom prst="rect">
            <a:avLst/>
          </a:prstGeom>
          <a:solidFill>
            <a:srgbClr val="EEF2FA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320040" y="4800600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898AA"/>
                </a:solidFill>
              </a:rPr>
              <a:t>Рівень впливу: 🔴 Критичний  |  🟡 Суттєвий  |  🟢 Низький       Тип: В — внутрішній, З — зовнішній</a:t>
            </a:r>
            <a:endParaRPr lang="en-US" sz="950" dirty="0"/>
          </a:p>
        </p:txBody>
      </p:sp>
      <p:sp>
        <p:nvSpPr>
          <p:cNvPr id="53" name="Text 51"/>
          <p:cNvSpPr/>
          <p:nvPr/>
        </p:nvSpPr>
        <p:spPr>
          <a:xfrm>
            <a:off x="5486400" y="822960"/>
            <a:ext cx="3383280" cy="475488"/>
          </a:xfrm>
          <a:prstGeom prst="rect">
            <a:avLst/>
          </a:prstGeom>
          <a:solidFill>
            <a:srgbClr val="FFFBE6"/>
          </a:solidFill>
          <a:ln/>
        </p:spPr>
        <p:txBody>
          <a:bodyPr wrap="square" lIns="63500" tIns="63500" rIns="63500" bIns="63500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12284C"/>
                </a:solidFill>
              </a:rPr>
              <a:t>💡  Питання для перевірки кожного рядка: Чи може ця сторона заблокувати проєкт?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228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1440"/>
            <a:ext cx="9144000" cy="91440"/>
          </a:xfrm>
          <a:prstGeom prst="rect">
            <a:avLst/>
          </a:prstGeom>
          <a:solidFill>
            <a:srgbClr val="C9952A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274320"/>
            <a:ext cx="8412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КЛЮЧОВІ ВИСНОВКИ ЗАНЯТТЯ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65760" y="82296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00A896"/>
                </a:solidFill>
              </a:rPr>
              <a:t>Що ви маєте забрати з собою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74320" y="1325880"/>
            <a:ext cx="2743200" cy="1554480"/>
          </a:xfrm>
          <a:prstGeom prst="rect">
            <a:avLst/>
          </a:prstGeom>
          <a:solidFill>
            <a:srgbClr val="FFFFFF">
              <a:alpha val="93000"/>
            </a:srgbClr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274320" y="1435608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🎯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365760" y="1847088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A896"/>
                </a:solidFill>
              </a:rPr>
              <a:t>Жодного проєкту у вакуумі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65760" y="2148840"/>
            <a:ext cx="25603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CADCFC"/>
                </a:solidFill>
              </a:rPr>
              <a:t>Кожен проєкт існує в мережі інтересів. Ігнорування стейкхолдерів — головна причина провалів.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3218688" y="1325880"/>
            <a:ext cx="2743200" cy="1554480"/>
          </a:xfrm>
          <a:prstGeom prst="rect">
            <a:avLst/>
          </a:prstGeom>
          <a:solidFill>
            <a:srgbClr val="FFFFFF">
              <a:alpha val="93000"/>
            </a:srgbClr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18688" y="1435608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🗺️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3310128" y="1847088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A896"/>
                </a:solidFill>
              </a:rPr>
              <a:t>Матриця — ваш компас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310128" y="2148840"/>
            <a:ext cx="25603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CADCFC"/>
                </a:solidFill>
              </a:rPr>
              <a:t>Влада × Інтерес визначає вашу стратегію. Не витрачайте однакові ресурси на всіх.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6163056" y="1325880"/>
            <a:ext cx="2743200" cy="1554480"/>
          </a:xfrm>
          <a:prstGeom prst="rect">
            <a:avLst/>
          </a:prstGeom>
          <a:solidFill>
            <a:srgbClr val="FFFFFF">
              <a:alpha val="93000"/>
            </a:srgbClr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163056" y="1435608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🤝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6254496" y="1847088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A896"/>
                </a:solidFill>
              </a:rPr>
              <a:t>Залучати — не інформувати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254496" y="2148840"/>
            <a:ext cx="25603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CADCFC"/>
                </a:solidFill>
              </a:rPr>
              <a:t>Найкраща стратегія сталості: бенефіціари, залучені до планування, захищають проєкт самі.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1737360" y="3200400"/>
            <a:ext cx="2743200" cy="1554480"/>
          </a:xfrm>
          <a:prstGeom prst="rect">
            <a:avLst/>
          </a:prstGeom>
          <a:solidFill>
            <a:srgbClr val="FFFFFF">
              <a:alpha val="93000"/>
            </a:srgbClr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1737360" y="3310128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🛡️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1828800" y="3721608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A896"/>
                </a:solidFill>
              </a:rPr>
              <a:t>Ворогів не ізолювати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1828800" y="4023360"/>
            <a:ext cx="25603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CADCFC"/>
                </a:solidFill>
              </a:rPr>
              <a:t>Найкращий спосіб нейтралізувати опір — дати опоненту роль у проєкті та відповідальність.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4681728" y="3200400"/>
            <a:ext cx="2743200" cy="1554480"/>
          </a:xfrm>
          <a:prstGeom prst="rect">
            <a:avLst/>
          </a:prstGeom>
          <a:solidFill>
            <a:srgbClr val="FFFFFF">
              <a:alpha val="93000"/>
            </a:srgbClr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681728" y="3310128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🔄</a:t>
            </a:r>
            <a:endParaRPr lang="en-US" sz="2000" dirty="0"/>
          </a:p>
        </p:txBody>
      </p:sp>
      <p:sp>
        <p:nvSpPr>
          <p:cNvPr id="24" name="Text 22"/>
          <p:cNvSpPr/>
          <p:nvPr/>
        </p:nvSpPr>
        <p:spPr>
          <a:xfrm>
            <a:off x="4773168" y="3721608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A896"/>
                </a:solidFill>
              </a:rPr>
              <a:t>Стейкхолдери змінюються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773168" y="4023360"/>
            <a:ext cx="25603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CADCFC"/>
                </a:solidFill>
              </a:rPr>
              <a:t>Аналіз — не одноразова дія. Повторюйте щоквартально або при зміні контексту.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28090">
              <a:alpha val="85000"/>
            </a:srgbClr>
          </a:solidFill>
          <a:ln/>
        </p:spPr>
      </p:sp>
      <p:sp>
        <p:nvSpPr>
          <p:cNvPr id="27" name="Text 25"/>
          <p:cNvSpPr/>
          <p:nvPr/>
        </p:nvSpPr>
        <p:spPr>
          <a:xfrm>
            <a:off x="274320" y="4800600"/>
            <a:ext cx="8595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i="1" dirty="0">
                <a:solidFill>
                  <a:srgbClr val="FFFFFF"/>
                </a:solidFill>
              </a:rPr>
              <a:t>«Проєкт — це завжди про людей, для людей і разом з людьми.»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777</Words>
  <Application>Microsoft Office PowerPoint</Application>
  <PresentationFormat>Екран (16:9)</PresentationFormat>
  <Paragraphs>161</Paragraphs>
  <Slides>8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9" baseType="lpstr">
      <vt:lpstr>Office Theme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PptxGenJS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Кейсове практичне заняття: Стейкхолдери проєкту</dc:title>
  <dc:subject>PptxGenJS Presentation</dc:subject>
  <dc:creator>PptxGenJS</dc:creator>
  <cp:lastModifiedBy>User</cp:lastModifiedBy>
  <cp:revision>2</cp:revision>
  <dcterms:created xsi:type="dcterms:W3CDTF">2026-02-28T13:08:42Z</dcterms:created>
  <dcterms:modified xsi:type="dcterms:W3CDTF">2026-02-28T13:12:52Z</dcterms:modified>
</cp:coreProperties>
</file>