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12192000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850" y="6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1">
                <a:solidFill>
                  <a:schemeClr val="tx1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800" b="0" i="1">
                <a:solidFill>
                  <a:schemeClr val="tx1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1">
                <a:solidFill>
                  <a:schemeClr val="tx1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1">
                <a:solidFill>
                  <a:schemeClr val="tx1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5765675"/>
            <a:ext cx="12191999" cy="109232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‹№›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49553" y="414274"/>
            <a:ext cx="10692892" cy="5137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1">
                <a:solidFill>
                  <a:schemeClr val="tx1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769491" y="1690242"/>
            <a:ext cx="9121775" cy="36944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1">
                <a:solidFill>
                  <a:schemeClr val="tx1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‹№›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kppd_kvd@ztu.edu.ua" TargetMode="External"/><Relationship Id="rId5" Type="http://schemas.openxmlformats.org/officeDocument/2006/relationships/image" Target="../media/image9.jp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3568" y="563880"/>
            <a:ext cx="1129284" cy="1066800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503152" y="0"/>
            <a:ext cx="688848" cy="1991867"/>
          </a:xfrm>
          <a:prstGeom prst="rect">
            <a:avLst/>
          </a:prstGeom>
        </p:spPr>
      </p:pic>
      <p:sp>
        <p:nvSpPr>
          <p:cNvPr id="4" name="object 4"/>
          <p:cNvSpPr/>
          <p:nvPr/>
        </p:nvSpPr>
        <p:spPr>
          <a:xfrm>
            <a:off x="0" y="6102096"/>
            <a:ext cx="4643755" cy="756285"/>
          </a:xfrm>
          <a:custGeom>
            <a:avLst/>
            <a:gdLst/>
            <a:ahLst/>
            <a:cxnLst/>
            <a:rect l="l" t="t" r="r" b="b"/>
            <a:pathLst>
              <a:path w="4643755" h="756284">
                <a:moveTo>
                  <a:pt x="4517644" y="0"/>
                </a:moveTo>
                <a:lnTo>
                  <a:pt x="0" y="0"/>
                </a:lnTo>
                <a:lnTo>
                  <a:pt x="0" y="755902"/>
                </a:lnTo>
                <a:lnTo>
                  <a:pt x="4643628" y="755902"/>
                </a:lnTo>
                <a:lnTo>
                  <a:pt x="4643628" y="125983"/>
                </a:lnTo>
                <a:lnTo>
                  <a:pt x="451764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2999994" y="216865"/>
            <a:ext cx="7592059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270" dirty="0"/>
              <a:t>Про</a:t>
            </a:r>
            <a:r>
              <a:rPr sz="2800" spc="175" dirty="0"/>
              <a:t> </a:t>
            </a:r>
            <a:r>
              <a:rPr sz="2800" spc="155" dirty="0"/>
              <a:t>доброчесність</a:t>
            </a:r>
            <a:r>
              <a:rPr sz="2800" spc="180" dirty="0"/>
              <a:t> </a:t>
            </a:r>
            <a:r>
              <a:rPr sz="2800" spc="-55" dirty="0"/>
              <a:t>в</a:t>
            </a:r>
            <a:r>
              <a:rPr sz="2800" spc="180" dirty="0"/>
              <a:t> </a:t>
            </a:r>
            <a:r>
              <a:rPr sz="2800" spc="155" dirty="0"/>
              <a:t>освіті</a:t>
            </a:r>
            <a:r>
              <a:rPr sz="2800" spc="180" dirty="0"/>
              <a:t> </a:t>
            </a:r>
            <a:r>
              <a:rPr sz="2800" spc="240" dirty="0"/>
              <a:t>та</a:t>
            </a:r>
            <a:r>
              <a:rPr sz="2800" spc="165" dirty="0"/>
              <a:t> </a:t>
            </a:r>
            <a:r>
              <a:rPr sz="2800" spc="215" dirty="0"/>
              <a:t>плагіат</a:t>
            </a:r>
            <a:endParaRPr sz="2800"/>
          </a:p>
        </p:txBody>
      </p:sp>
      <p:sp>
        <p:nvSpPr>
          <p:cNvPr id="6" name="object 6"/>
          <p:cNvSpPr/>
          <p:nvPr/>
        </p:nvSpPr>
        <p:spPr>
          <a:xfrm>
            <a:off x="1782064" y="3136518"/>
            <a:ext cx="7385684" cy="548640"/>
          </a:xfrm>
          <a:custGeom>
            <a:avLst/>
            <a:gdLst/>
            <a:ahLst/>
            <a:cxnLst/>
            <a:rect l="l" t="t" r="r" b="b"/>
            <a:pathLst>
              <a:path w="7385684" h="548639">
                <a:moveTo>
                  <a:pt x="7385291" y="0"/>
                </a:moveTo>
                <a:lnTo>
                  <a:pt x="0" y="0"/>
                </a:lnTo>
                <a:lnTo>
                  <a:pt x="0" y="274320"/>
                </a:lnTo>
                <a:lnTo>
                  <a:pt x="0" y="548640"/>
                </a:lnTo>
                <a:lnTo>
                  <a:pt x="5661660" y="548640"/>
                </a:lnTo>
                <a:lnTo>
                  <a:pt x="5661660" y="274320"/>
                </a:lnTo>
                <a:lnTo>
                  <a:pt x="7385291" y="274320"/>
                </a:lnTo>
                <a:lnTo>
                  <a:pt x="7385291" y="0"/>
                </a:lnTo>
                <a:close/>
              </a:path>
            </a:pathLst>
          </a:custGeom>
          <a:solidFill>
            <a:srgbClr val="00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782064" y="1431163"/>
            <a:ext cx="4334510" cy="276225"/>
          </a:xfrm>
          <a:prstGeom prst="rect">
            <a:avLst/>
          </a:prstGeom>
          <a:solidFill>
            <a:srgbClr val="00FFFF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140"/>
              </a:lnSpc>
              <a:tabLst>
                <a:tab pos="1972310" algn="l"/>
                <a:tab pos="2237105" algn="l"/>
                <a:tab pos="3127375" algn="l"/>
              </a:tabLst>
            </a:pPr>
            <a:r>
              <a:rPr sz="1800" b="1" i="1" spc="120" dirty="0">
                <a:latin typeface="Cambria"/>
                <a:cs typeface="Cambria"/>
              </a:rPr>
              <a:t>Доброчесність	</a:t>
            </a:r>
            <a:r>
              <a:rPr sz="1800" b="1" i="1" spc="30" dirty="0">
                <a:latin typeface="Cambria"/>
                <a:cs typeface="Cambria"/>
              </a:rPr>
              <a:t>у	</a:t>
            </a:r>
            <a:r>
              <a:rPr sz="1800" b="1" i="1" spc="135" dirty="0">
                <a:latin typeface="Cambria"/>
                <a:cs typeface="Cambria"/>
              </a:rPr>
              <a:t>вищій	</a:t>
            </a:r>
            <a:r>
              <a:rPr sz="1800" b="1" i="1" spc="100" dirty="0">
                <a:latin typeface="Cambria"/>
                <a:cs typeface="Cambria"/>
              </a:rPr>
              <a:t>освіті</a:t>
            </a:r>
            <a:endParaRPr sz="1800">
              <a:latin typeface="Cambria"/>
              <a:cs typeface="Cambri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104382" y="1415922"/>
            <a:ext cx="478218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71145" algn="l"/>
                <a:tab pos="1396365" algn="l"/>
                <a:tab pos="2591435" algn="l"/>
                <a:tab pos="4374515" algn="l"/>
              </a:tabLst>
            </a:pPr>
            <a:r>
              <a:rPr sz="1800" b="1" i="1" dirty="0">
                <a:latin typeface="Cambria"/>
                <a:cs typeface="Cambria"/>
              </a:rPr>
              <a:t>–	</a:t>
            </a:r>
            <a:r>
              <a:rPr sz="1800" i="1" spc="100" dirty="0">
                <a:latin typeface="Cambria"/>
                <a:cs typeface="Cambria"/>
              </a:rPr>
              <a:t>частина</a:t>
            </a:r>
            <a:r>
              <a:rPr sz="1800" i="1" dirty="0">
                <a:latin typeface="Cambria"/>
                <a:cs typeface="Cambria"/>
              </a:rPr>
              <a:t>	</a:t>
            </a:r>
            <a:r>
              <a:rPr sz="1800" i="1" spc="75" dirty="0">
                <a:latin typeface="Cambria"/>
                <a:cs typeface="Cambria"/>
              </a:rPr>
              <a:t>за</a:t>
            </a:r>
            <a:r>
              <a:rPr sz="1800" i="1" spc="55" dirty="0">
                <a:latin typeface="Cambria"/>
                <a:cs typeface="Cambria"/>
              </a:rPr>
              <a:t>г</a:t>
            </a:r>
            <a:r>
              <a:rPr sz="1800" i="1" spc="60" dirty="0">
                <a:latin typeface="Cambria"/>
                <a:cs typeface="Cambria"/>
              </a:rPr>
              <a:t>аль</a:t>
            </a:r>
            <a:r>
              <a:rPr sz="1800" i="1" spc="65" dirty="0">
                <a:latin typeface="Cambria"/>
                <a:cs typeface="Cambria"/>
              </a:rPr>
              <a:t>н</a:t>
            </a:r>
            <a:r>
              <a:rPr sz="1800" i="1" spc="45" dirty="0">
                <a:latin typeface="Cambria"/>
                <a:cs typeface="Cambria"/>
              </a:rPr>
              <a:t>ої</a:t>
            </a:r>
            <a:r>
              <a:rPr sz="1800" i="1" dirty="0">
                <a:latin typeface="Cambria"/>
                <a:cs typeface="Cambria"/>
              </a:rPr>
              <a:t>	</a:t>
            </a:r>
            <a:r>
              <a:rPr sz="1800" i="1" spc="25" dirty="0">
                <a:latin typeface="Cambria"/>
                <a:cs typeface="Cambria"/>
              </a:rPr>
              <a:t>доброче</a:t>
            </a:r>
            <a:r>
              <a:rPr sz="1800" i="1" spc="30" dirty="0">
                <a:latin typeface="Cambria"/>
                <a:cs typeface="Cambria"/>
              </a:rPr>
              <a:t>с</a:t>
            </a:r>
            <a:r>
              <a:rPr sz="1800" i="1" spc="45" dirty="0">
                <a:latin typeface="Cambria"/>
                <a:cs typeface="Cambria"/>
              </a:rPr>
              <a:t>но</a:t>
            </a:r>
            <a:r>
              <a:rPr sz="1800" i="1" spc="40" dirty="0">
                <a:latin typeface="Cambria"/>
                <a:cs typeface="Cambria"/>
              </a:rPr>
              <a:t>с</a:t>
            </a:r>
            <a:r>
              <a:rPr sz="1800" i="1" spc="170" dirty="0">
                <a:latin typeface="Cambria"/>
                <a:cs typeface="Cambria"/>
              </a:rPr>
              <a:t>ті</a:t>
            </a:r>
            <a:r>
              <a:rPr sz="1800" i="1" spc="65" dirty="0">
                <a:latin typeface="Cambria"/>
                <a:cs typeface="Cambria"/>
              </a:rPr>
              <a:t>,</a:t>
            </a:r>
            <a:r>
              <a:rPr sz="1800" i="1" dirty="0">
                <a:latin typeface="Cambria"/>
                <a:cs typeface="Cambria"/>
              </a:rPr>
              <a:t>	</a:t>
            </a:r>
            <a:r>
              <a:rPr sz="1800" i="1" spc="60" dirty="0">
                <a:latin typeface="Cambria"/>
                <a:cs typeface="Cambria"/>
              </a:rPr>
              <a:t>я</a:t>
            </a:r>
            <a:r>
              <a:rPr sz="1800" i="1" spc="130" dirty="0">
                <a:latin typeface="Cambria"/>
                <a:cs typeface="Cambria"/>
              </a:rPr>
              <a:t>ка</a:t>
            </a:r>
            <a:endParaRPr sz="1800">
              <a:latin typeface="Cambria"/>
              <a:cs typeface="Cambria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7620" algn="just">
              <a:lnSpc>
                <a:spcPct val="114999"/>
              </a:lnSpc>
              <a:spcBef>
                <a:spcPts val="100"/>
              </a:spcBef>
            </a:pPr>
            <a:r>
              <a:rPr spc="60" dirty="0"/>
              <a:t>полягає </a:t>
            </a:r>
            <a:r>
              <a:rPr spc="70" dirty="0"/>
              <a:t>у </a:t>
            </a:r>
            <a:r>
              <a:rPr spc="90" dirty="0"/>
              <a:t>цілісному </a:t>
            </a:r>
            <a:r>
              <a:rPr spc="95" dirty="0"/>
              <a:t>розвитку </a:t>
            </a:r>
            <a:r>
              <a:rPr spc="70" dirty="0"/>
              <a:t>студентів </a:t>
            </a:r>
            <a:r>
              <a:rPr spc="120" dirty="0"/>
              <a:t>та </a:t>
            </a:r>
            <a:r>
              <a:rPr spc="80" dirty="0"/>
              <a:t>вихованні </a:t>
            </a:r>
            <a:r>
              <a:rPr spc="55" dirty="0"/>
              <a:t>доброчесності, </a:t>
            </a:r>
            <a:r>
              <a:rPr spc="110" dirty="0"/>
              <a:t>яка </a:t>
            </a:r>
            <a:r>
              <a:rPr spc="105" dirty="0"/>
              <a:t>потім </a:t>
            </a:r>
            <a:r>
              <a:rPr spc="110" dirty="0"/>
              <a:t> </a:t>
            </a:r>
            <a:r>
              <a:rPr spc="55" dirty="0"/>
              <a:t>вийде </a:t>
            </a:r>
            <a:r>
              <a:rPr spc="90" dirty="0"/>
              <a:t>за </a:t>
            </a:r>
            <a:r>
              <a:rPr spc="95" dirty="0"/>
              <a:t>межі </a:t>
            </a:r>
            <a:r>
              <a:rPr spc="55" dirty="0"/>
              <a:t>університетського </a:t>
            </a:r>
            <a:r>
              <a:rPr spc="135" dirty="0"/>
              <a:t>життя </a:t>
            </a:r>
            <a:r>
              <a:rPr spc="110" dirty="0"/>
              <a:t>і </a:t>
            </a:r>
            <a:r>
              <a:rPr spc="30" dirty="0"/>
              <a:t>буде </a:t>
            </a:r>
            <a:r>
              <a:rPr spc="80" dirty="0"/>
              <a:t>проявлятися </a:t>
            </a:r>
            <a:r>
              <a:rPr spc="70" dirty="0"/>
              <a:t>у </a:t>
            </a:r>
            <a:r>
              <a:rPr spc="85" dirty="0"/>
              <a:t>формі </a:t>
            </a:r>
            <a:r>
              <a:rPr spc="55" dirty="0"/>
              <a:t>особистої </a:t>
            </a:r>
            <a:r>
              <a:rPr spc="60" dirty="0"/>
              <a:t> </a:t>
            </a:r>
            <a:r>
              <a:rPr spc="120" dirty="0"/>
              <a:t>та</a:t>
            </a:r>
            <a:r>
              <a:rPr spc="100" dirty="0"/>
              <a:t> </a:t>
            </a:r>
            <a:r>
              <a:rPr spc="60" dirty="0"/>
              <a:t>соціальної</a:t>
            </a:r>
            <a:r>
              <a:rPr spc="90" dirty="0"/>
              <a:t> </a:t>
            </a:r>
            <a:r>
              <a:rPr spc="55" dirty="0"/>
              <a:t>відповідальності</a:t>
            </a:r>
            <a:r>
              <a:rPr spc="100" dirty="0"/>
              <a:t> </a:t>
            </a:r>
            <a:r>
              <a:rPr spc="55" dirty="0"/>
              <a:t>впродовж</a:t>
            </a:r>
            <a:r>
              <a:rPr spc="105" dirty="0"/>
              <a:t> </a:t>
            </a:r>
            <a:r>
              <a:rPr spc="135" dirty="0"/>
              <a:t>життя.</a:t>
            </a:r>
          </a:p>
          <a:p>
            <a:pPr>
              <a:lnSpc>
                <a:spcPct val="100000"/>
              </a:lnSpc>
            </a:pPr>
            <a:endParaRPr sz="2100"/>
          </a:p>
          <a:p>
            <a:pPr marL="12700" marR="1784350">
              <a:lnSpc>
                <a:spcPct val="100000"/>
              </a:lnSpc>
              <a:spcBef>
                <a:spcPts val="1355"/>
              </a:spcBef>
            </a:pPr>
            <a:r>
              <a:rPr b="1" spc="165" dirty="0">
                <a:latin typeface="Cambria"/>
                <a:cs typeface="Cambria"/>
              </a:rPr>
              <a:t>Цінності</a:t>
            </a:r>
            <a:r>
              <a:rPr b="1" spc="100" dirty="0">
                <a:latin typeface="Cambria"/>
                <a:cs typeface="Cambria"/>
              </a:rPr>
              <a:t> доброчесності</a:t>
            </a:r>
            <a:r>
              <a:rPr b="1" spc="120" dirty="0">
                <a:latin typeface="Cambria"/>
                <a:cs typeface="Cambria"/>
              </a:rPr>
              <a:t> </a:t>
            </a:r>
            <a:r>
              <a:rPr b="1" spc="30" dirty="0">
                <a:latin typeface="Cambria"/>
                <a:cs typeface="Cambria"/>
              </a:rPr>
              <a:t>у</a:t>
            </a:r>
            <a:r>
              <a:rPr b="1" spc="105" dirty="0">
                <a:latin typeface="Cambria"/>
                <a:cs typeface="Cambria"/>
              </a:rPr>
              <a:t> </a:t>
            </a:r>
            <a:r>
              <a:rPr b="1" spc="135" dirty="0">
                <a:latin typeface="Cambria"/>
                <a:cs typeface="Cambria"/>
              </a:rPr>
              <a:t>вищій</a:t>
            </a:r>
            <a:r>
              <a:rPr b="1" spc="125" dirty="0">
                <a:latin typeface="Cambria"/>
                <a:cs typeface="Cambria"/>
              </a:rPr>
              <a:t> </a:t>
            </a:r>
            <a:r>
              <a:rPr b="1" spc="100" dirty="0">
                <a:latin typeface="Cambria"/>
                <a:cs typeface="Cambria"/>
              </a:rPr>
              <a:t>освіті</a:t>
            </a:r>
            <a:r>
              <a:rPr b="1" spc="110" dirty="0">
                <a:latin typeface="Cambria"/>
                <a:cs typeface="Cambria"/>
              </a:rPr>
              <a:t> </a:t>
            </a:r>
            <a:r>
              <a:rPr b="1" spc="114" dirty="0">
                <a:latin typeface="Cambria"/>
                <a:cs typeface="Cambria"/>
              </a:rPr>
              <a:t>є</a:t>
            </a:r>
            <a:r>
              <a:rPr b="1" spc="95" dirty="0">
                <a:latin typeface="Cambria"/>
                <a:cs typeface="Cambria"/>
              </a:rPr>
              <a:t> </a:t>
            </a:r>
            <a:r>
              <a:rPr b="1" spc="125" dirty="0">
                <a:latin typeface="Cambria"/>
                <a:cs typeface="Cambria"/>
              </a:rPr>
              <a:t>невичерпними</a:t>
            </a:r>
            <a:r>
              <a:rPr b="1" spc="130" dirty="0">
                <a:latin typeface="Cambria"/>
                <a:cs typeface="Cambria"/>
              </a:rPr>
              <a:t> </a:t>
            </a:r>
            <a:r>
              <a:rPr b="1" spc="155" dirty="0">
                <a:latin typeface="Cambria"/>
                <a:cs typeface="Cambria"/>
              </a:rPr>
              <a:t>та </a:t>
            </a:r>
            <a:r>
              <a:rPr b="1" spc="-380" dirty="0">
                <a:latin typeface="Cambria"/>
                <a:cs typeface="Cambria"/>
              </a:rPr>
              <a:t> </a:t>
            </a:r>
            <a:r>
              <a:rPr b="1" spc="140" dirty="0">
                <a:latin typeface="Cambria"/>
                <a:cs typeface="Cambria"/>
              </a:rPr>
              <a:t>різноманітними,</a:t>
            </a:r>
            <a:r>
              <a:rPr b="1" spc="135" dirty="0">
                <a:latin typeface="Cambria"/>
                <a:cs typeface="Cambria"/>
              </a:rPr>
              <a:t> але</a:t>
            </a:r>
            <a:r>
              <a:rPr b="1" spc="120" dirty="0">
                <a:latin typeface="Cambria"/>
                <a:cs typeface="Cambria"/>
              </a:rPr>
              <a:t> </a:t>
            </a:r>
            <a:r>
              <a:rPr b="1" spc="114" dirty="0">
                <a:latin typeface="Cambria"/>
                <a:cs typeface="Cambria"/>
              </a:rPr>
              <a:t>можна</a:t>
            </a:r>
            <a:r>
              <a:rPr b="1" spc="130" dirty="0">
                <a:latin typeface="Cambria"/>
                <a:cs typeface="Cambria"/>
              </a:rPr>
              <a:t> </a:t>
            </a:r>
            <a:r>
              <a:rPr b="1" spc="125" dirty="0">
                <a:latin typeface="Cambria"/>
                <a:cs typeface="Cambria"/>
              </a:rPr>
              <a:t>виділити</a:t>
            </a:r>
            <a:r>
              <a:rPr b="1" spc="120" dirty="0">
                <a:latin typeface="Cambria"/>
                <a:cs typeface="Cambria"/>
              </a:rPr>
              <a:t> </a:t>
            </a:r>
            <a:r>
              <a:rPr b="1" spc="125" dirty="0">
                <a:latin typeface="Cambria"/>
                <a:cs typeface="Cambria"/>
              </a:rPr>
              <a:t>такі:</a:t>
            </a:r>
          </a:p>
          <a:p>
            <a:pPr marL="469900" indent="-305435">
              <a:lnSpc>
                <a:spcPct val="100000"/>
              </a:lnSpc>
              <a:spcBef>
                <a:spcPts val="1200"/>
              </a:spcBef>
              <a:buClr>
                <a:srgbClr val="B8D5D4"/>
              </a:buClr>
              <a:buSzPct val="66666"/>
              <a:buFont typeface="Microsoft Sans Serif"/>
              <a:buChar char="●"/>
              <a:tabLst>
                <a:tab pos="469900" algn="l"/>
                <a:tab pos="470534" algn="l"/>
              </a:tabLst>
            </a:pPr>
            <a:r>
              <a:rPr b="1" i="0" spc="20" dirty="0">
                <a:latin typeface="Arial"/>
                <a:cs typeface="Arial"/>
              </a:rPr>
              <a:t>свідомо</a:t>
            </a:r>
            <a:r>
              <a:rPr b="1" i="0" dirty="0">
                <a:latin typeface="Arial"/>
                <a:cs typeface="Arial"/>
              </a:rPr>
              <a:t> </a:t>
            </a:r>
            <a:r>
              <a:rPr b="1" i="0" spc="85" dirty="0">
                <a:latin typeface="Arial"/>
                <a:cs typeface="Arial"/>
              </a:rPr>
              <a:t>діяти</a:t>
            </a:r>
            <a:r>
              <a:rPr b="1" i="0" spc="-5" dirty="0">
                <a:latin typeface="Arial"/>
                <a:cs typeface="Arial"/>
              </a:rPr>
              <a:t> </a:t>
            </a:r>
            <a:r>
              <a:rPr b="1" i="0" spc="55" dirty="0">
                <a:latin typeface="Arial"/>
                <a:cs typeface="Arial"/>
              </a:rPr>
              <a:t>правильно</a:t>
            </a:r>
            <a:r>
              <a:rPr b="1" i="0" dirty="0">
                <a:latin typeface="Arial"/>
                <a:cs typeface="Arial"/>
              </a:rPr>
              <a:t> </a:t>
            </a:r>
            <a:r>
              <a:rPr b="1" i="0" spc="95" dirty="0">
                <a:latin typeface="Arial"/>
                <a:cs typeface="Arial"/>
              </a:rPr>
              <a:t>та</a:t>
            </a:r>
            <a:r>
              <a:rPr b="1" i="0" spc="-5" dirty="0">
                <a:latin typeface="Arial"/>
                <a:cs typeface="Arial"/>
              </a:rPr>
              <a:t> </a:t>
            </a:r>
            <a:r>
              <a:rPr b="1" i="0" spc="30" dirty="0">
                <a:latin typeface="Arial"/>
                <a:cs typeface="Arial"/>
              </a:rPr>
              <a:t>чесно,</a:t>
            </a:r>
          </a:p>
          <a:p>
            <a:pPr marL="469900" indent="-305435">
              <a:lnSpc>
                <a:spcPct val="100000"/>
              </a:lnSpc>
              <a:spcBef>
                <a:spcPts val="325"/>
              </a:spcBef>
              <a:buClr>
                <a:srgbClr val="B8D5D4"/>
              </a:buClr>
              <a:buSzPct val="66666"/>
              <a:buFont typeface="Microsoft Sans Serif"/>
              <a:buChar char="●"/>
              <a:tabLst>
                <a:tab pos="469900" algn="l"/>
                <a:tab pos="470534" algn="l"/>
              </a:tabLst>
            </a:pPr>
            <a:r>
              <a:rPr b="1" i="0" spc="100" dirty="0">
                <a:latin typeface="Arial"/>
                <a:cs typeface="Arial"/>
              </a:rPr>
              <a:t>мати</a:t>
            </a:r>
            <a:r>
              <a:rPr b="1" i="0" spc="10" dirty="0">
                <a:latin typeface="Arial"/>
                <a:cs typeface="Arial"/>
              </a:rPr>
              <a:t> </a:t>
            </a:r>
            <a:r>
              <a:rPr b="1" i="0" spc="-5" dirty="0">
                <a:latin typeface="Arial"/>
                <a:cs typeface="Arial"/>
              </a:rPr>
              <a:t>свободу</a:t>
            </a:r>
            <a:r>
              <a:rPr b="1" i="0" spc="20" dirty="0">
                <a:latin typeface="Arial"/>
                <a:cs typeface="Arial"/>
              </a:rPr>
              <a:t> </a:t>
            </a:r>
            <a:r>
              <a:rPr b="1" i="0" spc="15" dirty="0">
                <a:latin typeface="Arial"/>
                <a:cs typeface="Arial"/>
              </a:rPr>
              <a:t>для</a:t>
            </a:r>
            <a:r>
              <a:rPr b="1" i="0" spc="30" dirty="0">
                <a:latin typeface="Arial"/>
                <a:cs typeface="Arial"/>
              </a:rPr>
              <a:t> </a:t>
            </a:r>
            <a:r>
              <a:rPr b="1" i="0" spc="110" dirty="0">
                <a:latin typeface="Arial"/>
                <a:cs typeface="Arial"/>
              </a:rPr>
              <a:t>вираження</a:t>
            </a:r>
            <a:r>
              <a:rPr b="1" i="0" spc="15" dirty="0">
                <a:latin typeface="Arial"/>
                <a:cs typeface="Arial"/>
              </a:rPr>
              <a:t> </a:t>
            </a:r>
            <a:r>
              <a:rPr b="1" i="0" spc="100" dirty="0">
                <a:latin typeface="Arial"/>
                <a:cs typeface="Arial"/>
              </a:rPr>
              <a:t>думки</a:t>
            </a:r>
            <a:r>
              <a:rPr b="1" i="0" spc="25" dirty="0">
                <a:latin typeface="Arial"/>
                <a:cs typeface="Arial"/>
              </a:rPr>
              <a:t> </a:t>
            </a:r>
            <a:r>
              <a:rPr b="1" i="0" spc="90" dirty="0">
                <a:latin typeface="Arial"/>
                <a:cs typeface="Arial"/>
              </a:rPr>
              <a:t>та</a:t>
            </a:r>
            <a:r>
              <a:rPr b="1" i="0" spc="20" dirty="0">
                <a:latin typeface="Arial"/>
                <a:cs typeface="Arial"/>
              </a:rPr>
              <a:t> </a:t>
            </a:r>
            <a:r>
              <a:rPr b="1" i="0" spc="105" dirty="0">
                <a:latin typeface="Arial"/>
                <a:cs typeface="Arial"/>
              </a:rPr>
              <a:t>поважати</a:t>
            </a:r>
            <a:r>
              <a:rPr b="1" i="0" spc="-5" dirty="0">
                <a:latin typeface="Arial"/>
                <a:cs typeface="Arial"/>
              </a:rPr>
              <a:t> </a:t>
            </a:r>
            <a:r>
              <a:rPr b="1" i="0" spc="100" dirty="0">
                <a:latin typeface="Arial"/>
                <a:cs typeface="Arial"/>
              </a:rPr>
              <a:t>думки</a:t>
            </a:r>
            <a:r>
              <a:rPr b="1" i="0" spc="25" dirty="0">
                <a:latin typeface="Arial"/>
                <a:cs typeface="Arial"/>
              </a:rPr>
              <a:t> </a:t>
            </a:r>
            <a:r>
              <a:rPr b="1" i="0" spc="120" dirty="0">
                <a:latin typeface="Arial"/>
                <a:cs typeface="Arial"/>
              </a:rPr>
              <a:t>інших,</a:t>
            </a:r>
          </a:p>
          <a:p>
            <a:pPr marL="469900" marR="5080" indent="-305435">
              <a:lnSpc>
                <a:spcPct val="114999"/>
              </a:lnSpc>
              <a:buClr>
                <a:srgbClr val="B8D5D4"/>
              </a:buClr>
              <a:buSzPct val="66666"/>
              <a:buFont typeface="Microsoft Sans Serif"/>
              <a:buChar char="●"/>
              <a:tabLst>
                <a:tab pos="469900" algn="l"/>
                <a:tab pos="470534" algn="l"/>
                <a:tab pos="1167765" algn="l"/>
                <a:tab pos="3233420" algn="l"/>
                <a:tab pos="3630929" algn="l"/>
                <a:tab pos="4252595" algn="l"/>
                <a:tab pos="4700905" algn="l"/>
                <a:tab pos="5926455" algn="l"/>
                <a:tab pos="6592570" algn="l"/>
                <a:tab pos="6991350" algn="l"/>
                <a:tab pos="7881620" algn="l"/>
              </a:tabLst>
            </a:pPr>
            <a:r>
              <a:rPr b="1" i="0" spc="75" dirty="0">
                <a:latin typeface="Arial"/>
                <a:cs typeface="Arial"/>
              </a:rPr>
              <a:t>бути	в</a:t>
            </a:r>
            <a:r>
              <a:rPr b="1" i="0" spc="35" dirty="0">
                <a:latin typeface="Arial"/>
                <a:cs typeface="Arial"/>
              </a:rPr>
              <a:t>і</a:t>
            </a:r>
            <a:r>
              <a:rPr b="1" i="0" spc="45" dirty="0">
                <a:latin typeface="Arial"/>
                <a:cs typeface="Arial"/>
              </a:rPr>
              <a:t>д</a:t>
            </a:r>
            <a:r>
              <a:rPr b="1" i="0" spc="40" dirty="0">
                <a:latin typeface="Arial"/>
                <a:cs typeface="Arial"/>
              </a:rPr>
              <a:t>п</a:t>
            </a:r>
            <a:r>
              <a:rPr b="1" i="0" spc="50" dirty="0">
                <a:latin typeface="Arial"/>
                <a:cs typeface="Arial"/>
              </a:rPr>
              <a:t>овідальним</a:t>
            </a:r>
            <a:r>
              <a:rPr b="1" i="0" dirty="0">
                <a:latin typeface="Arial"/>
                <a:cs typeface="Arial"/>
              </a:rPr>
              <a:t>	</a:t>
            </a:r>
            <a:r>
              <a:rPr b="1" i="0" spc="80" dirty="0">
                <a:latin typeface="Arial"/>
                <a:cs typeface="Arial"/>
              </a:rPr>
              <a:t>за</a:t>
            </a:r>
            <a:r>
              <a:rPr b="1" i="0" dirty="0">
                <a:latin typeface="Arial"/>
                <a:cs typeface="Arial"/>
              </a:rPr>
              <a:t>	</a:t>
            </a:r>
            <a:r>
              <a:rPr b="1" i="0" spc="-25" dirty="0">
                <a:latin typeface="Arial"/>
                <a:cs typeface="Arial"/>
              </a:rPr>
              <a:t>св</a:t>
            </a:r>
            <a:r>
              <a:rPr b="1" i="0" spc="-30" dirty="0">
                <a:latin typeface="Arial"/>
                <a:cs typeface="Arial"/>
              </a:rPr>
              <a:t>о</a:t>
            </a:r>
            <a:r>
              <a:rPr b="1" i="0" spc="160" dirty="0">
                <a:latin typeface="Arial"/>
                <a:cs typeface="Arial"/>
              </a:rPr>
              <a:t>ї</a:t>
            </a:r>
            <a:r>
              <a:rPr b="1" i="0" dirty="0">
                <a:latin typeface="Arial"/>
                <a:cs typeface="Arial"/>
              </a:rPr>
              <a:t>	</a:t>
            </a:r>
            <a:r>
              <a:rPr b="1" i="0" spc="90" dirty="0">
                <a:latin typeface="Arial"/>
                <a:cs typeface="Arial"/>
              </a:rPr>
              <a:t>д</a:t>
            </a:r>
            <a:r>
              <a:rPr b="1" i="0" spc="30" dirty="0">
                <a:latin typeface="Arial"/>
                <a:cs typeface="Arial"/>
              </a:rPr>
              <a:t>і</a:t>
            </a:r>
            <a:r>
              <a:rPr b="1" i="0" spc="160" dirty="0">
                <a:latin typeface="Arial"/>
                <a:cs typeface="Arial"/>
              </a:rPr>
              <a:t>ї</a:t>
            </a:r>
            <a:r>
              <a:rPr b="1" i="0" dirty="0">
                <a:latin typeface="Arial"/>
                <a:cs typeface="Arial"/>
              </a:rPr>
              <a:t>	</a:t>
            </a:r>
            <a:r>
              <a:rPr b="1" i="0" spc="45" dirty="0">
                <a:latin typeface="Arial"/>
                <a:cs typeface="Arial"/>
              </a:rPr>
              <a:t>с</a:t>
            </a:r>
            <a:r>
              <a:rPr b="1" i="0" spc="30" dirty="0">
                <a:latin typeface="Arial"/>
                <a:cs typeface="Arial"/>
              </a:rPr>
              <a:t>т</a:t>
            </a:r>
            <a:r>
              <a:rPr b="1" i="0" spc="-15" dirty="0">
                <a:latin typeface="Arial"/>
                <a:cs typeface="Arial"/>
              </a:rPr>
              <a:t>осо</a:t>
            </a:r>
            <a:r>
              <a:rPr b="1" i="0" spc="-10" dirty="0">
                <a:latin typeface="Arial"/>
                <a:cs typeface="Arial"/>
              </a:rPr>
              <a:t>в</a:t>
            </a:r>
            <a:r>
              <a:rPr b="1" i="0" spc="65" dirty="0">
                <a:latin typeface="Arial"/>
                <a:cs typeface="Arial"/>
              </a:rPr>
              <a:t>н</a:t>
            </a:r>
            <a:r>
              <a:rPr b="1" i="0" spc="70" dirty="0">
                <a:latin typeface="Arial"/>
                <a:cs typeface="Arial"/>
              </a:rPr>
              <a:t>о</a:t>
            </a:r>
            <a:r>
              <a:rPr b="1" i="0" dirty="0">
                <a:latin typeface="Arial"/>
                <a:cs typeface="Arial"/>
              </a:rPr>
              <a:t>	</a:t>
            </a:r>
            <a:r>
              <a:rPr b="1" i="0" spc="10" dirty="0">
                <a:latin typeface="Arial"/>
                <a:cs typeface="Arial"/>
              </a:rPr>
              <a:t>с</a:t>
            </a:r>
            <a:r>
              <a:rPr b="1" i="0" spc="5" dirty="0">
                <a:latin typeface="Arial"/>
                <a:cs typeface="Arial"/>
              </a:rPr>
              <a:t>ебе</a:t>
            </a:r>
            <a:r>
              <a:rPr b="1" i="0" dirty="0">
                <a:latin typeface="Arial"/>
                <a:cs typeface="Arial"/>
              </a:rPr>
              <a:t>	</a:t>
            </a:r>
            <a:r>
              <a:rPr b="1" i="0" spc="85" dirty="0">
                <a:latin typeface="Arial"/>
                <a:cs typeface="Arial"/>
              </a:rPr>
              <a:t>т</a:t>
            </a:r>
            <a:r>
              <a:rPr b="1" i="0" spc="100" dirty="0">
                <a:latin typeface="Arial"/>
                <a:cs typeface="Arial"/>
              </a:rPr>
              <a:t>а</a:t>
            </a:r>
            <a:r>
              <a:rPr b="1" i="0" dirty="0">
                <a:latin typeface="Arial"/>
                <a:cs typeface="Arial"/>
              </a:rPr>
              <a:t>	</a:t>
            </a:r>
            <a:r>
              <a:rPr b="1" i="0" spc="165" dirty="0">
                <a:latin typeface="Arial"/>
                <a:cs typeface="Arial"/>
              </a:rPr>
              <a:t>і</a:t>
            </a:r>
            <a:r>
              <a:rPr b="1" i="0" spc="140" dirty="0">
                <a:latin typeface="Arial"/>
                <a:cs typeface="Arial"/>
              </a:rPr>
              <a:t>нши</a:t>
            </a:r>
            <a:r>
              <a:rPr b="1" i="0" spc="120" dirty="0">
                <a:latin typeface="Arial"/>
                <a:cs typeface="Arial"/>
              </a:rPr>
              <a:t>х</a:t>
            </a:r>
            <a:r>
              <a:rPr b="1" i="0" dirty="0">
                <a:latin typeface="Arial"/>
                <a:cs typeface="Arial"/>
              </a:rPr>
              <a:t>	</a:t>
            </a:r>
            <a:r>
              <a:rPr b="1" i="0" spc="100" dirty="0">
                <a:latin typeface="Arial"/>
                <a:cs typeface="Arial"/>
              </a:rPr>
              <a:t>у</a:t>
            </a:r>
            <a:r>
              <a:rPr b="1" i="0" spc="70" dirty="0">
                <a:latin typeface="Arial"/>
                <a:cs typeface="Arial"/>
              </a:rPr>
              <a:t>ч</a:t>
            </a:r>
            <a:r>
              <a:rPr b="1" i="0" spc="75" dirty="0">
                <a:latin typeface="Arial"/>
                <a:cs typeface="Arial"/>
              </a:rPr>
              <a:t>а</a:t>
            </a:r>
            <a:r>
              <a:rPr b="1" i="0" spc="130" dirty="0">
                <a:latin typeface="Arial"/>
                <a:cs typeface="Arial"/>
              </a:rPr>
              <a:t>сни</a:t>
            </a:r>
            <a:r>
              <a:rPr b="1" i="0" spc="120" dirty="0">
                <a:latin typeface="Arial"/>
                <a:cs typeface="Arial"/>
              </a:rPr>
              <a:t>к</a:t>
            </a:r>
            <a:r>
              <a:rPr b="1" i="0" spc="35" dirty="0">
                <a:latin typeface="Arial"/>
                <a:cs typeface="Arial"/>
              </a:rPr>
              <a:t>ів  </a:t>
            </a:r>
            <a:r>
              <a:rPr b="1" i="0" spc="85" dirty="0">
                <a:latin typeface="Arial"/>
                <a:cs typeface="Arial"/>
              </a:rPr>
              <a:t>академічного</a:t>
            </a:r>
            <a:r>
              <a:rPr b="1" i="0" spc="5" dirty="0">
                <a:latin typeface="Arial"/>
                <a:cs typeface="Arial"/>
              </a:rPr>
              <a:t> </a:t>
            </a:r>
            <a:r>
              <a:rPr b="1" i="0" spc="50" dirty="0">
                <a:latin typeface="Arial"/>
                <a:cs typeface="Arial"/>
              </a:rPr>
              <a:t>процесу,</a:t>
            </a:r>
          </a:p>
          <a:p>
            <a:pPr marL="469900" indent="-305435">
              <a:lnSpc>
                <a:spcPct val="100000"/>
              </a:lnSpc>
              <a:spcBef>
                <a:spcPts val="325"/>
              </a:spcBef>
              <a:buClr>
                <a:srgbClr val="B8D5D4"/>
              </a:buClr>
              <a:buSzPct val="66666"/>
              <a:buFont typeface="Microsoft Sans Serif"/>
              <a:buChar char="●"/>
              <a:tabLst>
                <a:tab pos="469900" algn="l"/>
                <a:tab pos="470534" algn="l"/>
              </a:tabLst>
            </a:pPr>
            <a:r>
              <a:rPr b="1" i="0" spc="75" dirty="0">
                <a:latin typeface="Arial"/>
                <a:cs typeface="Arial"/>
              </a:rPr>
              <a:t>бути</a:t>
            </a:r>
            <a:r>
              <a:rPr b="1" i="0" spc="-15" dirty="0">
                <a:latin typeface="Arial"/>
                <a:cs typeface="Arial"/>
              </a:rPr>
              <a:t> </a:t>
            </a:r>
            <a:r>
              <a:rPr b="1" i="0" spc="95" dirty="0">
                <a:latin typeface="Arial"/>
                <a:cs typeface="Arial"/>
              </a:rPr>
              <a:t>компетентним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1921891" y="5400547"/>
            <a:ext cx="352361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17500" indent="-305435">
              <a:lnSpc>
                <a:spcPct val="100000"/>
              </a:lnSpc>
              <a:spcBef>
                <a:spcPts val="100"/>
              </a:spcBef>
              <a:buClr>
                <a:srgbClr val="B8D5D4"/>
              </a:buClr>
              <a:buSzPct val="66666"/>
              <a:buFont typeface="Microsoft Sans Serif"/>
              <a:buChar char="●"/>
              <a:tabLst>
                <a:tab pos="317500" algn="l"/>
                <a:tab pos="318135" algn="l"/>
              </a:tabLst>
            </a:pPr>
            <a:r>
              <a:rPr sz="1800" b="1" spc="100" dirty="0">
                <a:latin typeface="Arial"/>
                <a:cs typeface="Arial"/>
              </a:rPr>
              <a:t>покращувати</a:t>
            </a:r>
            <a:r>
              <a:rPr sz="1800" b="1" spc="-25" dirty="0">
                <a:latin typeface="Arial"/>
                <a:cs typeface="Arial"/>
              </a:rPr>
              <a:t> </a:t>
            </a:r>
            <a:r>
              <a:rPr sz="1800" b="1" spc="20" dirty="0">
                <a:latin typeface="Arial"/>
                <a:cs typeface="Arial"/>
              </a:rPr>
              <a:t>свої</a:t>
            </a:r>
            <a:r>
              <a:rPr sz="1800" b="1" spc="-20" dirty="0">
                <a:latin typeface="Arial"/>
                <a:cs typeface="Arial"/>
              </a:rPr>
              <a:t> </a:t>
            </a:r>
            <a:r>
              <a:rPr sz="1800" b="1" spc="90" dirty="0">
                <a:latin typeface="Arial"/>
                <a:cs typeface="Arial"/>
              </a:rPr>
              <a:t>знання.</a:t>
            </a:r>
            <a:endParaRPr sz="1800">
              <a:latin typeface="Arial"/>
              <a:cs typeface="Arial"/>
            </a:endParaRPr>
          </a:p>
        </p:txBody>
      </p:sp>
      <p:pic>
        <p:nvPicPr>
          <p:cNvPr id="11" name="object 11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405127" y="1085088"/>
            <a:ext cx="8767572" cy="4945380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10252964" y="5517896"/>
            <a:ext cx="155067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500" b="1" i="1" spc="90" dirty="0">
                <a:latin typeface="Cambria"/>
                <a:cs typeface="Cambria"/>
              </a:rPr>
              <a:t>Добро</a:t>
            </a:r>
            <a:r>
              <a:rPr sz="1500" b="1" i="1" spc="110" dirty="0">
                <a:latin typeface="Cambria"/>
                <a:cs typeface="Cambria"/>
              </a:rPr>
              <a:t>ч</a:t>
            </a:r>
            <a:r>
              <a:rPr sz="1500" b="1" i="1" spc="85" dirty="0">
                <a:latin typeface="Cambria"/>
                <a:cs typeface="Cambria"/>
              </a:rPr>
              <a:t>ес</a:t>
            </a:r>
            <a:r>
              <a:rPr sz="1500" b="1" i="1" spc="114" dirty="0">
                <a:latin typeface="Cambria"/>
                <a:cs typeface="Cambria"/>
              </a:rPr>
              <a:t>н</a:t>
            </a:r>
            <a:r>
              <a:rPr sz="1500" b="1" i="1" spc="75" dirty="0">
                <a:latin typeface="Cambria"/>
                <a:cs typeface="Cambria"/>
              </a:rPr>
              <a:t>ість  </a:t>
            </a:r>
            <a:r>
              <a:rPr sz="1500" b="1" i="1" spc="25" dirty="0">
                <a:latin typeface="Cambria"/>
                <a:cs typeface="Cambria"/>
              </a:rPr>
              <a:t>у</a:t>
            </a:r>
            <a:r>
              <a:rPr sz="1500" b="1" i="1" spc="45" dirty="0">
                <a:latin typeface="Cambria"/>
                <a:cs typeface="Cambria"/>
              </a:rPr>
              <a:t> </a:t>
            </a:r>
            <a:r>
              <a:rPr sz="1500" b="1" i="1" spc="120" dirty="0">
                <a:latin typeface="Cambria"/>
                <a:cs typeface="Cambria"/>
              </a:rPr>
              <a:t>вищий</a:t>
            </a:r>
            <a:r>
              <a:rPr sz="1500" b="1" i="1" spc="30" dirty="0">
                <a:latin typeface="Cambria"/>
                <a:cs typeface="Cambria"/>
              </a:rPr>
              <a:t> </a:t>
            </a:r>
            <a:r>
              <a:rPr sz="1500" b="1" i="1" spc="85" dirty="0">
                <a:latin typeface="Cambria"/>
                <a:cs typeface="Cambria"/>
              </a:rPr>
              <a:t>освіті</a:t>
            </a:r>
            <a:endParaRPr sz="15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03019" y="1490472"/>
            <a:ext cx="787907" cy="4953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302511" y="506729"/>
            <a:ext cx="499999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175" dirty="0"/>
              <a:t>Законодавче</a:t>
            </a:r>
            <a:r>
              <a:rPr sz="2800" spc="135" dirty="0"/>
              <a:t> </a:t>
            </a:r>
            <a:r>
              <a:rPr sz="2800" spc="160" dirty="0"/>
              <a:t>регулювання</a:t>
            </a:r>
            <a:endParaRPr sz="2800"/>
          </a:p>
        </p:txBody>
      </p:sp>
      <p:sp>
        <p:nvSpPr>
          <p:cNvPr id="4" name="object 4"/>
          <p:cNvSpPr txBox="1"/>
          <p:nvPr/>
        </p:nvSpPr>
        <p:spPr>
          <a:xfrm>
            <a:off x="1348486" y="2149220"/>
            <a:ext cx="655955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i="1" spc="254" dirty="0">
                <a:latin typeface="Cambria"/>
                <a:cs typeface="Cambria"/>
              </a:rPr>
              <a:t>Закон</a:t>
            </a:r>
            <a:r>
              <a:rPr sz="2800" b="1" i="1" spc="185" dirty="0">
                <a:latin typeface="Cambria"/>
                <a:cs typeface="Cambria"/>
              </a:rPr>
              <a:t> </a:t>
            </a:r>
            <a:r>
              <a:rPr sz="2800" b="1" i="1" spc="254" dirty="0">
                <a:latin typeface="Cambria"/>
                <a:cs typeface="Cambria"/>
              </a:rPr>
              <a:t>України</a:t>
            </a:r>
            <a:r>
              <a:rPr sz="2800" b="1" i="1" spc="185" dirty="0">
                <a:latin typeface="Cambria"/>
                <a:cs typeface="Cambria"/>
              </a:rPr>
              <a:t> </a:t>
            </a:r>
            <a:r>
              <a:rPr sz="2800" b="1" i="1" spc="180" dirty="0">
                <a:latin typeface="Cambria"/>
                <a:cs typeface="Cambria"/>
              </a:rPr>
              <a:t>«Про</a:t>
            </a:r>
            <a:r>
              <a:rPr sz="2800" b="1" i="1" spc="200" dirty="0">
                <a:latin typeface="Cambria"/>
                <a:cs typeface="Cambria"/>
              </a:rPr>
              <a:t> </a:t>
            </a:r>
            <a:r>
              <a:rPr sz="2800" b="1" i="1" spc="145" dirty="0">
                <a:latin typeface="Cambria"/>
                <a:cs typeface="Cambria"/>
              </a:rPr>
              <a:t>вищу</a:t>
            </a:r>
            <a:r>
              <a:rPr sz="2800" b="1" i="1" spc="180" dirty="0">
                <a:latin typeface="Cambria"/>
                <a:cs typeface="Cambria"/>
              </a:rPr>
              <a:t> </a:t>
            </a:r>
            <a:r>
              <a:rPr sz="2800" b="1" i="1" spc="85" dirty="0">
                <a:latin typeface="Cambria"/>
                <a:cs typeface="Cambria"/>
              </a:rPr>
              <a:t>освіту»:</a:t>
            </a:r>
            <a:endParaRPr sz="2800">
              <a:latin typeface="Cambria"/>
              <a:cs typeface="Cambri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361058" y="2876042"/>
            <a:ext cx="1078230" cy="265430"/>
          </a:xfrm>
          <a:prstGeom prst="rect">
            <a:avLst/>
          </a:prstGeom>
          <a:solidFill>
            <a:srgbClr val="00FFFF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045"/>
              </a:lnSpc>
            </a:pPr>
            <a:r>
              <a:rPr sz="1850" b="1" spc="-5" dirty="0">
                <a:latin typeface="Arial"/>
                <a:cs typeface="Arial"/>
              </a:rPr>
              <a:t>Стаття</a:t>
            </a:r>
            <a:r>
              <a:rPr sz="1850" b="1" spc="-25" dirty="0">
                <a:latin typeface="Arial"/>
                <a:cs typeface="Arial"/>
              </a:rPr>
              <a:t> </a:t>
            </a:r>
            <a:r>
              <a:rPr sz="1850" b="1" spc="5" dirty="0">
                <a:latin typeface="Arial"/>
                <a:cs typeface="Arial"/>
              </a:rPr>
              <a:t>1:</a:t>
            </a:r>
            <a:endParaRPr sz="185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348486" y="3322631"/>
            <a:ext cx="9498965" cy="21304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just">
              <a:lnSpc>
                <a:spcPct val="114999"/>
              </a:lnSpc>
              <a:spcBef>
                <a:spcPts val="105"/>
              </a:spcBef>
            </a:pPr>
            <a:r>
              <a:rPr sz="2000" i="1" spc="120" dirty="0">
                <a:latin typeface="Cambria"/>
                <a:cs typeface="Cambria"/>
              </a:rPr>
              <a:t>вища </a:t>
            </a:r>
            <a:r>
              <a:rPr sz="2000" i="1" spc="75" dirty="0">
                <a:latin typeface="Cambria"/>
                <a:cs typeface="Cambria"/>
              </a:rPr>
              <a:t>освіта</a:t>
            </a:r>
            <a:r>
              <a:rPr sz="2000" i="1" spc="80" dirty="0">
                <a:latin typeface="Cambria"/>
                <a:cs typeface="Cambria"/>
              </a:rPr>
              <a:t> </a:t>
            </a:r>
            <a:r>
              <a:rPr sz="2000" i="1" spc="30" dirty="0">
                <a:latin typeface="Cambria"/>
                <a:cs typeface="Cambria"/>
              </a:rPr>
              <a:t>-</a:t>
            </a:r>
            <a:r>
              <a:rPr sz="2000" i="1" spc="35" dirty="0">
                <a:latin typeface="Cambria"/>
                <a:cs typeface="Cambria"/>
              </a:rPr>
              <a:t> </a:t>
            </a:r>
            <a:r>
              <a:rPr sz="2000" i="1" spc="90" dirty="0">
                <a:latin typeface="Cambria"/>
                <a:cs typeface="Cambria"/>
              </a:rPr>
              <a:t>сукупність </a:t>
            </a:r>
            <a:r>
              <a:rPr sz="2000" i="1" spc="95" dirty="0">
                <a:latin typeface="Cambria"/>
                <a:cs typeface="Cambria"/>
              </a:rPr>
              <a:t>систематизованих </a:t>
            </a:r>
            <a:r>
              <a:rPr sz="2000" i="1" spc="90" dirty="0">
                <a:latin typeface="Cambria"/>
                <a:cs typeface="Cambria"/>
              </a:rPr>
              <a:t>знань, </a:t>
            </a:r>
            <a:r>
              <a:rPr sz="2000" i="1" spc="80" dirty="0">
                <a:latin typeface="Cambria"/>
                <a:cs typeface="Cambria"/>
              </a:rPr>
              <a:t>умінь</a:t>
            </a:r>
            <a:r>
              <a:rPr sz="2000" i="1" spc="85" dirty="0">
                <a:latin typeface="Cambria"/>
                <a:cs typeface="Cambria"/>
              </a:rPr>
              <a:t> </a:t>
            </a:r>
            <a:r>
              <a:rPr sz="2000" i="1" spc="125" dirty="0">
                <a:latin typeface="Cambria"/>
                <a:cs typeface="Cambria"/>
              </a:rPr>
              <a:t>і </a:t>
            </a:r>
            <a:r>
              <a:rPr sz="2000" i="1" spc="140" dirty="0">
                <a:latin typeface="Cambria"/>
                <a:cs typeface="Cambria"/>
              </a:rPr>
              <a:t>практичних </a:t>
            </a:r>
            <a:r>
              <a:rPr sz="2000" i="1" spc="145" dirty="0">
                <a:latin typeface="Cambria"/>
                <a:cs typeface="Cambria"/>
              </a:rPr>
              <a:t> </a:t>
            </a:r>
            <a:r>
              <a:rPr sz="2000" i="1" spc="114" dirty="0">
                <a:latin typeface="Cambria"/>
                <a:cs typeface="Cambria"/>
              </a:rPr>
              <a:t>навичок,</a:t>
            </a:r>
            <a:r>
              <a:rPr sz="2000" i="1" spc="120" dirty="0">
                <a:latin typeface="Cambria"/>
                <a:cs typeface="Cambria"/>
              </a:rPr>
              <a:t> </a:t>
            </a:r>
            <a:r>
              <a:rPr sz="2000" b="1" i="1" spc="100" dirty="0">
                <a:latin typeface="Cambria"/>
                <a:cs typeface="Cambria"/>
              </a:rPr>
              <a:t>способів</a:t>
            </a:r>
            <a:r>
              <a:rPr sz="2000" b="1" i="1" spc="105" dirty="0">
                <a:latin typeface="Cambria"/>
                <a:cs typeface="Cambria"/>
              </a:rPr>
              <a:t> </a:t>
            </a:r>
            <a:r>
              <a:rPr sz="2000" b="1" i="1" spc="160" dirty="0">
                <a:latin typeface="Cambria"/>
                <a:cs typeface="Cambria"/>
              </a:rPr>
              <a:t>мислення,</a:t>
            </a:r>
            <a:r>
              <a:rPr sz="2000" b="1" i="1" spc="165" dirty="0">
                <a:latin typeface="Cambria"/>
                <a:cs typeface="Cambria"/>
              </a:rPr>
              <a:t> </a:t>
            </a:r>
            <a:r>
              <a:rPr sz="2000" b="1" i="1" spc="155" dirty="0">
                <a:latin typeface="Cambria"/>
                <a:cs typeface="Cambria"/>
              </a:rPr>
              <a:t>професійних,</a:t>
            </a:r>
            <a:r>
              <a:rPr sz="2000" b="1" i="1" spc="160" dirty="0">
                <a:latin typeface="Cambria"/>
                <a:cs typeface="Cambria"/>
              </a:rPr>
              <a:t> </a:t>
            </a:r>
            <a:r>
              <a:rPr sz="2000" b="1" i="1" spc="120" dirty="0">
                <a:latin typeface="Cambria"/>
                <a:cs typeface="Cambria"/>
              </a:rPr>
              <a:t>світоглядних</a:t>
            </a:r>
            <a:r>
              <a:rPr sz="2000" b="1" i="1" spc="125" dirty="0">
                <a:latin typeface="Cambria"/>
                <a:cs typeface="Cambria"/>
              </a:rPr>
              <a:t> </a:t>
            </a:r>
            <a:r>
              <a:rPr sz="2000" b="1" i="1" spc="175" dirty="0">
                <a:latin typeface="Cambria"/>
                <a:cs typeface="Cambria"/>
              </a:rPr>
              <a:t>і </a:t>
            </a:r>
            <a:r>
              <a:rPr sz="2000" b="1" i="1" spc="180" dirty="0">
                <a:latin typeface="Cambria"/>
                <a:cs typeface="Cambria"/>
              </a:rPr>
              <a:t> </a:t>
            </a:r>
            <a:r>
              <a:rPr sz="2000" b="1" i="1" spc="125" dirty="0">
                <a:latin typeface="Cambria"/>
                <a:cs typeface="Cambria"/>
              </a:rPr>
              <a:t>громадянських</a:t>
            </a:r>
            <a:r>
              <a:rPr sz="2000" b="1" i="1" spc="130" dirty="0">
                <a:latin typeface="Cambria"/>
                <a:cs typeface="Cambria"/>
              </a:rPr>
              <a:t> якостей,</a:t>
            </a:r>
            <a:r>
              <a:rPr sz="2000" b="1" i="1" spc="135" dirty="0">
                <a:latin typeface="Cambria"/>
                <a:cs typeface="Cambria"/>
              </a:rPr>
              <a:t> морально</a:t>
            </a:r>
            <a:r>
              <a:rPr sz="2000" b="1" i="1" spc="135" dirty="0">
                <a:latin typeface="Trebuchet MS"/>
                <a:cs typeface="Trebuchet MS"/>
              </a:rPr>
              <a:t>-</a:t>
            </a:r>
            <a:r>
              <a:rPr sz="2000" b="1" i="1" spc="135" dirty="0">
                <a:latin typeface="Cambria"/>
                <a:cs typeface="Cambria"/>
              </a:rPr>
              <a:t>етичних</a:t>
            </a:r>
            <a:r>
              <a:rPr sz="2000" b="1" i="1" spc="140" dirty="0">
                <a:latin typeface="Cambria"/>
                <a:cs typeface="Cambria"/>
              </a:rPr>
              <a:t> </a:t>
            </a:r>
            <a:r>
              <a:rPr sz="2000" b="1" i="1" spc="150" dirty="0">
                <a:latin typeface="Cambria"/>
                <a:cs typeface="Cambria"/>
              </a:rPr>
              <a:t>цінностей,</a:t>
            </a:r>
            <a:r>
              <a:rPr sz="2000" b="1" i="1" spc="155" dirty="0">
                <a:latin typeface="Cambria"/>
                <a:cs typeface="Cambria"/>
              </a:rPr>
              <a:t> </a:t>
            </a:r>
            <a:r>
              <a:rPr sz="2000" i="1" spc="140" dirty="0">
                <a:latin typeface="Cambria"/>
                <a:cs typeface="Cambria"/>
              </a:rPr>
              <a:t>інших </a:t>
            </a:r>
            <a:r>
              <a:rPr sz="2000" i="1" spc="145" dirty="0">
                <a:latin typeface="Cambria"/>
                <a:cs typeface="Cambria"/>
              </a:rPr>
              <a:t> </a:t>
            </a:r>
            <a:r>
              <a:rPr sz="2000" i="1" spc="95" dirty="0">
                <a:latin typeface="Cambria"/>
                <a:cs typeface="Cambria"/>
              </a:rPr>
              <a:t>компетентностей, </a:t>
            </a:r>
            <a:r>
              <a:rPr sz="2000" i="1" spc="85" dirty="0">
                <a:latin typeface="Cambria"/>
                <a:cs typeface="Cambria"/>
              </a:rPr>
              <a:t>здобутих </a:t>
            </a:r>
            <a:r>
              <a:rPr sz="2000" i="1" spc="80" dirty="0">
                <a:latin typeface="Cambria"/>
                <a:cs typeface="Cambria"/>
              </a:rPr>
              <a:t>у </a:t>
            </a:r>
            <a:r>
              <a:rPr sz="2000" i="1" spc="105" dirty="0">
                <a:latin typeface="Cambria"/>
                <a:cs typeface="Cambria"/>
              </a:rPr>
              <a:t>закладі </a:t>
            </a:r>
            <a:r>
              <a:rPr sz="2000" i="1" spc="100" dirty="0">
                <a:latin typeface="Cambria"/>
                <a:cs typeface="Cambria"/>
              </a:rPr>
              <a:t>вищої </a:t>
            </a:r>
            <a:r>
              <a:rPr sz="2000" i="1" spc="85" dirty="0">
                <a:latin typeface="Cambria"/>
                <a:cs typeface="Cambria"/>
              </a:rPr>
              <a:t>освіти </a:t>
            </a:r>
            <a:r>
              <a:rPr sz="2000" i="1" spc="80" dirty="0">
                <a:latin typeface="Cambria"/>
                <a:cs typeface="Cambria"/>
              </a:rPr>
              <a:t>(науковій </a:t>
            </a:r>
            <a:r>
              <a:rPr sz="2000" i="1" spc="65" dirty="0">
                <a:latin typeface="Cambria"/>
                <a:cs typeface="Cambria"/>
              </a:rPr>
              <a:t>установі) </a:t>
            </a:r>
            <a:r>
              <a:rPr sz="2000" i="1" spc="80" dirty="0">
                <a:latin typeface="Cambria"/>
                <a:cs typeface="Cambria"/>
              </a:rPr>
              <a:t>у </a:t>
            </a:r>
            <a:r>
              <a:rPr sz="2000" i="1" spc="85" dirty="0">
                <a:latin typeface="Cambria"/>
                <a:cs typeface="Cambria"/>
              </a:rPr>
              <a:t> </a:t>
            </a:r>
            <a:r>
              <a:rPr sz="2000" i="1" spc="80" dirty="0">
                <a:latin typeface="Cambria"/>
                <a:cs typeface="Cambria"/>
              </a:rPr>
              <a:t>відповідній </a:t>
            </a:r>
            <a:r>
              <a:rPr sz="2000" i="1" spc="100" dirty="0">
                <a:latin typeface="Cambria"/>
                <a:cs typeface="Cambria"/>
              </a:rPr>
              <a:t>галузі </a:t>
            </a:r>
            <a:r>
              <a:rPr sz="2000" i="1" spc="80" dirty="0">
                <a:latin typeface="Cambria"/>
                <a:cs typeface="Cambria"/>
              </a:rPr>
              <a:t>знань </a:t>
            </a:r>
            <a:r>
              <a:rPr sz="2000" i="1" spc="105" dirty="0">
                <a:latin typeface="Cambria"/>
                <a:cs typeface="Cambria"/>
              </a:rPr>
              <a:t>за </a:t>
            </a:r>
            <a:r>
              <a:rPr sz="2000" i="1" spc="55" dirty="0">
                <a:latin typeface="Cambria"/>
                <a:cs typeface="Cambria"/>
              </a:rPr>
              <a:t>певною  </a:t>
            </a:r>
            <a:r>
              <a:rPr sz="2000" i="1" spc="110" dirty="0">
                <a:latin typeface="Cambria"/>
                <a:cs typeface="Cambria"/>
              </a:rPr>
              <a:t>кваліфікацією </a:t>
            </a:r>
            <a:r>
              <a:rPr sz="2000" i="1" spc="120" dirty="0">
                <a:latin typeface="Cambria"/>
                <a:cs typeface="Cambria"/>
              </a:rPr>
              <a:t>на </a:t>
            </a:r>
            <a:r>
              <a:rPr sz="2000" i="1" spc="100" dirty="0">
                <a:latin typeface="Cambria"/>
                <a:cs typeface="Cambria"/>
              </a:rPr>
              <a:t>рівнях вищої </a:t>
            </a:r>
            <a:r>
              <a:rPr sz="2000" i="1" spc="95" dirty="0">
                <a:latin typeface="Cambria"/>
                <a:cs typeface="Cambria"/>
              </a:rPr>
              <a:t>освіти, </a:t>
            </a:r>
            <a:r>
              <a:rPr sz="2000" i="1" spc="100" dirty="0">
                <a:latin typeface="Cambria"/>
                <a:cs typeface="Cambria"/>
              </a:rPr>
              <a:t> </a:t>
            </a:r>
            <a:r>
              <a:rPr sz="2000" i="1" spc="85" dirty="0">
                <a:latin typeface="Cambria"/>
                <a:cs typeface="Cambria"/>
              </a:rPr>
              <a:t>що</a:t>
            </a:r>
            <a:r>
              <a:rPr sz="2000" i="1" spc="105" dirty="0">
                <a:latin typeface="Cambria"/>
                <a:cs typeface="Cambria"/>
              </a:rPr>
              <a:t> за</a:t>
            </a:r>
            <a:r>
              <a:rPr sz="2000" i="1" spc="110" dirty="0">
                <a:latin typeface="Cambria"/>
                <a:cs typeface="Cambria"/>
              </a:rPr>
              <a:t> </a:t>
            </a:r>
            <a:r>
              <a:rPr sz="2000" i="1" spc="90" dirty="0">
                <a:latin typeface="Cambria"/>
                <a:cs typeface="Cambria"/>
              </a:rPr>
              <a:t>складністю</a:t>
            </a:r>
            <a:r>
              <a:rPr sz="2000" i="1" spc="100" dirty="0">
                <a:latin typeface="Cambria"/>
                <a:cs typeface="Cambria"/>
              </a:rPr>
              <a:t> </a:t>
            </a:r>
            <a:r>
              <a:rPr sz="2000" i="1" dirty="0">
                <a:latin typeface="Cambria"/>
                <a:cs typeface="Cambria"/>
              </a:rPr>
              <a:t>є</a:t>
            </a:r>
            <a:r>
              <a:rPr sz="2000" i="1" spc="105" dirty="0">
                <a:latin typeface="Cambria"/>
                <a:cs typeface="Cambria"/>
              </a:rPr>
              <a:t> </a:t>
            </a:r>
            <a:r>
              <a:rPr sz="2000" i="1" spc="145" dirty="0">
                <a:latin typeface="Cambria"/>
                <a:cs typeface="Cambria"/>
              </a:rPr>
              <a:t>вищими,</a:t>
            </a:r>
            <a:r>
              <a:rPr sz="2000" i="1" spc="100" dirty="0">
                <a:latin typeface="Cambria"/>
                <a:cs typeface="Cambria"/>
              </a:rPr>
              <a:t> </a:t>
            </a:r>
            <a:r>
              <a:rPr sz="2000" i="1" spc="155" dirty="0">
                <a:latin typeface="Cambria"/>
                <a:cs typeface="Cambria"/>
              </a:rPr>
              <a:t>ніж</a:t>
            </a:r>
            <a:r>
              <a:rPr sz="2000" i="1" spc="110" dirty="0">
                <a:latin typeface="Cambria"/>
                <a:cs typeface="Cambria"/>
              </a:rPr>
              <a:t> </a:t>
            </a:r>
            <a:r>
              <a:rPr sz="2000" i="1" spc="50" dirty="0">
                <a:latin typeface="Cambria"/>
                <a:cs typeface="Cambria"/>
              </a:rPr>
              <a:t>рівень</a:t>
            </a:r>
            <a:r>
              <a:rPr sz="2000" i="1" spc="95" dirty="0">
                <a:latin typeface="Cambria"/>
                <a:cs typeface="Cambria"/>
              </a:rPr>
              <a:t> </a:t>
            </a:r>
            <a:r>
              <a:rPr sz="2000" i="1" spc="75" dirty="0">
                <a:latin typeface="Cambria"/>
                <a:cs typeface="Cambria"/>
              </a:rPr>
              <a:t>повної</a:t>
            </a:r>
            <a:r>
              <a:rPr sz="2000" i="1" spc="105" dirty="0">
                <a:latin typeface="Cambria"/>
                <a:cs typeface="Cambria"/>
              </a:rPr>
              <a:t> </a:t>
            </a:r>
            <a:r>
              <a:rPr sz="2000" i="1" spc="70" dirty="0">
                <a:latin typeface="Cambria"/>
                <a:cs typeface="Cambria"/>
              </a:rPr>
              <a:t>загальної</a:t>
            </a:r>
            <a:r>
              <a:rPr sz="2000" i="1" spc="85" dirty="0">
                <a:latin typeface="Cambria"/>
                <a:cs typeface="Cambria"/>
              </a:rPr>
              <a:t> </a:t>
            </a:r>
            <a:r>
              <a:rPr sz="2000" i="1" spc="25" dirty="0">
                <a:latin typeface="Cambria"/>
                <a:cs typeface="Cambria"/>
              </a:rPr>
              <a:t>середньої</a:t>
            </a:r>
            <a:r>
              <a:rPr sz="2000" i="1" spc="90" dirty="0">
                <a:latin typeface="Cambria"/>
                <a:cs typeface="Cambria"/>
              </a:rPr>
              <a:t> </a:t>
            </a:r>
            <a:r>
              <a:rPr sz="2000" i="1" spc="95" dirty="0">
                <a:latin typeface="Cambria"/>
                <a:cs typeface="Cambria"/>
              </a:rPr>
              <a:t>освіти.</a:t>
            </a:r>
            <a:endParaRPr sz="2000">
              <a:latin typeface="Cambria"/>
              <a:cs typeface="Cambria"/>
            </a:endParaRPr>
          </a:p>
        </p:txBody>
      </p:sp>
      <p:pic>
        <p:nvPicPr>
          <p:cNvPr id="7" name="object 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6020159"/>
            <a:ext cx="12191999" cy="782509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6014503"/>
            <a:ext cx="12191999" cy="773559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1542033" y="973967"/>
            <a:ext cx="9985375" cy="586105"/>
          </a:xfrm>
          <a:prstGeom prst="rect">
            <a:avLst/>
          </a:prstGeom>
        </p:spPr>
        <p:txBody>
          <a:bodyPr vert="horz" wrap="square" lIns="0" tIns="488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sz="1600" i="1" spc="105" dirty="0">
                <a:latin typeface="Cambria"/>
                <a:cs typeface="Cambria"/>
              </a:rPr>
              <a:t>Антикорупційний</a:t>
            </a:r>
            <a:r>
              <a:rPr sz="1600" i="1" spc="114" dirty="0">
                <a:latin typeface="Cambria"/>
                <a:cs typeface="Cambria"/>
              </a:rPr>
              <a:t> </a:t>
            </a:r>
            <a:r>
              <a:rPr sz="1600" i="1" spc="70" dirty="0">
                <a:latin typeface="Cambria"/>
                <a:cs typeface="Cambria"/>
              </a:rPr>
              <a:t>уповноважений</a:t>
            </a:r>
            <a:r>
              <a:rPr sz="1600" i="1" spc="120" dirty="0">
                <a:latin typeface="Cambria"/>
                <a:cs typeface="Cambria"/>
              </a:rPr>
              <a:t> </a:t>
            </a:r>
            <a:r>
              <a:rPr sz="1600" i="1" spc="60" dirty="0">
                <a:latin typeface="Cambria"/>
                <a:cs typeface="Cambria"/>
              </a:rPr>
              <a:t>інтегрує</a:t>
            </a:r>
            <a:r>
              <a:rPr sz="1600" i="1" spc="130" dirty="0">
                <a:latin typeface="Cambria"/>
                <a:cs typeface="Cambria"/>
              </a:rPr>
              <a:t> </a:t>
            </a:r>
            <a:r>
              <a:rPr sz="1600" i="1" spc="110" dirty="0">
                <a:latin typeface="Cambria"/>
                <a:cs typeface="Cambria"/>
              </a:rPr>
              <a:t>та</a:t>
            </a:r>
            <a:r>
              <a:rPr sz="1600" i="1" spc="105" dirty="0">
                <a:latin typeface="Cambria"/>
                <a:cs typeface="Cambria"/>
              </a:rPr>
              <a:t> </a:t>
            </a:r>
            <a:r>
              <a:rPr sz="1600" i="1" spc="50" dirty="0">
                <a:latin typeface="Cambria"/>
                <a:cs typeface="Cambria"/>
              </a:rPr>
              <a:t>впроваджує</a:t>
            </a:r>
            <a:r>
              <a:rPr sz="1600" i="1" spc="130" dirty="0">
                <a:latin typeface="Cambria"/>
                <a:cs typeface="Cambria"/>
              </a:rPr>
              <a:t> </a:t>
            </a:r>
            <a:r>
              <a:rPr sz="1600" i="1" spc="85" dirty="0">
                <a:latin typeface="Cambria"/>
                <a:cs typeface="Cambria"/>
              </a:rPr>
              <a:t>інструменти</a:t>
            </a:r>
            <a:r>
              <a:rPr sz="1600" i="1" spc="130" dirty="0">
                <a:latin typeface="Cambria"/>
                <a:cs typeface="Cambria"/>
              </a:rPr>
              <a:t> </a:t>
            </a:r>
            <a:r>
              <a:rPr sz="1600" i="1" spc="75" dirty="0">
                <a:latin typeface="Cambria"/>
                <a:cs typeface="Cambria"/>
              </a:rPr>
              <a:t>запобігання</a:t>
            </a:r>
            <a:r>
              <a:rPr sz="1600" i="1" spc="120" dirty="0">
                <a:latin typeface="Cambria"/>
                <a:cs typeface="Cambria"/>
              </a:rPr>
              <a:t> </a:t>
            </a:r>
            <a:r>
              <a:rPr sz="1600" i="1" spc="85" dirty="0">
                <a:latin typeface="Cambria"/>
                <a:cs typeface="Cambria"/>
              </a:rPr>
              <a:t>корупції</a:t>
            </a:r>
            <a:r>
              <a:rPr sz="1600" i="1" spc="110" dirty="0">
                <a:latin typeface="Cambria"/>
                <a:cs typeface="Cambria"/>
              </a:rPr>
              <a:t> </a:t>
            </a:r>
            <a:r>
              <a:rPr sz="1600" i="1" spc="40" dirty="0">
                <a:latin typeface="Cambria"/>
                <a:cs typeface="Cambria"/>
              </a:rPr>
              <a:t>в</a:t>
            </a:r>
            <a:r>
              <a:rPr sz="1600" i="1" spc="110" dirty="0">
                <a:latin typeface="Cambria"/>
                <a:cs typeface="Cambria"/>
              </a:rPr>
              <a:t> </a:t>
            </a:r>
            <a:r>
              <a:rPr sz="1600" i="1" spc="55" dirty="0">
                <a:latin typeface="Cambria"/>
                <a:cs typeface="Cambria"/>
              </a:rPr>
              <a:t>усі</a:t>
            </a:r>
            <a:endParaRPr sz="160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spcBef>
                <a:spcPts val="285"/>
              </a:spcBef>
            </a:pPr>
            <a:r>
              <a:rPr sz="1600" i="1" spc="50" dirty="0">
                <a:latin typeface="Cambria"/>
                <a:cs typeface="Cambria"/>
              </a:rPr>
              <a:t>процеси</a:t>
            </a:r>
            <a:r>
              <a:rPr sz="1600" i="1" spc="125" dirty="0">
                <a:latin typeface="Cambria"/>
                <a:cs typeface="Cambria"/>
              </a:rPr>
              <a:t> </a:t>
            </a:r>
            <a:r>
              <a:rPr sz="1600" i="1" spc="185" dirty="0">
                <a:latin typeface="Cambria"/>
                <a:cs typeface="Cambria"/>
              </a:rPr>
              <a:t>ЗВО,</a:t>
            </a:r>
            <a:r>
              <a:rPr sz="1600" i="1" spc="160" dirty="0">
                <a:latin typeface="Cambria"/>
                <a:cs typeface="Cambria"/>
              </a:rPr>
              <a:t> </a:t>
            </a:r>
            <a:r>
              <a:rPr sz="1600" i="1" spc="114" dirty="0">
                <a:latin typeface="Cambria"/>
                <a:cs typeface="Cambria"/>
              </a:rPr>
              <a:t>як</a:t>
            </a:r>
            <a:r>
              <a:rPr sz="1600" i="1" spc="110" dirty="0">
                <a:latin typeface="Cambria"/>
                <a:cs typeface="Cambria"/>
              </a:rPr>
              <a:t> </a:t>
            </a:r>
            <a:r>
              <a:rPr sz="1600" i="1" spc="35" dirty="0">
                <a:latin typeface="Cambria"/>
                <a:cs typeface="Cambria"/>
              </a:rPr>
              <a:t>це</a:t>
            </a:r>
            <a:r>
              <a:rPr sz="1600" i="1" spc="105" dirty="0">
                <a:latin typeface="Cambria"/>
                <a:cs typeface="Cambria"/>
              </a:rPr>
              <a:t> </a:t>
            </a:r>
            <a:r>
              <a:rPr sz="1600" i="1" spc="65" dirty="0">
                <a:latin typeface="Cambria"/>
                <a:cs typeface="Cambria"/>
              </a:rPr>
              <a:t>визначають</a:t>
            </a:r>
            <a:r>
              <a:rPr sz="1600" i="1" spc="165" dirty="0">
                <a:latin typeface="Cambria"/>
                <a:cs typeface="Cambria"/>
              </a:rPr>
              <a:t> </a:t>
            </a:r>
            <a:r>
              <a:rPr sz="1600" i="1" spc="65" dirty="0">
                <a:latin typeface="Cambria"/>
                <a:cs typeface="Cambria"/>
              </a:rPr>
              <a:t>національні</a:t>
            </a:r>
            <a:r>
              <a:rPr sz="1600" i="1" spc="155" dirty="0">
                <a:latin typeface="Cambria"/>
                <a:cs typeface="Cambria"/>
              </a:rPr>
              <a:t> </a:t>
            </a:r>
            <a:r>
              <a:rPr sz="1600" i="1" spc="100" dirty="0">
                <a:latin typeface="Cambria"/>
                <a:cs typeface="Cambria"/>
              </a:rPr>
              <a:t>та</a:t>
            </a:r>
            <a:r>
              <a:rPr sz="1600" i="1" spc="125" dirty="0">
                <a:latin typeface="Cambria"/>
                <a:cs typeface="Cambria"/>
              </a:rPr>
              <a:t> </a:t>
            </a:r>
            <a:r>
              <a:rPr sz="1600" i="1" spc="75" dirty="0">
                <a:latin typeface="Cambria"/>
                <a:cs typeface="Cambria"/>
              </a:rPr>
              <a:t>міжнародні</a:t>
            </a:r>
            <a:r>
              <a:rPr sz="1600" i="1" spc="155" dirty="0">
                <a:latin typeface="Cambria"/>
                <a:cs typeface="Cambria"/>
              </a:rPr>
              <a:t> </a:t>
            </a:r>
            <a:r>
              <a:rPr sz="1600" i="1" spc="95" dirty="0">
                <a:latin typeface="Cambria"/>
                <a:cs typeface="Cambria"/>
              </a:rPr>
              <a:t>антикорупційні</a:t>
            </a:r>
            <a:r>
              <a:rPr sz="1600" i="1" spc="150" dirty="0">
                <a:latin typeface="Cambria"/>
                <a:cs typeface="Cambria"/>
              </a:rPr>
              <a:t> </a:t>
            </a:r>
            <a:r>
              <a:rPr sz="1600" i="1" spc="80" dirty="0">
                <a:latin typeface="Cambria"/>
                <a:cs typeface="Cambria"/>
              </a:rPr>
              <a:t>стандарти.</a:t>
            </a:r>
            <a:endParaRPr sz="1600">
              <a:latin typeface="Cambria"/>
              <a:cs typeface="Cambria"/>
            </a:endParaRPr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143488" y="1129283"/>
            <a:ext cx="635507" cy="647700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245108" y="859536"/>
            <a:ext cx="528828" cy="539496"/>
          </a:xfrm>
          <a:prstGeom prst="rect">
            <a:avLst/>
          </a:prstGeom>
        </p:spPr>
      </p:pic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709420">
              <a:lnSpc>
                <a:spcPct val="100000"/>
              </a:lnSpc>
              <a:spcBef>
                <a:spcPts val="105"/>
              </a:spcBef>
            </a:pPr>
            <a:r>
              <a:rPr spc="270" dirty="0"/>
              <a:t>Антикорупційний</a:t>
            </a:r>
            <a:r>
              <a:rPr spc="155" dirty="0"/>
              <a:t> </a:t>
            </a:r>
            <a:r>
              <a:rPr spc="165" dirty="0"/>
              <a:t>уповноважений</a:t>
            </a:r>
            <a:r>
              <a:rPr spc="175" dirty="0"/>
              <a:t> </a:t>
            </a:r>
            <a:r>
              <a:rPr spc="-60" dirty="0"/>
              <a:t>в</a:t>
            </a:r>
            <a:r>
              <a:rPr spc="210" dirty="0"/>
              <a:t> </a:t>
            </a:r>
            <a:r>
              <a:rPr spc="490" dirty="0"/>
              <a:t>ЗВО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5280405" y="1626869"/>
            <a:ext cx="295275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i="1" spc="125" dirty="0">
                <a:latin typeface="Cambria"/>
                <a:cs typeface="Cambria"/>
              </a:rPr>
              <a:t>Завдання</a:t>
            </a:r>
            <a:r>
              <a:rPr sz="1600" b="1" i="1" spc="75" dirty="0">
                <a:latin typeface="Cambria"/>
                <a:cs typeface="Cambria"/>
              </a:rPr>
              <a:t> </a:t>
            </a:r>
            <a:r>
              <a:rPr sz="1600" b="1" i="1" spc="40" dirty="0">
                <a:latin typeface="Cambria"/>
                <a:cs typeface="Cambria"/>
              </a:rPr>
              <a:t>уповноваженого</a:t>
            </a:r>
            <a:r>
              <a:rPr sz="1600" b="1" i="1" spc="40" dirty="0">
                <a:latin typeface="Trebuchet MS"/>
                <a:cs typeface="Trebuchet MS"/>
              </a:rPr>
              <a:t>:</a:t>
            </a:r>
            <a:endParaRPr sz="1600">
              <a:latin typeface="Trebuchet MS"/>
              <a:cs typeface="Trebuchet MS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280405" y="2031644"/>
            <a:ext cx="6743065" cy="3908425"/>
          </a:xfrm>
          <a:prstGeom prst="rect">
            <a:avLst/>
          </a:prstGeom>
        </p:spPr>
        <p:txBody>
          <a:bodyPr vert="horz" wrap="square" lIns="0" tIns="114935" rIns="0" bIns="0" rtlCol="0">
            <a:spAutoFit/>
          </a:bodyPr>
          <a:lstStyle/>
          <a:p>
            <a:pPr marL="419734" indent="-407670">
              <a:lnSpc>
                <a:spcPct val="100000"/>
              </a:lnSpc>
              <a:spcBef>
                <a:spcPts val="905"/>
              </a:spcBef>
              <a:buClr>
                <a:srgbClr val="B8D5D4"/>
              </a:buClr>
              <a:buSzPct val="75000"/>
              <a:buFont typeface="Wingdings"/>
              <a:buChar char=""/>
              <a:tabLst>
                <a:tab pos="419734" algn="l"/>
                <a:tab pos="420370" algn="l"/>
              </a:tabLst>
            </a:pPr>
            <a:r>
              <a:rPr sz="1600" i="1" spc="125" dirty="0">
                <a:latin typeface="Cambria"/>
                <a:cs typeface="Cambria"/>
              </a:rPr>
              <a:t>Оцінка</a:t>
            </a:r>
            <a:r>
              <a:rPr sz="1600" i="1" spc="130" dirty="0">
                <a:latin typeface="Cambria"/>
                <a:cs typeface="Cambria"/>
              </a:rPr>
              <a:t> </a:t>
            </a:r>
            <a:r>
              <a:rPr sz="1600" i="1" spc="90" dirty="0">
                <a:latin typeface="Cambria"/>
                <a:cs typeface="Cambria"/>
              </a:rPr>
              <a:t>корупційних</a:t>
            </a:r>
            <a:r>
              <a:rPr sz="1600" i="1" spc="130" dirty="0">
                <a:latin typeface="Cambria"/>
                <a:cs typeface="Cambria"/>
              </a:rPr>
              <a:t> </a:t>
            </a:r>
            <a:r>
              <a:rPr sz="1600" i="1" spc="95" dirty="0">
                <a:latin typeface="Cambria"/>
                <a:cs typeface="Cambria"/>
              </a:rPr>
              <a:t>ризиків</a:t>
            </a:r>
            <a:r>
              <a:rPr sz="1600" i="1" spc="145" dirty="0">
                <a:latin typeface="Cambria"/>
                <a:cs typeface="Cambria"/>
              </a:rPr>
              <a:t> </a:t>
            </a:r>
            <a:r>
              <a:rPr sz="1600" i="1" spc="105" dirty="0">
                <a:latin typeface="Cambria"/>
                <a:cs typeface="Cambria"/>
              </a:rPr>
              <a:t>та</a:t>
            </a:r>
            <a:r>
              <a:rPr sz="1600" i="1" spc="110" dirty="0">
                <a:latin typeface="Cambria"/>
                <a:cs typeface="Cambria"/>
              </a:rPr>
              <a:t> </a:t>
            </a:r>
            <a:r>
              <a:rPr sz="1600" i="1" spc="60" dirty="0">
                <a:latin typeface="Cambria"/>
                <a:cs typeface="Cambria"/>
              </a:rPr>
              <a:t>розробка</a:t>
            </a:r>
            <a:r>
              <a:rPr sz="1600" i="1" spc="135" dirty="0">
                <a:latin typeface="Cambria"/>
                <a:cs typeface="Cambria"/>
              </a:rPr>
              <a:t> </a:t>
            </a:r>
            <a:r>
              <a:rPr sz="1600" i="1" spc="50" dirty="0">
                <a:latin typeface="Cambria"/>
                <a:cs typeface="Cambria"/>
              </a:rPr>
              <a:t>заходів</a:t>
            </a:r>
            <a:r>
              <a:rPr sz="1600" i="1" spc="110" dirty="0">
                <a:latin typeface="Cambria"/>
                <a:cs typeface="Cambria"/>
              </a:rPr>
              <a:t> </a:t>
            </a:r>
            <a:r>
              <a:rPr sz="1600" i="1" spc="85" dirty="0">
                <a:latin typeface="Cambria"/>
                <a:cs typeface="Cambria"/>
              </a:rPr>
              <a:t>їх</a:t>
            </a:r>
            <a:r>
              <a:rPr sz="1600" i="1" spc="105" dirty="0">
                <a:latin typeface="Cambria"/>
                <a:cs typeface="Cambria"/>
              </a:rPr>
              <a:t> </a:t>
            </a:r>
            <a:r>
              <a:rPr sz="1600" i="1" spc="100" dirty="0">
                <a:latin typeface="Cambria"/>
                <a:cs typeface="Cambria"/>
              </a:rPr>
              <a:t>мінімізації</a:t>
            </a:r>
            <a:endParaRPr sz="1600">
              <a:latin typeface="Cambria"/>
              <a:cs typeface="Cambria"/>
            </a:endParaRPr>
          </a:p>
          <a:p>
            <a:pPr marL="396875" marR="183515" indent="-384810">
              <a:lnSpc>
                <a:spcPct val="100000"/>
              </a:lnSpc>
              <a:spcBef>
                <a:spcPts val="800"/>
              </a:spcBef>
              <a:buClr>
                <a:srgbClr val="B8D5D4"/>
              </a:buClr>
              <a:buSzPct val="75000"/>
              <a:buFont typeface="Wingdings"/>
              <a:buChar char=""/>
              <a:tabLst>
                <a:tab pos="419734" algn="l"/>
                <a:tab pos="420370" algn="l"/>
              </a:tabLst>
            </a:pPr>
            <a:r>
              <a:rPr sz="1600" i="1" spc="60" dirty="0">
                <a:latin typeface="Cambria"/>
                <a:cs typeface="Cambria"/>
              </a:rPr>
              <a:t>Проведення</a:t>
            </a:r>
            <a:r>
              <a:rPr sz="1600" i="1" spc="100" dirty="0">
                <a:latin typeface="Cambria"/>
                <a:cs typeface="Cambria"/>
              </a:rPr>
              <a:t> </a:t>
            </a:r>
            <a:r>
              <a:rPr sz="1600" i="1" spc="95" dirty="0">
                <a:latin typeface="Cambria"/>
                <a:cs typeface="Cambria"/>
              </a:rPr>
              <a:t>внутрішніх</a:t>
            </a:r>
            <a:r>
              <a:rPr sz="1600" i="1" spc="135" dirty="0">
                <a:latin typeface="Cambria"/>
                <a:cs typeface="Cambria"/>
              </a:rPr>
              <a:t> </a:t>
            </a:r>
            <a:r>
              <a:rPr sz="1600" i="1" spc="55" dirty="0">
                <a:latin typeface="Cambria"/>
                <a:cs typeface="Cambria"/>
              </a:rPr>
              <a:t>перевірок</a:t>
            </a:r>
            <a:r>
              <a:rPr sz="1600" i="1" spc="130" dirty="0">
                <a:latin typeface="Cambria"/>
                <a:cs typeface="Cambria"/>
              </a:rPr>
              <a:t> </a:t>
            </a:r>
            <a:r>
              <a:rPr sz="1600" i="1" spc="40" dirty="0">
                <a:latin typeface="Cambria"/>
                <a:cs typeface="Cambria"/>
              </a:rPr>
              <a:t>повідомлень</a:t>
            </a:r>
            <a:r>
              <a:rPr sz="1600" i="1" spc="105" dirty="0">
                <a:latin typeface="Cambria"/>
                <a:cs typeface="Cambria"/>
              </a:rPr>
              <a:t> </a:t>
            </a:r>
            <a:r>
              <a:rPr sz="1600" i="1" spc="85" dirty="0">
                <a:latin typeface="Cambria"/>
                <a:cs typeface="Cambria"/>
              </a:rPr>
              <a:t>викривачів</a:t>
            </a:r>
            <a:r>
              <a:rPr sz="1600" i="1" spc="125" dirty="0">
                <a:latin typeface="Cambria"/>
                <a:cs typeface="Cambria"/>
              </a:rPr>
              <a:t> </a:t>
            </a:r>
            <a:r>
              <a:rPr sz="1600" i="1" spc="100" dirty="0">
                <a:latin typeface="Cambria"/>
                <a:cs typeface="Cambria"/>
              </a:rPr>
              <a:t>та </a:t>
            </a:r>
            <a:r>
              <a:rPr sz="1600" i="1" spc="-335" dirty="0">
                <a:latin typeface="Cambria"/>
                <a:cs typeface="Cambria"/>
              </a:rPr>
              <a:t> </a:t>
            </a:r>
            <a:r>
              <a:rPr sz="1600" i="1" spc="85" dirty="0">
                <a:latin typeface="Cambria"/>
                <a:cs typeface="Cambria"/>
              </a:rPr>
              <a:t>захист</a:t>
            </a:r>
            <a:r>
              <a:rPr sz="1600" i="1" spc="114" dirty="0">
                <a:latin typeface="Cambria"/>
                <a:cs typeface="Cambria"/>
              </a:rPr>
              <a:t> </a:t>
            </a:r>
            <a:r>
              <a:rPr sz="1600" i="1" spc="85" dirty="0">
                <a:latin typeface="Cambria"/>
                <a:cs typeface="Cambria"/>
              </a:rPr>
              <a:t>викривачів</a:t>
            </a:r>
            <a:r>
              <a:rPr sz="1600" i="1" spc="150" dirty="0">
                <a:latin typeface="Cambria"/>
                <a:cs typeface="Cambria"/>
              </a:rPr>
              <a:t> </a:t>
            </a:r>
            <a:r>
              <a:rPr sz="1600" i="1" spc="80" dirty="0">
                <a:latin typeface="Cambria"/>
                <a:cs typeface="Cambria"/>
              </a:rPr>
              <a:t>корупції</a:t>
            </a:r>
            <a:endParaRPr sz="1600">
              <a:latin typeface="Cambria"/>
              <a:cs typeface="Cambria"/>
            </a:endParaRPr>
          </a:p>
          <a:p>
            <a:pPr marL="396875" marR="538480" indent="-384810">
              <a:lnSpc>
                <a:spcPct val="100000"/>
              </a:lnSpc>
              <a:spcBef>
                <a:spcPts val="795"/>
              </a:spcBef>
              <a:buClr>
                <a:srgbClr val="B8D5D4"/>
              </a:buClr>
              <a:buSzPct val="75000"/>
              <a:buFont typeface="Wingdings"/>
              <a:buChar char=""/>
              <a:tabLst>
                <a:tab pos="419734" algn="l"/>
                <a:tab pos="420370" algn="l"/>
              </a:tabLst>
            </a:pPr>
            <a:r>
              <a:rPr sz="1600" i="1" spc="65" dirty="0">
                <a:latin typeface="Cambria"/>
                <a:cs typeface="Cambria"/>
              </a:rPr>
              <a:t>Консультаційно-методична</a:t>
            </a:r>
            <a:r>
              <a:rPr sz="1600" i="1" spc="140" dirty="0">
                <a:latin typeface="Cambria"/>
                <a:cs typeface="Cambria"/>
              </a:rPr>
              <a:t> </a:t>
            </a:r>
            <a:r>
              <a:rPr sz="1600" i="1" spc="35" dirty="0">
                <a:latin typeface="Cambria"/>
                <a:cs typeface="Cambria"/>
              </a:rPr>
              <a:t>допомога</a:t>
            </a:r>
            <a:r>
              <a:rPr sz="1600" i="1" spc="95" dirty="0">
                <a:latin typeface="Cambria"/>
                <a:cs typeface="Cambria"/>
              </a:rPr>
              <a:t> </a:t>
            </a:r>
            <a:r>
              <a:rPr sz="1600" i="1" spc="25" dirty="0">
                <a:latin typeface="Cambria"/>
                <a:cs typeface="Cambria"/>
              </a:rPr>
              <a:t>щодо</a:t>
            </a:r>
            <a:r>
              <a:rPr sz="1600" i="1" spc="95" dirty="0">
                <a:latin typeface="Cambria"/>
                <a:cs typeface="Cambria"/>
              </a:rPr>
              <a:t> </a:t>
            </a:r>
            <a:r>
              <a:rPr sz="1600" i="1" spc="75" dirty="0">
                <a:latin typeface="Cambria"/>
                <a:cs typeface="Cambria"/>
              </a:rPr>
              <a:t>дотримання </a:t>
            </a:r>
            <a:r>
              <a:rPr sz="1600" i="1" spc="80" dirty="0">
                <a:latin typeface="Cambria"/>
                <a:cs typeface="Cambria"/>
              </a:rPr>
              <a:t> </a:t>
            </a:r>
            <a:r>
              <a:rPr sz="1600" i="1" spc="75" dirty="0">
                <a:latin typeface="Cambria"/>
                <a:cs typeface="Cambria"/>
              </a:rPr>
              <a:t>антикорупційного</a:t>
            </a:r>
            <a:r>
              <a:rPr sz="1600" i="1" spc="125" dirty="0">
                <a:latin typeface="Cambria"/>
                <a:cs typeface="Cambria"/>
              </a:rPr>
              <a:t> </a:t>
            </a:r>
            <a:r>
              <a:rPr sz="1600" i="1" spc="60" dirty="0">
                <a:latin typeface="Cambria"/>
                <a:cs typeface="Cambria"/>
              </a:rPr>
              <a:t>законодавства</a:t>
            </a:r>
            <a:r>
              <a:rPr sz="1600" i="1" spc="120" dirty="0">
                <a:latin typeface="Cambria"/>
                <a:cs typeface="Cambria"/>
              </a:rPr>
              <a:t> </a:t>
            </a:r>
            <a:r>
              <a:rPr sz="1600" i="1" spc="65" dirty="0">
                <a:latin typeface="Cambria"/>
                <a:cs typeface="Cambria"/>
              </a:rPr>
              <a:t>(навчання/роз'яснення)</a:t>
            </a:r>
            <a:endParaRPr sz="1600">
              <a:latin typeface="Cambria"/>
              <a:cs typeface="Cambria"/>
            </a:endParaRPr>
          </a:p>
          <a:p>
            <a:pPr marL="419734" indent="-407670">
              <a:lnSpc>
                <a:spcPct val="100000"/>
              </a:lnSpc>
              <a:spcBef>
                <a:spcPts val="805"/>
              </a:spcBef>
              <a:buClr>
                <a:srgbClr val="B8D5D4"/>
              </a:buClr>
              <a:buSzPct val="75000"/>
              <a:buFont typeface="Wingdings"/>
              <a:buChar char=""/>
              <a:tabLst>
                <a:tab pos="419734" algn="l"/>
                <a:tab pos="420370" algn="l"/>
              </a:tabLst>
            </a:pPr>
            <a:r>
              <a:rPr sz="1600" i="1" spc="90" dirty="0">
                <a:latin typeface="Cambria"/>
                <a:cs typeface="Cambria"/>
              </a:rPr>
              <a:t>Виявлення,</a:t>
            </a:r>
            <a:r>
              <a:rPr sz="1600" i="1" spc="150" dirty="0">
                <a:latin typeface="Cambria"/>
                <a:cs typeface="Cambria"/>
              </a:rPr>
              <a:t> </a:t>
            </a:r>
            <a:r>
              <a:rPr sz="1600" i="1" spc="70" dirty="0">
                <a:latin typeface="Cambria"/>
                <a:cs typeface="Cambria"/>
              </a:rPr>
              <a:t>запобігання</a:t>
            </a:r>
            <a:r>
              <a:rPr sz="1600" i="1" spc="155" dirty="0">
                <a:latin typeface="Cambria"/>
                <a:cs typeface="Cambria"/>
              </a:rPr>
              <a:t> </a:t>
            </a:r>
            <a:r>
              <a:rPr sz="1600" i="1" spc="105" dirty="0">
                <a:latin typeface="Cambria"/>
                <a:cs typeface="Cambria"/>
              </a:rPr>
              <a:t>та </a:t>
            </a:r>
            <a:r>
              <a:rPr sz="1600" i="1" spc="55" dirty="0">
                <a:latin typeface="Cambria"/>
                <a:cs typeface="Cambria"/>
              </a:rPr>
              <a:t>врегулювання</a:t>
            </a:r>
            <a:r>
              <a:rPr sz="1600" i="1" spc="135" dirty="0">
                <a:latin typeface="Cambria"/>
                <a:cs typeface="Cambria"/>
              </a:rPr>
              <a:t> </a:t>
            </a:r>
            <a:r>
              <a:rPr sz="1600" i="1" spc="100" dirty="0">
                <a:latin typeface="Cambria"/>
                <a:cs typeface="Cambria"/>
              </a:rPr>
              <a:t>конфлікту</a:t>
            </a:r>
            <a:r>
              <a:rPr sz="1600" i="1" spc="114" dirty="0">
                <a:latin typeface="Cambria"/>
                <a:cs typeface="Cambria"/>
              </a:rPr>
              <a:t> </a:t>
            </a:r>
            <a:r>
              <a:rPr sz="1600" i="1" spc="55" dirty="0">
                <a:latin typeface="Cambria"/>
                <a:cs typeface="Cambria"/>
              </a:rPr>
              <a:t>інтересів</a:t>
            </a:r>
            <a:endParaRPr sz="1600">
              <a:latin typeface="Cambria"/>
              <a:cs typeface="Cambria"/>
            </a:endParaRPr>
          </a:p>
          <a:p>
            <a:pPr marL="419734" indent="-407670">
              <a:lnSpc>
                <a:spcPct val="100000"/>
              </a:lnSpc>
              <a:spcBef>
                <a:spcPts val="805"/>
              </a:spcBef>
              <a:buClr>
                <a:srgbClr val="B8D5D4"/>
              </a:buClr>
              <a:buSzPct val="75000"/>
              <a:buFont typeface="Wingdings"/>
              <a:buChar char=""/>
              <a:tabLst>
                <a:tab pos="419734" algn="l"/>
                <a:tab pos="420370" algn="l"/>
              </a:tabLst>
            </a:pPr>
            <a:r>
              <a:rPr sz="1600" i="1" spc="100" dirty="0">
                <a:latin typeface="Cambria"/>
                <a:cs typeface="Cambria"/>
              </a:rPr>
              <a:t>Візування/антикорупційна</a:t>
            </a:r>
            <a:r>
              <a:rPr sz="1600" i="1" spc="150" dirty="0">
                <a:latin typeface="Cambria"/>
                <a:cs typeface="Cambria"/>
              </a:rPr>
              <a:t> </a:t>
            </a:r>
            <a:r>
              <a:rPr sz="1600" i="1" spc="70" dirty="0">
                <a:latin typeface="Cambria"/>
                <a:cs typeface="Cambria"/>
              </a:rPr>
              <a:t>експертиза</a:t>
            </a:r>
            <a:r>
              <a:rPr sz="1600" i="1" spc="155" dirty="0">
                <a:latin typeface="Cambria"/>
                <a:cs typeface="Cambria"/>
              </a:rPr>
              <a:t> </a:t>
            </a:r>
            <a:r>
              <a:rPr sz="1600" i="1" spc="75" dirty="0">
                <a:latin typeface="Cambria"/>
                <a:cs typeface="Cambria"/>
              </a:rPr>
              <a:t>проєктів</a:t>
            </a:r>
            <a:r>
              <a:rPr sz="1600" i="1" spc="125" dirty="0">
                <a:latin typeface="Cambria"/>
                <a:cs typeface="Cambria"/>
              </a:rPr>
              <a:t> </a:t>
            </a:r>
            <a:r>
              <a:rPr sz="1600" i="1" spc="95" dirty="0">
                <a:latin typeface="Cambria"/>
                <a:cs typeface="Cambria"/>
              </a:rPr>
              <a:t>актів</a:t>
            </a:r>
            <a:endParaRPr sz="1600">
              <a:latin typeface="Cambria"/>
              <a:cs typeface="Cambria"/>
            </a:endParaRPr>
          </a:p>
          <a:p>
            <a:pPr marL="396875">
              <a:lnSpc>
                <a:spcPct val="100000"/>
              </a:lnSpc>
            </a:pPr>
            <a:r>
              <a:rPr sz="1600" i="1" spc="55" dirty="0">
                <a:latin typeface="Cambria"/>
                <a:cs typeface="Cambria"/>
              </a:rPr>
              <a:t>(наказів/розпоряджень)</a:t>
            </a:r>
            <a:endParaRPr sz="1600">
              <a:latin typeface="Cambria"/>
              <a:cs typeface="Cambria"/>
            </a:endParaRPr>
          </a:p>
          <a:p>
            <a:pPr marL="396875" marR="189230" indent="-384810">
              <a:lnSpc>
                <a:spcPct val="100000"/>
              </a:lnSpc>
              <a:spcBef>
                <a:spcPts val="795"/>
              </a:spcBef>
              <a:buClr>
                <a:srgbClr val="B8D5D4"/>
              </a:buClr>
              <a:buSzPct val="75000"/>
              <a:buFont typeface="Wingdings"/>
              <a:buChar char=""/>
              <a:tabLst>
                <a:tab pos="419734" algn="l"/>
                <a:tab pos="420370" algn="l"/>
              </a:tabLst>
            </a:pPr>
            <a:r>
              <a:rPr sz="1600" i="1" spc="75" dirty="0">
                <a:latin typeface="Cambria"/>
                <a:cs typeface="Cambria"/>
              </a:rPr>
              <a:t>Здійснення</a:t>
            </a:r>
            <a:r>
              <a:rPr sz="1600" i="1" spc="120" dirty="0">
                <a:latin typeface="Cambria"/>
                <a:cs typeface="Cambria"/>
              </a:rPr>
              <a:t> </a:t>
            </a:r>
            <a:r>
              <a:rPr sz="1600" i="1" spc="70" dirty="0">
                <a:latin typeface="Cambria"/>
                <a:cs typeface="Cambria"/>
              </a:rPr>
              <a:t>контролю</a:t>
            </a:r>
            <a:r>
              <a:rPr sz="1600" i="1" spc="125" dirty="0">
                <a:latin typeface="Cambria"/>
                <a:cs typeface="Cambria"/>
              </a:rPr>
              <a:t> </a:t>
            </a:r>
            <a:r>
              <a:rPr sz="1600" i="1" spc="105" dirty="0">
                <a:latin typeface="Cambria"/>
                <a:cs typeface="Cambria"/>
              </a:rPr>
              <a:t>та </a:t>
            </a:r>
            <a:r>
              <a:rPr sz="1600" i="1" spc="65" dirty="0">
                <a:latin typeface="Cambria"/>
                <a:cs typeface="Cambria"/>
              </a:rPr>
              <a:t>координації</a:t>
            </a:r>
            <a:r>
              <a:rPr sz="1600" i="1" spc="130" dirty="0">
                <a:latin typeface="Cambria"/>
                <a:cs typeface="Cambria"/>
              </a:rPr>
              <a:t> </a:t>
            </a:r>
            <a:r>
              <a:rPr sz="1600" i="1" spc="65" dirty="0">
                <a:latin typeface="Cambria"/>
                <a:cs typeface="Cambria"/>
              </a:rPr>
              <a:t>підвідомчих</a:t>
            </a:r>
            <a:r>
              <a:rPr sz="1600" i="1" spc="114" dirty="0">
                <a:latin typeface="Cambria"/>
                <a:cs typeface="Cambria"/>
              </a:rPr>
              <a:t> </a:t>
            </a:r>
            <a:r>
              <a:rPr sz="1600" i="1" spc="75" dirty="0">
                <a:latin typeface="Cambria"/>
                <a:cs typeface="Cambria"/>
              </a:rPr>
              <a:t>юридичних </a:t>
            </a:r>
            <a:r>
              <a:rPr sz="1600" i="1" spc="-335" dirty="0">
                <a:latin typeface="Cambria"/>
                <a:cs typeface="Cambria"/>
              </a:rPr>
              <a:t> </a:t>
            </a:r>
            <a:r>
              <a:rPr sz="1600" i="1" spc="45" dirty="0">
                <a:latin typeface="Cambria"/>
                <a:cs typeface="Cambria"/>
              </a:rPr>
              <a:t>осіб</a:t>
            </a:r>
            <a:endParaRPr sz="1600">
              <a:latin typeface="Cambria"/>
              <a:cs typeface="Cambria"/>
            </a:endParaRPr>
          </a:p>
          <a:p>
            <a:pPr marL="419734" indent="-407670">
              <a:lnSpc>
                <a:spcPct val="100000"/>
              </a:lnSpc>
              <a:spcBef>
                <a:spcPts val="800"/>
              </a:spcBef>
              <a:buClr>
                <a:srgbClr val="B8D5D4"/>
              </a:buClr>
              <a:buSzPct val="75000"/>
              <a:buFont typeface="Wingdings"/>
              <a:buChar char=""/>
              <a:tabLst>
                <a:tab pos="419734" algn="l"/>
                <a:tab pos="420370" algn="l"/>
              </a:tabLst>
            </a:pPr>
            <a:r>
              <a:rPr sz="1600" i="1" spc="80" dirty="0">
                <a:latin typeface="Cambria"/>
                <a:cs typeface="Cambria"/>
              </a:rPr>
              <a:t>Інформування</a:t>
            </a:r>
            <a:r>
              <a:rPr sz="1600" i="1" spc="114" dirty="0">
                <a:latin typeface="Cambria"/>
                <a:cs typeface="Cambria"/>
              </a:rPr>
              <a:t> </a:t>
            </a:r>
            <a:r>
              <a:rPr sz="1600" i="1" spc="85" dirty="0">
                <a:latin typeface="Cambria"/>
                <a:cs typeface="Cambria"/>
              </a:rPr>
              <a:t>керівника</a:t>
            </a:r>
            <a:r>
              <a:rPr sz="1600" i="1" spc="140" dirty="0">
                <a:latin typeface="Cambria"/>
                <a:cs typeface="Cambria"/>
              </a:rPr>
              <a:t> </a:t>
            </a:r>
            <a:r>
              <a:rPr sz="1600" i="1" spc="70" dirty="0">
                <a:latin typeface="Cambria"/>
                <a:cs typeface="Cambria"/>
              </a:rPr>
              <a:t>університету,</a:t>
            </a:r>
            <a:r>
              <a:rPr sz="1600" i="1" spc="145" dirty="0">
                <a:latin typeface="Cambria"/>
                <a:cs typeface="Cambria"/>
              </a:rPr>
              <a:t> </a:t>
            </a:r>
            <a:r>
              <a:rPr sz="1600" i="1" spc="200" dirty="0">
                <a:latin typeface="Cambria"/>
                <a:cs typeface="Cambria"/>
              </a:rPr>
              <a:t>НАЗК</a:t>
            </a:r>
            <a:r>
              <a:rPr sz="1600" i="1" spc="100" dirty="0">
                <a:latin typeface="Cambria"/>
                <a:cs typeface="Cambria"/>
              </a:rPr>
              <a:t> </a:t>
            </a:r>
            <a:r>
              <a:rPr sz="1600" i="1" spc="45" dirty="0">
                <a:latin typeface="Cambria"/>
                <a:cs typeface="Cambria"/>
              </a:rPr>
              <a:t>або</a:t>
            </a:r>
            <a:r>
              <a:rPr sz="1600" i="1" spc="95" dirty="0">
                <a:latin typeface="Cambria"/>
                <a:cs typeface="Cambria"/>
              </a:rPr>
              <a:t> </a:t>
            </a:r>
            <a:r>
              <a:rPr sz="1600" i="1" spc="110" dirty="0">
                <a:latin typeface="Cambria"/>
                <a:cs typeface="Cambria"/>
              </a:rPr>
              <a:t>інших</a:t>
            </a:r>
            <a:endParaRPr sz="1600">
              <a:latin typeface="Cambria"/>
              <a:cs typeface="Cambria"/>
            </a:endParaRPr>
          </a:p>
          <a:p>
            <a:pPr marL="396875" marR="149225">
              <a:lnSpc>
                <a:spcPct val="100000"/>
              </a:lnSpc>
              <a:spcBef>
                <a:spcPts val="5"/>
              </a:spcBef>
            </a:pPr>
            <a:r>
              <a:rPr sz="1600" i="1" spc="45" dirty="0">
                <a:latin typeface="Cambria"/>
                <a:cs typeface="Cambria"/>
              </a:rPr>
              <a:t>спеціально</a:t>
            </a:r>
            <a:r>
              <a:rPr sz="1600" i="1" spc="140" dirty="0">
                <a:latin typeface="Cambria"/>
                <a:cs typeface="Cambria"/>
              </a:rPr>
              <a:t> </a:t>
            </a:r>
            <a:r>
              <a:rPr sz="1600" i="1" spc="65" dirty="0">
                <a:latin typeface="Cambria"/>
                <a:cs typeface="Cambria"/>
              </a:rPr>
              <a:t>уповноважених</a:t>
            </a:r>
            <a:r>
              <a:rPr sz="1600" i="1" spc="140" dirty="0">
                <a:latin typeface="Cambria"/>
                <a:cs typeface="Cambria"/>
              </a:rPr>
              <a:t> </a:t>
            </a:r>
            <a:r>
              <a:rPr sz="1600" i="1" spc="70" dirty="0">
                <a:latin typeface="Cambria"/>
                <a:cs typeface="Cambria"/>
              </a:rPr>
              <a:t>суб'єктів</a:t>
            </a:r>
            <a:r>
              <a:rPr sz="1600" i="1" spc="135" dirty="0">
                <a:latin typeface="Cambria"/>
                <a:cs typeface="Cambria"/>
              </a:rPr>
              <a:t> </a:t>
            </a:r>
            <a:r>
              <a:rPr sz="1600" i="1" spc="60" dirty="0">
                <a:latin typeface="Cambria"/>
                <a:cs typeface="Cambria"/>
              </a:rPr>
              <a:t>у</a:t>
            </a:r>
            <a:r>
              <a:rPr sz="1600" i="1" spc="100" dirty="0">
                <a:latin typeface="Cambria"/>
                <a:cs typeface="Cambria"/>
              </a:rPr>
              <a:t> </a:t>
            </a:r>
            <a:r>
              <a:rPr sz="1600" i="1" spc="55" dirty="0">
                <a:latin typeface="Cambria"/>
                <a:cs typeface="Cambria"/>
              </a:rPr>
              <a:t>сфері</a:t>
            </a:r>
            <a:r>
              <a:rPr sz="1600" i="1" spc="130" dirty="0">
                <a:latin typeface="Cambria"/>
                <a:cs typeface="Cambria"/>
              </a:rPr>
              <a:t> </a:t>
            </a:r>
            <a:r>
              <a:rPr sz="1600" i="1" spc="70" dirty="0">
                <a:latin typeface="Cambria"/>
                <a:cs typeface="Cambria"/>
              </a:rPr>
              <a:t>протидії</a:t>
            </a:r>
            <a:r>
              <a:rPr sz="1600" i="1" spc="135" dirty="0">
                <a:latin typeface="Cambria"/>
                <a:cs typeface="Cambria"/>
              </a:rPr>
              <a:t> </a:t>
            </a:r>
            <a:r>
              <a:rPr sz="1600" i="1" spc="80" dirty="0">
                <a:latin typeface="Cambria"/>
                <a:cs typeface="Cambria"/>
              </a:rPr>
              <a:t>корупції </a:t>
            </a:r>
            <a:r>
              <a:rPr sz="1600" i="1" spc="-335" dirty="0">
                <a:latin typeface="Cambria"/>
                <a:cs typeface="Cambria"/>
              </a:rPr>
              <a:t> </a:t>
            </a:r>
            <a:r>
              <a:rPr sz="1600" i="1" spc="55" dirty="0">
                <a:latin typeface="Cambria"/>
                <a:cs typeface="Cambria"/>
              </a:rPr>
              <a:t>про</a:t>
            </a:r>
            <a:r>
              <a:rPr sz="1600" i="1" spc="100" dirty="0">
                <a:latin typeface="Cambria"/>
                <a:cs typeface="Cambria"/>
              </a:rPr>
              <a:t> </a:t>
            </a:r>
            <a:r>
              <a:rPr sz="1600" i="1" spc="114" dirty="0">
                <a:latin typeface="Cambria"/>
                <a:cs typeface="Cambria"/>
              </a:rPr>
              <a:t>факти</a:t>
            </a:r>
            <a:r>
              <a:rPr sz="1600" i="1" spc="135" dirty="0">
                <a:latin typeface="Cambria"/>
                <a:cs typeface="Cambria"/>
              </a:rPr>
              <a:t> </a:t>
            </a:r>
            <a:r>
              <a:rPr sz="1600" i="1" spc="70" dirty="0">
                <a:latin typeface="Cambria"/>
                <a:cs typeface="Cambria"/>
              </a:rPr>
              <a:t>порушення</a:t>
            </a:r>
            <a:r>
              <a:rPr sz="1600" i="1" spc="95" dirty="0">
                <a:latin typeface="Cambria"/>
                <a:cs typeface="Cambria"/>
              </a:rPr>
              <a:t> </a:t>
            </a:r>
            <a:r>
              <a:rPr sz="1600" i="1" spc="75" dirty="0">
                <a:latin typeface="Cambria"/>
                <a:cs typeface="Cambria"/>
              </a:rPr>
              <a:t>антикорупційного</a:t>
            </a:r>
            <a:r>
              <a:rPr sz="1600" i="1" spc="155" dirty="0">
                <a:latin typeface="Cambria"/>
                <a:cs typeface="Cambria"/>
              </a:rPr>
              <a:t> </a:t>
            </a:r>
            <a:r>
              <a:rPr sz="1600" i="1" spc="60" dirty="0">
                <a:latin typeface="Cambria"/>
                <a:cs typeface="Cambria"/>
              </a:rPr>
              <a:t>законодавства</a:t>
            </a:r>
            <a:endParaRPr sz="1600">
              <a:latin typeface="Cambria"/>
              <a:cs typeface="Cambria"/>
            </a:endParaRPr>
          </a:p>
        </p:txBody>
      </p:sp>
      <p:pic>
        <p:nvPicPr>
          <p:cNvPr id="9" name="object 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088529" y="2226564"/>
            <a:ext cx="2732138" cy="2880360"/>
          </a:xfrm>
          <a:prstGeom prst="rect">
            <a:avLst/>
          </a:prstGeom>
        </p:spPr>
      </p:pic>
      <p:sp>
        <p:nvSpPr>
          <p:cNvPr id="10" name="object 10"/>
          <p:cNvSpPr txBox="1"/>
          <p:nvPr/>
        </p:nvSpPr>
        <p:spPr>
          <a:xfrm>
            <a:off x="549960" y="1722500"/>
            <a:ext cx="3990340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49580" marR="5080" indent="-437515">
              <a:lnSpc>
                <a:spcPct val="100000"/>
              </a:lnSpc>
              <a:spcBef>
                <a:spcPts val="95"/>
              </a:spcBef>
            </a:pPr>
            <a:r>
              <a:rPr sz="1600" b="1" i="1" spc="130" dirty="0">
                <a:latin typeface="Cambria"/>
                <a:cs typeface="Cambria"/>
              </a:rPr>
              <a:t>Антикорупційний</a:t>
            </a:r>
            <a:r>
              <a:rPr sz="1600" b="1" i="1" spc="145" dirty="0">
                <a:latin typeface="Cambria"/>
                <a:cs typeface="Cambria"/>
              </a:rPr>
              <a:t> </a:t>
            </a:r>
            <a:r>
              <a:rPr sz="1600" b="1" i="1" spc="75" dirty="0">
                <a:latin typeface="Cambria"/>
                <a:cs typeface="Cambria"/>
              </a:rPr>
              <a:t>уповноважений</a:t>
            </a:r>
            <a:r>
              <a:rPr sz="1600" b="1" i="1" spc="120" dirty="0">
                <a:latin typeface="Cambria"/>
                <a:cs typeface="Cambria"/>
              </a:rPr>
              <a:t> </a:t>
            </a:r>
            <a:r>
              <a:rPr sz="1600" b="1" i="1" spc="-35" dirty="0">
                <a:latin typeface="Cambria"/>
                <a:cs typeface="Cambria"/>
              </a:rPr>
              <a:t>в </a:t>
            </a:r>
            <a:r>
              <a:rPr sz="1600" b="1" i="1" spc="-335" dirty="0">
                <a:latin typeface="Cambria"/>
                <a:cs typeface="Cambria"/>
              </a:rPr>
              <a:t> </a:t>
            </a:r>
            <a:r>
              <a:rPr sz="1600" b="1" i="1" spc="135" dirty="0">
                <a:latin typeface="Cambria"/>
                <a:cs typeface="Cambria"/>
              </a:rPr>
              <a:t>Житомирській</a:t>
            </a:r>
            <a:r>
              <a:rPr sz="1600" b="1" i="1" spc="155" dirty="0">
                <a:latin typeface="Cambria"/>
                <a:cs typeface="Cambria"/>
              </a:rPr>
              <a:t> </a:t>
            </a:r>
            <a:r>
              <a:rPr sz="1600" b="1" i="1" spc="120" dirty="0">
                <a:latin typeface="Cambria"/>
                <a:cs typeface="Cambria"/>
              </a:rPr>
              <a:t>політехніці</a:t>
            </a:r>
            <a:endParaRPr sz="1600">
              <a:latin typeface="Cambria"/>
              <a:cs typeface="Cambri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58851" y="5132415"/>
            <a:ext cx="4142104" cy="853440"/>
          </a:xfrm>
          <a:prstGeom prst="rect">
            <a:avLst/>
          </a:prstGeom>
        </p:spPr>
        <p:txBody>
          <a:bodyPr vert="horz" wrap="square" lIns="0" tIns="19050" rIns="0" bIns="0" rtlCol="0">
            <a:spAutoFit/>
          </a:bodyPr>
          <a:lstStyle/>
          <a:p>
            <a:pPr marL="12700" marR="5080">
              <a:lnSpc>
                <a:spcPct val="103899"/>
              </a:lnSpc>
              <a:spcBef>
                <a:spcPts val="150"/>
              </a:spcBef>
            </a:pPr>
            <a:r>
              <a:rPr sz="1600" b="1" i="1" spc="250" dirty="0">
                <a:latin typeface="Cambria"/>
                <a:cs typeface="Cambria"/>
              </a:rPr>
              <a:t>КАРПУНЕЦЬ</a:t>
            </a:r>
            <a:r>
              <a:rPr sz="1600" b="1" i="1" spc="100" dirty="0">
                <a:latin typeface="Cambria"/>
                <a:cs typeface="Cambria"/>
              </a:rPr>
              <a:t> </a:t>
            </a:r>
            <a:r>
              <a:rPr sz="1600" b="1" i="1" spc="120" dirty="0">
                <a:latin typeface="Cambria"/>
                <a:cs typeface="Cambria"/>
              </a:rPr>
              <a:t>Володимир</a:t>
            </a:r>
            <a:r>
              <a:rPr sz="1600" b="1" i="1" spc="165" dirty="0">
                <a:latin typeface="Cambria"/>
                <a:cs typeface="Cambria"/>
              </a:rPr>
              <a:t> </a:t>
            </a:r>
            <a:r>
              <a:rPr sz="1600" b="1" i="1" spc="114" dirty="0">
                <a:latin typeface="Cambria"/>
                <a:cs typeface="Cambria"/>
              </a:rPr>
              <a:t>Дмитрович </a:t>
            </a:r>
            <a:r>
              <a:rPr sz="1600" b="1" i="1" spc="-340" dirty="0">
                <a:latin typeface="Cambria"/>
                <a:cs typeface="Cambria"/>
              </a:rPr>
              <a:t> </a:t>
            </a:r>
            <a:r>
              <a:rPr sz="1800" b="1" spc="-90" dirty="0">
                <a:latin typeface="Verdana"/>
                <a:cs typeface="Verdana"/>
              </a:rPr>
              <a:t>Email:</a:t>
            </a:r>
            <a:r>
              <a:rPr sz="1800" b="1" spc="-145" dirty="0">
                <a:latin typeface="Verdana"/>
                <a:cs typeface="Verdana"/>
              </a:rPr>
              <a:t> </a:t>
            </a:r>
            <a:r>
              <a:rPr sz="18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Verdana"/>
                <a:cs typeface="Verdana"/>
                <a:hlinkClick r:id="rId6"/>
              </a:rPr>
              <a:t>kppd_k</a:t>
            </a:r>
            <a:r>
              <a:rPr sz="1800" u="sng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Verdana"/>
                <a:cs typeface="Verdana"/>
                <a:hlinkClick r:id="rId6"/>
              </a:rPr>
              <a:t>v</a:t>
            </a:r>
            <a:r>
              <a:rPr sz="1800" u="sng" spc="-5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Verdana"/>
                <a:cs typeface="Verdana"/>
                <a:hlinkClick r:id="rId6"/>
              </a:rPr>
              <a:t>d@ztu.</a:t>
            </a:r>
            <a:r>
              <a:rPr sz="1800" u="sng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Verdana"/>
                <a:cs typeface="Verdana"/>
                <a:hlinkClick r:id="rId6"/>
              </a:rPr>
              <a:t>e</a:t>
            </a:r>
            <a:r>
              <a:rPr sz="1800" u="sng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Verdana"/>
                <a:cs typeface="Verdana"/>
                <a:hlinkClick r:id="rId6"/>
              </a:rPr>
              <a:t>du.ua </a:t>
            </a:r>
            <a:r>
              <a:rPr sz="1800" spc="-10" dirty="0">
                <a:solidFill>
                  <a:srgbClr val="0462C1"/>
                </a:solidFill>
                <a:latin typeface="Verdana"/>
                <a:cs typeface="Verdana"/>
              </a:rPr>
              <a:t> </a:t>
            </a:r>
            <a:r>
              <a:rPr sz="1800" b="1" spc="20" dirty="0">
                <a:latin typeface="Tahoma"/>
                <a:cs typeface="Tahoma"/>
              </a:rPr>
              <a:t>Кабінет:</a:t>
            </a:r>
            <a:r>
              <a:rPr sz="1800" b="1" spc="-50" dirty="0">
                <a:latin typeface="Tahoma"/>
                <a:cs typeface="Tahoma"/>
              </a:rPr>
              <a:t> </a:t>
            </a:r>
            <a:r>
              <a:rPr sz="1800" spc="-250" dirty="0">
                <a:latin typeface="Verdana"/>
                <a:cs typeface="Verdana"/>
              </a:rPr>
              <a:t>231</a:t>
            </a:r>
            <a:endParaRPr sz="1800">
              <a:latin typeface="Verdana"/>
              <a:cs typeface="Verdana"/>
            </a:endParaRPr>
          </a:p>
        </p:txBody>
      </p:sp>
      <p:pic>
        <p:nvPicPr>
          <p:cNvPr id="12" name="object 12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67639" y="1508760"/>
            <a:ext cx="5221224" cy="4637532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33044" y="963167"/>
            <a:ext cx="10683240" cy="3864863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87196" y="278891"/>
            <a:ext cx="10014204" cy="5384292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89254" y="720090"/>
            <a:ext cx="181800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i="1" spc="229" dirty="0">
                <a:latin typeface="Cambria"/>
                <a:cs typeface="Cambria"/>
              </a:rPr>
              <a:t>ЗУ</a:t>
            </a:r>
            <a:r>
              <a:rPr sz="1600" b="1" i="1" spc="90" dirty="0">
                <a:latin typeface="Cambria"/>
                <a:cs typeface="Cambria"/>
              </a:rPr>
              <a:t> </a:t>
            </a:r>
            <a:r>
              <a:rPr sz="1600" b="1" i="1" spc="100" dirty="0">
                <a:latin typeface="Cambria"/>
                <a:cs typeface="Cambria"/>
              </a:rPr>
              <a:t>«Про </a:t>
            </a:r>
            <a:r>
              <a:rPr sz="1600" b="1" i="1" spc="25" dirty="0">
                <a:latin typeface="Cambria"/>
                <a:cs typeface="Cambria"/>
              </a:rPr>
              <a:t>освіту»</a:t>
            </a:r>
            <a:r>
              <a:rPr sz="1600" b="1" i="1" spc="25" dirty="0">
                <a:latin typeface="Trebuchet MS"/>
                <a:cs typeface="Trebuchet MS"/>
              </a:rPr>
              <a:t>:</a:t>
            </a:r>
            <a:endParaRPr sz="16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01713" y="1223263"/>
            <a:ext cx="919480" cy="243840"/>
          </a:xfrm>
          <a:prstGeom prst="rect">
            <a:avLst/>
          </a:prstGeom>
          <a:solidFill>
            <a:srgbClr val="00FFFF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895"/>
              </a:lnSpc>
            </a:pPr>
            <a:r>
              <a:rPr sz="1600" b="1" i="1" spc="160" dirty="0">
                <a:latin typeface="Cambria"/>
                <a:cs typeface="Cambria"/>
              </a:rPr>
              <a:t>пл</a:t>
            </a:r>
            <a:r>
              <a:rPr sz="1600" b="1" i="1" spc="70" dirty="0">
                <a:latin typeface="Cambria"/>
                <a:cs typeface="Cambria"/>
              </a:rPr>
              <a:t>а</a:t>
            </a:r>
            <a:r>
              <a:rPr sz="1600" b="1" i="1" spc="65" dirty="0">
                <a:latin typeface="Cambria"/>
                <a:cs typeface="Cambria"/>
              </a:rPr>
              <a:t>г</a:t>
            </a:r>
            <a:r>
              <a:rPr sz="1600" b="1" i="1" spc="130" dirty="0">
                <a:latin typeface="Cambria"/>
                <a:cs typeface="Cambria"/>
              </a:rPr>
              <a:t>іат</a:t>
            </a:r>
            <a:endParaRPr sz="1600">
              <a:latin typeface="Cambria"/>
              <a:cs typeface="Cambri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768220" y="1207465"/>
            <a:ext cx="1014158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76225" algn="l"/>
                <a:tab pos="2056130" algn="l"/>
                <a:tab pos="3258820" algn="l"/>
                <a:tab pos="3789045" algn="l"/>
                <a:tab pos="5008880" algn="l"/>
                <a:tab pos="6162040" algn="l"/>
                <a:tab pos="7796530" algn="l"/>
                <a:tab pos="9250680" algn="l"/>
              </a:tabLst>
            </a:pPr>
            <a:r>
              <a:rPr sz="1600" b="1" i="1" spc="-5" dirty="0">
                <a:latin typeface="Cambria"/>
                <a:cs typeface="Cambria"/>
              </a:rPr>
              <a:t>–	</a:t>
            </a:r>
            <a:r>
              <a:rPr sz="1600" b="1" i="1" spc="120" dirty="0">
                <a:latin typeface="Cambria"/>
                <a:cs typeface="Cambria"/>
              </a:rPr>
              <a:t>оприлюднення	</a:t>
            </a:r>
            <a:r>
              <a:rPr sz="1600" b="1" i="1" spc="90" dirty="0">
                <a:latin typeface="Cambria"/>
                <a:cs typeface="Cambria"/>
              </a:rPr>
              <a:t>частково	</a:t>
            </a:r>
            <a:r>
              <a:rPr sz="1600" b="1" i="1" spc="80" dirty="0">
                <a:latin typeface="Cambria"/>
                <a:cs typeface="Cambria"/>
              </a:rPr>
              <a:t>або	</a:t>
            </a:r>
            <a:r>
              <a:rPr sz="1600" b="1" i="1" spc="105" dirty="0">
                <a:latin typeface="Cambria"/>
                <a:cs typeface="Cambria"/>
              </a:rPr>
              <a:t>повністю	</a:t>
            </a:r>
            <a:r>
              <a:rPr sz="1600" b="1" i="1" spc="90" dirty="0">
                <a:latin typeface="Cambria"/>
                <a:cs typeface="Cambria"/>
              </a:rPr>
              <a:t>наукових	</a:t>
            </a:r>
            <a:r>
              <a:rPr sz="1600" b="1" i="1" spc="85" dirty="0">
                <a:latin typeface="Cambria"/>
                <a:cs typeface="Cambria"/>
              </a:rPr>
              <a:t>результатів,	</a:t>
            </a:r>
            <a:r>
              <a:rPr sz="1600" b="1" i="1" spc="135" dirty="0">
                <a:latin typeface="Cambria"/>
                <a:cs typeface="Cambria"/>
              </a:rPr>
              <a:t>отриманих	</a:t>
            </a:r>
            <a:r>
              <a:rPr sz="1600" b="1" i="1" spc="155" dirty="0">
                <a:latin typeface="Cambria"/>
                <a:cs typeface="Cambria"/>
              </a:rPr>
              <a:t>іншими</a:t>
            </a:r>
            <a:endParaRPr sz="1600">
              <a:latin typeface="Cambria"/>
              <a:cs typeface="Cambria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396471" y="1351788"/>
            <a:ext cx="635507" cy="647700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52627" y="598931"/>
            <a:ext cx="635508" cy="647700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689254" y="1451863"/>
            <a:ext cx="11222355" cy="11049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1600" b="1" i="1" spc="100" dirty="0">
                <a:latin typeface="Cambria"/>
                <a:cs typeface="Cambria"/>
              </a:rPr>
              <a:t>особами, </a:t>
            </a:r>
            <a:r>
              <a:rPr sz="1600" b="1" i="1" spc="114" dirty="0">
                <a:latin typeface="Cambria"/>
                <a:cs typeface="Cambria"/>
              </a:rPr>
              <a:t>як </a:t>
            </a:r>
            <a:r>
              <a:rPr sz="1600" b="1" i="1" spc="80" dirty="0">
                <a:latin typeface="Cambria"/>
                <a:cs typeface="Cambria"/>
              </a:rPr>
              <a:t>результатів</a:t>
            </a:r>
            <a:r>
              <a:rPr sz="1600" b="1" i="1" spc="85" dirty="0">
                <a:latin typeface="Cambria"/>
                <a:cs typeface="Cambria"/>
              </a:rPr>
              <a:t> власного</a:t>
            </a:r>
            <a:r>
              <a:rPr sz="1600" b="1" i="1" spc="90" dirty="0">
                <a:latin typeface="Cambria"/>
                <a:cs typeface="Cambria"/>
              </a:rPr>
              <a:t> </a:t>
            </a:r>
            <a:r>
              <a:rPr sz="1600" b="1" i="1" spc="95" dirty="0">
                <a:latin typeface="Cambria"/>
                <a:cs typeface="Cambria"/>
              </a:rPr>
              <a:t>дослідження,</a:t>
            </a:r>
            <a:r>
              <a:rPr sz="1600" b="1" i="1" spc="100" dirty="0">
                <a:latin typeface="Cambria"/>
                <a:cs typeface="Cambria"/>
              </a:rPr>
              <a:t> </a:t>
            </a:r>
            <a:r>
              <a:rPr sz="1600" b="1" i="1" spc="30" dirty="0">
                <a:latin typeface="Cambria"/>
                <a:cs typeface="Cambria"/>
              </a:rPr>
              <a:t>та/або</a:t>
            </a:r>
            <a:r>
              <a:rPr sz="1600" b="1" i="1" spc="35" dirty="0">
                <a:latin typeface="Cambria"/>
                <a:cs typeface="Cambria"/>
              </a:rPr>
              <a:t> </a:t>
            </a:r>
            <a:r>
              <a:rPr sz="1600" b="1" i="1" spc="75" dirty="0">
                <a:latin typeface="Cambria"/>
                <a:cs typeface="Cambria"/>
              </a:rPr>
              <a:t>відтворення</a:t>
            </a:r>
            <a:r>
              <a:rPr sz="1600" b="1" i="1" spc="80" dirty="0">
                <a:latin typeface="Cambria"/>
                <a:cs typeface="Cambria"/>
              </a:rPr>
              <a:t> </a:t>
            </a:r>
            <a:r>
              <a:rPr sz="1600" b="1" i="1" spc="100" dirty="0">
                <a:latin typeface="Cambria"/>
                <a:cs typeface="Cambria"/>
              </a:rPr>
              <a:t>опублікованих </a:t>
            </a:r>
            <a:r>
              <a:rPr sz="1600" b="1" i="1" spc="85" dirty="0">
                <a:latin typeface="Cambria"/>
                <a:cs typeface="Cambria"/>
              </a:rPr>
              <a:t>текстів</a:t>
            </a:r>
            <a:r>
              <a:rPr sz="1600" b="1" i="1" spc="90" dirty="0">
                <a:latin typeface="Cambria"/>
                <a:cs typeface="Cambria"/>
              </a:rPr>
              <a:t> </a:t>
            </a:r>
            <a:r>
              <a:rPr sz="1600" b="1" i="1" spc="155" dirty="0">
                <a:latin typeface="Cambria"/>
                <a:cs typeface="Cambria"/>
              </a:rPr>
              <a:t>інших </a:t>
            </a:r>
            <a:r>
              <a:rPr sz="1600" b="1" i="1" spc="-340" dirty="0">
                <a:latin typeface="Cambria"/>
                <a:cs typeface="Cambria"/>
              </a:rPr>
              <a:t> </a:t>
            </a:r>
            <a:r>
              <a:rPr sz="1600" b="1" i="1" spc="70" dirty="0">
                <a:latin typeface="Cambria"/>
                <a:cs typeface="Cambria"/>
              </a:rPr>
              <a:t>авторів</a:t>
            </a:r>
            <a:r>
              <a:rPr sz="1600" b="1" i="1" spc="114" dirty="0">
                <a:latin typeface="Cambria"/>
                <a:cs typeface="Cambria"/>
              </a:rPr>
              <a:t> </a:t>
            </a:r>
            <a:r>
              <a:rPr sz="1600" b="1" i="1" spc="20" dirty="0">
                <a:latin typeface="Cambria"/>
                <a:cs typeface="Cambria"/>
              </a:rPr>
              <a:t>без</a:t>
            </a:r>
            <a:r>
              <a:rPr sz="1600" b="1" i="1" spc="135" dirty="0">
                <a:latin typeface="Cambria"/>
                <a:cs typeface="Cambria"/>
              </a:rPr>
              <a:t> </a:t>
            </a:r>
            <a:r>
              <a:rPr sz="1600" b="1" i="1" spc="105" dirty="0">
                <a:latin typeface="Cambria"/>
                <a:cs typeface="Cambria"/>
              </a:rPr>
              <a:t>зазначення</a:t>
            </a:r>
            <a:r>
              <a:rPr sz="1600" b="1" i="1" spc="145" dirty="0">
                <a:latin typeface="Cambria"/>
                <a:cs typeface="Cambria"/>
              </a:rPr>
              <a:t> </a:t>
            </a:r>
            <a:r>
              <a:rPr sz="1600" b="1" i="1" spc="60" dirty="0">
                <a:latin typeface="Cambria"/>
                <a:cs typeface="Cambria"/>
              </a:rPr>
              <a:t>авторства</a:t>
            </a:r>
            <a:r>
              <a:rPr sz="1600" b="1" i="1" spc="60" dirty="0">
                <a:latin typeface="Trebuchet MS"/>
                <a:cs typeface="Trebuchet MS"/>
              </a:rPr>
              <a:t>.</a:t>
            </a:r>
            <a:endParaRPr sz="1600">
              <a:latin typeface="Trebuchet MS"/>
              <a:cs typeface="Trebuchet MS"/>
            </a:endParaRPr>
          </a:p>
          <a:p>
            <a:pPr marL="1296035">
              <a:lnSpc>
                <a:spcPct val="100000"/>
              </a:lnSpc>
              <a:spcBef>
                <a:spcPts val="1300"/>
              </a:spcBef>
            </a:pPr>
            <a:r>
              <a:rPr sz="2800" b="1" i="1" spc="250" dirty="0">
                <a:latin typeface="Cambria"/>
                <a:cs typeface="Cambria"/>
              </a:rPr>
              <a:t>Види</a:t>
            </a:r>
            <a:r>
              <a:rPr sz="2800" b="1" i="1" spc="160" dirty="0">
                <a:latin typeface="Cambria"/>
                <a:cs typeface="Cambria"/>
              </a:rPr>
              <a:t> академічного</a:t>
            </a:r>
            <a:r>
              <a:rPr sz="2800" b="1" i="1" spc="165" dirty="0">
                <a:latin typeface="Cambria"/>
                <a:cs typeface="Cambria"/>
              </a:rPr>
              <a:t> </a:t>
            </a:r>
            <a:r>
              <a:rPr sz="2800" b="1" i="1" spc="175" dirty="0">
                <a:latin typeface="Cambria"/>
                <a:cs typeface="Cambria"/>
              </a:rPr>
              <a:t>плагіату:</a:t>
            </a:r>
            <a:endParaRPr sz="2800">
              <a:latin typeface="Cambria"/>
              <a:cs typeface="Cambria"/>
            </a:endParaRPr>
          </a:p>
        </p:txBody>
      </p:sp>
      <p:pic>
        <p:nvPicPr>
          <p:cNvPr id="8" name="object 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1178540" y="146304"/>
            <a:ext cx="841248" cy="795528"/>
          </a:xfrm>
          <a:prstGeom prst="rect">
            <a:avLst/>
          </a:prstGeom>
        </p:spPr>
      </p:pic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867257" y="144525"/>
            <a:ext cx="422465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225" dirty="0"/>
              <a:t>Визначення</a:t>
            </a:r>
            <a:r>
              <a:rPr sz="2800" spc="90" dirty="0"/>
              <a:t> </a:t>
            </a:r>
            <a:r>
              <a:rPr sz="2800" spc="190" dirty="0"/>
              <a:t>плагіату</a:t>
            </a:r>
            <a:endParaRPr sz="2800"/>
          </a:p>
        </p:txBody>
      </p:sp>
      <p:sp>
        <p:nvSpPr>
          <p:cNvPr id="10" name="object 10"/>
          <p:cNvSpPr txBox="1"/>
          <p:nvPr/>
        </p:nvSpPr>
        <p:spPr>
          <a:xfrm>
            <a:off x="887425" y="2672333"/>
            <a:ext cx="2499360" cy="241300"/>
          </a:xfrm>
          <a:prstGeom prst="rect">
            <a:avLst/>
          </a:prstGeom>
          <a:solidFill>
            <a:srgbClr val="00FFFF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875"/>
              </a:lnSpc>
            </a:pPr>
            <a:r>
              <a:rPr sz="1600" i="1" spc="100" dirty="0">
                <a:latin typeface="Cambria"/>
                <a:cs typeface="Cambria"/>
              </a:rPr>
              <a:t>Copy</a:t>
            </a:r>
            <a:r>
              <a:rPr sz="1600" i="1" spc="85" dirty="0">
                <a:latin typeface="Cambria"/>
                <a:cs typeface="Cambria"/>
              </a:rPr>
              <a:t> </a:t>
            </a:r>
            <a:r>
              <a:rPr sz="1600" i="1" spc="305" dirty="0">
                <a:latin typeface="Cambria"/>
                <a:cs typeface="Cambria"/>
              </a:rPr>
              <a:t>&amp;</a:t>
            </a:r>
            <a:r>
              <a:rPr sz="1600" i="1" spc="85" dirty="0">
                <a:latin typeface="Cambria"/>
                <a:cs typeface="Cambria"/>
              </a:rPr>
              <a:t> </a:t>
            </a:r>
            <a:r>
              <a:rPr sz="1600" i="1" spc="40" dirty="0">
                <a:latin typeface="Cambria"/>
                <a:cs typeface="Cambria"/>
              </a:rPr>
              <a:t>paste</a:t>
            </a:r>
            <a:r>
              <a:rPr sz="1600" i="1" spc="110" dirty="0">
                <a:latin typeface="Cambria"/>
                <a:cs typeface="Cambria"/>
              </a:rPr>
              <a:t> </a:t>
            </a:r>
            <a:r>
              <a:rPr sz="1600" i="1" spc="75" dirty="0">
                <a:latin typeface="Cambria"/>
                <a:cs typeface="Cambria"/>
              </a:rPr>
              <a:t>plagiarism:</a:t>
            </a:r>
            <a:endParaRPr sz="1600">
              <a:latin typeface="Cambria"/>
              <a:cs typeface="Cambri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374516" y="2654299"/>
            <a:ext cx="8046084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i="1" spc="80" dirty="0">
                <a:latin typeface="Cambria"/>
                <a:cs typeface="Cambria"/>
              </a:rPr>
              <a:t>використання</a:t>
            </a:r>
            <a:r>
              <a:rPr sz="1600" i="1" spc="145" dirty="0">
                <a:latin typeface="Cambria"/>
                <a:cs typeface="Cambria"/>
              </a:rPr>
              <a:t> </a:t>
            </a:r>
            <a:r>
              <a:rPr sz="1600" i="1" spc="75" dirty="0">
                <a:latin typeface="Cambria"/>
                <a:cs typeface="Cambria"/>
              </a:rPr>
              <a:t>тексту</a:t>
            </a:r>
            <a:r>
              <a:rPr sz="1600" i="1" spc="135" dirty="0">
                <a:latin typeface="Cambria"/>
                <a:cs typeface="Cambria"/>
              </a:rPr>
              <a:t> </a:t>
            </a:r>
            <a:r>
              <a:rPr sz="1600" i="1" spc="60" dirty="0">
                <a:latin typeface="Cambria"/>
                <a:cs typeface="Cambria"/>
              </a:rPr>
              <a:t>іншого</a:t>
            </a:r>
            <a:r>
              <a:rPr sz="1600" i="1" spc="114" dirty="0">
                <a:latin typeface="Cambria"/>
                <a:cs typeface="Cambria"/>
              </a:rPr>
              <a:t> </a:t>
            </a:r>
            <a:r>
              <a:rPr sz="1600" i="1" spc="60" dirty="0">
                <a:latin typeface="Cambria"/>
                <a:cs typeface="Cambria"/>
              </a:rPr>
              <a:t>автора</a:t>
            </a:r>
            <a:r>
              <a:rPr sz="1600" i="1" spc="130" dirty="0">
                <a:latin typeface="Cambria"/>
                <a:cs typeface="Cambria"/>
              </a:rPr>
              <a:t> </a:t>
            </a:r>
            <a:r>
              <a:rPr sz="1600" i="1" spc="50" dirty="0">
                <a:latin typeface="Cambria"/>
                <a:cs typeface="Cambria"/>
              </a:rPr>
              <a:t>без</a:t>
            </a:r>
            <a:r>
              <a:rPr sz="1600" i="1" spc="114" dirty="0">
                <a:latin typeface="Cambria"/>
                <a:cs typeface="Cambria"/>
              </a:rPr>
              <a:t> </a:t>
            </a:r>
            <a:r>
              <a:rPr sz="1600" i="1" spc="105" dirty="0">
                <a:latin typeface="Cambria"/>
                <a:cs typeface="Cambria"/>
              </a:rPr>
              <a:t>змін,</a:t>
            </a:r>
            <a:r>
              <a:rPr sz="1600" i="1" spc="135" dirty="0">
                <a:latin typeface="Cambria"/>
                <a:cs typeface="Cambria"/>
              </a:rPr>
              <a:t> </a:t>
            </a:r>
            <a:r>
              <a:rPr sz="1600" i="1" spc="50" dirty="0">
                <a:latin typeface="Cambria"/>
                <a:cs typeface="Cambria"/>
              </a:rPr>
              <a:t>без</a:t>
            </a:r>
            <a:r>
              <a:rPr sz="1600" i="1" spc="110" dirty="0">
                <a:latin typeface="Cambria"/>
                <a:cs typeface="Cambria"/>
              </a:rPr>
              <a:t> </a:t>
            </a:r>
            <a:r>
              <a:rPr sz="1600" i="1" spc="85" dirty="0">
                <a:latin typeface="Cambria"/>
                <a:cs typeface="Cambria"/>
              </a:rPr>
              <a:t>цитування</a:t>
            </a:r>
            <a:r>
              <a:rPr sz="1600" i="1" spc="135" dirty="0">
                <a:latin typeface="Cambria"/>
                <a:cs typeface="Cambria"/>
              </a:rPr>
              <a:t> </a:t>
            </a:r>
            <a:r>
              <a:rPr sz="1600" i="1" spc="105" dirty="0">
                <a:latin typeface="Cambria"/>
                <a:cs typeface="Cambria"/>
              </a:rPr>
              <a:t>та</a:t>
            </a:r>
            <a:r>
              <a:rPr sz="1600" i="1" spc="110" dirty="0">
                <a:latin typeface="Cambria"/>
                <a:cs typeface="Cambria"/>
              </a:rPr>
              <a:t> </a:t>
            </a:r>
            <a:r>
              <a:rPr sz="1600" i="1" spc="70" dirty="0">
                <a:latin typeface="Cambria"/>
                <a:cs typeface="Cambria"/>
              </a:rPr>
              <a:t>привласнення</a:t>
            </a:r>
            <a:endParaRPr sz="1600">
              <a:latin typeface="Cambria"/>
              <a:cs typeface="Cambri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874877" y="2898139"/>
            <a:ext cx="81597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i="1" spc="25" dirty="0">
                <a:latin typeface="Cambria"/>
                <a:cs typeface="Cambria"/>
              </a:rPr>
              <a:t>роб</a:t>
            </a:r>
            <a:r>
              <a:rPr sz="1600" i="1" spc="35" dirty="0">
                <a:latin typeface="Cambria"/>
                <a:cs typeface="Cambria"/>
              </a:rPr>
              <a:t>о</a:t>
            </a:r>
            <a:r>
              <a:rPr sz="1600" i="1" spc="150" dirty="0">
                <a:latin typeface="Cambria"/>
                <a:cs typeface="Cambria"/>
              </a:rPr>
              <a:t>т</a:t>
            </a:r>
            <a:r>
              <a:rPr sz="1600" i="1" spc="90" dirty="0">
                <a:latin typeface="Cambria"/>
                <a:cs typeface="Cambria"/>
              </a:rPr>
              <a:t>и</a:t>
            </a:r>
            <a:r>
              <a:rPr sz="1600" i="1" spc="120" dirty="0">
                <a:latin typeface="Cambria"/>
                <a:cs typeface="Cambria"/>
              </a:rPr>
              <a:t>.</a:t>
            </a:r>
            <a:endParaRPr sz="1600">
              <a:latin typeface="Cambria"/>
              <a:cs typeface="Cambria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887425" y="3414521"/>
            <a:ext cx="2612390" cy="241300"/>
          </a:xfrm>
          <a:prstGeom prst="rect">
            <a:avLst/>
          </a:prstGeom>
          <a:solidFill>
            <a:srgbClr val="00FFFF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875"/>
              </a:lnSpc>
            </a:pPr>
            <a:r>
              <a:rPr sz="1600" i="1" spc="110" dirty="0">
                <a:latin typeface="Cambria"/>
                <a:cs typeface="Cambria"/>
              </a:rPr>
              <a:t>Shake</a:t>
            </a:r>
            <a:r>
              <a:rPr sz="1600" i="1" spc="100" dirty="0">
                <a:latin typeface="Cambria"/>
                <a:cs typeface="Cambria"/>
              </a:rPr>
              <a:t> </a:t>
            </a:r>
            <a:r>
              <a:rPr sz="1600" i="1" spc="305" dirty="0">
                <a:latin typeface="Cambria"/>
                <a:cs typeface="Cambria"/>
              </a:rPr>
              <a:t>&amp;</a:t>
            </a:r>
            <a:r>
              <a:rPr sz="1600" i="1" spc="85" dirty="0">
                <a:latin typeface="Cambria"/>
                <a:cs typeface="Cambria"/>
              </a:rPr>
              <a:t> </a:t>
            </a:r>
            <a:r>
              <a:rPr sz="1600" i="1" spc="40" dirty="0">
                <a:latin typeface="Cambria"/>
                <a:cs typeface="Cambria"/>
              </a:rPr>
              <a:t>paste</a:t>
            </a:r>
            <a:r>
              <a:rPr sz="1600" i="1" spc="114" dirty="0">
                <a:latin typeface="Cambria"/>
                <a:cs typeface="Cambria"/>
              </a:rPr>
              <a:t> </a:t>
            </a:r>
            <a:r>
              <a:rPr sz="1600" i="1" spc="75" dirty="0">
                <a:latin typeface="Cambria"/>
                <a:cs typeface="Cambria"/>
              </a:rPr>
              <a:t>plagiarism:</a:t>
            </a:r>
            <a:endParaRPr sz="1600">
              <a:latin typeface="Cambria"/>
              <a:cs typeface="Cambria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487292" y="3396488"/>
            <a:ext cx="8166734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i="1" spc="55" dirty="0">
                <a:latin typeface="Cambria"/>
                <a:cs typeface="Cambria"/>
              </a:rPr>
              <a:t>поєднання</a:t>
            </a:r>
            <a:r>
              <a:rPr sz="1600" i="1" spc="120" dirty="0">
                <a:latin typeface="Cambria"/>
                <a:cs typeface="Cambria"/>
              </a:rPr>
              <a:t> </a:t>
            </a:r>
            <a:r>
              <a:rPr sz="1600" i="1" spc="70" dirty="0">
                <a:latin typeface="Cambria"/>
                <a:cs typeface="Cambria"/>
              </a:rPr>
              <a:t>фрагментів</a:t>
            </a:r>
            <a:r>
              <a:rPr sz="1600" i="1" spc="160" dirty="0">
                <a:latin typeface="Cambria"/>
                <a:cs typeface="Cambria"/>
              </a:rPr>
              <a:t> </a:t>
            </a:r>
            <a:r>
              <a:rPr sz="1600" i="1" spc="90" dirty="0">
                <a:latin typeface="Cambria"/>
                <a:cs typeface="Cambria"/>
              </a:rPr>
              <a:t>різних</a:t>
            </a:r>
            <a:r>
              <a:rPr sz="1600" i="1" spc="140" dirty="0">
                <a:latin typeface="Cambria"/>
                <a:cs typeface="Cambria"/>
              </a:rPr>
              <a:t> </a:t>
            </a:r>
            <a:r>
              <a:rPr sz="1600" i="1" spc="75" dirty="0">
                <a:latin typeface="Cambria"/>
                <a:cs typeface="Cambria"/>
              </a:rPr>
              <a:t>текстів</a:t>
            </a:r>
            <a:r>
              <a:rPr sz="1600" i="1" spc="150" dirty="0">
                <a:latin typeface="Cambria"/>
                <a:cs typeface="Cambria"/>
              </a:rPr>
              <a:t> </a:t>
            </a:r>
            <a:r>
              <a:rPr sz="1600" i="1" spc="45" dirty="0">
                <a:latin typeface="Cambria"/>
                <a:cs typeface="Cambria"/>
              </a:rPr>
              <a:t>або</a:t>
            </a:r>
            <a:r>
              <a:rPr sz="1600" i="1" spc="110" dirty="0">
                <a:latin typeface="Cambria"/>
                <a:cs typeface="Cambria"/>
              </a:rPr>
              <a:t> </a:t>
            </a:r>
            <a:r>
              <a:rPr sz="1600" i="1" spc="25" dirty="0">
                <a:latin typeface="Cambria"/>
                <a:cs typeface="Cambria"/>
              </a:rPr>
              <a:t>речень</a:t>
            </a:r>
            <a:r>
              <a:rPr sz="1600" i="1" spc="145" dirty="0">
                <a:latin typeface="Cambria"/>
                <a:cs typeface="Cambria"/>
              </a:rPr>
              <a:t> </a:t>
            </a:r>
            <a:r>
              <a:rPr sz="1600" i="1" spc="50" dirty="0">
                <a:latin typeface="Cambria"/>
                <a:cs typeface="Cambria"/>
              </a:rPr>
              <a:t>для</a:t>
            </a:r>
            <a:r>
              <a:rPr sz="1600" i="1" spc="110" dirty="0">
                <a:latin typeface="Cambria"/>
                <a:cs typeface="Cambria"/>
              </a:rPr>
              <a:t> </a:t>
            </a:r>
            <a:r>
              <a:rPr sz="1600" i="1" spc="70" dirty="0">
                <a:latin typeface="Cambria"/>
                <a:cs typeface="Cambria"/>
              </a:rPr>
              <a:t>формування</a:t>
            </a:r>
            <a:r>
              <a:rPr sz="1600" i="1" spc="120" dirty="0">
                <a:latin typeface="Cambria"/>
                <a:cs typeface="Cambria"/>
              </a:rPr>
              <a:t> </a:t>
            </a:r>
            <a:r>
              <a:rPr sz="1600" i="1" spc="20" dirty="0">
                <a:latin typeface="Cambria"/>
                <a:cs typeface="Cambria"/>
              </a:rPr>
              <a:t>нового</a:t>
            </a:r>
            <a:r>
              <a:rPr sz="1600" i="1" spc="105" dirty="0">
                <a:latin typeface="Cambria"/>
                <a:cs typeface="Cambria"/>
              </a:rPr>
              <a:t> </a:t>
            </a:r>
            <a:r>
              <a:rPr sz="1600" i="1" spc="75" dirty="0">
                <a:latin typeface="Cambria"/>
                <a:cs typeface="Cambria"/>
              </a:rPr>
              <a:t>тексту</a:t>
            </a:r>
            <a:endParaRPr sz="1600">
              <a:latin typeface="Cambria"/>
              <a:cs typeface="Cambria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874877" y="3640328"/>
            <a:ext cx="607250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i="1" spc="50" dirty="0">
                <a:latin typeface="Cambria"/>
                <a:cs typeface="Cambria"/>
              </a:rPr>
              <a:t>без</a:t>
            </a:r>
            <a:r>
              <a:rPr sz="1600" i="1" spc="100" dirty="0">
                <a:latin typeface="Cambria"/>
                <a:cs typeface="Cambria"/>
              </a:rPr>
              <a:t> </a:t>
            </a:r>
            <a:r>
              <a:rPr sz="1600" i="1" spc="90" dirty="0">
                <a:latin typeface="Cambria"/>
                <a:cs typeface="Cambria"/>
              </a:rPr>
              <a:t>цитування,</a:t>
            </a:r>
            <a:r>
              <a:rPr sz="1600" i="1" spc="140" dirty="0">
                <a:latin typeface="Cambria"/>
                <a:cs typeface="Cambria"/>
              </a:rPr>
              <a:t> </a:t>
            </a:r>
            <a:r>
              <a:rPr sz="1600" i="1" spc="114" dirty="0">
                <a:latin typeface="Cambria"/>
                <a:cs typeface="Cambria"/>
              </a:rPr>
              <a:t>таким</a:t>
            </a:r>
            <a:r>
              <a:rPr sz="1600" i="1" spc="130" dirty="0">
                <a:latin typeface="Cambria"/>
                <a:cs typeface="Cambria"/>
              </a:rPr>
              <a:t> </a:t>
            </a:r>
            <a:r>
              <a:rPr sz="1600" i="1" spc="85" dirty="0">
                <a:latin typeface="Cambria"/>
                <a:cs typeface="Cambria"/>
              </a:rPr>
              <a:t>чином</a:t>
            </a:r>
            <a:r>
              <a:rPr sz="1600" i="1" spc="120" dirty="0">
                <a:latin typeface="Cambria"/>
                <a:cs typeface="Cambria"/>
              </a:rPr>
              <a:t> </a:t>
            </a:r>
            <a:r>
              <a:rPr sz="1600" i="1" spc="55" dirty="0">
                <a:latin typeface="Cambria"/>
                <a:cs typeface="Cambria"/>
              </a:rPr>
              <a:t>подаючи</a:t>
            </a:r>
            <a:r>
              <a:rPr sz="1600" i="1" spc="114" dirty="0">
                <a:latin typeface="Cambria"/>
                <a:cs typeface="Cambria"/>
              </a:rPr>
              <a:t> </a:t>
            </a:r>
            <a:r>
              <a:rPr sz="1600" i="1" spc="25" dirty="0">
                <a:latin typeface="Cambria"/>
                <a:cs typeface="Cambria"/>
              </a:rPr>
              <a:t>його</a:t>
            </a:r>
            <a:r>
              <a:rPr sz="1600" i="1" spc="110" dirty="0">
                <a:latin typeface="Cambria"/>
                <a:cs typeface="Cambria"/>
              </a:rPr>
              <a:t> як</a:t>
            </a:r>
            <a:r>
              <a:rPr sz="1600" i="1" spc="100" dirty="0">
                <a:latin typeface="Cambria"/>
                <a:cs typeface="Cambria"/>
              </a:rPr>
              <a:t> </a:t>
            </a:r>
            <a:r>
              <a:rPr sz="1600" i="1" spc="70" dirty="0">
                <a:latin typeface="Cambria"/>
                <a:cs typeface="Cambria"/>
              </a:rPr>
              <a:t>власні</a:t>
            </a:r>
            <a:r>
              <a:rPr sz="1600" i="1" spc="125" dirty="0">
                <a:latin typeface="Cambria"/>
                <a:cs typeface="Cambria"/>
              </a:rPr>
              <a:t> </a:t>
            </a:r>
            <a:r>
              <a:rPr sz="1600" i="1" spc="95" dirty="0">
                <a:latin typeface="Cambria"/>
                <a:cs typeface="Cambria"/>
              </a:rPr>
              <a:t>думки.</a:t>
            </a:r>
            <a:endParaRPr sz="1600">
              <a:latin typeface="Cambria"/>
              <a:cs typeface="Cambria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887425" y="4155185"/>
            <a:ext cx="1671955" cy="241300"/>
          </a:xfrm>
          <a:prstGeom prst="rect">
            <a:avLst/>
          </a:prstGeom>
          <a:solidFill>
            <a:srgbClr val="00FFFF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875"/>
              </a:lnSpc>
            </a:pPr>
            <a:r>
              <a:rPr sz="1600" i="1" spc="75" dirty="0">
                <a:latin typeface="Cambria"/>
                <a:cs typeface="Cambria"/>
              </a:rPr>
              <a:t>Idea plagiarism:</a:t>
            </a:r>
            <a:endParaRPr sz="1600">
              <a:latin typeface="Cambria"/>
              <a:cs typeface="Cambria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546985" y="4137405"/>
            <a:ext cx="712787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i="1" spc="60" dirty="0">
                <a:latin typeface="Cambria"/>
                <a:cs typeface="Cambria"/>
              </a:rPr>
              <a:t>подання</a:t>
            </a:r>
            <a:r>
              <a:rPr sz="1600" i="1" spc="110" dirty="0">
                <a:latin typeface="Cambria"/>
                <a:cs typeface="Cambria"/>
              </a:rPr>
              <a:t> </a:t>
            </a:r>
            <a:r>
              <a:rPr sz="1600" i="1" spc="40" dirty="0">
                <a:latin typeface="Cambria"/>
                <a:cs typeface="Cambria"/>
              </a:rPr>
              <a:t>ідей</a:t>
            </a:r>
            <a:r>
              <a:rPr sz="1600" i="1" spc="100" dirty="0">
                <a:latin typeface="Cambria"/>
                <a:cs typeface="Cambria"/>
              </a:rPr>
              <a:t> </a:t>
            </a:r>
            <a:r>
              <a:rPr sz="1600" i="1" spc="60" dirty="0">
                <a:latin typeface="Cambria"/>
                <a:cs typeface="Cambria"/>
              </a:rPr>
              <a:t>іншого</a:t>
            </a:r>
            <a:r>
              <a:rPr sz="1600" i="1" spc="110" dirty="0">
                <a:latin typeface="Cambria"/>
                <a:cs typeface="Cambria"/>
              </a:rPr>
              <a:t> </a:t>
            </a:r>
            <a:r>
              <a:rPr sz="1600" i="1" spc="60" dirty="0">
                <a:latin typeface="Cambria"/>
                <a:cs typeface="Cambria"/>
              </a:rPr>
              <a:t>автора</a:t>
            </a:r>
            <a:r>
              <a:rPr sz="1600" i="1" spc="135" dirty="0">
                <a:latin typeface="Cambria"/>
                <a:cs typeface="Cambria"/>
              </a:rPr>
              <a:t> </a:t>
            </a:r>
            <a:r>
              <a:rPr sz="1600" i="1" spc="65" dirty="0">
                <a:latin typeface="Cambria"/>
                <a:cs typeface="Cambria"/>
              </a:rPr>
              <a:t>своїми</a:t>
            </a:r>
            <a:r>
              <a:rPr sz="1600" i="1" spc="110" dirty="0">
                <a:latin typeface="Cambria"/>
                <a:cs typeface="Cambria"/>
              </a:rPr>
              <a:t> </a:t>
            </a:r>
            <a:r>
              <a:rPr sz="1600" i="1" spc="70" dirty="0">
                <a:latin typeface="Cambria"/>
                <a:cs typeface="Cambria"/>
              </a:rPr>
              <a:t>словами,</a:t>
            </a:r>
            <a:r>
              <a:rPr sz="1600" i="1" spc="114" dirty="0">
                <a:latin typeface="Cambria"/>
                <a:cs typeface="Cambria"/>
              </a:rPr>
              <a:t> </a:t>
            </a:r>
            <a:r>
              <a:rPr sz="1600" i="1" spc="50" dirty="0">
                <a:latin typeface="Cambria"/>
                <a:cs typeface="Cambria"/>
              </a:rPr>
              <a:t>без</a:t>
            </a:r>
            <a:r>
              <a:rPr sz="1600" i="1" spc="110" dirty="0">
                <a:latin typeface="Cambria"/>
                <a:cs typeface="Cambria"/>
              </a:rPr>
              <a:t> </a:t>
            </a:r>
            <a:r>
              <a:rPr sz="1600" i="1" spc="75" dirty="0">
                <a:latin typeface="Cambria"/>
                <a:cs typeface="Cambria"/>
              </a:rPr>
              <a:t>посилання</a:t>
            </a:r>
            <a:r>
              <a:rPr sz="1600" i="1" spc="114" dirty="0">
                <a:latin typeface="Cambria"/>
                <a:cs typeface="Cambria"/>
              </a:rPr>
              <a:t> </a:t>
            </a:r>
            <a:r>
              <a:rPr sz="1600" i="1" spc="90" dirty="0">
                <a:latin typeface="Cambria"/>
                <a:cs typeface="Cambria"/>
              </a:rPr>
              <a:t>на</a:t>
            </a:r>
            <a:r>
              <a:rPr sz="1600" i="1" spc="105" dirty="0">
                <a:latin typeface="Cambria"/>
                <a:cs typeface="Cambria"/>
              </a:rPr>
              <a:t> </a:t>
            </a:r>
            <a:r>
              <a:rPr sz="1600" i="1" spc="40" dirty="0">
                <a:latin typeface="Cambria"/>
                <a:cs typeface="Cambria"/>
              </a:rPr>
              <a:t>джерело.</a:t>
            </a:r>
            <a:endParaRPr sz="1600">
              <a:latin typeface="Cambria"/>
              <a:cs typeface="Cambria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887425" y="4653534"/>
            <a:ext cx="2369820" cy="241300"/>
          </a:xfrm>
          <a:prstGeom prst="rect">
            <a:avLst/>
          </a:prstGeom>
          <a:solidFill>
            <a:srgbClr val="00FFFF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875"/>
              </a:lnSpc>
            </a:pPr>
            <a:r>
              <a:rPr sz="1600" i="1" spc="75" dirty="0">
                <a:latin typeface="Cambria"/>
                <a:cs typeface="Cambria"/>
              </a:rPr>
              <a:t>Translation</a:t>
            </a:r>
            <a:r>
              <a:rPr sz="1600" i="1" spc="135" dirty="0">
                <a:latin typeface="Cambria"/>
                <a:cs typeface="Cambria"/>
              </a:rPr>
              <a:t> </a:t>
            </a:r>
            <a:r>
              <a:rPr sz="1600" i="1" spc="75" dirty="0">
                <a:latin typeface="Cambria"/>
                <a:cs typeface="Cambria"/>
              </a:rPr>
              <a:t>plagiarism:</a:t>
            </a:r>
            <a:endParaRPr sz="1600">
              <a:latin typeface="Cambria"/>
              <a:cs typeface="Cambria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244976" y="4635753"/>
            <a:ext cx="716407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i="1" spc="55" dirty="0">
                <a:latin typeface="Cambria"/>
                <a:cs typeface="Cambria"/>
              </a:rPr>
              <a:t>переклад</a:t>
            </a:r>
            <a:r>
              <a:rPr sz="1600" i="1" spc="140" dirty="0">
                <a:latin typeface="Cambria"/>
                <a:cs typeface="Cambria"/>
              </a:rPr>
              <a:t> </a:t>
            </a:r>
            <a:r>
              <a:rPr sz="1600" i="1" spc="40" dirty="0">
                <a:latin typeface="Cambria"/>
                <a:cs typeface="Cambria"/>
              </a:rPr>
              <a:t>оригінального</a:t>
            </a:r>
            <a:r>
              <a:rPr sz="1600" i="1" spc="170" dirty="0">
                <a:latin typeface="Cambria"/>
                <a:cs typeface="Cambria"/>
              </a:rPr>
              <a:t> </a:t>
            </a:r>
            <a:r>
              <a:rPr sz="1600" i="1" spc="75" dirty="0">
                <a:latin typeface="Cambria"/>
                <a:cs typeface="Cambria"/>
              </a:rPr>
              <a:t>тексту</a:t>
            </a:r>
            <a:r>
              <a:rPr sz="1600" i="1" spc="125" dirty="0">
                <a:latin typeface="Cambria"/>
                <a:cs typeface="Cambria"/>
              </a:rPr>
              <a:t> </a:t>
            </a:r>
            <a:r>
              <a:rPr sz="1600" i="1" spc="90" dirty="0">
                <a:latin typeface="Cambria"/>
                <a:cs typeface="Cambria"/>
              </a:rPr>
              <a:t>з</a:t>
            </a:r>
            <a:r>
              <a:rPr sz="1600" i="1" spc="110" dirty="0">
                <a:latin typeface="Cambria"/>
                <a:cs typeface="Cambria"/>
              </a:rPr>
              <a:t> </a:t>
            </a:r>
            <a:r>
              <a:rPr sz="1600" i="1" spc="85" dirty="0">
                <a:latin typeface="Cambria"/>
                <a:cs typeface="Cambria"/>
              </a:rPr>
              <a:t>іншої</a:t>
            </a:r>
            <a:r>
              <a:rPr sz="1600" i="1" spc="125" dirty="0">
                <a:latin typeface="Cambria"/>
                <a:cs typeface="Cambria"/>
              </a:rPr>
              <a:t> </a:t>
            </a:r>
            <a:r>
              <a:rPr sz="1600" i="1" spc="65" dirty="0">
                <a:latin typeface="Cambria"/>
                <a:cs typeface="Cambria"/>
              </a:rPr>
              <a:t>мови</a:t>
            </a:r>
            <a:r>
              <a:rPr sz="1600" i="1" spc="100" dirty="0">
                <a:latin typeface="Cambria"/>
                <a:cs typeface="Cambria"/>
              </a:rPr>
              <a:t> </a:t>
            </a:r>
            <a:r>
              <a:rPr sz="1600" i="1" spc="50" dirty="0">
                <a:latin typeface="Cambria"/>
                <a:cs typeface="Cambria"/>
              </a:rPr>
              <a:t>без</a:t>
            </a:r>
            <a:r>
              <a:rPr sz="1600" i="1" spc="125" dirty="0">
                <a:latin typeface="Cambria"/>
                <a:cs typeface="Cambria"/>
              </a:rPr>
              <a:t> </a:t>
            </a:r>
            <a:r>
              <a:rPr sz="1600" i="1" spc="75" dirty="0">
                <a:latin typeface="Cambria"/>
                <a:cs typeface="Cambria"/>
              </a:rPr>
              <a:t>посилання</a:t>
            </a:r>
            <a:r>
              <a:rPr sz="1600" i="1" spc="135" dirty="0">
                <a:latin typeface="Cambria"/>
                <a:cs typeface="Cambria"/>
              </a:rPr>
              <a:t> </a:t>
            </a:r>
            <a:r>
              <a:rPr sz="1600" i="1" spc="90" dirty="0">
                <a:latin typeface="Cambria"/>
                <a:cs typeface="Cambria"/>
              </a:rPr>
              <a:t>на</a:t>
            </a:r>
            <a:r>
              <a:rPr sz="1600" i="1" spc="110" dirty="0">
                <a:latin typeface="Cambria"/>
                <a:cs typeface="Cambria"/>
              </a:rPr>
              <a:t> </a:t>
            </a:r>
            <a:r>
              <a:rPr sz="1600" i="1" spc="40" dirty="0">
                <a:latin typeface="Cambria"/>
                <a:cs typeface="Cambria"/>
              </a:rPr>
              <a:t>джерело.</a:t>
            </a:r>
            <a:endParaRPr sz="16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01713" y="810259"/>
            <a:ext cx="3183890" cy="276225"/>
          </a:xfrm>
          <a:custGeom>
            <a:avLst/>
            <a:gdLst/>
            <a:ahLst/>
            <a:cxnLst/>
            <a:rect l="l" t="t" r="r" b="b"/>
            <a:pathLst>
              <a:path w="3183890" h="276225">
                <a:moveTo>
                  <a:pt x="3183585" y="0"/>
                </a:moveTo>
                <a:lnTo>
                  <a:pt x="3183585" y="0"/>
                </a:lnTo>
                <a:lnTo>
                  <a:pt x="0" y="0"/>
                </a:lnTo>
                <a:lnTo>
                  <a:pt x="0" y="275844"/>
                </a:lnTo>
                <a:lnTo>
                  <a:pt x="3183585" y="275844"/>
                </a:lnTo>
                <a:lnTo>
                  <a:pt x="3183585" y="0"/>
                </a:lnTo>
                <a:close/>
              </a:path>
            </a:pathLst>
          </a:custGeom>
          <a:solidFill>
            <a:srgbClr val="00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701713" y="810259"/>
            <a:ext cx="3183890" cy="2762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140"/>
              </a:lnSpc>
            </a:pPr>
            <a:r>
              <a:rPr sz="1800" b="1" i="1" spc="135" dirty="0">
                <a:latin typeface="Cambria"/>
                <a:cs typeface="Cambria"/>
              </a:rPr>
              <a:t>Академічним</a:t>
            </a:r>
            <a:r>
              <a:rPr sz="1800" b="1" i="1" spc="70" dirty="0">
                <a:latin typeface="Cambria"/>
                <a:cs typeface="Cambria"/>
              </a:rPr>
              <a:t> </a:t>
            </a:r>
            <a:r>
              <a:rPr sz="1800" b="1" i="1" spc="130" dirty="0">
                <a:latin typeface="Cambria"/>
                <a:cs typeface="Cambria"/>
              </a:rPr>
              <a:t>плагіатом</a:t>
            </a:r>
            <a:endParaRPr sz="1800">
              <a:latin typeface="Cambria"/>
              <a:cs typeface="Cambri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873246" y="794765"/>
            <a:ext cx="759269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i="1" dirty="0">
                <a:latin typeface="Cambria"/>
                <a:cs typeface="Cambria"/>
              </a:rPr>
              <a:t>є</a:t>
            </a:r>
            <a:r>
              <a:rPr sz="1800" i="1" spc="100" dirty="0">
                <a:latin typeface="Cambria"/>
                <a:cs typeface="Cambria"/>
              </a:rPr>
              <a:t> </a:t>
            </a:r>
            <a:r>
              <a:rPr sz="1800" i="1" spc="90" dirty="0">
                <a:latin typeface="Cambria"/>
                <a:cs typeface="Cambria"/>
              </a:rPr>
              <a:t>академічна</a:t>
            </a:r>
            <a:r>
              <a:rPr sz="1800" i="1" spc="105" dirty="0">
                <a:latin typeface="Cambria"/>
                <a:cs typeface="Cambria"/>
              </a:rPr>
              <a:t> </a:t>
            </a:r>
            <a:r>
              <a:rPr sz="1800" i="1" spc="70" dirty="0">
                <a:latin typeface="Cambria"/>
                <a:cs typeface="Cambria"/>
              </a:rPr>
              <a:t>поведінка</a:t>
            </a:r>
            <a:r>
              <a:rPr sz="1800" i="1" spc="95" dirty="0">
                <a:latin typeface="Cambria"/>
                <a:cs typeface="Cambria"/>
              </a:rPr>
              <a:t> </a:t>
            </a:r>
            <a:r>
              <a:rPr sz="1800" i="1" spc="60" dirty="0">
                <a:latin typeface="Cambria"/>
                <a:cs typeface="Cambria"/>
              </a:rPr>
              <a:t>особи,</a:t>
            </a:r>
            <a:r>
              <a:rPr sz="1800" i="1" spc="100" dirty="0">
                <a:latin typeface="Cambria"/>
                <a:cs typeface="Cambria"/>
              </a:rPr>
              <a:t> </a:t>
            </a:r>
            <a:r>
              <a:rPr sz="1800" i="1" spc="105" dirty="0">
                <a:latin typeface="Cambria"/>
                <a:cs typeface="Cambria"/>
              </a:rPr>
              <a:t>коли</a:t>
            </a:r>
            <a:r>
              <a:rPr sz="1800" i="1" spc="95" dirty="0">
                <a:latin typeface="Cambria"/>
                <a:cs typeface="Cambria"/>
              </a:rPr>
              <a:t> </a:t>
            </a:r>
            <a:r>
              <a:rPr sz="1800" i="1" spc="60" dirty="0">
                <a:latin typeface="Cambria"/>
                <a:cs typeface="Cambria"/>
              </a:rPr>
              <a:t>вона</a:t>
            </a:r>
            <a:r>
              <a:rPr sz="1800" i="1" spc="95" dirty="0">
                <a:latin typeface="Cambria"/>
                <a:cs typeface="Cambria"/>
              </a:rPr>
              <a:t> </a:t>
            </a:r>
            <a:r>
              <a:rPr sz="1800" i="1" spc="70" dirty="0">
                <a:latin typeface="Cambria"/>
                <a:cs typeface="Cambria"/>
              </a:rPr>
              <a:t>використовує</a:t>
            </a:r>
            <a:r>
              <a:rPr sz="1800" i="1" spc="95" dirty="0">
                <a:latin typeface="Cambria"/>
                <a:cs typeface="Cambria"/>
              </a:rPr>
              <a:t> </a:t>
            </a:r>
            <a:r>
              <a:rPr sz="1800" i="1" spc="65" dirty="0">
                <a:latin typeface="Cambria"/>
                <a:cs typeface="Cambria"/>
              </a:rPr>
              <a:t>слова,</a:t>
            </a:r>
            <a:r>
              <a:rPr sz="1800" i="1" spc="125" dirty="0">
                <a:latin typeface="Cambria"/>
                <a:cs typeface="Cambria"/>
              </a:rPr>
              <a:t> </a:t>
            </a:r>
            <a:r>
              <a:rPr sz="1800" i="1" spc="45" dirty="0">
                <a:latin typeface="Cambria"/>
                <a:cs typeface="Cambria"/>
              </a:rPr>
              <a:t>ідеї</a:t>
            </a:r>
            <a:r>
              <a:rPr sz="1800" i="1" spc="90" dirty="0">
                <a:latin typeface="Cambria"/>
                <a:cs typeface="Cambria"/>
              </a:rPr>
              <a:t> </a:t>
            </a:r>
            <a:r>
              <a:rPr sz="1800" i="1" spc="125" dirty="0">
                <a:latin typeface="Cambria"/>
                <a:cs typeface="Cambria"/>
              </a:rPr>
              <a:t>чи</a:t>
            </a:r>
            <a:endParaRPr sz="1800">
              <a:latin typeface="Cambria"/>
              <a:cs typeface="Cambri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89254" y="1068781"/>
            <a:ext cx="11140440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i="1" spc="80" dirty="0">
                <a:latin typeface="Cambria"/>
                <a:cs typeface="Cambria"/>
              </a:rPr>
              <a:t>результати</a:t>
            </a:r>
            <a:r>
              <a:rPr sz="1800" i="1" spc="110" dirty="0">
                <a:latin typeface="Cambria"/>
                <a:cs typeface="Cambria"/>
              </a:rPr>
              <a:t> праці,</a:t>
            </a:r>
            <a:r>
              <a:rPr sz="1800" i="1" spc="100" dirty="0">
                <a:latin typeface="Cambria"/>
                <a:cs typeface="Cambria"/>
              </a:rPr>
              <a:t> </a:t>
            </a:r>
            <a:r>
              <a:rPr sz="1800" i="1" spc="70" dirty="0">
                <a:latin typeface="Cambria"/>
                <a:cs typeface="Cambria"/>
              </a:rPr>
              <a:t>що</a:t>
            </a:r>
            <a:r>
              <a:rPr sz="1800" i="1" spc="105" dirty="0">
                <a:latin typeface="Cambria"/>
                <a:cs typeface="Cambria"/>
              </a:rPr>
              <a:t> </a:t>
            </a:r>
            <a:r>
              <a:rPr sz="1800" i="1" spc="80" dirty="0">
                <a:latin typeface="Cambria"/>
                <a:cs typeface="Cambria"/>
              </a:rPr>
              <a:t>належать</a:t>
            </a:r>
            <a:r>
              <a:rPr sz="1800" i="1" spc="110" dirty="0">
                <a:latin typeface="Cambria"/>
                <a:cs typeface="Cambria"/>
              </a:rPr>
              <a:t> </a:t>
            </a:r>
            <a:r>
              <a:rPr sz="1800" i="1" spc="100" dirty="0">
                <a:latin typeface="Cambria"/>
                <a:cs typeface="Cambria"/>
              </a:rPr>
              <a:t>іншому</a:t>
            </a:r>
            <a:r>
              <a:rPr sz="1800" i="1" spc="95" dirty="0">
                <a:latin typeface="Cambria"/>
                <a:cs typeface="Cambria"/>
              </a:rPr>
              <a:t> </a:t>
            </a:r>
            <a:r>
              <a:rPr sz="1800" i="1" spc="85" dirty="0">
                <a:latin typeface="Cambria"/>
                <a:cs typeface="Cambria"/>
              </a:rPr>
              <a:t>визначеному</a:t>
            </a:r>
            <a:r>
              <a:rPr sz="1800" i="1" spc="90" dirty="0">
                <a:latin typeface="Cambria"/>
                <a:cs typeface="Cambria"/>
              </a:rPr>
              <a:t> </a:t>
            </a:r>
            <a:r>
              <a:rPr sz="1800" i="1" spc="50" dirty="0">
                <a:latin typeface="Cambria"/>
                <a:cs typeface="Cambria"/>
              </a:rPr>
              <a:t>джерелу</a:t>
            </a:r>
            <a:r>
              <a:rPr sz="1800" i="1" spc="100" dirty="0">
                <a:latin typeface="Cambria"/>
                <a:cs typeface="Cambria"/>
              </a:rPr>
              <a:t> </a:t>
            </a:r>
            <a:r>
              <a:rPr sz="1800" i="1" spc="130" dirty="0">
                <a:latin typeface="Cambria"/>
                <a:cs typeface="Cambria"/>
              </a:rPr>
              <a:t>чи</a:t>
            </a:r>
            <a:r>
              <a:rPr sz="1800" i="1" spc="114" dirty="0">
                <a:latin typeface="Cambria"/>
                <a:cs typeface="Cambria"/>
              </a:rPr>
              <a:t> </a:t>
            </a:r>
            <a:r>
              <a:rPr sz="1800" i="1" spc="80" dirty="0">
                <a:latin typeface="Cambria"/>
                <a:cs typeface="Cambria"/>
              </a:rPr>
              <a:t>людині</a:t>
            </a:r>
            <a:r>
              <a:rPr sz="1800" i="1" spc="95" dirty="0">
                <a:latin typeface="Cambria"/>
                <a:cs typeface="Cambria"/>
              </a:rPr>
              <a:t> </a:t>
            </a:r>
            <a:r>
              <a:rPr sz="1800" i="1" spc="55" dirty="0">
                <a:latin typeface="Cambria"/>
                <a:cs typeface="Cambria"/>
              </a:rPr>
              <a:t>без</a:t>
            </a:r>
            <a:r>
              <a:rPr sz="1800" i="1" spc="110" dirty="0">
                <a:latin typeface="Cambria"/>
                <a:cs typeface="Cambria"/>
              </a:rPr>
              <a:t> </a:t>
            </a:r>
            <a:r>
              <a:rPr sz="1800" i="1" spc="90" dirty="0">
                <a:latin typeface="Cambria"/>
                <a:cs typeface="Cambria"/>
              </a:rPr>
              <a:t>посилання </a:t>
            </a:r>
            <a:r>
              <a:rPr sz="1800" i="1" spc="105" dirty="0">
                <a:latin typeface="Cambria"/>
                <a:cs typeface="Cambria"/>
              </a:rPr>
              <a:t>на </a:t>
            </a:r>
            <a:r>
              <a:rPr sz="1800" i="1" spc="110" dirty="0">
                <a:latin typeface="Cambria"/>
                <a:cs typeface="Cambria"/>
              </a:rPr>
              <a:t> </a:t>
            </a:r>
            <a:r>
              <a:rPr sz="1800" i="1" spc="55" dirty="0">
                <a:latin typeface="Cambria"/>
                <a:cs typeface="Cambria"/>
              </a:rPr>
              <a:t>джерело,</a:t>
            </a:r>
            <a:r>
              <a:rPr sz="1800" i="1" spc="100" dirty="0">
                <a:latin typeface="Cambria"/>
                <a:cs typeface="Cambria"/>
              </a:rPr>
              <a:t> </a:t>
            </a:r>
            <a:r>
              <a:rPr sz="1800" i="1" spc="105" dirty="0">
                <a:latin typeface="Cambria"/>
                <a:cs typeface="Cambria"/>
              </a:rPr>
              <a:t>з</a:t>
            </a:r>
            <a:r>
              <a:rPr sz="1800" i="1" spc="90" dirty="0">
                <a:latin typeface="Cambria"/>
                <a:cs typeface="Cambria"/>
              </a:rPr>
              <a:t> </a:t>
            </a:r>
            <a:r>
              <a:rPr sz="1800" i="1" spc="45" dirty="0">
                <a:latin typeface="Cambria"/>
                <a:cs typeface="Cambria"/>
              </a:rPr>
              <a:t>якого</a:t>
            </a:r>
            <a:r>
              <a:rPr sz="1800" i="1" spc="114" dirty="0">
                <a:latin typeface="Cambria"/>
                <a:cs typeface="Cambria"/>
              </a:rPr>
              <a:t> </a:t>
            </a:r>
            <a:r>
              <a:rPr sz="1800" i="1" spc="60" dirty="0">
                <a:latin typeface="Cambria"/>
                <a:cs typeface="Cambria"/>
              </a:rPr>
              <a:t>вона</a:t>
            </a:r>
            <a:r>
              <a:rPr sz="1800" i="1" spc="114" dirty="0">
                <a:latin typeface="Cambria"/>
                <a:cs typeface="Cambria"/>
              </a:rPr>
              <a:t> </a:t>
            </a:r>
            <a:r>
              <a:rPr sz="1800" i="1" spc="95" dirty="0">
                <a:latin typeface="Cambria"/>
                <a:cs typeface="Cambria"/>
              </a:rPr>
              <a:t>була</a:t>
            </a:r>
            <a:r>
              <a:rPr sz="1800" i="1" spc="100" dirty="0">
                <a:latin typeface="Cambria"/>
                <a:cs typeface="Cambria"/>
              </a:rPr>
              <a:t> </a:t>
            </a:r>
            <a:r>
              <a:rPr sz="1800" i="1" spc="90" dirty="0">
                <a:latin typeface="Cambria"/>
                <a:cs typeface="Cambria"/>
              </a:rPr>
              <a:t>запозичена,</a:t>
            </a:r>
            <a:r>
              <a:rPr sz="1800" i="1" spc="105" dirty="0">
                <a:latin typeface="Cambria"/>
                <a:cs typeface="Cambria"/>
              </a:rPr>
              <a:t> </a:t>
            </a:r>
            <a:r>
              <a:rPr sz="1800" i="1" spc="70" dirty="0">
                <a:latin typeface="Cambria"/>
                <a:cs typeface="Cambria"/>
              </a:rPr>
              <a:t>у</a:t>
            </a:r>
            <a:r>
              <a:rPr sz="1800" i="1" spc="95" dirty="0">
                <a:latin typeface="Cambria"/>
                <a:cs typeface="Cambria"/>
              </a:rPr>
              <a:t> </a:t>
            </a:r>
            <a:r>
              <a:rPr sz="1800" i="1" spc="100" dirty="0">
                <a:latin typeface="Cambria"/>
                <a:cs typeface="Cambria"/>
              </a:rPr>
              <a:t>ситуації,</a:t>
            </a:r>
            <a:r>
              <a:rPr sz="1800" i="1" spc="114" dirty="0">
                <a:latin typeface="Cambria"/>
                <a:cs typeface="Cambria"/>
              </a:rPr>
              <a:t> </a:t>
            </a:r>
            <a:r>
              <a:rPr sz="1800" i="1" spc="50" dirty="0">
                <a:latin typeface="Cambria"/>
                <a:cs typeface="Cambria"/>
              </a:rPr>
              <a:t>в</a:t>
            </a:r>
            <a:r>
              <a:rPr sz="1800" i="1" spc="90" dirty="0">
                <a:latin typeface="Cambria"/>
                <a:cs typeface="Cambria"/>
              </a:rPr>
              <a:t> </a:t>
            </a:r>
            <a:r>
              <a:rPr sz="1800" i="1" spc="120" dirty="0">
                <a:latin typeface="Cambria"/>
                <a:cs typeface="Cambria"/>
              </a:rPr>
              <a:t>якій</a:t>
            </a:r>
            <a:r>
              <a:rPr sz="1800" i="1" spc="114" dirty="0">
                <a:latin typeface="Cambria"/>
                <a:cs typeface="Cambria"/>
              </a:rPr>
              <a:t> </a:t>
            </a:r>
            <a:r>
              <a:rPr sz="1800" i="1" spc="75" dirty="0">
                <a:latin typeface="Cambria"/>
                <a:cs typeface="Cambria"/>
              </a:rPr>
              <a:t>правомірно</a:t>
            </a:r>
            <a:r>
              <a:rPr sz="1800" i="1" spc="110" dirty="0">
                <a:latin typeface="Cambria"/>
                <a:cs typeface="Cambria"/>
              </a:rPr>
              <a:t> </a:t>
            </a:r>
            <a:r>
              <a:rPr sz="1800" i="1" spc="65" dirty="0">
                <a:latin typeface="Cambria"/>
                <a:cs typeface="Cambria"/>
              </a:rPr>
              <a:t>очікується</a:t>
            </a:r>
            <a:r>
              <a:rPr sz="1800" i="1" spc="110" dirty="0">
                <a:latin typeface="Cambria"/>
                <a:cs typeface="Cambria"/>
              </a:rPr>
              <a:t> </a:t>
            </a:r>
            <a:r>
              <a:rPr sz="1800" i="1" spc="90" dirty="0">
                <a:latin typeface="Cambria"/>
                <a:cs typeface="Cambria"/>
              </a:rPr>
              <a:t>вказування </a:t>
            </a:r>
            <a:r>
              <a:rPr sz="1800" i="1" spc="95" dirty="0">
                <a:latin typeface="Cambria"/>
                <a:cs typeface="Cambria"/>
              </a:rPr>
              <a:t> </a:t>
            </a:r>
            <a:r>
              <a:rPr sz="1800" i="1" spc="70" dirty="0">
                <a:latin typeface="Cambria"/>
                <a:cs typeface="Cambria"/>
              </a:rPr>
              <a:t>авторства</a:t>
            </a:r>
            <a:r>
              <a:rPr sz="1800" i="1" spc="135" dirty="0">
                <a:latin typeface="Cambria"/>
                <a:cs typeface="Cambria"/>
              </a:rPr>
              <a:t> </a:t>
            </a:r>
            <a:r>
              <a:rPr sz="1800" i="1" spc="80" dirty="0">
                <a:latin typeface="Cambria"/>
                <a:cs typeface="Cambria"/>
              </a:rPr>
              <a:t>оригіналу</a:t>
            </a:r>
            <a:r>
              <a:rPr sz="1800" i="1" spc="114" dirty="0">
                <a:latin typeface="Cambria"/>
                <a:cs typeface="Cambria"/>
              </a:rPr>
              <a:t> </a:t>
            </a:r>
            <a:r>
              <a:rPr sz="1800" i="1" spc="105" dirty="0">
                <a:latin typeface="Cambria"/>
                <a:cs typeface="Cambria"/>
              </a:rPr>
              <a:t>з</a:t>
            </a:r>
            <a:r>
              <a:rPr sz="1800" i="1" spc="100" dirty="0">
                <a:latin typeface="Cambria"/>
                <a:cs typeface="Cambria"/>
              </a:rPr>
              <a:t> </a:t>
            </a:r>
            <a:r>
              <a:rPr sz="1800" i="1" spc="55" dirty="0">
                <a:latin typeface="Cambria"/>
                <a:cs typeface="Cambria"/>
              </a:rPr>
              <a:t>метою</a:t>
            </a:r>
            <a:r>
              <a:rPr sz="1800" i="1" spc="105" dirty="0">
                <a:latin typeface="Cambria"/>
                <a:cs typeface="Cambria"/>
              </a:rPr>
              <a:t> </a:t>
            </a:r>
            <a:r>
              <a:rPr sz="1800" i="1" spc="110" dirty="0">
                <a:latin typeface="Cambria"/>
                <a:cs typeface="Cambria"/>
              </a:rPr>
              <a:t>отримати</a:t>
            </a:r>
            <a:r>
              <a:rPr sz="1800" i="1" spc="130" dirty="0">
                <a:latin typeface="Cambria"/>
                <a:cs typeface="Cambria"/>
              </a:rPr>
              <a:t> </a:t>
            </a:r>
            <a:r>
              <a:rPr sz="1800" i="1" spc="70" dirty="0">
                <a:latin typeface="Cambria"/>
                <a:cs typeface="Cambria"/>
              </a:rPr>
              <a:t>певну</a:t>
            </a:r>
            <a:r>
              <a:rPr sz="1800" i="1" spc="85" dirty="0">
                <a:latin typeface="Cambria"/>
                <a:cs typeface="Cambria"/>
              </a:rPr>
              <a:t> </a:t>
            </a:r>
            <a:r>
              <a:rPr sz="1800" i="1" spc="75" dirty="0">
                <a:latin typeface="Cambria"/>
                <a:cs typeface="Cambria"/>
              </a:rPr>
              <a:t>користь,</a:t>
            </a:r>
            <a:r>
              <a:rPr sz="1800" i="1" spc="105" dirty="0">
                <a:latin typeface="Cambria"/>
                <a:cs typeface="Cambria"/>
              </a:rPr>
              <a:t> пошану, </a:t>
            </a:r>
            <a:r>
              <a:rPr sz="1800" i="1" spc="55" dirty="0">
                <a:latin typeface="Cambria"/>
                <a:cs typeface="Cambria"/>
              </a:rPr>
              <a:t>вигоду,</a:t>
            </a:r>
            <a:r>
              <a:rPr sz="1800" i="1" spc="114" dirty="0">
                <a:latin typeface="Cambria"/>
                <a:cs typeface="Cambria"/>
              </a:rPr>
              <a:t> </a:t>
            </a:r>
            <a:r>
              <a:rPr sz="1800" i="1" spc="120" dirty="0">
                <a:latin typeface="Cambria"/>
                <a:cs typeface="Cambria"/>
              </a:rPr>
              <a:t>які</a:t>
            </a:r>
            <a:r>
              <a:rPr sz="1800" i="1" spc="114" dirty="0">
                <a:latin typeface="Cambria"/>
                <a:cs typeface="Cambria"/>
              </a:rPr>
              <a:t> </a:t>
            </a:r>
            <a:r>
              <a:rPr sz="1800" i="1" spc="50" dirty="0">
                <a:latin typeface="Cambria"/>
                <a:cs typeface="Cambria"/>
              </a:rPr>
              <a:t>не</a:t>
            </a:r>
            <a:r>
              <a:rPr sz="1800" i="1" spc="105" dirty="0">
                <a:latin typeface="Cambria"/>
                <a:cs typeface="Cambria"/>
              </a:rPr>
              <a:t> </a:t>
            </a:r>
            <a:r>
              <a:rPr sz="1800" i="1" spc="40" dirty="0">
                <a:latin typeface="Cambria"/>
                <a:cs typeface="Cambria"/>
              </a:rPr>
              <a:t>обов’язково</a:t>
            </a:r>
            <a:r>
              <a:rPr sz="1800" i="1" spc="105" dirty="0">
                <a:latin typeface="Cambria"/>
                <a:cs typeface="Cambria"/>
              </a:rPr>
              <a:t> </a:t>
            </a:r>
            <a:r>
              <a:rPr sz="1800" i="1" spc="60" dirty="0">
                <a:latin typeface="Cambria"/>
                <a:cs typeface="Cambria"/>
              </a:rPr>
              <a:t>мають </a:t>
            </a:r>
            <a:r>
              <a:rPr sz="1800" i="1" spc="-385" dirty="0">
                <a:latin typeface="Cambria"/>
                <a:cs typeface="Cambria"/>
              </a:rPr>
              <a:t> </a:t>
            </a:r>
            <a:r>
              <a:rPr sz="1800" i="1" spc="110" dirty="0">
                <a:latin typeface="Cambria"/>
                <a:cs typeface="Cambria"/>
              </a:rPr>
              <a:t>бути</a:t>
            </a:r>
            <a:r>
              <a:rPr sz="1800" i="1" spc="105" dirty="0">
                <a:latin typeface="Cambria"/>
                <a:cs typeface="Cambria"/>
              </a:rPr>
              <a:t> </a:t>
            </a:r>
            <a:r>
              <a:rPr sz="1800" i="1" spc="30" dirty="0">
                <a:latin typeface="Cambria"/>
                <a:cs typeface="Cambria"/>
              </a:rPr>
              <a:t>грошового</a:t>
            </a:r>
            <a:r>
              <a:rPr sz="1800" i="1" spc="120" dirty="0">
                <a:latin typeface="Cambria"/>
                <a:cs typeface="Cambria"/>
              </a:rPr>
              <a:t> </a:t>
            </a:r>
            <a:r>
              <a:rPr sz="1800" i="1" spc="95" dirty="0">
                <a:latin typeface="Cambria"/>
                <a:cs typeface="Cambria"/>
              </a:rPr>
              <a:t>характеру.</a:t>
            </a:r>
            <a:endParaRPr sz="1800">
              <a:latin typeface="Cambria"/>
              <a:cs typeface="Cambria"/>
            </a:endParaRP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396471" y="1351788"/>
            <a:ext cx="635507" cy="647700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52627" y="598931"/>
            <a:ext cx="635508" cy="647700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1178540" y="146304"/>
            <a:ext cx="841248" cy="795528"/>
          </a:xfrm>
          <a:prstGeom prst="rect">
            <a:avLst/>
          </a:prstGeom>
        </p:spPr>
      </p:pic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867257" y="144525"/>
            <a:ext cx="426466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220" dirty="0"/>
              <a:t>Академічний</a:t>
            </a:r>
            <a:r>
              <a:rPr sz="2800" spc="105" dirty="0"/>
              <a:t> </a:t>
            </a:r>
            <a:r>
              <a:rPr sz="2800" spc="210" dirty="0"/>
              <a:t>плагіат</a:t>
            </a:r>
            <a:endParaRPr sz="2800"/>
          </a:p>
        </p:txBody>
      </p:sp>
      <p:sp>
        <p:nvSpPr>
          <p:cNvPr id="10" name="object 10"/>
          <p:cNvSpPr txBox="1"/>
          <p:nvPr/>
        </p:nvSpPr>
        <p:spPr>
          <a:xfrm>
            <a:off x="2055114" y="2732912"/>
            <a:ext cx="775335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i="1" spc="285" dirty="0">
                <a:latin typeface="Cambria"/>
                <a:cs typeface="Cambria"/>
              </a:rPr>
              <a:t>Інші</a:t>
            </a:r>
            <a:r>
              <a:rPr sz="2800" b="1" i="1" spc="130" dirty="0">
                <a:latin typeface="Cambria"/>
                <a:cs typeface="Cambria"/>
              </a:rPr>
              <a:t> </a:t>
            </a:r>
            <a:r>
              <a:rPr sz="2800" b="1" i="1" spc="140" dirty="0">
                <a:latin typeface="Cambria"/>
                <a:cs typeface="Cambria"/>
              </a:rPr>
              <a:t>види</a:t>
            </a:r>
            <a:r>
              <a:rPr sz="2800" b="1" i="1" spc="170" dirty="0">
                <a:latin typeface="Cambria"/>
                <a:cs typeface="Cambria"/>
              </a:rPr>
              <a:t> </a:t>
            </a:r>
            <a:r>
              <a:rPr sz="2800" b="1" i="1" spc="195" dirty="0">
                <a:latin typeface="Cambria"/>
                <a:cs typeface="Cambria"/>
              </a:rPr>
              <a:t>академічної</a:t>
            </a:r>
            <a:r>
              <a:rPr sz="2800" b="1" i="1" spc="165" dirty="0">
                <a:latin typeface="Cambria"/>
                <a:cs typeface="Cambria"/>
              </a:rPr>
              <a:t> </a:t>
            </a:r>
            <a:r>
              <a:rPr sz="2800" b="1" i="1" spc="130" dirty="0">
                <a:latin typeface="Cambria"/>
                <a:cs typeface="Cambria"/>
              </a:rPr>
              <a:t>недоброчесності</a:t>
            </a:r>
            <a:r>
              <a:rPr sz="2800" b="1" i="1" spc="130" dirty="0">
                <a:latin typeface="Trebuchet MS"/>
                <a:cs typeface="Trebuchet MS"/>
              </a:rPr>
              <a:t>:</a:t>
            </a:r>
            <a:endParaRPr sz="2800">
              <a:latin typeface="Trebuchet MS"/>
              <a:cs typeface="Trebuchet MS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96378" y="3464052"/>
            <a:ext cx="1103630" cy="226060"/>
          </a:xfrm>
          <a:prstGeom prst="rect">
            <a:avLst/>
          </a:prstGeom>
          <a:solidFill>
            <a:srgbClr val="00FFFF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760"/>
              </a:lnSpc>
            </a:pPr>
            <a:r>
              <a:rPr sz="1500" i="1" spc="90" dirty="0">
                <a:latin typeface="Cambria"/>
                <a:cs typeface="Cambria"/>
              </a:rPr>
              <a:t>фа</a:t>
            </a:r>
            <a:r>
              <a:rPr sz="1500" i="1" spc="75" dirty="0">
                <a:latin typeface="Cambria"/>
                <a:cs typeface="Cambria"/>
              </a:rPr>
              <a:t>б</a:t>
            </a:r>
            <a:r>
              <a:rPr sz="1500" i="1" spc="90" dirty="0">
                <a:latin typeface="Cambria"/>
                <a:cs typeface="Cambria"/>
              </a:rPr>
              <a:t>рикація</a:t>
            </a:r>
            <a:endParaRPr sz="1500">
              <a:latin typeface="Cambria"/>
              <a:cs typeface="Cambri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139823" y="3446145"/>
            <a:ext cx="9495790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60985" algn="l"/>
                <a:tab pos="1564005" algn="l"/>
                <a:tab pos="2251075" algn="l"/>
                <a:tab pos="2630805" algn="l"/>
                <a:tab pos="3545204" algn="l"/>
                <a:tab pos="3959860" algn="l"/>
                <a:tab pos="5897245" algn="l"/>
                <a:tab pos="6149975" algn="l"/>
                <a:tab pos="7359015" algn="l"/>
                <a:tab pos="8178800" algn="l"/>
                <a:tab pos="8643620" algn="l"/>
              </a:tabLst>
            </a:pPr>
            <a:r>
              <a:rPr sz="1500" i="1" dirty="0">
                <a:latin typeface="Cambria"/>
                <a:cs typeface="Cambria"/>
              </a:rPr>
              <a:t>–	</a:t>
            </a:r>
            <a:r>
              <a:rPr sz="1500" i="1" spc="70" dirty="0">
                <a:latin typeface="Cambria"/>
                <a:cs typeface="Cambria"/>
              </a:rPr>
              <a:t>ви</a:t>
            </a:r>
            <a:r>
              <a:rPr sz="1500" i="1" spc="35" dirty="0">
                <a:latin typeface="Cambria"/>
                <a:cs typeface="Cambria"/>
              </a:rPr>
              <a:t>гаду</a:t>
            </a:r>
            <a:r>
              <a:rPr sz="1500" i="1" spc="70" dirty="0">
                <a:latin typeface="Cambria"/>
                <a:cs typeface="Cambria"/>
              </a:rPr>
              <a:t>ва</a:t>
            </a:r>
            <a:r>
              <a:rPr sz="1500" i="1" spc="65" dirty="0">
                <a:latin typeface="Cambria"/>
                <a:cs typeface="Cambria"/>
              </a:rPr>
              <a:t>н</a:t>
            </a:r>
            <a:r>
              <a:rPr sz="1500" i="1" spc="95" dirty="0">
                <a:latin typeface="Cambria"/>
                <a:cs typeface="Cambria"/>
              </a:rPr>
              <a:t>н</a:t>
            </a:r>
            <a:r>
              <a:rPr sz="1500" i="1" spc="60" dirty="0">
                <a:latin typeface="Cambria"/>
                <a:cs typeface="Cambria"/>
              </a:rPr>
              <a:t>я</a:t>
            </a:r>
            <a:r>
              <a:rPr sz="1500" i="1" dirty="0">
                <a:latin typeface="Cambria"/>
                <a:cs typeface="Cambria"/>
              </a:rPr>
              <a:t>	</a:t>
            </a:r>
            <a:r>
              <a:rPr sz="1500" i="1" spc="25" dirty="0">
                <a:latin typeface="Cambria"/>
                <a:cs typeface="Cambria"/>
              </a:rPr>
              <a:t>д</a:t>
            </a:r>
            <a:r>
              <a:rPr sz="1500" i="1" spc="20" dirty="0">
                <a:latin typeface="Cambria"/>
                <a:cs typeface="Cambria"/>
              </a:rPr>
              <a:t>а</a:t>
            </a:r>
            <a:r>
              <a:rPr sz="1500" i="1" spc="95" dirty="0">
                <a:latin typeface="Cambria"/>
                <a:cs typeface="Cambria"/>
              </a:rPr>
              <a:t>н</a:t>
            </a:r>
            <a:r>
              <a:rPr sz="1500" i="1" spc="105" dirty="0">
                <a:latin typeface="Cambria"/>
                <a:cs typeface="Cambria"/>
              </a:rPr>
              <a:t>и</a:t>
            </a:r>
            <a:r>
              <a:rPr sz="1500" i="1" spc="75" dirty="0">
                <a:latin typeface="Cambria"/>
                <a:cs typeface="Cambria"/>
              </a:rPr>
              <a:t>х</a:t>
            </a:r>
            <a:r>
              <a:rPr sz="1500" i="1" dirty="0">
                <a:latin typeface="Cambria"/>
                <a:cs typeface="Cambria"/>
              </a:rPr>
              <a:t>	</a:t>
            </a:r>
            <a:r>
              <a:rPr sz="1500" i="1" spc="110" dirty="0">
                <a:latin typeface="Cambria"/>
                <a:cs typeface="Cambria"/>
              </a:rPr>
              <a:t>чи</a:t>
            </a:r>
            <a:r>
              <a:rPr sz="1500" i="1" dirty="0">
                <a:latin typeface="Cambria"/>
                <a:cs typeface="Cambria"/>
              </a:rPr>
              <a:t>	</a:t>
            </a:r>
            <a:r>
              <a:rPr sz="1500" i="1" spc="120" dirty="0">
                <a:latin typeface="Cambria"/>
                <a:cs typeface="Cambria"/>
              </a:rPr>
              <a:t>факт</a:t>
            </a:r>
            <a:r>
              <a:rPr sz="1500" i="1" spc="40" dirty="0">
                <a:latin typeface="Cambria"/>
                <a:cs typeface="Cambria"/>
              </a:rPr>
              <a:t>і</a:t>
            </a:r>
            <a:r>
              <a:rPr sz="1500" i="1" spc="75" dirty="0">
                <a:latin typeface="Cambria"/>
                <a:cs typeface="Cambria"/>
              </a:rPr>
              <a:t>в,</a:t>
            </a:r>
            <a:r>
              <a:rPr sz="1500" i="1" dirty="0">
                <a:latin typeface="Cambria"/>
                <a:cs typeface="Cambria"/>
              </a:rPr>
              <a:t>	</a:t>
            </a:r>
            <a:r>
              <a:rPr sz="1500" i="1" spc="60" dirty="0">
                <a:latin typeface="Cambria"/>
                <a:cs typeface="Cambria"/>
              </a:rPr>
              <a:t>що</a:t>
            </a:r>
            <a:r>
              <a:rPr sz="1500" i="1" dirty="0">
                <a:latin typeface="Cambria"/>
                <a:cs typeface="Cambria"/>
              </a:rPr>
              <a:t>	</a:t>
            </a:r>
            <a:r>
              <a:rPr sz="1500" i="1" spc="70" dirty="0">
                <a:latin typeface="Cambria"/>
                <a:cs typeface="Cambria"/>
              </a:rPr>
              <a:t>ви</a:t>
            </a:r>
            <a:r>
              <a:rPr sz="1500" i="1" spc="65" dirty="0">
                <a:latin typeface="Cambria"/>
                <a:cs typeface="Cambria"/>
              </a:rPr>
              <a:t>к</a:t>
            </a:r>
            <a:r>
              <a:rPr sz="1500" i="1" spc="75" dirty="0">
                <a:latin typeface="Cambria"/>
                <a:cs typeface="Cambria"/>
              </a:rPr>
              <a:t>о</a:t>
            </a:r>
            <a:r>
              <a:rPr sz="1500" i="1" spc="65" dirty="0">
                <a:latin typeface="Cambria"/>
                <a:cs typeface="Cambria"/>
              </a:rPr>
              <a:t>ри</a:t>
            </a:r>
            <a:r>
              <a:rPr sz="1500" i="1" spc="45" dirty="0">
                <a:latin typeface="Cambria"/>
                <a:cs typeface="Cambria"/>
              </a:rPr>
              <a:t>с</a:t>
            </a:r>
            <a:r>
              <a:rPr sz="1500" i="1" spc="70" dirty="0">
                <a:latin typeface="Cambria"/>
                <a:cs typeface="Cambria"/>
              </a:rPr>
              <a:t>т</a:t>
            </a:r>
            <a:r>
              <a:rPr sz="1500" i="1" spc="45" dirty="0">
                <a:latin typeface="Cambria"/>
                <a:cs typeface="Cambria"/>
              </a:rPr>
              <a:t>о</a:t>
            </a:r>
            <a:r>
              <a:rPr sz="1500" i="1" spc="40" dirty="0">
                <a:latin typeface="Cambria"/>
                <a:cs typeface="Cambria"/>
              </a:rPr>
              <a:t>вую</a:t>
            </a:r>
            <a:r>
              <a:rPr sz="1500" i="1" spc="35" dirty="0">
                <a:latin typeface="Cambria"/>
                <a:cs typeface="Cambria"/>
              </a:rPr>
              <a:t>т</a:t>
            </a:r>
            <a:r>
              <a:rPr sz="1500" i="1" spc="25" dirty="0">
                <a:latin typeface="Cambria"/>
                <a:cs typeface="Cambria"/>
              </a:rPr>
              <a:t>ь</a:t>
            </a:r>
            <a:r>
              <a:rPr sz="1500" i="1" spc="5" dirty="0">
                <a:latin typeface="Cambria"/>
                <a:cs typeface="Cambria"/>
              </a:rPr>
              <a:t>с</a:t>
            </a:r>
            <a:r>
              <a:rPr sz="1500" i="1" spc="60" dirty="0">
                <a:latin typeface="Cambria"/>
                <a:cs typeface="Cambria"/>
              </a:rPr>
              <a:t>я</a:t>
            </a:r>
            <a:r>
              <a:rPr sz="1500" i="1" dirty="0">
                <a:latin typeface="Cambria"/>
                <a:cs typeface="Cambria"/>
              </a:rPr>
              <a:t>	</a:t>
            </a:r>
            <a:r>
              <a:rPr sz="1500" i="1" spc="40" dirty="0">
                <a:latin typeface="Cambria"/>
                <a:cs typeface="Cambria"/>
              </a:rPr>
              <a:t>в</a:t>
            </a:r>
            <a:r>
              <a:rPr sz="1500" i="1" dirty="0">
                <a:latin typeface="Cambria"/>
                <a:cs typeface="Cambria"/>
              </a:rPr>
              <a:t>	</a:t>
            </a:r>
            <a:r>
              <a:rPr sz="1500" i="1" spc="-25" dirty="0">
                <a:latin typeface="Cambria"/>
                <a:cs typeface="Cambria"/>
              </a:rPr>
              <a:t>о</a:t>
            </a:r>
            <a:r>
              <a:rPr sz="1500" i="1" spc="5" dirty="0">
                <a:latin typeface="Cambria"/>
                <a:cs typeface="Cambria"/>
              </a:rPr>
              <a:t>с</a:t>
            </a:r>
            <a:r>
              <a:rPr sz="1500" i="1" spc="90" dirty="0">
                <a:latin typeface="Cambria"/>
                <a:cs typeface="Cambria"/>
              </a:rPr>
              <a:t>віт</a:t>
            </a:r>
            <a:r>
              <a:rPr sz="1500" i="1" spc="85" dirty="0">
                <a:latin typeface="Cambria"/>
                <a:cs typeface="Cambria"/>
              </a:rPr>
              <a:t>н</a:t>
            </a:r>
            <a:r>
              <a:rPr sz="1500" i="1" spc="-65" dirty="0">
                <a:latin typeface="Cambria"/>
                <a:cs typeface="Cambria"/>
              </a:rPr>
              <a:t>ь</a:t>
            </a:r>
            <a:r>
              <a:rPr sz="1500" i="1" spc="-15" dirty="0">
                <a:latin typeface="Cambria"/>
                <a:cs typeface="Cambria"/>
              </a:rPr>
              <a:t>о</a:t>
            </a:r>
            <a:r>
              <a:rPr sz="1500" i="1" spc="90" dirty="0">
                <a:latin typeface="Cambria"/>
                <a:cs typeface="Cambria"/>
              </a:rPr>
              <a:t>му</a:t>
            </a:r>
            <a:r>
              <a:rPr sz="1500" i="1" dirty="0">
                <a:latin typeface="Cambria"/>
                <a:cs typeface="Cambria"/>
              </a:rPr>
              <a:t>	</a:t>
            </a:r>
            <a:r>
              <a:rPr sz="1500" i="1" spc="105" dirty="0">
                <a:latin typeface="Cambria"/>
                <a:cs typeface="Cambria"/>
              </a:rPr>
              <a:t>п</a:t>
            </a:r>
            <a:r>
              <a:rPr sz="1500" i="1" spc="60" dirty="0">
                <a:latin typeface="Cambria"/>
                <a:cs typeface="Cambria"/>
              </a:rPr>
              <a:t>р</a:t>
            </a:r>
            <a:r>
              <a:rPr sz="1500" i="1" spc="-15" dirty="0">
                <a:latin typeface="Cambria"/>
                <a:cs typeface="Cambria"/>
              </a:rPr>
              <a:t>о</a:t>
            </a:r>
            <a:r>
              <a:rPr sz="1500" i="1" spc="75" dirty="0">
                <a:latin typeface="Cambria"/>
                <a:cs typeface="Cambria"/>
              </a:rPr>
              <a:t>ц</a:t>
            </a:r>
            <a:r>
              <a:rPr sz="1500" i="1" spc="-30" dirty="0">
                <a:latin typeface="Cambria"/>
                <a:cs typeface="Cambria"/>
              </a:rPr>
              <a:t>е</a:t>
            </a:r>
            <a:r>
              <a:rPr sz="1500" i="1" spc="5" dirty="0">
                <a:latin typeface="Cambria"/>
                <a:cs typeface="Cambria"/>
              </a:rPr>
              <a:t>с</a:t>
            </a:r>
            <a:r>
              <a:rPr sz="1500" i="1" spc="90" dirty="0">
                <a:latin typeface="Cambria"/>
                <a:cs typeface="Cambria"/>
              </a:rPr>
              <a:t>і</a:t>
            </a:r>
            <a:r>
              <a:rPr sz="1500" i="1" dirty="0">
                <a:latin typeface="Cambria"/>
                <a:cs typeface="Cambria"/>
              </a:rPr>
              <a:t>	</a:t>
            </a:r>
            <a:r>
              <a:rPr sz="1500" i="1" spc="70" dirty="0">
                <a:latin typeface="Cambria"/>
                <a:cs typeface="Cambria"/>
              </a:rPr>
              <a:t>а</a:t>
            </a:r>
            <a:r>
              <a:rPr sz="1500" i="1" spc="75" dirty="0">
                <a:latin typeface="Cambria"/>
                <a:cs typeface="Cambria"/>
              </a:rPr>
              <a:t>б</a:t>
            </a:r>
            <a:r>
              <a:rPr sz="1500" i="1" spc="-15" dirty="0">
                <a:latin typeface="Cambria"/>
                <a:cs typeface="Cambria"/>
              </a:rPr>
              <a:t>о</a:t>
            </a:r>
            <a:r>
              <a:rPr sz="1500" i="1" dirty="0">
                <a:latin typeface="Cambria"/>
                <a:cs typeface="Cambria"/>
              </a:rPr>
              <a:t>	</a:t>
            </a:r>
            <a:r>
              <a:rPr sz="1500" i="1" spc="95" dirty="0">
                <a:latin typeface="Cambria"/>
                <a:cs typeface="Cambria"/>
              </a:rPr>
              <a:t>н</a:t>
            </a:r>
            <a:r>
              <a:rPr sz="1500" i="1" spc="60" dirty="0">
                <a:latin typeface="Cambria"/>
                <a:cs typeface="Cambria"/>
              </a:rPr>
              <a:t>ау</a:t>
            </a:r>
            <a:r>
              <a:rPr sz="1500" i="1" spc="65" dirty="0">
                <a:latin typeface="Cambria"/>
                <a:cs typeface="Cambria"/>
              </a:rPr>
              <a:t>к</a:t>
            </a:r>
            <a:r>
              <a:rPr sz="1500" i="1" spc="75" dirty="0">
                <a:latin typeface="Cambria"/>
                <a:cs typeface="Cambria"/>
              </a:rPr>
              <a:t>о</a:t>
            </a:r>
            <a:r>
              <a:rPr sz="1500" i="1" spc="20" dirty="0">
                <a:latin typeface="Cambria"/>
                <a:cs typeface="Cambria"/>
              </a:rPr>
              <a:t>в</a:t>
            </a:r>
            <a:r>
              <a:rPr sz="1500" i="1" spc="105" dirty="0">
                <a:latin typeface="Cambria"/>
                <a:cs typeface="Cambria"/>
              </a:rPr>
              <a:t>и</a:t>
            </a:r>
            <a:r>
              <a:rPr sz="1500" i="1" spc="75" dirty="0">
                <a:latin typeface="Cambria"/>
                <a:cs typeface="Cambria"/>
              </a:rPr>
              <a:t>х</a:t>
            </a:r>
            <a:endParaRPr sz="1500">
              <a:latin typeface="Cambria"/>
              <a:cs typeface="Cambria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883716" y="3651884"/>
            <a:ext cx="1339215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i="1" spc="45" dirty="0">
                <a:latin typeface="Cambria"/>
                <a:cs typeface="Cambria"/>
              </a:rPr>
              <a:t>дослідженнях;</a:t>
            </a:r>
            <a:endParaRPr sz="1500">
              <a:latin typeface="Cambria"/>
              <a:cs typeface="Cambria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896378" y="4104132"/>
            <a:ext cx="1391920" cy="226060"/>
          </a:xfrm>
          <a:prstGeom prst="rect">
            <a:avLst/>
          </a:prstGeom>
          <a:solidFill>
            <a:srgbClr val="00FFFF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760"/>
              </a:lnSpc>
            </a:pPr>
            <a:r>
              <a:rPr sz="1500" i="1" spc="90" dirty="0">
                <a:latin typeface="Cambria"/>
                <a:cs typeface="Cambria"/>
              </a:rPr>
              <a:t>фал</a:t>
            </a:r>
            <a:r>
              <a:rPr sz="1500" i="1" spc="-65" dirty="0">
                <a:latin typeface="Cambria"/>
                <a:cs typeface="Cambria"/>
              </a:rPr>
              <a:t>ь</a:t>
            </a:r>
            <a:r>
              <a:rPr sz="1500" i="1" spc="5" dirty="0">
                <a:latin typeface="Cambria"/>
                <a:cs typeface="Cambria"/>
              </a:rPr>
              <a:t>с</a:t>
            </a:r>
            <a:r>
              <a:rPr sz="1500" i="1" spc="105" dirty="0">
                <a:latin typeface="Cambria"/>
                <a:cs typeface="Cambria"/>
              </a:rPr>
              <a:t>и</a:t>
            </a:r>
            <a:r>
              <a:rPr sz="1500" i="1" spc="100" dirty="0">
                <a:latin typeface="Cambria"/>
                <a:cs typeface="Cambria"/>
              </a:rPr>
              <a:t>фік</a:t>
            </a:r>
            <a:r>
              <a:rPr sz="1500" i="1" spc="110" dirty="0">
                <a:latin typeface="Cambria"/>
                <a:cs typeface="Cambria"/>
              </a:rPr>
              <a:t>а</a:t>
            </a:r>
            <a:r>
              <a:rPr sz="1500" i="1" spc="90" dirty="0">
                <a:latin typeface="Cambria"/>
                <a:cs typeface="Cambria"/>
              </a:rPr>
              <a:t>ц</a:t>
            </a:r>
            <a:r>
              <a:rPr sz="1500" i="1" spc="80" dirty="0">
                <a:latin typeface="Cambria"/>
                <a:cs typeface="Cambria"/>
              </a:rPr>
              <a:t>і</a:t>
            </a:r>
            <a:r>
              <a:rPr sz="1500" i="1" spc="60" dirty="0">
                <a:latin typeface="Cambria"/>
                <a:cs typeface="Cambria"/>
              </a:rPr>
              <a:t>я</a:t>
            </a:r>
            <a:endParaRPr sz="1500">
              <a:latin typeface="Cambria"/>
              <a:cs typeface="Cambria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328798" y="4086225"/>
            <a:ext cx="9307830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i="1" dirty="0">
                <a:latin typeface="Cambria"/>
                <a:cs typeface="Cambria"/>
              </a:rPr>
              <a:t>–</a:t>
            </a:r>
            <a:r>
              <a:rPr sz="1500" i="1" spc="100" dirty="0">
                <a:latin typeface="Cambria"/>
                <a:cs typeface="Cambria"/>
              </a:rPr>
              <a:t> </a:t>
            </a:r>
            <a:r>
              <a:rPr sz="1500" i="1" spc="45" dirty="0">
                <a:latin typeface="Cambria"/>
                <a:cs typeface="Cambria"/>
              </a:rPr>
              <a:t>свідома</a:t>
            </a:r>
            <a:r>
              <a:rPr sz="1500" i="1" spc="100" dirty="0">
                <a:latin typeface="Cambria"/>
                <a:cs typeface="Cambria"/>
              </a:rPr>
              <a:t> </a:t>
            </a:r>
            <a:r>
              <a:rPr sz="1500" i="1" spc="95" dirty="0">
                <a:latin typeface="Cambria"/>
                <a:cs typeface="Cambria"/>
              </a:rPr>
              <a:t>зміна</a:t>
            </a:r>
            <a:r>
              <a:rPr sz="1500" i="1" spc="110" dirty="0">
                <a:latin typeface="Cambria"/>
                <a:cs typeface="Cambria"/>
              </a:rPr>
              <a:t> </a:t>
            </a:r>
            <a:r>
              <a:rPr sz="1500" i="1" spc="105" dirty="0">
                <a:latin typeface="Cambria"/>
                <a:cs typeface="Cambria"/>
              </a:rPr>
              <a:t>чи</a:t>
            </a:r>
            <a:r>
              <a:rPr sz="1500" i="1" spc="100" dirty="0">
                <a:latin typeface="Cambria"/>
                <a:cs typeface="Cambria"/>
              </a:rPr>
              <a:t> </a:t>
            </a:r>
            <a:r>
              <a:rPr sz="1500" i="1" spc="75" dirty="0">
                <a:latin typeface="Cambria"/>
                <a:cs typeface="Cambria"/>
              </a:rPr>
              <a:t>модифікація</a:t>
            </a:r>
            <a:r>
              <a:rPr sz="1500" i="1" spc="95" dirty="0">
                <a:latin typeface="Cambria"/>
                <a:cs typeface="Cambria"/>
              </a:rPr>
              <a:t> </a:t>
            </a:r>
            <a:r>
              <a:rPr sz="1500" i="1" spc="55" dirty="0">
                <a:latin typeface="Cambria"/>
                <a:cs typeface="Cambria"/>
              </a:rPr>
              <a:t>вже</a:t>
            </a:r>
            <a:r>
              <a:rPr sz="1500" i="1" spc="105" dirty="0">
                <a:latin typeface="Cambria"/>
                <a:cs typeface="Cambria"/>
              </a:rPr>
              <a:t> </a:t>
            </a:r>
            <a:r>
              <a:rPr sz="1500" i="1" spc="75" dirty="0">
                <a:latin typeface="Cambria"/>
                <a:cs typeface="Cambria"/>
              </a:rPr>
              <a:t>наявних</a:t>
            </a:r>
            <a:r>
              <a:rPr sz="1500" i="1" spc="114" dirty="0">
                <a:latin typeface="Cambria"/>
                <a:cs typeface="Cambria"/>
              </a:rPr>
              <a:t> </a:t>
            </a:r>
            <a:r>
              <a:rPr sz="1500" i="1" spc="70" dirty="0">
                <a:latin typeface="Cambria"/>
                <a:cs typeface="Cambria"/>
              </a:rPr>
              <a:t>даних,</a:t>
            </a:r>
            <a:r>
              <a:rPr sz="1500" i="1" spc="100" dirty="0">
                <a:latin typeface="Cambria"/>
                <a:cs typeface="Cambria"/>
              </a:rPr>
              <a:t> </a:t>
            </a:r>
            <a:r>
              <a:rPr sz="1500" i="1" spc="60" dirty="0">
                <a:latin typeface="Cambria"/>
                <a:cs typeface="Cambria"/>
              </a:rPr>
              <a:t>що</a:t>
            </a:r>
            <a:r>
              <a:rPr sz="1500" i="1" spc="110" dirty="0">
                <a:latin typeface="Cambria"/>
                <a:cs typeface="Cambria"/>
              </a:rPr>
              <a:t> </a:t>
            </a:r>
            <a:r>
              <a:rPr sz="1500" i="1" spc="30" dirty="0">
                <a:latin typeface="Cambria"/>
                <a:cs typeface="Cambria"/>
              </a:rPr>
              <a:t>стосуються</a:t>
            </a:r>
            <a:r>
              <a:rPr sz="1500" i="1" spc="110" dirty="0">
                <a:latin typeface="Cambria"/>
                <a:cs typeface="Cambria"/>
              </a:rPr>
              <a:t> </a:t>
            </a:r>
            <a:r>
              <a:rPr sz="1500" i="1" spc="25" dirty="0">
                <a:latin typeface="Cambria"/>
                <a:cs typeface="Cambria"/>
              </a:rPr>
              <a:t>освітнього</a:t>
            </a:r>
            <a:r>
              <a:rPr sz="1500" i="1" spc="114" dirty="0">
                <a:latin typeface="Cambria"/>
                <a:cs typeface="Cambria"/>
              </a:rPr>
              <a:t> </a:t>
            </a:r>
            <a:r>
              <a:rPr sz="1500" i="1" spc="40" dirty="0">
                <a:latin typeface="Cambria"/>
                <a:cs typeface="Cambria"/>
              </a:rPr>
              <a:t>процесу</a:t>
            </a:r>
            <a:r>
              <a:rPr sz="1500" i="1" spc="110" dirty="0">
                <a:latin typeface="Cambria"/>
                <a:cs typeface="Cambria"/>
              </a:rPr>
              <a:t> чи</a:t>
            </a:r>
            <a:r>
              <a:rPr sz="1500" i="1" spc="90" dirty="0">
                <a:latin typeface="Cambria"/>
                <a:cs typeface="Cambria"/>
              </a:rPr>
              <a:t> </a:t>
            </a:r>
            <a:r>
              <a:rPr sz="1500" i="1" spc="70" dirty="0">
                <a:latin typeface="Cambria"/>
                <a:cs typeface="Cambria"/>
              </a:rPr>
              <a:t>наукових</a:t>
            </a:r>
            <a:endParaRPr sz="1500">
              <a:latin typeface="Cambria"/>
              <a:cs typeface="Cambria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883716" y="4291965"/>
            <a:ext cx="1107440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i="1" spc="30" dirty="0">
                <a:latin typeface="Cambria"/>
                <a:cs typeface="Cambria"/>
              </a:rPr>
              <a:t>досліджень;</a:t>
            </a:r>
            <a:endParaRPr sz="1500">
              <a:latin typeface="Cambria"/>
              <a:cs typeface="Cambria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896378" y="4744211"/>
            <a:ext cx="1055370" cy="226060"/>
          </a:xfrm>
          <a:prstGeom prst="rect">
            <a:avLst/>
          </a:prstGeom>
          <a:solidFill>
            <a:srgbClr val="00FFFF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760"/>
              </a:lnSpc>
            </a:pPr>
            <a:r>
              <a:rPr sz="1500" i="1" spc="5" dirty="0">
                <a:latin typeface="Cambria"/>
                <a:cs typeface="Cambria"/>
              </a:rPr>
              <a:t>с</a:t>
            </a:r>
            <a:r>
              <a:rPr sz="1500" i="1" spc="105" dirty="0">
                <a:latin typeface="Cambria"/>
                <a:cs typeface="Cambria"/>
              </a:rPr>
              <a:t>пи</a:t>
            </a:r>
            <a:r>
              <a:rPr sz="1500" i="1" spc="5" dirty="0">
                <a:latin typeface="Cambria"/>
                <a:cs typeface="Cambria"/>
              </a:rPr>
              <a:t>с</a:t>
            </a:r>
            <a:r>
              <a:rPr sz="1500" i="1" spc="60" dirty="0">
                <a:latin typeface="Cambria"/>
                <a:cs typeface="Cambria"/>
              </a:rPr>
              <a:t>у</a:t>
            </a:r>
            <a:r>
              <a:rPr sz="1500" i="1" spc="70" dirty="0">
                <a:latin typeface="Cambria"/>
                <a:cs typeface="Cambria"/>
              </a:rPr>
              <a:t>ва</a:t>
            </a:r>
            <a:r>
              <a:rPr sz="1500" i="1" spc="65" dirty="0">
                <a:latin typeface="Cambria"/>
                <a:cs typeface="Cambria"/>
              </a:rPr>
              <a:t>н</a:t>
            </a:r>
            <a:r>
              <a:rPr sz="1500" i="1" spc="95" dirty="0">
                <a:latin typeface="Cambria"/>
                <a:cs typeface="Cambria"/>
              </a:rPr>
              <a:t>н</a:t>
            </a:r>
            <a:r>
              <a:rPr sz="1500" i="1" spc="60" dirty="0">
                <a:latin typeface="Cambria"/>
                <a:cs typeface="Cambria"/>
              </a:rPr>
              <a:t>я</a:t>
            </a:r>
            <a:endParaRPr sz="1500">
              <a:latin typeface="Cambria"/>
              <a:cs typeface="Cambria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2045335" y="4726685"/>
            <a:ext cx="9593580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i="1" dirty="0">
                <a:latin typeface="Cambria"/>
                <a:cs typeface="Cambria"/>
              </a:rPr>
              <a:t>–</a:t>
            </a:r>
            <a:r>
              <a:rPr sz="1500" i="1" spc="605" dirty="0">
                <a:latin typeface="Cambria"/>
                <a:cs typeface="Cambria"/>
              </a:rPr>
              <a:t> </a:t>
            </a:r>
            <a:r>
              <a:rPr sz="1500" i="1" spc="75" dirty="0">
                <a:latin typeface="Cambria"/>
                <a:cs typeface="Cambria"/>
              </a:rPr>
              <a:t>виконання </a:t>
            </a:r>
            <a:r>
              <a:rPr sz="1500" i="1" spc="195" dirty="0">
                <a:latin typeface="Cambria"/>
                <a:cs typeface="Cambria"/>
              </a:rPr>
              <a:t> </a:t>
            </a:r>
            <a:r>
              <a:rPr sz="1500" i="1" spc="50" dirty="0">
                <a:latin typeface="Cambria"/>
                <a:cs typeface="Cambria"/>
              </a:rPr>
              <a:t>письмових </a:t>
            </a:r>
            <a:r>
              <a:rPr sz="1500" i="1" spc="245" dirty="0">
                <a:latin typeface="Cambria"/>
                <a:cs typeface="Cambria"/>
              </a:rPr>
              <a:t> </a:t>
            </a:r>
            <a:r>
              <a:rPr sz="1500" i="1" spc="70" dirty="0">
                <a:latin typeface="Cambria"/>
                <a:cs typeface="Cambria"/>
              </a:rPr>
              <a:t>робіт </a:t>
            </a:r>
            <a:r>
              <a:rPr sz="1500" i="1" spc="200" dirty="0">
                <a:latin typeface="Cambria"/>
                <a:cs typeface="Cambria"/>
              </a:rPr>
              <a:t> </a:t>
            </a:r>
            <a:r>
              <a:rPr sz="1500" i="1" spc="90" dirty="0">
                <a:latin typeface="Cambria"/>
                <a:cs typeface="Cambria"/>
              </a:rPr>
              <a:t>із </a:t>
            </a:r>
            <a:r>
              <a:rPr sz="1500" i="1" spc="180" dirty="0">
                <a:latin typeface="Cambria"/>
                <a:cs typeface="Cambria"/>
              </a:rPr>
              <a:t> </a:t>
            </a:r>
            <a:r>
              <a:rPr sz="1500" i="1" spc="75" dirty="0">
                <a:latin typeface="Cambria"/>
                <a:cs typeface="Cambria"/>
              </a:rPr>
              <a:t>залученням </a:t>
            </a:r>
            <a:r>
              <a:rPr sz="1500" i="1" spc="200" dirty="0">
                <a:latin typeface="Cambria"/>
                <a:cs typeface="Cambria"/>
              </a:rPr>
              <a:t> </a:t>
            </a:r>
            <a:r>
              <a:rPr sz="1500" i="1" spc="75" dirty="0">
                <a:latin typeface="Cambria"/>
                <a:cs typeface="Cambria"/>
              </a:rPr>
              <a:t>зовнішніх </a:t>
            </a:r>
            <a:r>
              <a:rPr sz="1500" i="1" spc="204" dirty="0">
                <a:latin typeface="Cambria"/>
                <a:cs typeface="Cambria"/>
              </a:rPr>
              <a:t> </a:t>
            </a:r>
            <a:r>
              <a:rPr sz="1500" i="1" spc="40" dirty="0">
                <a:latin typeface="Cambria"/>
                <a:cs typeface="Cambria"/>
              </a:rPr>
              <a:t>джерел </a:t>
            </a:r>
            <a:r>
              <a:rPr sz="1500" i="1" spc="225" dirty="0">
                <a:latin typeface="Cambria"/>
                <a:cs typeface="Cambria"/>
              </a:rPr>
              <a:t> </a:t>
            </a:r>
            <a:r>
              <a:rPr sz="1500" i="1" spc="85" dirty="0">
                <a:latin typeface="Cambria"/>
                <a:cs typeface="Cambria"/>
              </a:rPr>
              <a:t>інформації, </a:t>
            </a:r>
            <a:r>
              <a:rPr sz="1500" i="1" spc="190" dirty="0">
                <a:latin typeface="Cambria"/>
                <a:cs typeface="Cambria"/>
              </a:rPr>
              <a:t> </a:t>
            </a:r>
            <a:r>
              <a:rPr sz="1500" i="1" spc="105" dirty="0">
                <a:latin typeface="Cambria"/>
                <a:cs typeface="Cambria"/>
              </a:rPr>
              <a:t>крім </a:t>
            </a:r>
            <a:r>
              <a:rPr sz="1500" i="1" spc="185" dirty="0">
                <a:latin typeface="Cambria"/>
                <a:cs typeface="Cambria"/>
              </a:rPr>
              <a:t> </a:t>
            </a:r>
            <a:r>
              <a:rPr sz="1500" i="1" spc="40" dirty="0">
                <a:latin typeface="Cambria"/>
                <a:cs typeface="Cambria"/>
              </a:rPr>
              <a:t>дозволених </a:t>
            </a:r>
            <a:r>
              <a:rPr sz="1500" i="1" spc="240" dirty="0">
                <a:latin typeface="Cambria"/>
                <a:cs typeface="Cambria"/>
              </a:rPr>
              <a:t> </a:t>
            </a:r>
            <a:r>
              <a:rPr sz="1500" i="1" spc="40" dirty="0">
                <a:latin typeface="Cambria"/>
                <a:cs typeface="Cambria"/>
              </a:rPr>
              <a:t>для</a:t>
            </a:r>
            <a:endParaRPr sz="1500">
              <a:latin typeface="Cambria"/>
              <a:cs typeface="Cambria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883716" y="4932426"/>
            <a:ext cx="6291580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i="1" spc="80" dirty="0">
                <a:latin typeface="Cambria"/>
                <a:cs typeface="Cambria"/>
              </a:rPr>
              <a:t>використання,</a:t>
            </a:r>
            <a:r>
              <a:rPr sz="1500" i="1" spc="85" dirty="0">
                <a:latin typeface="Cambria"/>
                <a:cs typeface="Cambria"/>
              </a:rPr>
              <a:t> </a:t>
            </a:r>
            <a:r>
              <a:rPr sz="1500" i="1" spc="65" dirty="0">
                <a:latin typeface="Cambria"/>
                <a:cs typeface="Cambria"/>
              </a:rPr>
              <a:t>зокрема</a:t>
            </a:r>
            <a:r>
              <a:rPr sz="1500" i="1" spc="90" dirty="0">
                <a:latin typeface="Cambria"/>
                <a:cs typeface="Cambria"/>
              </a:rPr>
              <a:t> </a:t>
            </a:r>
            <a:r>
              <a:rPr sz="1500" i="1" spc="60" dirty="0">
                <a:latin typeface="Cambria"/>
                <a:cs typeface="Cambria"/>
              </a:rPr>
              <a:t>під</a:t>
            </a:r>
            <a:r>
              <a:rPr sz="1500" i="1" spc="85" dirty="0">
                <a:latin typeface="Cambria"/>
                <a:cs typeface="Cambria"/>
              </a:rPr>
              <a:t> </a:t>
            </a:r>
            <a:r>
              <a:rPr sz="1500" i="1" spc="65" dirty="0">
                <a:latin typeface="Cambria"/>
                <a:cs typeface="Cambria"/>
              </a:rPr>
              <a:t>час</a:t>
            </a:r>
            <a:r>
              <a:rPr sz="1500" i="1" spc="70" dirty="0">
                <a:latin typeface="Cambria"/>
                <a:cs typeface="Cambria"/>
              </a:rPr>
              <a:t> </a:t>
            </a:r>
            <a:r>
              <a:rPr sz="1500" i="1" spc="65" dirty="0">
                <a:latin typeface="Cambria"/>
                <a:cs typeface="Cambria"/>
              </a:rPr>
              <a:t>оцінювання </a:t>
            </a:r>
            <a:r>
              <a:rPr sz="1500" i="1" spc="60" dirty="0">
                <a:latin typeface="Cambria"/>
                <a:cs typeface="Cambria"/>
              </a:rPr>
              <a:t>результатів</a:t>
            </a:r>
            <a:r>
              <a:rPr sz="1500" i="1" spc="95" dirty="0">
                <a:latin typeface="Cambria"/>
                <a:cs typeface="Cambria"/>
              </a:rPr>
              <a:t> </a:t>
            </a:r>
            <a:r>
              <a:rPr sz="1500" i="1" spc="70" dirty="0">
                <a:latin typeface="Cambria"/>
                <a:cs typeface="Cambria"/>
              </a:rPr>
              <a:t>навчання;</a:t>
            </a:r>
            <a:endParaRPr sz="1500">
              <a:latin typeface="Cambria"/>
              <a:cs typeface="Cambria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896378" y="5384253"/>
            <a:ext cx="1545590" cy="226060"/>
          </a:xfrm>
          <a:prstGeom prst="rect">
            <a:avLst/>
          </a:prstGeom>
          <a:solidFill>
            <a:srgbClr val="00FFFF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760"/>
              </a:lnSpc>
            </a:pPr>
            <a:r>
              <a:rPr sz="1500" i="1" spc="95" dirty="0">
                <a:latin typeface="Cambria"/>
                <a:cs typeface="Cambria"/>
              </a:rPr>
              <a:t>н</a:t>
            </a:r>
            <a:r>
              <a:rPr sz="1500" i="1" spc="-30" dirty="0">
                <a:latin typeface="Cambria"/>
                <a:cs typeface="Cambria"/>
              </a:rPr>
              <a:t>е</a:t>
            </a:r>
            <a:r>
              <a:rPr sz="1500" i="1" spc="5" dirty="0">
                <a:latin typeface="Cambria"/>
                <a:cs typeface="Cambria"/>
              </a:rPr>
              <a:t>с</a:t>
            </a:r>
            <a:r>
              <a:rPr sz="1500" i="1" spc="100" dirty="0">
                <a:latin typeface="Cambria"/>
                <a:cs typeface="Cambria"/>
              </a:rPr>
              <a:t>анкц</a:t>
            </a:r>
            <a:r>
              <a:rPr sz="1500" i="1" spc="25" dirty="0">
                <a:latin typeface="Cambria"/>
                <a:cs typeface="Cambria"/>
              </a:rPr>
              <a:t>і</a:t>
            </a:r>
            <a:r>
              <a:rPr sz="1500" i="1" spc="55" dirty="0">
                <a:latin typeface="Cambria"/>
                <a:cs typeface="Cambria"/>
              </a:rPr>
              <a:t>о</a:t>
            </a:r>
            <a:r>
              <a:rPr sz="1500" i="1" spc="95" dirty="0">
                <a:latin typeface="Cambria"/>
                <a:cs typeface="Cambria"/>
              </a:rPr>
              <a:t>н</a:t>
            </a:r>
            <a:r>
              <a:rPr sz="1500" i="1" spc="-15" dirty="0">
                <a:latin typeface="Cambria"/>
                <a:cs typeface="Cambria"/>
              </a:rPr>
              <a:t>о</a:t>
            </a:r>
            <a:r>
              <a:rPr sz="1500" i="1" spc="70" dirty="0">
                <a:latin typeface="Cambria"/>
                <a:cs typeface="Cambria"/>
              </a:rPr>
              <a:t>ва</a:t>
            </a:r>
            <a:r>
              <a:rPr sz="1500" i="1" spc="65" dirty="0">
                <a:latin typeface="Cambria"/>
                <a:cs typeface="Cambria"/>
              </a:rPr>
              <a:t>н</a:t>
            </a:r>
            <a:r>
              <a:rPr sz="1500" i="1" spc="70" dirty="0">
                <a:latin typeface="Cambria"/>
                <a:cs typeface="Cambria"/>
              </a:rPr>
              <a:t>а</a:t>
            </a:r>
            <a:endParaRPr sz="1500">
              <a:latin typeface="Cambria"/>
              <a:cs typeface="Cambria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2496566" y="5384253"/>
            <a:ext cx="852805" cy="226060"/>
          </a:xfrm>
          <a:prstGeom prst="rect">
            <a:avLst/>
          </a:prstGeom>
          <a:solidFill>
            <a:srgbClr val="00FFFF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760"/>
              </a:lnSpc>
            </a:pPr>
            <a:r>
              <a:rPr sz="1500" i="1" spc="-30" dirty="0">
                <a:latin typeface="Cambria"/>
                <a:cs typeface="Cambria"/>
              </a:rPr>
              <a:t>д</a:t>
            </a:r>
            <a:r>
              <a:rPr sz="1500" i="1" spc="-15" dirty="0">
                <a:latin typeface="Cambria"/>
                <a:cs typeface="Cambria"/>
              </a:rPr>
              <a:t>о</a:t>
            </a:r>
            <a:r>
              <a:rPr sz="1500" i="1" spc="105" dirty="0">
                <a:latin typeface="Cambria"/>
                <a:cs typeface="Cambria"/>
              </a:rPr>
              <a:t>п</a:t>
            </a:r>
            <a:r>
              <a:rPr sz="1500" i="1" spc="-15" dirty="0">
                <a:latin typeface="Cambria"/>
                <a:cs typeface="Cambria"/>
              </a:rPr>
              <a:t>о</a:t>
            </a:r>
            <a:r>
              <a:rPr sz="1500" i="1" spc="110" dirty="0">
                <a:latin typeface="Cambria"/>
                <a:cs typeface="Cambria"/>
              </a:rPr>
              <a:t>м</a:t>
            </a:r>
            <a:r>
              <a:rPr sz="1500" i="1" spc="-15" dirty="0">
                <a:latin typeface="Cambria"/>
                <a:cs typeface="Cambria"/>
              </a:rPr>
              <a:t>о</a:t>
            </a:r>
            <a:r>
              <a:rPr sz="1500" i="1" spc="45" dirty="0">
                <a:latin typeface="Cambria"/>
                <a:cs typeface="Cambria"/>
              </a:rPr>
              <a:t>га</a:t>
            </a:r>
            <a:endParaRPr sz="1500">
              <a:latin typeface="Cambria"/>
              <a:cs typeface="Cambria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3432175" y="5366766"/>
            <a:ext cx="8204834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i="1" dirty="0">
                <a:latin typeface="Cambria"/>
                <a:cs typeface="Cambria"/>
              </a:rPr>
              <a:t>–</a:t>
            </a:r>
            <a:r>
              <a:rPr sz="1500" i="1" spc="105" dirty="0">
                <a:latin typeface="Cambria"/>
                <a:cs typeface="Cambria"/>
              </a:rPr>
              <a:t> </a:t>
            </a:r>
            <a:r>
              <a:rPr sz="1500" i="1" spc="70" dirty="0">
                <a:latin typeface="Cambria"/>
                <a:cs typeface="Cambria"/>
              </a:rPr>
              <a:t>співпраця</a:t>
            </a:r>
            <a:r>
              <a:rPr sz="1500" i="1" spc="114" dirty="0">
                <a:latin typeface="Cambria"/>
                <a:cs typeface="Cambria"/>
              </a:rPr>
              <a:t> </a:t>
            </a:r>
            <a:r>
              <a:rPr sz="1500" i="1" spc="55" dirty="0">
                <a:latin typeface="Cambria"/>
                <a:cs typeface="Cambria"/>
              </a:rPr>
              <a:t>студента</a:t>
            </a:r>
            <a:r>
              <a:rPr sz="1500" i="1" spc="100" dirty="0">
                <a:latin typeface="Cambria"/>
                <a:cs typeface="Cambria"/>
              </a:rPr>
              <a:t> </a:t>
            </a:r>
            <a:r>
              <a:rPr sz="1500" i="1" spc="85" dirty="0">
                <a:latin typeface="Cambria"/>
                <a:cs typeface="Cambria"/>
              </a:rPr>
              <a:t>з</a:t>
            </a:r>
            <a:r>
              <a:rPr sz="1500" i="1" spc="114" dirty="0">
                <a:latin typeface="Cambria"/>
                <a:cs typeface="Cambria"/>
              </a:rPr>
              <a:t> </a:t>
            </a:r>
            <a:r>
              <a:rPr sz="1500" i="1" spc="45" dirty="0">
                <a:latin typeface="Cambria"/>
                <a:cs typeface="Cambria"/>
              </a:rPr>
              <a:t>кимось</a:t>
            </a:r>
            <a:r>
              <a:rPr sz="1500" i="1" spc="110" dirty="0">
                <a:latin typeface="Cambria"/>
                <a:cs typeface="Cambria"/>
              </a:rPr>
              <a:t> іншим</a:t>
            </a:r>
            <a:r>
              <a:rPr sz="1500" i="1" spc="85" dirty="0">
                <a:latin typeface="Cambria"/>
                <a:cs typeface="Cambria"/>
              </a:rPr>
              <a:t> </a:t>
            </a:r>
            <a:r>
              <a:rPr sz="1500" i="1" spc="60" dirty="0">
                <a:latin typeface="Cambria"/>
                <a:cs typeface="Cambria"/>
              </a:rPr>
              <a:t>(одногрупниками,</a:t>
            </a:r>
            <a:r>
              <a:rPr sz="1500" i="1" spc="125" dirty="0">
                <a:latin typeface="Cambria"/>
                <a:cs typeface="Cambria"/>
              </a:rPr>
              <a:t> </a:t>
            </a:r>
            <a:r>
              <a:rPr sz="1500" i="1" spc="80" dirty="0">
                <a:latin typeface="Cambria"/>
                <a:cs typeface="Cambria"/>
              </a:rPr>
              <a:t>старшокурсниками</a:t>
            </a:r>
            <a:r>
              <a:rPr sz="1500" i="1" spc="120" dirty="0">
                <a:latin typeface="Cambria"/>
                <a:cs typeface="Cambria"/>
              </a:rPr>
              <a:t> </a:t>
            </a:r>
            <a:r>
              <a:rPr sz="1500" i="1" spc="35" dirty="0">
                <a:latin typeface="Cambria"/>
                <a:cs typeface="Cambria"/>
              </a:rPr>
              <a:t>тощо)</a:t>
            </a:r>
            <a:r>
              <a:rPr sz="1500" i="1" spc="95" dirty="0">
                <a:latin typeface="Cambria"/>
                <a:cs typeface="Cambria"/>
              </a:rPr>
              <a:t> </a:t>
            </a:r>
            <a:r>
              <a:rPr sz="1500" i="1" spc="45" dirty="0">
                <a:latin typeface="Cambria"/>
                <a:cs typeface="Cambria"/>
              </a:rPr>
              <a:t>для</a:t>
            </a:r>
            <a:endParaRPr sz="1500">
              <a:latin typeface="Cambria"/>
              <a:cs typeface="Cambria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883716" y="5572455"/>
            <a:ext cx="4079875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i="1" spc="75" dirty="0">
                <a:latin typeface="Cambria"/>
                <a:cs typeface="Cambria"/>
              </a:rPr>
              <a:t>виконання </a:t>
            </a:r>
            <a:r>
              <a:rPr sz="1500" i="1" spc="65" dirty="0">
                <a:latin typeface="Cambria"/>
                <a:cs typeface="Cambria"/>
              </a:rPr>
              <a:t>завдання</a:t>
            </a:r>
            <a:r>
              <a:rPr sz="1500" i="1" spc="80" dirty="0">
                <a:latin typeface="Cambria"/>
                <a:cs typeface="Cambria"/>
              </a:rPr>
              <a:t> </a:t>
            </a:r>
            <a:r>
              <a:rPr sz="1500" i="1" spc="50" dirty="0">
                <a:latin typeface="Cambria"/>
                <a:cs typeface="Cambria"/>
              </a:rPr>
              <a:t>без</a:t>
            </a:r>
            <a:r>
              <a:rPr sz="1500" i="1" spc="85" dirty="0">
                <a:latin typeface="Cambria"/>
                <a:cs typeface="Cambria"/>
              </a:rPr>
              <a:t> </a:t>
            </a:r>
            <a:r>
              <a:rPr sz="1500" i="1" spc="35" dirty="0">
                <a:latin typeface="Cambria"/>
                <a:cs typeface="Cambria"/>
              </a:rPr>
              <a:t>дозволу</a:t>
            </a:r>
            <a:r>
              <a:rPr sz="1500" i="1" spc="70" dirty="0">
                <a:latin typeface="Cambria"/>
                <a:cs typeface="Cambria"/>
              </a:rPr>
              <a:t> </a:t>
            </a:r>
            <a:r>
              <a:rPr sz="1500" i="1" spc="80" dirty="0">
                <a:latin typeface="Cambria"/>
                <a:cs typeface="Cambria"/>
              </a:rPr>
              <a:t>викладача.</a:t>
            </a:r>
            <a:endParaRPr sz="15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462C1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592</Words>
  <Application>Microsoft Office PowerPoint</Application>
  <PresentationFormat>Широкий екран</PresentationFormat>
  <Paragraphs>65</Paragraphs>
  <Slides>7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7</vt:i4>
      </vt:variant>
    </vt:vector>
  </HeadingPairs>
  <TitlesOfParts>
    <vt:vector size="16" baseType="lpstr">
      <vt:lpstr>Arial</vt:lpstr>
      <vt:lpstr>Calibri</vt:lpstr>
      <vt:lpstr>Cambria</vt:lpstr>
      <vt:lpstr>Microsoft Sans Serif</vt:lpstr>
      <vt:lpstr>Tahoma</vt:lpstr>
      <vt:lpstr>Trebuchet MS</vt:lpstr>
      <vt:lpstr>Verdana</vt:lpstr>
      <vt:lpstr>Wingdings</vt:lpstr>
      <vt:lpstr>Office Theme</vt:lpstr>
      <vt:lpstr>Про доброчесність в освіті та плагіат</vt:lpstr>
      <vt:lpstr>Законодавче регулювання</vt:lpstr>
      <vt:lpstr>Антикорупційний уповноважений в ЗВО</vt:lpstr>
      <vt:lpstr>Презентація PowerPoint</vt:lpstr>
      <vt:lpstr>Презентація PowerPoint</vt:lpstr>
      <vt:lpstr>Визначення плагіату</vt:lpstr>
      <vt:lpstr>Академічний плагіат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 доброчесність в освіті та плагіат</dc:title>
  <dc:creator>Larysa Sergiienko</dc:creator>
  <cp:lastModifiedBy>Руслана Валерко</cp:lastModifiedBy>
  <cp:revision>1</cp:revision>
  <dcterms:created xsi:type="dcterms:W3CDTF">2024-03-18T06:41:29Z</dcterms:created>
  <dcterms:modified xsi:type="dcterms:W3CDTF">2025-04-03T17:08:33Z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2024-02-19T00:00:00Z</vt:filetime>
  </property>
  <property fmtid="{D5CDD505-2E9C-101B-9397-08002B2CF9AE}" pid="3" name="Creator">
    <vt:lpwstr>Microsoft® PowerPoint® для Microsoft 365</vt:lpwstr>
  </property>
  <property fmtid="{D5CDD505-2E9C-101B-9397-08002B2CF9AE}" pid="4" name="LastSaved">
    <vt:filetime>2024-03-18T00:00:00Z</vt:filetime>
  </property>
</Properties>
</file>