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765675"/>
            <a:ext cx="12191999" cy="10923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9553" y="414274"/>
            <a:ext cx="1069289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91" y="1690242"/>
            <a:ext cx="9121775" cy="3694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ppd_kvd@ztu.edu.ua" TargetMode="Externa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568" y="563880"/>
            <a:ext cx="1129284" cy="10668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03152" y="0"/>
            <a:ext cx="688848" cy="199186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6102096"/>
            <a:ext cx="4643755" cy="756285"/>
          </a:xfrm>
          <a:custGeom>
            <a:avLst/>
            <a:gdLst/>
            <a:ahLst/>
            <a:cxnLst/>
            <a:rect l="l" t="t" r="r" b="b"/>
            <a:pathLst>
              <a:path w="4643755" h="756284">
                <a:moveTo>
                  <a:pt x="4517644" y="0"/>
                </a:moveTo>
                <a:lnTo>
                  <a:pt x="0" y="0"/>
                </a:lnTo>
                <a:lnTo>
                  <a:pt x="0" y="755902"/>
                </a:lnTo>
                <a:lnTo>
                  <a:pt x="4643628" y="755902"/>
                </a:lnTo>
                <a:lnTo>
                  <a:pt x="4643628" y="125983"/>
                </a:lnTo>
                <a:lnTo>
                  <a:pt x="4517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99994" y="216865"/>
            <a:ext cx="75920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70" dirty="0"/>
              <a:t>Про</a:t>
            </a:r>
            <a:r>
              <a:rPr sz="2800" spc="175" dirty="0"/>
              <a:t> </a:t>
            </a:r>
            <a:r>
              <a:rPr sz="2800" spc="155" dirty="0"/>
              <a:t>доброчесність</a:t>
            </a:r>
            <a:r>
              <a:rPr sz="2800" spc="180" dirty="0"/>
              <a:t> </a:t>
            </a:r>
            <a:r>
              <a:rPr sz="2800" spc="-55" dirty="0"/>
              <a:t>в</a:t>
            </a:r>
            <a:r>
              <a:rPr sz="2800" spc="180" dirty="0"/>
              <a:t> </a:t>
            </a:r>
            <a:r>
              <a:rPr sz="2800" spc="155" dirty="0"/>
              <a:t>освіті</a:t>
            </a:r>
            <a:r>
              <a:rPr sz="2800" spc="180" dirty="0"/>
              <a:t> </a:t>
            </a:r>
            <a:r>
              <a:rPr sz="2800" spc="240" dirty="0"/>
              <a:t>та</a:t>
            </a:r>
            <a:r>
              <a:rPr sz="2800" spc="165" dirty="0"/>
              <a:t> </a:t>
            </a:r>
            <a:r>
              <a:rPr sz="2800" spc="215" dirty="0"/>
              <a:t>плагіат</a:t>
            </a:r>
            <a:endParaRPr sz="2800"/>
          </a:p>
        </p:txBody>
      </p:sp>
      <p:sp>
        <p:nvSpPr>
          <p:cNvPr id="6" name="object 6"/>
          <p:cNvSpPr/>
          <p:nvPr/>
        </p:nvSpPr>
        <p:spPr>
          <a:xfrm>
            <a:off x="1782064" y="3136518"/>
            <a:ext cx="7385684" cy="548640"/>
          </a:xfrm>
          <a:custGeom>
            <a:avLst/>
            <a:gdLst/>
            <a:ahLst/>
            <a:cxnLst/>
            <a:rect l="l" t="t" r="r" b="b"/>
            <a:pathLst>
              <a:path w="7385684" h="548639">
                <a:moveTo>
                  <a:pt x="7385291" y="0"/>
                </a:moveTo>
                <a:lnTo>
                  <a:pt x="0" y="0"/>
                </a:lnTo>
                <a:lnTo>
                  <a:pt x="0" y="274320"/>
                </a:lnTo>
                <a:lnTo>
                  <a:pt x="0" y="548640"/>
                </a:lnTo>
                <a:lnTo>
                  <a:pt x="5661660" y="548640"/>
                </a:lnTo>
                <a:lnTo>
                  <a:pt x="5661660" y="274320"/>
                </a:lnTo>
                <a:lnTo>
                  <a:pt x="7385291" y="274320"/>
                </a:lnTo>
                <a:lnTo>
                  <a:pt x="7385291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82064" y="1431163"/>
            <a:ext cx="4334510" cy="276225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  <a:tabLst>
                <a:tab pos="1972310" algn="l"/>
                <a:tab pos="2237105" algn="l"/>
                <a:tab pos="3127375" algn="l"/>
              </a:tabLst>
            </a:pPr>
            <a:r>
              <a:rPr sz="1800" b="1" i="1" spc="120" dirty="0">
                <a:latin typeface="Cambria"/>
                <a:cs typeface="Cambria"/>
              </a:rPr>
              <a:t>Доброчесність	</a:t>
            </a:r>
            <a:r>
              <a:rPr sz="1800" b="1" i="1" spc="30" dirty="0">
                <a:latin typeface="Cambria"/>
                <a:cs typeface="Cambria"/>
              </a:rPr>
              <a:t>у	</a:t>
            </a:r>
            <a:r>
              <a:rPr sz="1800" b="1" i="1" spc="135" dirty="0">
                <a:latin typeface="Cambria"/>
                <a:cs typeface="Cambria"/>
              </a:rPr>
              <a:t>вищій	</a:t>
            </a:r>
            <a:r>
              <a:rPr sz="1800" b="1" i="1" spc="100" dirty="0">
                <a:latin typeface="Cambria"/>
                <a:cs typeface="Cambria"/>
              </a:rPr>
              <a:t>освіті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4382" y="1415922"/>
            <a:ext cx="4782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145" algn="l"/>
                <a:tab pos="1396365" algn="l"/>
                <a:tab pos="2591435" algn="l"/>
                <a:tab pos="4374515" algn="l"/>
              </a:tabLst>
            </a:pPr>
            <a:r>
              <a:rPr sz="1800" b="1" i="1" dirty="0">
                <a:latin typeface="Cambria"/>
                <a:cs typeface="Cambria"/>
              </a:rPr>
              <a:t>–	</a:t>
            </a:r>
            <a:r>
              <a:rPr sz="1800" i="1" spc="100" dirty="0">
                <a:latin typeface="Cambria"/>
                <a:cs typeface="Cambria"/>
              </a:rPr>
              <a:t>частина</a:t>
            </a:r>
            <a:r>
              <a:rPr sz="1800" i="1" dirty="0">
                <a:latin typeface="Cambria"/>
                <a:cs typeface="Cambria"/>
              </a:rPr>
              <a:t>	</a:t>
            </a:r>
            <a:r>
              <a:rPr sz="1800" i="1" spc="75" dirty="0">
                <a:latin typeface="Cambria"/>
                <a:cs typeface="Cambria"/>
              </a:rPr>
              <a:t>за</a:t>
            </a:r>
            <a:r>
              <a:rPr sz="1800" i="1" spc="55" dirty="0">
                <a:latin typeface="Cambria"/>
                <a:cs typeface="Cambria"/>
              </a:rPr>
              <a:t>г</a:t>
            </a:r>
            <a:r>
              <a:rPr sz="1800" i="1" spc="60" dirty="0">
                <a:latin typeface="Cambria"/>
                <a:cs typeface="Cambria"/>
              </a:rPr>
              <a:t>аль</a:t>
            </a:r>
            <a:r>
              <a:rPr sz="1800" i="1" spc="65" dirty="0">
                <a:latin typeface="Cambria"/>
                <a:cs typeface="Cambria"/>
              </a:rPr>
              <a:t>н</a:t>
            </a:r>
            <a:r>
              <a:rPr sz="1800" i="1" spc="45" dirty="0">
                <a:latin typeface="Cambria"/>
                <a:cs typeface="Cambria"/>
              </a:rPr>
              <a:t>ої</a:t>
            </a:r>
            <a:r>
              <a:rPr sz="1800" i="1" dirty="0">
                <a:latin typeface="Cambria"/>
                <a:cs typeface="Cambria"/>
              </a:rPr>
              <a:t>	</a:t>
            </a:r>
            <a:r>
              <a:rPr sz="1800" i="1" spc="25" dirty="0">
                <a:latin typeface="Cambria"/>
                <a:cs typeface="Cambria"/>
              </a:rPr>
              <a:t>доброче</a:t>
            </a:r>
            <a:r>
              <a:rPr sz="1800" i="1" spc="30" dirty="0">
                <a:latin typeface="Cambria"/>
                <a:cs typeface="Cambria"/>
              </a:rPr>
              <a:t>с</a:t>
            </a:r>
            <a:r>
              <a:rPr sz="1800" i="1" spc="45" dirty="0">
                <a:latin typeface="Cambria"/>
                <a:cs typeface="Cambria"/>
              </a:rPr>
              <a:t>но</a:t>
            </a:r>
            <a:r>
              <a:rPr sz="1800" i="1" spc="40" dirty="0">
                <a:latin typeface="Cambria"/>
                <a:cs typeface="Cambria"/>
              </a:rPr>
              <a:t>с</a:t>
            </a:r>
            <a:r>
              <a:rPr sz="1800" i="1" spc="170" dirty="0">
                <a:latin typeface="Cambria"/>
                <a:cs typeface="Cambria"/>
              </a:rPr>
              <a:t>ті</a:t>
            </a:r>
            <a:r>
              <a:rPr sz="1800" i="1" spc="65" dirty="0">
                <a:latin typeface="Cambria"/>
                <a:cs typeface="Cambria"/>
              </a:rPr>
              <a:t>,</a:t>
            </a:r>
            <a:r>
              <a:rPr sz="1800" i="1" dirty="0">
                <a:latin typeface="Cambria"/>
                <a:cs typeface="Cambria"/>
              </a:rPr>
              <a:t>	</a:t>
            </a:r>
            <a:r>
              <a:rPr sz="1800" i="1" spc="60" dirty="0">
                <a:latin typeface="Cambria"/>
                <a:cs typeface="Cambria"/>
              </a:rPr>
              <a:t>я</a:t>
            </a:r>
            <a:r>
              <a:rPr sz="1800" i="1" spc="130" dirty="0">
                <a:latin typeface="Cambria"/>
                <a:cs typeface="Cambria"/>
              </a:rPr>
              <a:t>ка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14999"/>
              </a:lnSpc>
              <a:spcBef>
                <a:spcPts val="100"/>
              </a:spcBef>
            </a:pPr>
            <a:r>
              <a:rPr spc="60" dirty="0"/>
              <a:t>полягає </a:t>
            </a:r>
            <a:r>
              <a:rPr spc="70" dirty="0"/>
              <a:t>у </a:t>
            </a:r>
            <a:r>
              <a:rPr spc="90" dirty="0"/>
              <a:t>цілісному </a:t>
            </a:r>
            <a:r>
              <a:rPr spc="95" dirty="0"/>
              <a:t>розвитку </a:t>
            </a:r>
            <a:r>
              <a:rPr spc="70" dirty="0"/>
              <a:t>студентів </a:t>
            </a:r>
            <a:r>
              <a:rPr spc="120" dirty="0"/>
              <a:t>та </a:t>
            </a:r>
            <a:r>
              <a:rPr spc="80" dirty="0"/>
              <a:t>вихованні </a:t>
            </a:r>
            <a:r>
              <a:rPr spc="55" dirty="0"/>
              <a:t>доброчесності, </a:t>
            </a:r>
            <a:r>
              <a:rPr spc="110" dirty="0"/>
              <a:t>яка </a:t>
            </a:r>
            <a:r>
              <a:rPr spc="105" dirty="0"/>
              <a:t>потім </a:t>
            </a:r>
            <a:r>
              <a:rPr spc="110" dirty="0"/>
              <a:t> </a:t>
            </a:r>
            <a:r>
              <a:rPr spc="55" dirty="0"/>
              <a:t>вийде </a:t>
            </a:r>
            <a:r>
              <a:rPr spc="90" dirty="0"/>
              <a:t>за </a:t>
            </a:r>
            <a:r>
              <a:rPr spc="95" dirty="0"/>
              <a:t>межі </a:t>
            </a:r>
            <a:r>
              <a:rPr spc="55" dirty="0"/>
              <a:t>університетського </a:t>
            </a:r>
            <a:r>
              <a:rPr spc="135" dirty="0"/>
              <a:t>життя </a:t>
            </a:r>
            <a:r>
              <a:rPr spc="110" dirty="0"/>
              <a:t>і </a:t>
            </a:r>
            <a:r>
              <a:rPr spc="30" dirty="0"/>
              <a:t>буде </a:t>
            </a:r>
            <a:r>
              <a:rPr spc="80" dirty="0"/>
              <a:t>проявлятися </a:t>
            </a:r>
            <a:r>
              <a:rPr spc="70" dirty="0"/>
              <a:t>у </a:t>
            </a:r>
            <a:r>
              <a:rPr spc="85" dirty="0"/>
              <a:t>формі </a:t>
            </a:r>
            <a:r>
              <a:rPr spc="55" dirty="0"/>
              <a:t>особистої </a:t>
            </a:r>
            <a:r>
              <a:rPr spc="60" dirty="0"/>
              <a:t> </a:t>
            </a:r>
            <a:r>
              <a:rPr spc="120" dirty="0"/>
              <a:t>та</a:t>
            </a:r>
            <a:r>
              <a:rPr spc="100" dirty="0"/>
              <a:t> </a:t>
            </a:r>
            <a:r>
              <a:rPr spc="60" dirty="0"/>
              <a:t>соціальної</a:t>
            </a:r>
            <a:r>
              <a:rPr spc="90" dirty="0"/>
              <a:t> </a:t>
            </a:r>
            <a:r>
              <a:rPr spc="55" dirty="0"/>
              <a:t>відповідальності</a:t>
            </a:r>
            <a:r>
              <a:rPr spc="100" dirty="0"/>
              <a:t> </a:t>
            </a:r>
            <a:r>
              <a:rPr spc="55" dirty="0"/>
              <a:t>впродовж</a:t>
            </a:r>
            <a:r>
              <a:rPr spc="105" dirty="0"/>
              <a:t> </a:t>
            </a:r>
            <a:r>
              <a:rPr spc="135" dirty="0"/>
              <a:t>життя.</a:t>
            </a:r>
          </a:p>
          <a:p>
            <a:pPr>
              <a:lnSpc>
                <a:spcPct val="100000"/>
              </a:lnSpc>
            </a:pPr>
            <a:endParaRPr sz="2100"/>
          </a:p>
          <a:p>
            <a:pPr marL="12700" marR="1784350">
              <a:lnSpc>
                <a:spcPct val="100000"/>
              </a:lnSpc>
              <a:spcBef>
                <a:spcPts val="1355"/>
              </a:spcBef>
            </a:pPr>
            <a:r>
              <a:rPr b="1" spc="165" dirty="0">
                <a:latin typeface="Cambria"/>
                <a:cs typeface="Cambria"/>
              </a:rPr>
              <a:t>Цінності</a:t>
            </a:r>
            <a:r>
              <a:rPr b="1" spc="100" dirty="0">
                <a:latin typeface="Cambria"/>
                <a:cs typeface="Cambria"/>
              </a:rPr>
              <a:t> доброчесності</a:t>
            </a:r>
            <a:r>
              <a:rPr b="1" spc="120" dirty="0">
                <a:latin typeface="Cambria"/>
                <a:cs typeface="Cambria"/>
              </a:rPr>
              <a:t> </a:t>
            </a:r>
            <a:r>
              <a:rPr b="1" spc="30" dirty="0">
                <a:latin typeface="Cambria"/>
                <a:cs typeface="Cambria"/>
              </a:rPr>
              <a:t>у</a:t>
            </a:r>
            <a:r>
              <a:rPr b="1" spc="105" dirty="0">
                <a:latin typeface="Cambria"/>
                <a:cs typeface="Cambria"/>
              </a:rPr>
              <a:t> </a:t>
            </a:r>
            <a:r>
              <a:rPr b="1" spc="135" dirty="0">
                <a:latin typeface="Cambria"/>
                <a:cs typeface="Cambria"/>
              </a:rPr>
              <a:t>вищій</a:t>
            </a:r>
            <a:r>
              <a:rPr b="1" spc="125" dirty="0">
                <a:latin typeface="Cambria"/>
                <a:cs typeface="Cambria"/>
              </a:rPr>
              <a:t> </a:t>
            </a:r>
            <a:r>
              <a:rPr b="1" spc="100" dirty="0">
                <a:latin typeface="Cambria"/>
                <a:cs typeface="Cambria"/>
              </a:rPr>
              <a:t>освіті</a:t>
            </a:r>
            <a:r>
              <a:rPr b="1" spc="110" dirty="0">
                <a:latin typeface="Cambria"/>
                <a:cs typeface="Cambria"/>
              </a:rPr>
              <a:t> </a:t>
            </a:r>
            <a:r>
              <a:rPr b="1" spc="114" dirty="0">
                <a:latin typeface="Cambria"/>
                <a:cs typeface="Cambria"/>
              </a:rPr>
              <a:t>є</a:t>
            </a:r>
            <a:r>
              <a:rPr b="1" spc="95" dirty="0">
                <a:latin typeface="Cambria"/>
                <a:cs typeface="Cambria"/>
              </a:rPr>
              <a:t> </a:t>
            </a:r>
            <a:r>
              <a:rPr b="1" spc="125" dirty="0">
                <a:latin typeface="Cambria"/>
                <a:cs typeface="Cambria"/>
              </a:rPr>
              <a:t>невичерпними</a:t>
            </a:r>
            <a:r>
              <a:rPr b="1" spc="130" dirty="0">
                <a:latin typeface="Cambria"/>
                <a:cs typeface="Cambria"/>
              </a:rPr>
              <a:t> </a:t>
            </a:r>
            <a:r>
              <a:rPr b="1" spc="155" dirty="0">
                <a:latin typeface="Cambria"/>
                <a:cs typeface="Cambria"/>
              </a:rPr>
              <a:t>та </a:t>
            </a:r>
            <a:r>
              <a:rPr b="1" spc="-380" dirty="0">
                <a:latin typeface="Cambria"/>
                <a:cs typeface="Cambria"/>
              </a:rPr>
              <a:t> </a:t>
            </a:r>
            <a:r>
              <a:rPr b="1" spc="140" dirty="0">
                <a:latin typeface="Cambria"/>
                <a:cs typeface="Cambria"/>
              </a:rPr>
              <a:t>різноманітними,</a:t>
            </a:r>
            <a:r>
              <a:rPr b="1" spc="135" dirty="0">
                <a:latin typeface="Cambria"/>
                <a:cs typeface="Cambria"/>
              </a:rPr>
              <a:t> але</a:t>
            </a:r>
            <a:r>
              <a:rPr b="1" spc="120" dirty="0">
                <a:latin typeface="Cambria"/>
                <a:cs typeface="Cambria"/>
              </a:rPr>
              <a:t> </a:t>
            </a:r>
            <a:r>
              <a:rPr b="1" spc="114" dirty="0">
                <a:latin typeface="Cambria"/>
                <a:cs typeface="Cambria"/>
              </a:rPr>
              <a:t>можна</a:t>
            </a:r>
            <a:r>
              <a:rPr b="1" spc="130" dirty="0">
                <a:latin typeface="Cambria"/>
                <a:cs typeface="Cambria"/>
              </a:rPr>
              <a:t> </a:t>
            </a:r>
            <a:r>
              <a:rPr b="1" spc="125" dirty="0">
                <a:latin typeface="Cambria"/>
                <a:cs typeface="Cambria"/>
              </a:rPr>
              <a:t>виділити</a:t>
            </a:r>
            <a:r>
              <a:rPr b="1" spc="120" dirty="0">
                <a:latin typeface="Cambria"/>
                <a:cs typeface="Cambria"/>
              </a:rPr>
              <a:t> </a:t>
            </a:r>
            <a:r>
              <a:rPr b="1" spc="125" dirty="0">
                <a:latin typeface="Cambria"/>
                <a:cs typeface="Cambria"/>
              </a:rPr>
              <a:t>такі:</a:t>
            </a:r>
          </a:p>
          <a:p>
            <a:pPr marL="469900" indent="-305435">
              <a:lnSpc>
                <a:spcPct val="100000"/>
              </a:lnSpc>
              <a:spcBef>
                <a:spcPts val="1200"/>
              </a:spcBef>
              <a:buClr>
                <a:srgbClr val="B8D5D4"/>
              </a:buClr>
              <a:buSzPct val="66666"/>
              <a:buFont typeface="Microsoft Sans Serif"/>
              <a:buChar char="●"/>
              <a:tabLst>
                <a:tab pos="469900" algn="l"/>
                <a:tab pos="470534" algn="l"/>
              </a:tabLst>
            </a:pPr>
            <a:r>
              <a:rPr b="1" i="0" spc="20" dirty="0">
                <a:latin typeface="Arial"/>
                <a:cs typeface="Arial"/>
              </a:rPr>
              <a:t>свідомо</a:t>
            </a:r>
            <a:r>
              <a:rPr b="1" i="0" dirty="0">
                <a:latin typeface="Arial"/>
                <a:cs typeface="Arial"/>
              </a:rPr>
              <a:t> </a:t>
            </a:r>
            <a:r>
              <a:rPr b="1" i="0" spc="85" dirty="0">
                <a:latin typeface="Arial"/>
                <a:cs typeface="Arial"/>
              </a:rPr>
              <a:t>діяти</a:t>
            </a:r>
            <a:r>
              <a:rPr b="1" i="0" spc="-5" dirty="0">
                <a:latin typeface="Arial"/>
                <a:cs typeface="Arial"/>
              </a:rPr>
              <a:t> </a:t>
            </a:r>
            <a:r>
              <a:rPr b="1" i="0" spc="55" dirty="0">
                <a:latin typeface="Arial"/>
                <a:cs typeface="Arial"/>
              </a:rPr>
              <a:t>правильно</a:t>
            </a:r>
            <a:r>
              <a:rPr b="1" i="0" dirty="0">
                <a:latin typeface="Arial"/>
                <a:cs typeface="Arial"/>
              </a:rPr>
              <a:t> </a:t>
            </a:r>
            <a:r>
              <a:rPr b="1" i="0" spc="95" dirty="0">
                <a:latin typeface="Arial"/>
                <a:cs typeface="Arial"/>
              </a:rPr>
              <a:t>та</a:t>
            </a:r>
            <a:r>
              <a:rPr b="1" i="0" spc="-5" dirty="0">
                <a:latin typeface="Arial"/>
                <a:cs typeface="Arial"/>
              </a:rPr>
              <a:t> </a:t>
            </a:r>
            <a:r>
              <a:rPr b="1" i="0" spc="30" dirty="0">
                <a:latin typeface="Arial"/>
                <a:cs typeface="Arial"/>
              </a:rPr>
              <a:t>чесно,</a:t>
            </a:r>
          </a:p>
          <a:p>
            <a:pPr marL="469900" indent="-305435">
              <a:lnSpc>
                <a:spcPct val="100000"/>
              </a:lnSpc>
              <a:spcBef>
                <a:spcPts val="325"/>
              </a:spcBef>
              <a:buClr>
                <a:srgbClr val="B8D5D4"/>
              </a:buClr>
              <a:buSzPct val="66666"/>
              <a:buFont typeface="Microsoft Sans Serif"/>
              <a:buChar char="●"/>
              <a:tabLst>
                <a:tab pos="469900" algn="l"/>
                <a:tab pos="470534" algn="l"/>
              </a:tabLst>
            </a:pPr>
            <a:r>
              <a:rPr b="1" i="0" spc="100" dirty="0">
                <a:latin typeface="Arial"/>
                <a:cs typeface="Arial"/>
              </a:rPr>
              <a:t>мати</a:t>
            </a:r>
            <a:r>
              <a:rPr b="1" i="0" spc="10" dirty="0">
                <a:latin typeface="Arial"/>
                <a:cs typeface="Arial"/>
              </a:rPr>
              <a:t> </a:t>
            </a:r>
            <a:r>
              <a:rPr b="1" i="0" spc="-5" dirty="0">
                <a:latin typeface="Arial"/>
                <a:cs typeface="Arial"/>
              </a:rPr>
              <a:t>свободу</a:t>
            </a:r>
            <a:r>
              <a:rPr b="1" i="0" spc="20" dirty="0">
                <a:latin typeface="Arial"/>
                <a:cs typeface="Arial"/>
              </a:rPr>
              <a:t> </a:t>
            </a:r>
            <a:r>
              <a:rPr b="1" i="0" spc="15" dirty="0">
                <a:latin typeface="Arial"/>
                <a:cs typeface="Arial"/>
              </a:rPr>
              <a:t>для</a:t>
            </a:r>
            <a:r>
              <a:rPr b="1" i="0" spc="30" dirty="0">
                <a:latin typeface="Arial"/>
                <a:cs typeface="Arial"/>
              </a:rPr>
              <a:t> </a:t>
            </a:r>
            <a:r>
              <a:rPr b="1" i="0" spc="110" dirty="0">
                <a:latin typeface="Arial"/>
                <a:cs typeface="Arial"/>
              </a:rPr>
              <a:t>вираження</a:t>
            </a:r>
            <a:r>
              <a:rPr b="1" i="0" spc="15" dirty="0">
                <a:latin typeface="Arial"/>
                <a:cs typeface="Arial"/>
              </a:rPr>
              <a:t> </a:t>
            </a:r>
            <a:r>
              <a:rPr b="1" i="0" spc="100" dirty="0">
                <a:latin typeface="Arial"/>
                <a:cs typeface="Arial"/>
              </a:rPr>
              <a:t>думки</a:t>
            </a:r>
            <a:r>
              <a:rPr b="1" i="0" spc="25" dirty="0">
                <a:latin typeface="Arial"/>
                <a:cs typeface="Arial"/>
              </a:rPr>
              <a:t> </a:t>
            </a:r>
            <a:r>
              <a:rPr b="1" i="0" spc="90" dirty="0">
                <a:latin typeface="Arial"/>
                <a:cs typeface="Arial"/>
              </a:rPr>
              <a:t>та</a:t>
            </a:r>
            <a:r>
              <a:rPr b="1" i="0" spc="20" dirty="0">
                <a:latin typeface="Arial"/>
                <a:cs typeface="Arial"/>
              </a:rPr>
              <a:t> </a:t>
            </a:r>
            <a:r>
              <a:rPr b="1" i="0" spc="105" dirty="0">
                <a:latin typeface="Arial"/>
                <a:cs typeface="Arial"/>
              </a:rPr>
              <a:t>поважати</a:t>
            </a:r>
            <a:r>
              <a:rPr b="1" i="0" spc="-5" dirty="0">
                <a:latin typeface="Arial"/>
                <a:cs typeface="Arial"/>
              </a:rPr>
              <a:t> </a:t>
            </a:r>
            <a:r>
              <a:rPr b="1" i="0" spc="100" dirty="0">
                <a:latin typeface="Arial"/>
                <a:cs typeface="Arial"/>
              </a:rPr>
              <a:t>думки</a:t>
            </a:r>
            <a:r>
              <a:rPr b="1" i="0" spc="25" dirty="0">
                <a:latin typeface="Arial"/>
                <a:cs typeface="Arial"/>
              </a:rPr>
              <a:t> </a:t>
            </a:r>
            <a:r>
              <a:rPr b="1" i="0" spc="120" dirty="0">
                <a:latin typeface="Arial"/>
                <a:cs typeface="Arial"/>
              </a:rPr>
              <a:t>інших,</a:t>
            </a:r>
          </a:p>
          <a:p>
            <a:pPr marL="469900" marR="5080" indent="-305435">
              <a:lnSpc>
                <a:spcPct val="114999"/>
              </a:lnSpc>
              <a:buClr>
                <a:srgbClr val="B8D5D4"/>
              </a:buClr>
              <a:buSzPct val="66666"/>
              <a:buFont typeface="Microsoft Sans Serif"/>
              <a:buChar char="●"/>
              <a:tabLst>
                <a:tab pos="469900" algn="l"/>
                <a:tab pos="470534" algn="l"/>
                <a:tab pos="1167765" algn="l"/>
                <a:tab pos="3233420" algn="l"/>
                <a:tab pos="3630929" algn="l"/>
                <a:tab pos="4252595" algn="l"/>
                <a:tab pos="4700905" algn="l"/>
                <a:tab pos="5926455" algn="l"/>
                <a:tab pos="6592570" algn="l"/>
                <a:tab pos="6991350" algn="l"/>
                <a:tab pos="7881620" algn="l"/>
              </a:tabLst>
            </a:pPr>
            <a:r>
              <a:rPr b="1" i="0" spc="75" dirty="0">
                <a:latin typeface="Arial"/>
                <a:cs typeface="Arial"/>
              </a:rPr>
              <a:t>бути	в</a:t>
            </a:r>
            <a:r>
              <a:rPr b="1" i="0" spc="35" dirty="0">
                <a:latin typeface="Arial"/>
                <a:cs typeface="Arial"/>
              </a:rPr>
              <a:t>і</a:t>
            </a:r>
            <a:r>
              <a:rPr b="1" i="0" spc="45" dirty="0">
                <a:latin typeface="Arial"/>
                <a:cs typeface="Arial"/>
              </a:rPr>
              <a:t>д</a:t>
            </a:r>
            <a:r>
              <a:rPr b="1" i="0" spc="40" dirty="0">
                <a:latin typeface="Arial"/>
                <a:cs typeface="Arial"/>
              </a:rPr>
              <a:t>п</a:t>
            </a:r>
            <a:r>
              <a:rPr b="1" i="0" spc="50" dirty="0">
                <a:latin typeface="Arial"/>
                <a:cs typeface="Arial"/>
              </a:rPr>
              <a:t>овідальним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80" dirty="0">
                <a:latin typeface="Arial"/>
                <a:cs typeface="Arial"/>
              </a:rPr>
              <a:t>за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-25" dirty="0">
                <a:latin typeface="Arial"/>
                <a:cs typeface="Arial"/>
              </a:rPr>
              <a:t>св</a:t>
            </a:r>
            <a:r>
              <a:rPr b="1" i="0" spc="-30" dirty="0">
                <a:latin typeface="Arial"/>
                <a:cs typeface="Arial"/>
              </a:rPr>
              <a:t>о</a:t>
            </a:r>
            <a:r>
              <a:rPr b="1" i="0" spc="160" dirty="0">
                <a:latin typeface="Arial"/>
                <a:cs typeface="Arial"/>
              </a:rPr>
              <a:t>ї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90" dirty="0">
                <a:latin typeface="Arial"/>
                <a:cs typeface="Arial"/>
              </a:rPr>
              <a:t>д</a:t>
            </a:r>
            <a:r>
              <a:rPr b="1" i="0" spc="30" dirty="0">
                <a:latin typeface="Arial"/>
                <a:cs typeface="Arial"/>
              </a:rPr>
              <a:t>і</a:t>
            </a:r>
            <a:r>
              <a:rPr b="1" i="0" spc="160" dirty="0">
                <a:latin typeface="Arial"/>
                <a:cs typeface="Arial"/>
              </a:rPr>
              <a:t>ї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45" dirty="0">
                <a:latin typeface="Arial"/>
                <a:cs typeface="Arial"/>
              </a:rPr>
              <a:t>с</a:t>
            </a:r>
            <a:r>
              <a:rPr b="1" i="0" spc="30" dirty="0">
                <a:latin typeface="Arial"/>
                <a:cs typeface="Arial"/>
              </a:rPr>
              <a:t>т</a:t>
            </a:r>
            <a:r>
              <a:rPr b="1" i="0" spc="-15" dirty="0">
                <a:latin typeface="Arial"/>
                <a:cs typeface="Arial"/>
              </a:rPr>
              <a:t>осо</a:t>
            </a:r>
            <a:r>
              <a:rPr b="1" i="0" spc="-10" dirty="0">
                <a:latin typeface="Arial"/>
                <a:cs typeface="Arial"/>
              </a:rPr>
              <a:t>в</a:t>
            </a:r>
            <a:r>
              <a:rPr b="1" i="0" spc="65" dirty="0">
                <a:latin typeface="Arial"/>
                <a:cs typeface="Arial"/>
              </a:rPr>
              <a:t>н</a:t>
            </a:r>
            <a:r>
              <a:rPr b="1" i="0" spc="70" dirty="0">
                <a:latin typeface="Arial"/>
                <a:cs typeface="Arial"/>
              </a:rPr>
              <a:t>о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10" dirty="0">
                <a:latin typeface="Arial"/>
                <a:cs typeface="Arial"/>
              </a:rPr>
              <a:t>с</a:t>
            </a:r>
            <a:r>
              <a:rPr b="1" i="0" spc="5" dirty="0">
                <a:latin typeface="Arial"/>
                <a:cs typeface="Arial"/>
              </a:rPr>
              <a:t>ебе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85" dirty="0">
                <a:latin typeface="Arial"/>
                <a:cs typeface="Arial"/>
              </a:rPr>
              <a:t>т</a:t>
            </a:r>
            <a:r>
              <a:rPr b="1" i="0" spc="100" dirty="0">
                <a:latin typeface="Arial"/>
                <a:cs typeface="Arial"/>
              </a:rPr>
              <a:t>а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165" dirty="0">
                <a:latin typeface="Arial"/>
                <a:cs typeface="Arial"/>
              </a:rPr>
              <a:t>і</a:t>
            </a:r>
            <a:r>
              <a:rPr b="1" i="0" spc="140" dirty="0">
                <a:latin typeface="Arial"/>
                <a:cs typeface="Arial"/>
              </a:rPr>
              <a:t>нши</a:t>
            </a:r>
            <a:r>
              <a:rPr b="1" i="0" spc="120" dirty="0">
                <a:latin typeface="Arial"/>
                <a:cs typeface="Arial"/>
              </a:rPr>
              <a:t>х</a:t>
            </a:r>
            <a:r>
              <a:rPr b="1" i="0" dirty="0">
                <a:latin typeface="Arial"/>
                <a:cs typeface="Arial"/>
              </a:rPr>
              <a:t>	</a:t>
            </a:r>
            <a:r>
              <a:rPr b="1" i="0" spc="100" dirty="0">
                <a:latin typeface="Arial"/>
                <a:cs typeface="Arial"/>
              </a:rPr>
              <a:t>у</a:t>
            </a:r>
            <a:r>
              <a:rPr b="1" i="0" spc="70" dirty="0">
                <a:latin typeface="Arial"/>
                <a:cs typeface="Arial"/>
              </a:rPr>
              <a:t>ч</a:t>
            </a:r>
            <a:r>
              <a:rPr b="1" i="0" spc="75" dirty="0">
                <a:latin typeface="Arial"/>
                <a:cs typeface="Arial"/>
              </a:rPr>
              <a:t>а</a:t>
            </a:r>
            <a:r>
              <a:rPr b="1" i="0" spc="130" dirty="0">
                <a:latin typeface="Arial"/>
                <a:cs typeface="Arial"/>
              </a:rPr>
              <a:t>сни</a:t>
            </a:r>
            <a:r>
              <a:rPr b="1" i="0" spc="120" dirty="0">
                <a:latin typeface="Arial"/>
                <a:cs typeface="Arial"/>
              </a:rPr>
              <a:t>к</a:t>
            </a:r>
            <a:r>
              <a:rPr b="1" i="0" spc="35" dirty="0">
                <a:latin typeface="Arial"/>
                <a:cs typeface="Arial"/>
              </a:rPr>
              <a:t>ів  </a:t>
            </a:r>
            <a:r>
              <a:rPr b="1" i="0" spc="85" dirty="0">
                <a:latin typeface="Arial"/>
                <a:cs typeface="Arial"/>
              </a:rPr>
              <a:t>академічного</a:t>
            </a:r>
            <a:r>
              <a:rPr b="1" i="0" spc="5" dirty="0">
                <a:latin typeface="Arial"/>
                <a:cs typeface="Arial"/>
              </a:rPr>
              <a:t> </a:t>
            </a:r>
            <a:r>
              <a:rPr b="1" i="0" spc="50" dirty="0">
                <a:latin typeface="Arial"/>
                <a:cs typeface="Arial"/>
              </a:rPr>
              <a:t>процесу,</a:t>
            </a:r>
          </a:p>
          <a:p>
            <a:pPr marL="469900" indent="-305435">
              <a:lnSpc>
                <a:spcPct val="100000"/>
              </a:lnSpc>
              <a:spcBef>
                <a:spcPts val="325"/>
              </a:spcBef>
              <a:buClr>
                <a:srgbClr val="B8D5D4"/>
              </a:buClr>
              <a:buSzPct val="66666"/>
              <a:buFont typeface="Microsoft Sans Serif"/>
              <a:buChar char="●"/>
              <a:tabLst>
                <a:tab pos="469900" algn="l"/>
                <a:tab pos="470534" algn="l"/>
              </a:tabLst>
            </a:pPr>
            <a:r>
              <a:rPr b="1" i="0" spc="75" dirty="0">
                <a:latin typeface="Arial"/>
                <a:cs typeface="Arial"/>
              </a:rPr>
              <a:t>бути</a:t>
            </a:r>
            <a:r>
              <a:rPr b="1" i="0" spc="-15" dirty="0">
                <a:latin typeface="Arial"/>
                <a:cs typeface="Arial"/>
              </a:rPr>
              <a:t> </a:t>
            </a:r>
            <a:r>
              <a:rPr b="1" i="0" spc="95" dirty="0">
                <a:latin typeface="Arial"/>
                <a:cs typeface="Arial"/>
              </a:rPr>
              <a:t>компетентним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21891" y="5400547"/>
            <a:ext cx="3523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Clr>
                <a:srgbClr val="B8D5D4"/>
              </a:buClr>
              <a:buSzPct val="66666"/>
              <a:buFont typeface="Microsoft Sans Serif"/>
              <a:buChar char="●"/>
              <a:tabLst>
                <a:tab pos="317500" algn="l"/>
                <a:tab pos="318135" algn="l"/>
              </a:tabLst>
            </a:pPr>
            <a:r>
              <a:rPr sz="1800" b="1" spc="100" dirty="0">
                <a:latin typeface="Arial"/>
                <a:cs typeface="Arial"/>
              </a:rPr>
              <a:t>покращувати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свої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90" dirty="0">
                <a:latin typeface="Arial"/>
                <a:cs typeface="Arial"/>
              </a:rPr>
              <a:t>знання.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5127" y="1085088"/>
            <a:ext cx="8767572" cy="494538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0252964" y="5517896"/>
            <a:ext cx="1550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i="1" spc="90" dirty="0">
                <a:latin typeface="Cambria"/>
                <a:cs typeface="Cambria"/>
              </a:rPr>
              <a:t>Добро</a:t>
            </a:r>
            <a:r>
              <a:rPr sz="1500" b="1" i="1" spc="110" dirty="0">
                <a:latin typeface="Cambria"/>
                <a:cs typeface="Cambria"/>
              </a:rPr>
              <a:t>ч</a:t>
            </a:r>
            <a:r>
              <a:rPr sz="1500" b="1" i="1" spc="85" dirty="0">
                <a:latin typeface="Cambria"/>
                <a:cs typeface="Cambria"/>
              </a:rPr>
              <a:t>ес</a:t>
            </a:r>
            <a:r>
              <a:rPr sz="1500" b="1" i="1" spc="114" dirty="0">
                <a:latin typeface="Cambria"/>
                <a:cs typeface="Cambria"/>
              </a:rPr>
              <a:t>н</a:t>
            </a:r>
            <a:r>
              <a:rPr sz="1500" b="1" i="1" spc="75" dirty="0">
                <a:latin typeface="Cambria"/>
                <a:cs typeface="Cambria"/>
              </a:rPr>
              <a:t>ість  </a:t>
            </a:r>
            <a:r>
              <a:rPr sz="1500" b="1" i="1" spc="25" dirty="0">
                <a:latin typeface="Cambria"/>
                <a:cs typeface="Cambria"/>
              </a:rPr>
              <a:t>у</a:t>
            </a:r>
            <a:r>
              <a:rPr sz="1500" b="1" i="1" spc="45" dirty="0">
                <a:latin typeface="Cambria"/>
                <a:cs typeface="Cambria"/>
              </a:rPr>
              <a:t> </a:t>
            </a:r>
            <a:r>
              <a:rPr sz="1500" b="1" i="1" spc="120" dirty="0">
                <a:latin typeface="Cambria"/>
                <a:cs typeface="Cambria"/>
              </a:rPr>
              <a:t>вищий</a:t>
            </a:r>
            <a:r>
              <a:rPr sz="1500" b="1" i="1" spc="30" dirty="0">
                <a:latin typeface="Cambria"/>
                <a:cs typeface="Cambria"/>
              </a:rPr>
              <a:t> </a:t>
            </a:r>
            <a:r>
              <a:rPr sz="1500" b="1" i="1" spc="85" dirty="0">
                <a:latin typeface="Cambria"/>
                <a:cs typeface="Cambria"/>
              </a:rPr>
              <a:t>освіті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3019" y="1490472"/>
            <a:ext cx="787907" cy="4953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2511" y="506729"/>
            <a:ext cx="4999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75" dirty="0"/>
              <a:t>Законодавче</a:t>
            </a:r>
            <a:r>
              <a:rPr sz="2800" spc="135" dirty="0"/>
              <a:t> </a:t>
            </a:r>
            <a:r>
              <a:rPr sz="2800" spc="160" dirty="0"/>
              <a:t>регулювання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348486" y="2149220"/>
            <a:ext cx="6559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254" dirty="0">
                <a:latin typeface="Cambria"/>
                <a:cs typeface="Cambria"/>
              </a:rPr>
              <a:t>Закон</a:t>
            </a:r>
            <a:r>
              <a:rPr sz="2800" b="1" i="1" spc="185" dirty="0">
                <a:latin typeface="Cambria"/>
                <a:cs typeface="Cambria"/>
              </a:rPr>
              <a:t> </a:t>
            </a:r>
            <a:r>
              <a:rPr sz="2800" b="1" i="1" spc="254" dirty="0">
                <a:latin typeface="Cambria"/>
                <a:cs typeface="Cambria"/>
              </a:rPr>
              <a:t>України</a:t>
            </a:r>
            <a:r>
              <a:rPr sz="2800" b="1" i="1" spc="185" dirty="0">
                <a:latin typeface="Cambria"/>
                <a:cs typeface="Cambria"/>
              </a:rPr>
              <a:t> </a:t>
            </a:r>
            <a:r>
              <a:rPr sz="2800" b="1" i="1" spc="180" dirty="0">
                <a:latin typeface="Cambria"/>
                <a:cs typeface="Cambria"/>
              </a:rPr>
              <a:t>«Про</a:t>
            </a:r>
            <a:r>
              <a:rPr sz="2800" b="1" i="1" spc="200" dirty="0">
                <a:latin typeface="Cambria"/>
                <a:cs typeface="Cambria"/>
              </a:rPr>
              <a:t> </a:t>
            </a:r>
            <a:r>
              <a:rPr sz="2800" b="1" i="1" spc="145" dirty="0">
                <a:latin typeface="Cambria"/>
                <a:cs typeface="Cambria"/>
              </a:rPr>
              <a:t>вищу</a:t>
            </a:r>
            <a:r>
              <a:rPr sz="2800" b="1" i="1" spc="180" dirty="0">
                <a:latin typeface="Cambria"/>
                <a:cs typeface="Cambria"/>
              </a:rPr>
              <a:t> </a:t>
            </a:r>
            <a:r>
              <a:rPr sz="2800" b="1" i="1" spc="85" dirty="0">
                <a:latin typeface="Cambria"/>
                <a:cs typeface="Cambria"/>
              </a:rPr>
              <a:t>освіту»: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1058" y="2876042"/>
            <a:ext cx="1078230" cy="26543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45"/>
              </a:lnSpc>
            </a:pPr>
            <a:r>
              <a:rPr sz="1850" b="1" spc="-5" dirty="0">
                <a:latin typeface="Arial"/>
                <a:cs typeface="Arial"/>
              </a:rPr>
              <a:t>Стаття</a:t>
            </a:r>
            <a:r>
              <a:rPr sz="1850" b="1" spc="-25" dirty="0">
                <a:latin typeface="Arial"/>
                <a:cs typeface="Arial"/>
              </a:rPr>
              <a:t> </a:t>
            </a:r>
            <a:r>
              <a:rPr sz="1850" b="1" spc="5" dirty="0">
                <a:latin typeface="Arial"/>
                <a:cs typeface="Arial"/>
              </a:rPr>
              <a:t>1: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8486" y="3322631"/>
            <a:ext cx="9498965" cy="213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5"/>
              </a:spcBef>
            </a:pPr>
            <a:r>
              <a:rPr sz="2000" i="1" spc="120" dirty="0">
                <a:latin typeface="Cambria"/>
                <a:cs typeface="Cambria"/>
              </a:rPr>
              <a:t>вища </a:t>
            </a:r>
            <a:r>
              <a:rPr sz="2000" i="1" spc="75" dirty="0">
                <a:latin typeface="Cambria"/>
                <a:cs typeface="Cambria"/>
              </a:rPr>
              <a:t>освіта</a:t>
            </a:r>
            <a:r>
              <a:rPr sz="2000" i="1" spc="80" dirty="0">
                <a:latin typeface="Cambria"/>
                <a:cs typeface="Cambria"/>
              </a:rPr>
              <a:t> </a:t>
            </a:r>
            <a:r>
              <a:rPr sz="2000" i="1" spc="30" dirty="0">
                <a:latin typeface="Cambria"/>
                <a:cs typeface="Cambria"/>
              </a:rPr>
              <a:t>-</a:t>
            </a:r>
            <a:r>
              <a:rPr sz="2000" i="1" spc="35" dirty="0">
                <a:latin typeface="Cambria"/>
                <a:cs typeface="Cambria"/>
              </a:rPr>
              <a:t> </a:t>
            </a:r>
            <a:r>
              <a:rPr sz="2000" i="1" spc="90" dirty="0">
                <a:latin typeface="Cambria"/>
                <a:cs typeface="Cambria"/>
              </a:rPr>
              <a:t>сукупність </a:t>
            </a:r>
            <a:r>
              <a:rPr sz="2000" i="1" spc="95" dirty="0">
                <a:latin typeface="Cambria"/>
                <a:cs typeface="Cambria"/>
              </a:rPr>
              <a:t>систематизованих </a:t>
            </a:r>
            <a:r>
              <a:rPr sz="2000" i="1" spc="90" dirty="0">
                <a:latin typeface="Cambria"/>
                <a:cs typeface="Cambria"/>
              </a:rPr>
              <a:t>знань, </a:t>
            </a:r>
            <a:r>
              <a:rPr sz="2000" i="1" spc="80" dirty="0">
                <a:latin typeface="Cambria"/>
                <a:cs typeface="Cambria"/>
              </a:rPr>
              <a:t>умінь</a:t>
            </a:r>
            <a:r>
              <a:rPr sz="2000" i="1" spc="85" dirty="0">
                <a:latin typeface="Cambria"/>
                <a:cs typeface="Cambria"/>
              </a:rPr>
              <a:t> </a:t>
            </a:r>
            <a:r>
              <a:rPr sz="2000" i="1" spc="125" dirty="0">
                <a:latin typeface="Cambria"/>
                <a:cs typeface="Cambria"/>
              </a:rPr>
              <a:t>і </a:t>
            </a:r>
            <a:r>
              <a:rPr sz="2000" i="1" spc="140" dirty="0">
                <a:latin typeface="Cambria"/>
                <a:cs typeface="Cambria"/>
              </a:rPr>
              <a:t>практичних </a:t>
            </a:r>
            <a:r>
              <a:rPr sz="2000" i="1" spc="145" dirty="0">
                <a:latin typeface="Cambria"/>
                <a:cs typeface="Cambria"/>
              </a:rPr>
              <a:t> </a:t>
            </a:r>
            <a:r>
              <a:rPr sz="2000" i="1" spc="114" dirty="0">
                <a:latin typeface="Cambria"/>
                <a:cs typeface="Cambria"/>
              </a:rPr>
              <a:t>навичок,</a:t>
            </a:r>
            <a:r>
              <a:rPr sz="2000" i="1" spc="120" dirty="0">
                <a:latin typeface="Cambria"/>
                <a:cs typeface="Cambria"/>
              </a:rPr>
              <a:t> </a:t>
            </a:r>
            <a:r>
              <a:rPr sz="2000" b="1" i="1" spc="100" dirty="0">
                <a:latin typeface="Cambria"/>
                <a:cs typeface="Cambria"/>
              </a:rPr>
              <a:t>способів</a:t>
            </a:r>
            <a:r>
              <a:rPr sz="2000" b="1" i="1" spc="105" dirty="0">
                <a:latin typeface="Cambria"/>
                <a:cs typeface="Cambria"/>
              </a:rPr>
              <a:t> </a:t>
            </a:r>
            <a:r>
              <a:rPr sz="2000" b="1" i="1" spc="160" dirty="0">
                <a:latin typeface="Cambria"/>
                <a:cs typeface="Cambria"/>
              </a:rPr>
              <a:t>мислення,</a:t>
            </a:r>
            <a:r>
              <a:rPr sz="2000" b="1" i="1" spc="165" dirty="0">
                <a:latin typeface="Cambria"/>
                <a:cs typeface="Cambria"/>
              </a:rPr>
              <a:t> </a:t>
            </a:r>
            <a:r>
              <a:rPr sz="2000" b="1" i="1" spc="155" dirty="0">
                <a:latin typeface="Cambria"/>
                <a:cs typeface="Cambria"/>
              </a:rPr>
              <a:t>професійних,</a:t>
            </a:r>
            <a:r>
              <a:rPr sz="2000" b="1" i="1" spc="160" dirty="0">
                <a:latin typeface="Cambria"/>
                <a:cs typeface="Cambria"/>
              </a:rPr>
              <a:t> </a:t>
            </a:r>
            <a:r>
              <a:rPr sz="2000" b="1" i="1" spc="120" dirty="0">
                <a:latin typeface="Cambria"/>
                <a:cs typeface="Cambria"/>
              </a:rPr>
              <a:t>світоглядних</a:t>
            </a:r>
            <a:r>
              <a:rPr sz="2000" b="1" i="1" spc="125" dirty="0">
                <a:latin typeface="Cambria"/>
                <a:cs typeface="Cambria"/>
              </a:rPr>
              <a:t> </a:t>
            </a:r>
            <a:r>
              <a:rPr sz="2000" b="1" i="1" spc="175" dirty="0">
                <a:latin typeface="Cambria"/>
                <a:cs typeface="Cambria"/>
              </a:rPr>
              <a:t>і </a:t>
            </a:r>
            <a:r>
              <a:rPr sz="2000" b="1" i="1" spc="180" dirty="0">
                <a:latin typeface="Cambria"/>
                <a:cs typeface="Cambria"/>
              </a:rPr>
              <a:t> </a:t>
            </a:r>
            <a:r>
              <a:rPr sz="2000" b="1" i="1" spc="125" dirty="0">
                <a:latin typeface="Cambria"/>
                <a:cs typeface="Cambria"/>
              </a:rPr>
              <a:t>громадянських</a:t>
            </a:r>
            <a:r>
              <a:rPr sz="2000" b="1" i="1" spc="130" dirty="0">
                <a:latin typeface="Cambria"/>
                <a:cs typeface="Cambria"/>
              </a:rPr>
              <a:t> якостей,</a:t>
            </a:r>
            <a:r>
              <a:rPr sz="2000" b="1" i="1" spc="135" dirty="0">
                <a:latin typeface="Cambria"/>
                <a:cs typeface="Cambria"/>
              </a:rPr>
              <a:t> морально</a:t>
            </a:r>
            <a:r>
              <a:rPr sz="2000" b="1" i="1" spc="135" dirty="0">
                <a:latin typeface="Trebuchet MS"/>
                <a:cs typeface="Trebuchet MS"/>
              </a:rPr>
              <a:t>-</a:t>
            </a:r>
            <a:r>
              <a:rPr sz="2000" b="1" i="1" spc="135" dirty="0">
                <a:latin typeface="Cambria"/>
                <a:cs typeface="Cambria"/>
              </a:rPr>
              <a:t>етичних</a:t>
            </a:r>
            <a:r>
              <a:rPr sz="2000" b="1" i="1" spc="140" dirty="0">
                <a:latin typeface="Cambria"/>
                <a:cs typeface="Cambria"/>
              </a:rPr>
              <a:t> </a:t>
            </a:r>
            <a:r>
              <a:rPr sz="2000" b="1" i="1" spc="150" dirty="0">
                <a:latin typeface="Cambria"/>
                <a:cs typeface="Cambria"/>
              </a:rPr>
              <a:t>цінностей,</a:t>
            </a:r>
            <a:r>
              <a:rPr sz="2000" b="1" i="1" spc="155" dirty="0">
                <a:latin typeface="Cambria"/>
                <a:cs typeface="Cambria"/>
              </a:rPr>
              <a:t> </a:t>
            </a:r>
            <a:r>
              <a:rPr sz="2000" i="1" spc="140" dirty="0">
                <a:latin typeface="Cambria"/>
                <a:cs typeface="Cambria"/>
              </a:rPr>
              <a:t>інших </a:t>
            </a:r>
            <a:r>
              <a:rPr sz="2000" i="1" spc="145" dirty="0">
                <a:latin typeface="Cambria"/>
                <a:cs typeface="Cambria"/>
              </a:rPr>
              <a:t> </a:t>
            </a:r>
            <a:r>
              <a:rPr sz="2000" i="1" spc="95" dirty="0">
                <a:latin typeface="Cambria"/>
                <a:cs typeface="Cambria"/>
              </a:rPr>
              <a:t>компетентностей, </a:t>
            </a:r>
            <a:r>
              <a:rPr sz="2000" i="1" spc="85" dirty="0">
                <a:latin typeface="Cambria"/>
                <a:cs typeface="Cambria"/>
              </a:rPr>
              <a:t>здобутих </a:t>
            </a:r>
            <a:r>
              <a:rPr sz="2000" i="1" spc="80" dirty="0">
                <a:latin typeface="Cambria"/>
                <a:cs typeface="Cambria"/>
              </a:rPr>
              <a:t>у </a:t>
            </a:r>
            <a:r>
              <a:rPr sz="2000" i="1" spc="105" dirty="0">
                <a:latin typeface="Cambria"/>
                <a:cs typeface="Cambria"/>
              </a:rPr>
              <a:t>закладі </a:t>
            </a:r>
            <a:r>
              <a:rPr sz="2000" i="1" spc="100" dirty="0">
                <a:latin typeface="Cambria"/>
                <a:cs typeface="Cambria"/>
              </a:rPr>
              <a:t>вищої </a:t>
            </a:r>
            <a:r>
              <a:rPr sz="2000" i="1" spc="85" dirty="0">
                <a:latin typeface="Cambria"/>
                <a:cs typeface="Cambria"/>
              </a:rPr>
              <a:t>освіти </a:t>
            </a:r>
            <a:r>
              <a:rPr sz="2000" i="1" spc="80" dirty="0">
                <a:latin typeface="Cambria"/>
                <a:cs typeface="Cambria"/>
              </a:rPr>
              <a:t>(науковій </a:t>
            </a:r>
            <a:r>
              <a:rPr sz="2000" i="1" spc="65" dirty="0">
                <a:latin typeface="Cambria"/>
                <a:cs typeface="Cambria"/>
              </a:rPr>
              <a:t>установі) </a:t>
            </a:r>
            <a:r>
              <a:rPr sz="2000" i="1" spc="80" dirty="0">
                <a:latin typeface="Cambria"/>
                <a:cs typeface="Cambria"/>
              </a:rPr>
              <a:t>у </a:t>
            </a:r>
            <a:r>
              <a:rPr sz="2000" i="1" spc="85" dirty="0">
                <a:latin typeface="Cambria"/>
                <a:cs typeface="Cambria"/>
              </a:rPr>
              <a:t> </a:t>
            </a:r>
            <a:r>
              <a:rPr sz="2000" i="1" spc="80" dirty="0">
                <a:latin typeface="Cambria"/>
                <a:cs typeface="Cambria"/>
              </a:rPr>
              <a:t>відповідній </a:t>
            </a:r>
            <a:r>
              <a:rPr sz="2000" i="1" spc="100" dirty="0">
                <a:latin typeface="Cambria"/>
                <a:cs typeface="Cambria"/>
              </a:rPr>
              <a:t>галузі </a:t>
            </a:r>
            <a:r>
              <a:rPr sz="2000" i="1" spc="80" dirty="0">
                <a:latin typeface="Cambria"/>
                <a:cs typeface="Cambria"/>
              </a:rPr>
              <a:t>знань </a:t>
            </a:r>
            <a:r>
              <a:rPr sz="2000" i="1" spc="105" dirty="0">
                <a:latin typeface="Cambria"/>
                <a:cs typeface="Cambria"/>
              </a:rPr>
              <a:t>за </a:t>
            </a:r>
            <a:r>
              <a:rPr sz="2000" i="1" spc="55" dirty="0">
                <a:latin typeface="Cambria"/>
                <a:cs typeface="Cambria"/>
              </a:rPr>
              <a:t>певною  </a:t>
            </a:r>
            <a:r>
              <a:rPr sz="2000" i="1" spc="110" dirty="0">
                <a:latin typeface="Cambria"/>
                <a:cs typeface="Cambria"/>
              </a:rPr>
              <a:t>кваліфікацією </a:t>
            </a:r>
            <a:r>
              <a:rPr sz="2000" i="1" spc="120" dirty="0">
                <a:latin typeface="Cambria"/>
                <a:cs typeface="Cambria"/>
              </a:rPr>
              <a:t>на </a:t>
            </a:r>
            <a:r>
              <a:rPr sz="2000" i="1" spc="100" dirty="0">
                <a:latin typeface="Cambria"/>
                <a:cs typeface="Cambria"/>
              </a:rPr>
              <a:t>рівнях вищої </a:t>
            </a:r>
            <a:r>
              <a:rPr sz="2000" i="1" spc="95" dirty="0">
                <a:latin typeface="Cambria"/>
                <a:cs typeface="Cambria"/>
              </a:rPr>
              <a:t>освіти, </a:t>
            </a:r>
            <a:r>
              <a:rPr sz="2000" i="1" spc="100" dirty="0">
                <a:latin typeface="Cambria"/>
                <a:cs typeface="Cambria"/>
              </a:rPr>
              <a:t> </a:t>
            </a:r>
            <a:r>
              <a:rPr sz="2000" i="1" spc="85" dirty="0">
                <a:latin typeface="Cambria"/>
                <a:cs typeface="Cambria"/>
              </a:rPr>
              <a:t>що</a:t>
            </a:r>
            <a:r>
              <a:rPr sz="2000" i="1" spc="105" dirty="0">
                <a:latin typeface="Cambria"/>
                <a:cs typeface="Cambria"/>
              </a:rPr>
              <a:t> за</a:t>
            </a:r>
            <a:r>
              <a:rPr sz="2000" i="1" spc="110" dirty="0">
                <a:latin typeface="Cambria"/>
                <a:cs typeface="Cambria"/>
              </a:rPr>
              <a:t> </a:t>
            </a:r>
            <a:r>
              <a:rPr sz="2000" i="1" spc="90" dirty="0">
                <a:latin typeface="Cambria"/>
                <a:cs typeface="Cambria"/>
              </a:rPr>
              <a:t>складністю</a:t>
            </a:r>
            <a:r>
              <a:rPr sz="2000" i="1" spc="100" dirty="0">
                <a:latin typeface="Cambria"/>
                <a:cs typeface="Cambria"/>
              </a:rPr>
              <a:t> </a:t>
            </a:r>
            <a:r>
              <a:rPr sz="2000" i="1" dirty="0">
                <a:latin typeface="Cambria"/>
                <a:cs typeface="Cambria"/>
              </a:rPr>
              <a:t>є</a:t>
            </a:r>
            <a:r>
              <a:rPr sz="2000" i="1" spc="105" dirty="0">
                <a:latin typeface="Cambria"/>
                <a:cs typeface="Cambria"/>
              </a:rPr>
              <a:t> </a:t>
            </a:r>
            <a:r>
              <a:rPr sz="2000" i="1" spc="145" dirty="0">
                <a:latin typeface="Cambria"/>
                <a:cs typeface="Cambria"/>
              </a:rPr>
              <a:t>вищими,</a:t>
            </a:r>
            <a:r>
              <a:rPr sz="2000" i="1" spc="100" dirty="0">
                <a:latin typeface="Cambria"/>
                <a:cs typeface="Cambria"/>
              </a:rPr>
              <a:t> </a:t>
            </a:r>
            <a:r>
              <a:rPr sz="2000" i="1" spc="155" dirty="0">
                <a:latin typeface="Cambria"/>
                <a:cs typeface="Cambria"/>
              </a:rPr>
              <a:t>ніж</a:t>
            </a:r>
            <a:r>
              <a:rPr sz="2000" i="1" spc="110" dirty="0">
                <a:latin typeface="Cambria"/>
                <a:cs typeface="Cambria"/>
              </a:rPr>
              <a:t> </a:t>
            </a:r>
            <a:r>
              <a:rPr sz="2000" i="1" spc="50" dirty="0">
                <a:latin typeface="Cambria"/>
                <a:cs typeface="Cambria"/>
              </a:rPr>
              <a:t>рівень</a:t>
            </a:r>
            <a:r>
              <a:rPr sz="2000" i="1" spc="95" dirty="0">
                <a:latin typeface="Cambria"/>
                <a:cs typeface="Cambria"/>
              </a:rPr>
              <a:t> </a:t>
            </a:r>
            <a:r>
              <a:rPr sz="2000" i="1" spc="75" dirty="0">
                <a:latin typeface="Cambria"/>
                <a:cs typeface="Cambria"/>
              </a:rPr>
              <a:t>повної</a:t>
            </a:r>
            <a:r>
              <a:rPr sz="2000" i="1" spc="105" dirty="0">
                <a:latin typeface="Cambria"/>
                <a:cs typeface="Cambria"/>
              </a:rPr>
              <a:t> </a:t>
            </a:r>
            <a:r>
              <a:rPr sz="2000" i="1" spc="70" dirty="0">
                <a:latin typeface="Cambria"/>
                <a:cs typeface="Cambria"/>
              </a:rPr>
              <a:t>загальної</a:t>
            </a:r>
            <a:r>
              <a:rPr sz="2000" i="1" spc="85" dirty="0">
                <a:latin typeface="Cambria"/>
                <a:cs typeface="Cambria"/>
              </a:rPr>
              <a:t> </a:t>
            </a:r>
            <a:r>
              <a:rPr sz="2000" i="1" spc="25" dirty="0">
                <a:latin typeface="Cambria"/>
                <a:cs typeface="Cambria"/>
              </a:rPr>
              <a:t>середньої</a:t>
            </a:r>
            <a:r>
              <a:rPr sz="2000" i="1" spc="90" dirty="0">
                <a:latin typeface="Cambria"/>
                <a:cs typeface="Cambria"/>
              </a:rPr>
              <a:t> </a:t>
            </a:r>
            <a:r>
              <a:rPr sz="2000" i="1" spc="95" dirty="0">
                <a:latin typeface="Cambria"/>
                <a:cs typeface="Cambria"/>
              </a:rPr>
              <a:t>освіти.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20159"/>
            <a:ext cx="12191999" cy="7825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14503"/>
            <a:ext cx="12191999" cy="77355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42033" y="973967"/>
            <a:ext cx="9985375" cy="58610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i="1" spc="105" dirty="0">
                <a:latin typeface="Cambria"/>
                <a:cs typeface="Cambria"/>
              </a:rPr>
              <a:t>Антикорупційний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уповноважений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інтегрує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110" dirty="0">
                <a:latin typeface="Cambria"/>
                <a:cs typeface="Cambria"/>
              </a:rPr>
              <a:t>та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впроваджує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інструменти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запобігання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корупції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в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усі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i="1" spc="50" dirty="0">
                <a:latin typeface="Cambria"/>
                <a:cs typeface="Cambria"/>
              </a:rPr>
              <a:t>процеси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185" dirty="0">
                <a:latin typeface="Cambria"/>
                <a:cs typeface="Cambria"/>
              </a:rPr>
              <a:t>ЗВО,</a:t>
            </a:r>
            <a:r>
              <a:rPr sz="1600" i="1" spc="160" dirty="0">
                <a:latin typeface="Cambria"/>
                <a:cs typeface="Cambria"/>
              </a:rPr>
              <a:t> </a:t>
            </a:r>
            <a:r>
              <a:rPr sz="1600" i="1" spc="114" dirty="0">
                <a:latin typeface="Cambria"/>
                <a:cs typeface="Cambria"/>
              </a:rPr>
              <a:t>як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35" dirty="0">
                <a:latin typeface="Cambria"/>
                <a:cs typeface="Cambria"/>
              </a:rPr>
              <a:t>це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визначають</a:t>
            </a:r>
            <a:r>
              <a:rPr sz="1600" i="1" spc="165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національні</a:t>
            </a:r>
            <a:r>
              <a:rPr sz="1600" i="1" spc="155" dirty="0">
                <a:latin typeface="Cambria"/>
                <a:cs typeface="Cambria"/>
              </a:rPr>
              <a:t> </a:t>
            </a:r>
            <a:r>
              <a:rPr sz="1600" i="1" spc="100" dirty="0">
                <a:latin typeface="Cambria"/>
                <a:cs typeface="Cambria"/>
              </a:rPr>
              <a:t>та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міжнародні</a:t>
            </a:r>
            <a:r>
              <a:rPr sz="1600" i="1" spc="155" dirty="0">
                <a:latin typeface="Cambria"/>
                <a:cs typeface="Cambria"/>
              </a:rPr>
              <a:t> </a:t>
            </a:r>
            <a:r>
              <a:rPr sz="1600" i="1" spc="95" dirty="0">
                <a:latin typeface="Cambria"/>
                <a:cs typeface="Cambria"/>
              </a:rPr>
              <a:t>антикорупційні</a:t>
            </a:r>
            <a:r>
              <a:rPr sz="1600" i="1" spc="150" dirty="0">
                <a:latin typeface="Cambria"/>
                <a:cs typeface="Cambria"/>
              </a:rPr>
              <a:t> </a:t>
            </a:r>
            <a:r>
              <a:rPr sz="1600" i="1" spc="80" dirty="0">
                <a:latin typeface="Cambria"/>
                <a:cs typeface="Cambria"/>
              </a:rPr>
              <a:t>стандарти.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3488" y="1129283"/>
            <a:ext cx="635507" cy="6477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108" y="859536"/>
            <a:ext cx="528828" cy="53949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09420">
              <a:lnSpc>
                <a:spcPct val="100000"/>
              </a:lnSpc>
              <a:spcBef>
                <a:spcPts val="105"/>
              </a:spcBef>
            </a:pPr>
            <a:r>
              <a:rPr spc="270" dirty="0"/>
              <a:t>Антикорупційний</a:t>
            </a:r>
            <a:r>
              <a:rPr spc="155" dirty="0"/>
              <a:t> </a:t>
            </a:r>
            <a:r>
              <a:rPr spc="165" dirty="0"/>
              <a:t>уповноважений</a:t>
            </a:r>
            <a:r>
              <a:rPr spc="175" dirty="0"/>
              <a:t> </a:t>
            </a:r>
            <a:r>
              <a:rPr spc="-60" dirty="0"/>
              <a:t>в</a:t>
            </a:r>
            <a:r>
              <a:rPr spc="210" dirty="0"/>
              <a:t> </a:t>
            </a:r>
            <a:r>
              <a:rPr spc="490" dirty="0"/>
              <a:t>ЗВО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80405" y="1626869"/>
            <a:ext cx="2952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125" dirty="0">
                <a:latin typeface="Cambria"/>
                <a:cs typeface="Cambria"/>
              </a:rPr>
              <a:t>Завдання</a:t>
            </a:r>
            <a:r>
              <a:rPr sz="1600" b="1" i="1" spc="75" dirty="0">
                <a:latin typeface="Cambria"/>
                <a:cs typeface="Cambria"/>
              </a:rPr>
              <a:t> </a:t>
            </a:r>
            <a:r>
              <a:rPr sz="1600" b="1" i="1" spc="40" dirty="0">
                <a:latin typeface="Cambria"/>
                <a:cs typeface="Cambria"/>
              </a:rPr>
              <a:t>уповноваженого</a:t>
            </a:r>
            <a:r>
              <a:rPr sz="1600" b="1" i="1" spc="40" dirty="0">
                <a:latin typeface="Trebuchet MS"/>
                <a:cs typeface="Trebuchet MS"/>
              </a:rPr>
              <a:t>: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0405" y="2031644"/>
            <a:ext cx="6743065" cy="390842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419734" indent="-407670">
              <a:lnSpc>
                <a:spcPct val="100000"/>
              </a:lnSpc>
              <a:spcBef>
                <a:spcPts val="905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125" dirty="0">
                <a:latin typeface="Cambria"/>
                <a:cs typeface="Cambria"/>
              </a:rPr>
              <a:t>Оцінка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корупційних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95" dirty="0">
                <a:latin typeface="Cambria"/>
                <a:cs typeface="Cambria"/>
              </a:rPr>
              <a:t>ризиків</a:t>
            </a:r>
            <a:r>
              <a:rPr sz="1600" i="1" spc="145" dirty="0">
                <a:latin typeface="Cambria"/>
                <a:cs typeface="Cambria"/>
              </a:rPr>
              <a:t> </a:t>
            </a:r>
            <a:r>
              <a:rPr sz="1600" i="1" spc="105" dirty="0">
                <a:latin typeface="Cambria"/>
                <a:cs typeface="Cambria"/>
              </a:rPr>
              <a:t>та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розробка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заходів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їх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100" dirty="0">
                <a:latin typeface="Cambria"/>
                <a:cs typeface="Cambria"/>
              </a:rPr>
              <a:t>мінімізації</a:t>
            </a:r>
            <a:endParaRPr sz="1600">
              <a:latin typeface="Cambria"/>
              <a:cs typeface="Cambria"/>
            </a:endParaRPr>
          </a:p>
          <a:p>
            <a:pPr marL="396875" marR="183515" indent="-384810">
              <a:lnSpc>
                <a:spcPct val="100000"/>
              </a:lnSpc>
              <a:spcBef>
                <a:spcPts val="800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60" dirty="0">
                <a:latin typeface="Cambria"/>
                <a:cs typeface="Cambria"/>
              </a:rPr>
              <a:t>Проведення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95" dirty="0">
                <a:latin typeface="Cambria"/>
                <a:cs typeface="Cambria"/>
              </a:rPr>
              <a:t>внутрішніх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перевірок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повідомлень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викривачів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100" dirty="0">
                <a:latin typeface="Cambria"/>
                <a:cs typeface="Cambria"/>
              </a:rPr>
              <a:t>та </a:t>
            </a:r>
            <a:r>
              <a:rPr sz="1600" i="1" spc="-335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захист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викривачів</a:t>
            </a:r>
            <a:r>
              <a:rPr sz="1600" i="1" spc="150" dirty="0">
                <a:latin typeface="Cambria"/>
                <a:cs typeface="Cambria"/>
              </a:rPr>
              <a:t> </a:t>
            </a:r>
            <a:r>
              <a:rPr sz="1600" i="1" spc="80" dirty="0">
                <a:latin typeface="Cambria"/>
                <a:cs typeface="Cambria"/>
              </a:rPr>
              <a:t>корупції</a:t>
            </a:r>
            <a:endParaRPr sz="1600">
              <a:latin typeface="Cambria"/>
              <a:cs typeface="Cambria"/>
            </a:endParaRPr>
          </a:p>
          <a:p>
            <a:pPr marL="396875" marR="538480" indent="-384810">
              <a:lnSpc>
                <a:spcPct val="100000"/>
              </a:lnSpc>
              <a:spcBef>
                <a:spcPts val="795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65" dirty="0">
                <a:latin typeface="Cambria"/>
                <a:cs typeface="Cambria"/>
              </a:rPr>
              <a:t>Консультаційно-методична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35" dirty="0">
                <a:latin typeface="Cambria"/>
                <a:cs typeface="Cambria"/>
              </a:rPr>
              <a:t>допомога</a:t>
            </a:r>
            <a:r>
              <a:rPr sz="1600" i="1" spc="95" dirty="0">
                <a:latin typeface="Cambria"/>
                <a:cs typeface="Cambria"/>
              </a:rPr>
              <a:t> </a:t>
            </a:r>
            <a:r>
              <a:rPr sz="1600" i="1" spc="25" dirty="0">
                <a:latin typeface="Cambria"/>
                <a:cs typeface="Cambria"/>
              </a:rPr>
              <a:t>щодо</a:t>
            </a:r>
            <a:r>
              <a:rPr sz="1600" i="1" spc="9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дотримання </a:t>
            </a:r>
            <a:r>
              <a:rPr sz="1600" i="1" spc="8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антикорупційного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законодавства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(навчання/роз'яснення)</a:t>
            </a:r>
            <a:endParaRPr sz="1600">
              <a:latin typeface="Cambria"/>
              <a:cs typeface="Cambria"/>
            </a:endParaRPr>
          </a:p>
          <a:p>
            <a:pPr marL="419734" indent="-407670">
              <a:lnSpc>
                <a:spcPct val="100000"/>
              </a:lnSpc>
              <a:spcBef>
                <a:spcPts val="805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90" dirty="0">
                <a:latin typeface="Cambria"/>
                <a:cs typeface="Cambria"/>
              </a:rPr>
              <a:t>Виявлення,</a:t>
            </a:r>
            <a:r>
              <a:rPr sz="1600" i="1" spc="15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запобігання</a:t>
            </a:r>
            <a:r>
              <a:rPr sz="1600" i="1" spc="155" dirty="0">
                <a:latin typeface="Cambria"/>
                <a:cs typeface="Cambria"/>
              </a:rPr>
              <a:t> </a:t>
            </a:r>
            <a:r>
              <a:rPr sz="1600" i="1" spc="105" dirty="0">
                <a:latin typeface="Cambria"/>
                <a:cs typeface="Cambria"/>
              </a:rPr>
              <a:t>та </a:t>
            </a:r>
            <a:r>
              <a:rPr sz="1600" i="1" spc="55" dirty="0">
                <a:latin typeface="Cambria"/>
                <a:cs typeface="Cambria"/>
              </a:rPr>
              <a:t>врегулювання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100" dirty="0">
                <a:latin typeface="Cambria"/>
                <a:cs typeface="Cambria"/>
              </a:rPr>
              <a:t>конфлікту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інтересів</a:t>
            </a:r>
            <a:endParaRPr sz="1600">
              <a:latin typeface="Cambria"/>
              <a:cs typeface="Cambria"/>
            </a:endParaRPr>
          </a:p>
          <a:p>
            <a:pPr marL="419734" indent="-407670">
              <a:lnSpc>
                <a:spcPct val="100000"/>
              </a:lnSpc>
              <a:spcBef>
                <a:spcPts val="805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100" dirty="0">
                <a:latin typeface="Cambria"/>
                <a:cs typeface="Cambria"/>
              </a:rPr>
              <a:t>Візування/антикорупційна</a:t>
            </a:r>
            <a:r>
              <a:rPr sz="1600" i="1" spc="15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експертиза</a:t>
            </a:r>
            <a:r>
              <a:rPr sz="1600" i="1" spc="15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проєктів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95" dirty="0">
                <a:latin typeface="Cambria"/>
                <a:cs typeface="Cambria"/>
              </a:rPr>
              <a:t>актів</a:t>
            </a:r>
            <a:endParaRPr sz="1600">
              <a:latin typeface="Cambria"/>
              <a:cs typeface="Cambria"/>
            </a:endParaRPr>
          </a:p>
          <a:p>
            <a:pPr marL="396875">
              <a:lnSpc>
                <a:spcPct val="100000"/>
              </a:lnSpc>
            </a:pPr>
            <a:r>
              <a:rPr sz="1600" i="1" spc="55" dirty="0">
                <a:latin typeface="Cambria"/>
                <a:cs typeface="Cambria"/>
              </a:rPr>
              <a:t>(наказів/розпоряджень)</a:t>
            </a:r>
            <a:endParaRPr sz="1600">
              <a:latin typeface="Cambria"/>
              <a:cs typeface="Cambria"/>
            </a:endParaRPr>
          </a:p>
          <a:p>
            <a:pPr marL="396875" marR="189230" indent="-384810">
              <a:lnSpc>
                <a:spcPct val="100000"/>
              </a:lnSpc>
              <a:spcBef>
                <a:spcPts val="795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75" dirty="0">
                <a:latin typeface="Cambria"/>
                <a:cs typeface="Cambria"/>
              </a:rPr>
              <a:t>Здійснення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контролю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105" dirty="0">
                <a:latin typeface="Cambria"/>
                <a:cs typeface="Cambria"/>
              </a:rPr>
              <a:t>та </a:t>
            </a:r>
            <a:r>
              <a:rPr sz="1600" i="1" spc="65" dirty="0">
                <a:latin typeface="Cambria"/>
                <a:cs typeface="Cambria"/>
              </a:rPr>
              <a:t>координації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підвідомчих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юридичних </a:t>
            </a:r>
            <a:r>
              <a:rPr sz="1600" i="1" spc="-335" dirty="0">
                <a:latin typeface="Cambria"/>
                <a:cs typeface="Cambria"/>
              </a:rPr>
              <a:t> </a:t>
            </a:r>
            <a:r>
              <a:rPr sz="1600" i="1" spc="45" dirty="0">
                <a:latin typeface="Cambria"/>
                <a:cs typeface="Cambria"/>
              </a:rPr>
              <a:t>осіб</a:t>
            </a:r>
            <a:endParaRPr sz="1600">
              <a:latin typeface="Cambria"/>
              <a:cs typeface="Cambria"/>
            </a:endParaRPr>
          </a:p>
          <a:p>
            <a:pPr marL="419734" indent="-407670">
              <a:lnSpc>
                <a:spcPct val="100000"/>
              </a:lnSpc>
              <a:spcBef>
                <a:spcPts val="800"/>
              </a:spcBef>
              <a:buClr>
                <a:srgbClr val="B8D5D4"/>
              </a:buClr>
              <a:buSzPct val="75000"/>
              <a:buFont typeface="Wingdings"/>
              <a:buChar char=""/>
              <a:tabLst>
                <a:tab pos="419734" algn="l"/>
                <a:tab pos="420370" algn="l"/>
              </a:tabLst>
            </a:pPr>
            <a:r>
              <a:rPr sz="1600" i="1" spc="80" dirty="0">
                <a:latin typeface="Cambria"/>
                <a:cs typeface="Cambria"/>
              </a:rPr>
              <a:t>Інформування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керівника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університету,</a:t>
            </a:r>
            <a:r>
              <a:rPr sz="1600" i="1" spc="145" dirty="0">
                <a:latin typeface="Cambria"/>
                <a:cs typeface="Cambria"/>
              </a:rPr>
              <a:t> </a:t>
            </a:r>
            <a:r>
              <a:rPr sz="1600" i="1" spc="200" dirty="0">
                <a:latin typeface="Cambria"/>
                <a:cs typeface="Cambria"/>
              </a:rPr>
              <a:t>НАЗК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45" dirty="0">
                <a:latin typeface="Cambria"/>
                <a:cs typeface="Cambria"/>
              </a:rPr>
              <a:t>або</a:t>
            </a:r>
            <a:r>
              <a:rPr sz="1600" i="1" spc="95" dirty="0">
                <a:latin typeface="Cambria"/>
                <a:cs typeface="Cambria"/>
              </a:rPr>
              <a:t> </a:t>
            </a:r>
            <a:r>
              <a:rPr sz="1600" i="1" spc="110" dirty="0">
                <a:latin typeface="Cambria"/>
                <a:cs typeface="Cambria"/>
              </a:rPr>
              <a:t>інших</a:t>
            </a:r>
            <a:endParaRPr sz="1600">
              <a:latin typeface="Cambria"/>
              <a:cs typeface="Cambria"/>
            </a:endParaRPr>
          </a:p>
          <a:p>
            <a:pPr marL="396875" marR="149225">
              <a:lnSpc>
                <a:spcPct val="100000"/>
              </a:lnSpc>
              <a:spcBef>
                <a:spcPts val="5"/>
              </a:spcBef>
            </a:pPr>
            <a:r>
              <a:rPr sz="1600" i="1" spc="45" dirty="0">
                <a:latin typeface="Cambria"/>
                <a:cs typeface="Cambria"/>
              </a:rPr>
              <a:t>спеціально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уповноважених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суб'єктів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у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сфері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протидії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80" dirty="0">
                <a:latin typeface="Cambria"/>
                <a:cs typeface="Cambria"/>
              </a:rPr>
              <a:t>корупції </a:t>
            </a:r>
            <a:r>
              <a:rPr sz="1600" i="1" spc="-335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про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114" dirty="0">
                <a:latin typeface="Cambria"/>
                <a:cs typeface="Cambria"/>
              </a:rPr>
              <a:t>факти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порушення</a:t>
            </a:r>
            <a:r>
              <a:rPr sz="1600" i="1" spc="9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антикорупційного</a:t>
            </a:r>
            <a:r>
              <a:rPr sz="1600" i="1" spc="155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законодавства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8529" y="2226564"/>
            <a:ext cx="2732138" cy="288036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49960" y="1722500"/>
            <a:ext cx="39903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9580" marR="5080" indent="-437515">
              <a:lnSpc>
                <a:spcPct val="100000"/>
              </a:lnSpc>
              <a:spcBef>
                <a:spcPts val="95"/>
              </a:spcBef>
            </a:pPr>
            <a:r>
              <a:rPr sz="1600" b="1" i="1" spc="130" dirty="0">
                <a:latin typeface="Cambria"/>
                <a:cs typeface="Cambria"/>
              </a:rPr>
              <a:t>Антикорупційний</a:t>
            </a:r>
            <a:r>
              <a:rPr sz="1600" b="1" i="1" spc="145" dirty="0">
                <a:latin typeface="Cambria"/>
                <a:cs typeface="Cambria"/>
              </a:rPr>
              <a:t> </a:t>
            </a:r>
            <a:r>
              <a:rPr sz="1600" b="1" i="1" spc="75" dirty="0">
                <a:latin typeface="Cambria"/>
                <a:cs typeface="Cambria"/>
              </a:rPr>
              <a:t>уповноважений</a:t>
            </a:r>
            <a:r>
              <a:rPr sz="1600" b="1" i="1" spc="120" dirty="0">
                <a:latin typeface="Cambria"/>
                <a:cs typeface="Cambria"/>
              </a:rPr>
              <a:t> </a:t>
            </a:r>
            <a:r>
              <a:rPr sz="1600" b="1" i="1" spc="-35" dirty="0">
                <a:latin typeface="Cambria"/>
                <a:cs typeface="Cambria"/>
              </a:rPr>
              <a:t>в </a:t>
            </a:r>
            <a:r>
              <a:rPr sz="1600" b="1" i="1" spc="-335" dirty="0">
                <a:latin typeface="Cambria"/>
                <a:cs typeface="Cambria"/>
              </a:rPr>
              <a:t> </a:t>
            </a:r>
            <a:r>
              <a:rPr sz="1600" b="1" i="1" spc="135" dirty="0">
                <a:latin typeface="Cambria"/>
                <a:cs typeface="Cambria"/>
              </a:rPr>
              <a:t>Житомирській</a:t>
            </a:r>
            <a:r>
              <a:rPr sz="1600" b="1" i="1" spc="155" dirty="0">
                <a:latin typeface="Cambria"/>
                <a:cs typeface="Cambria"/>
              </a:rPr>
              <a:t> </a:t>
            </a:r>
            <a:r>
              <a:rPr sz="1600" b="1" i="1" spc="120" dirty="0">
                <a:latin typeface="Cambria"/>
                <a:cs typeface="Cambria"/>
              </a:rPr>
              <a:t>політехніці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851" y="5132415"/>
            <a:ext cx="4142104" cy="8534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103899"/>
              </a:lnSpc>
              <a:spcBef>
                <a:spcPts val="150"/>
              </a:spcBef>
            </a:pPr>
            <a:r>
              <a:rPr sz="1600" b="1" i="1" spc="250" dirty="0">
                <a:latin typeface="Cambria"/>
                <a:cs typeface="Cambria"/>
              </a:rPr>
              <a:t>КАРПУНЕЦЬ</a:t>
            </a:r>
            <a:r>
              <a:rPr sz="1600" b="1" i="1" spc="100" dirty="0">
                <a:latin typeface="Cambria"/>
                <a:cs typeface="Cambria"/>
              </a:rPr>
              <a:t> </a:t>
            </a:r>
            <a:r>
              <a:rPr sz="1600" b="1" i="1" spc="120" dirty="0">
                <a:latin typeface="Cambria"/>
                <a:cs typeface="Cambria"/>
              </a:rPr>
              <a:t>Володимир</a:t>
            </a:r>
            <a:r>
              <a:rPr sz="1600" b="1" i="1" spc="165" dirty="0">
                <a:latin typeface="Cambria"/>
                <a:cs typeface="Cambria"/>
              </a:rPr>
              <a:t> </a:t>
            </a:r>
            <a:r>
              <a:rPr sz="1600" b="1" i="1" spc="114" dirty="0">
                <a:latin typeface="Cambria"/>
                <a:cs typeface="Cambria"/>
              </a:rPr>
              <a:t>Дмитрович </a:t>
            </a:r>
            <a:r>
              <a:rPr sz="1600" b="1" i="1" spc="-340" dirty="0">
                <a:latin typeface="Cambria"/>
                <a:cs typeface="Cambria"/>
              </a:rPr>
              <a:t> </a:t>
            </a:r>
            <a:r>
              <a:rPr sz="1800" b="1" spc="-90" dirty="0">
                <a:latin typeface="Verdana"/>
                <a:cs typeface="Verdana"/>
              </a:rPr>
              <a:t>Email:</a:t>
            </a:r>
            <a:r>
              <a:rPr sz="1800" b="1" spc="-145" dirty="0">
                <a:latin typeface="Verdana"/>
                <a:cs typeface="Verdana"/>
              </a:rPr>
              <a:t> </a:t>
            </a:r>
            <a:r>
              <a:rPr sz="1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kppd_k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v</a:t>
            </a:r>
            <a:r>
              <a:rPr sz="18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d@ztu.</a:t>
            </a:r>
            <a:r>
              <a:rPr sz="1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e</a:t>
            </a:r>
            <a:r>
              <a:rPr sz="1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du.ua </a:t>
            </a:r>
            <a:r>
              <a:rPr sz="1800" spc="-1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1800" b="1" spc="20" dirty="0">
                <a:latin typeface="Tahoma"/>
                <a:cs typeface="Tahoma"/>
              </a:rPr>
              <a:t>Кабінет:</a:t>
            </a:r>
            <a:r>
              <a:rPr sz="1800" b="1" spc="-50" dirty="0">
                <a:latin typeface="Tahoma"/>
                <a:cs typeface="Tahoma"/>
              </a:rPr>
              <a:t> </a:t>
            </a:r>
            <a:r>
              <a:rPr sz="1800" spc="-250" dirty="0">
                <a:latin typeface="Verdana"/>
                <a:cs typeface="Verdana"/>
              </a:rPr>
              <a:t>231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7639" y="1508760"/>
            <a:ext cx="5221224" cy="46375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044" y="963167"/>
            <a:ext cx="10683240" cy="38648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196" y="278891"/>
            <a:ext cx="10014204" cy="53842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254" y="720090"/>
            <a:ext cx="18180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229" dirty="0">
                <a:latin typeface="Cambria"/>
                <a:cs typeface="Cambria"/>
              </a:rPr>
              <a:t>ЗУ</a:t>
            </a:r>
            <a:r>
              <a:rPr sz="1600" b="1" i="1" spc="90" dirty="0">
                <a:latin typeface="Cambria"/>
                <a:cs typeface="Cambria"/>
              </a:rPr>
              <a:t> </a:t>
            </a:r>
            <a:r>
              <a:rPr sz="1600" b="1" i="1" spc="100" dirty="0">
                <a:latin typeface="Cambria"/>
                <a:cs typeface="Cambria"/>
              </a:rPr>
              <a:t>«Про </a:t>
            </a:r>
            <a:r>
              <a:rPr sz="1600" b="1" i="1" spc="25" dirty="0">
                <a:latin typeface="Cambria"/>
                <a:cs typeface="Cambria"/>
              </a:rPr>
              <a:t>освіту»</a:t>
            </a:r>
            <a:r>
              <a:rPr sz="1600" b="1" i="1" spc="25" dirty="0">
                <a:latin typeface="Trebuchet MS"/>
                <a:cs typeface="Trebuchet MS"/>
              </a:rPr>
              <a:t>: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1713" y="1223263"/>
            <a:ext cx="919480" cy="24384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sz="1600" b="1" i="1" spc="160" dirty="0">
                <a:latin typeface="Cambria"/>
                <a:cs typeface="Cambria"/>
              </a:rPr>
              <a:t>пл</a:t>
            </a:r>
            <a:r>
              <a:rPr sz="1600" b="1" i="1" spc="70" dirty="0">
                <a:latin typeface="Cambria"/>
                <a:cs typeface="Cambria"/>
              </a:rPr>
              <a:t>а</a:t>
            </a:r>
            <a:r>
              <a:rPr sz="1600" b="1" i="1" spc="65" dirty="0">
                <a:latin typeface="Cambria"/>
                <a:cs typeface="Cambria"/>
              </a:rPr>
              <a:t>г</a:t>
            </a:r>
            <a:r>
              <a:rPr sz="1600" b="1" i="1" spc="130" dirty="0">
                <a:latin typeface="Cambria"/>
                <a:cs typeface="Cambria"/>
              </a:rPr>
              <a:t>іат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8220" y="1207465"/>
            <a:ext cx="10141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  <a:tab pos="2056130" algn="l"/>
                <a:tab pos="3258820" algn="l"/>
                <a:tab pos="3789045" algn="l"/>
                <a:tab pos="5008880" algn="l"/>
                <a:tab pos="6162040" algn="l"/>
                <a:tab pos="7796530" algn="l"/>
                <a:tab pos="9250680" algn="l"/>
              </a:tabLst>
            </a:pPr>
            <a:r>
              <a:rPr sz="1600" b="1" i="1" spc="-5" dirty="0">
                <a:latin typeface="Cambria"/>
                <a:cs typeface="Cambria"/>
              </a:rPr>
              <a:t>–	</a:t>
            </a:r>
            <a:r>
              <a:rPr sz="1600" b="1" i="1" spc="120" dirty="0">
                <a:latin typeface="Cambria"/>
                <a:cs typeface="Cambria"/>
              </a:rPr>
              <a:t>оприлюднення	</a:t>
            </a:r>
            <a:r>
              <a:rPr sz="1600" b="1" i="1" spc="90" dirty="0">
                <a:latin typeface="Cambria"/>
                <a:cs typeface="Cambria"/>
              </a:rPr>
              <a:t>частково	</a:t>
            </a:r>
            <a:r>
              <a:rPr sz="1600" b="1" i="1" spc="80" dirty="0">
                <a:latin typeface="Cambria"/>
                <a:cs typeface="Cambria"/>
              </a:rPr>
              <a:t>або	</a:t>
            </a:r>
            <a:r>
              <a:rPr sz="1600" b="1" i="1" spc="105" dirty="0">
                <a:latin typeface="Cambria"/>
                <a:cs typeface="Cambria"/>
              </a:rPr>
              <a:t>повністю	</a:t>
            </a:r>
            <a:r>
              <a:rPr sz="1600" b="1" i="1" spc="90" dirty="0">
                <a:latin typeface="Cambria"/>
                <a:cs typeface="Cambria"/>
              </a:rPr>
              <a:t>наукових	</a:t>
            </a:r>
            <a:r>
              <a:rPr sz="1600" b="1" i="1" spc="85" dirty="0">
                <a:latin typeface="Cambria"/>
                <a:cs typeface="Cambria"/>
              </a:rPr>
              <a:t>результатів,	</a:t>
            </a:r>
            <a:r>
              <a:rPr sz="1600" b="1" i="1" spc="135" dirty="0">
                <a:latin typeface="Cambria"/>
                <a:cs typeface="Cambria"/>
              </a:rPr>
              <a:t>отриманих	</a:t>
            </a:r>
            <a:r>
              <a:rPr sz="1600" b="1" i="1" spc="155" dirty="0">
                <a:latin typeface="Cambria"/>
                <a:cs typeface="Cambria"/>
              </a:rPr>
              <a:t>іншими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96471" y="1351788"/>
            <a:ext cx="635507" cy="6477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2627" y="598931"/>
            <a:ext cx="635508" cy="6477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89254" y="1451863"/>
            <a:ext cx="11222355" cy="1104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i="1" spc="100" dirty="0">
                <a:latin typeface="Cambria"/>
                <a:cs typeface="Cambria"/>
              </a:rPr>
              <a:t>особами, </a:t>
            </a:r>
            <a:r>
              <a:rPr sz="1600" b="1" i="1" spc="114" dirty="0">
                <a:latin typeface="Cambria"/>
                <a:cs typeface="Cambria"/>
              </a:rPr>
              <a:t>як </a:t>
            </a:r>
            <a:r>
              <a:rPr sz="1600" b="1" i="1" spc="80" dirty="0">
                <a:latin typeface="Cambria"/>
                <a:cs typeface="Cambria"/>
              </a:rPr>
              <a:t>результатів</a:t>
            </a:r>
            <a:r>
              <a:rPr sz="1600" b="1" i="1" spc="85" dirty="0">
                <a:latin typeface="Cambria"/>
                <a:cs typeface="Cambria"/>
              </a:rPr>
              <a:t> власного</a:t>
            </a:r>
            <a:r>
              <a:rPr sz="1600" b="1" i="1" spc="90" dirty="0">
                <a:latin typeface="Cambria"/>
                <a:cs typeface="Cambria"/>
              </a:rPr>
              <a:t> </a:t>
            </a:r>
            <a:r>
              <a:rPr sz="1600" b="1" i="1" spc="95" dirty="0">
                <a:latin typeface="Cambria"/>
                <a:cs typeface="Cambria"/>
              </a:rPr>
              <a:t>дослідження,</a:t>
            </a:r>
            <a:r>
              <a:rPr sz="1600" b="1" i="1" spc="100" dirty="0">
                <a:latin typeface="Cambria"/>
                <a:cs typeface="Cambria"/>
              </a:rPr>
              <a:t> </a:t>
            </a:r>
            <a:r>
              <a:rPr sz="1600" b="1" i="1" spc="30" dirty="0">
                <a:latin typeface="Cambria"/>
                <a:cs typeface="Cambria"/>
              </a:rPr>
              <a:t>та/або</a:t>
            </a:r>
            <a:r>
              <a:rPr sz="1600" b="1" i="1" spc="35" dirty="0">
                <a:latin typeface="Cambria"/>
                <a:cs typeface="Cambria"/>
              </a:rPr>
              <a:t> </a:t>
            </a:r>
            <a:r>
              <a:rPr sz="1600" b="1" i="1" spc="75" dirty="0">
                <a:latin typeface="Cambria"/>
                <a:cs typeface="Cambria"/>
              </a:rPr>
              <a:t>відтворення</a:t>
            </a:r>
            <a:r>
              <a:rPr sz="1600" b="1" i="1" spc="80" dirty="0">
                <a:latin typeface="Cambria"/>
                <a:cs typeface="Cambria"/>
              </a:rPr>
              <a:t> </a:t>
            </a:r>
            <a:r>
              <a:rPr sz="1600" b="1" i="1" spc="100" dirty="0">
                <a:latin typeface="Cambria"/>
                <a:cs typeface="Cambria"/>
              </a:rPr>
              <a:t>опублікованих </a:t>
            </a:r>
            <a:r>
              <a:rPr sz="1600" b="1" i="1" spc="85" dirty="0">
                <a:latin typeface="Cambria"/>
                <a:cs typeface="Cambria"/>
              </a:rPr>
              <a:t>текстів</a:t>
            </a:r>
            <a:r>
              <a:rPr sz="1600" b="1" i="1" spc="90" dirty="0">
                <a:latin typeface="Cambria"/>
                <a:cs typeface="Cambria"/>
              </a:rPr>
              <a:t> </a:t>
            </a:r>
            <a:r>
              <a:rPr sz="1600" b="1" i="1" spc="155" dirty="0">
                <a:latin typeface="Cambria"/>
                <a:cs typeface="Cambria"/>
              </a:rPr>
              <a:t>інших </a:t>
            </a:r>
            <a:r>
              <a:rPr sz="1600" b="1" i="1" spc="-340" dirty="0">
                <a:latin typeface="Cambria"/>
                <a:cs typeface="Cambria"/>
              </a:rPr>
              <a:t> </a:t>
            </a:r>
            <a:r>
              <a:rPr sz="1600" b="1" i="1" spc="70" dirty="0">
                <a:latin typeface="Cambria"/>
                <a:cs typeface="Cambria"/>
              </a:rPr>
              <a:t>авторів</a:t>
            </a:r>
            <a:r>
              <a:rPr sz="1600" b="1" i="1" spc="114" dirty="0">
                <a:latin typeface="Cambria"/>
                <a:cs typeface="Cambria"/>
              </a:rPr>
              <a:t> </a:t>
            </a:r>
            <a:r>
              <a:rPr sz="1600" b="1" i="1" spc="20" dirty="0">
                <a:latin typeface="Cambria"/>
                <a:cs typeface="Cambria"/>
              </a:rPr>
              <a:t>без</a:t>
            </a:r>
            <a:r>
              <a:rPr sz="1600" b="1" i="1" spc="135" dirty="0">
                <a:latin typeface="Cambria"/>
                <a:cs typeface="Cambria"/>
              </a:rPr>
              <a:t> </a:t>
            </a:r>
            <a:r>
              <a:rPr sz="1600" b="1" i="1" spc="105" dirty="0">
                <a:latin typeface="Cambria"/>
                <a:cs typeface="Cambria"/>
              </a:rPr>
              <a:t>зазначення</a:t>
            </a:r>
            <a:r>
              <a:rPr sz="1600" b="1" i="1" spc="145" dirty="0">
                <a:latin typeface="Cambria"/>
                <a:cs typeface="Cambria"/>
              </a:rPr>
              <a:t> </a:t>
            </a:r>
            <a:r>
              <a:rPr sz="1600" b="1" i="1" spc="60" dirty="0">
                <a:latin typeface="Cambria"/>
                <a:cs typeface="Cambria"/>
              </a:rPr>
              <a:t>авторства</a:t>
            </a:r>
            <a:r>
              <a:rPr sz="1600" b="1" i="1" spc="60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  <a:p>
            <a:pPr marL="1296035">
              <a:lnSpc>
                <a:spcPct val="100000"/>
              </a:lnSpc>
              <a:spcBef>
                <a:spcPts val="1300"/>
              </a:spcBef>
            </a:pPr>
            <a:r>
              <a:rPr sz="2800" b="1" i="1" spc="250" dirty="0">
                <a:latin typeface="Cambria"/>
                <a:cs typeface="Cambria"/>
              </a:rPr>
              <a:t>Види</a:t>
            </a:r>
            <a:r>
              <a:rPr sz="2800" b="1" i="1" spc="160" dirty="0">
                <a:latin typeface="Cambria"/>
                <a:cs typeface="Cambria"/>
              </a:rPr>
              <a:t> академічного</a:t>
            </a:r>
            <a:r>
              <a:rPr sz="2800" b="1" i="1" spc="165" dirty="0">
                <a:latin typeface="Cambria"/>
                <a:cs typeface="Cambria"/>
              </a:rPr>
              <a:t> </a:t>
            </a:r>
            <a:r>
              <a:rPr sz="2800" b="1" i="1" spc="175" dirty="0">
                <a:latin typeface="Cambria"/>
                <a:cs typeface="Cambria"/>
              </a:rPr>
              <a:t>плагіату: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8540" y="146304"/>
            <a:ext cx="841248" cy="79552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67257" y="144525"/>
            <a:ext cx="4224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25" dirty="0"/>
              <a:t>Визначення</a:t>
            </a:r>
            <a:r>
              <a:rPr sz="2800" spc="90" dirty="0"/>
              <a:t> </a:t>
            </a:r>
            <a:r>
              <a:rPr sz="2800" spc="190" dirty="0"/>
              <a:t>плагіату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887425" y="2672333"/>
            <a:ext cx="2499360" cy="2413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i="1" spc="100" dirty="0">
                <a:latin typeface="Cambria"/>
                <a:cs typeface="Cambria"/>
              </a:rPr>
              <a:t>Copy</a:t>
            </a:r>
            <a:r>
              <a:rPr sz="1600" i="1" spc="85" dirty="0">
                <a:latin typeface="Cambria"/>
                <a:cs typeface="Cambria"/>
              </a:rPr>
              <a:t> </a:t>
            </a:r>
            <a:r>
              <a:rPr sz="1600" i="1" spc="305" dirty="0">
                <a:latin typeface="Cambria"/>
                <a:cs typeface="Cambria"/>
              </a:rPr>
              <a:t>&amp;</a:t>
            </a:r>
            <a:r>
              <a:rPr sz="1600" i="1" spc="85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paste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plagiarism: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4516" y="2654299"/>
            <a:ext cx="804608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80" dirty="0">
                <a:latin typeface="Cambria"/>
                <a:cs typeface="Cambria"/>
              </a:rPr>
              <a:t>використання</a:t>
            </a:r>
            <a:r>
              <a:rPr sz="1600" i="1" spc="14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тексту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іншого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автора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без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105" dirty="0">
                <a:latin typeface="Cambria"/>
                <a:cs typeface="Cambria"/>
              </a:rPr>
              <a:t>змін,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без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цитування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105" dirty="0">
                <a:latin typeface="Cambria"/>
                <a:cs typeface="Cambria"/>
              </a:rPr>
              <a:t>та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привласнення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877" y="2898139"/>
            <a:ext cx="8159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25" dirty="0">
                <a:latin typeface="Cambria"/>
                <a:cs typeface="Cambria"/>
              </a:rPr>
              <a:t>роб</a:t>
            </a:r>
            <a:r>
              <a:rPr sz="1600" i="1" spc="35" dirty="0">
                <a:latin typeface="Cambria"/>
                <a:cs typeface="Cambria"/>
              </a:rPr>
              <a:t>о</a:t>
            </a:r>
            <a:r>
              <a:rPr sz="1600" i="1" spc="150" dirty="0">
                <a:latin typeface="Cambria"/>
                <a:cs typeface="Cambria"/>
              </a:rPr>
              <a:t>т</a:t>
            </a:r>
            <a:r>
              <a:rPr sz="1600" i="1" spc="90" dirty="0">
                <a:latin typeface="Cambria"/>
                <a:cs typeface="Cambria"/>
              </a:rPr>
              <a:t>и</a:t>
            </a:r>
            <a:r>
              <a:rPr sz="1600" i="1" spc="120" dirty="0"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425" y="3414521"/>
            <a:ext cx="2612390" cy="2413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i="1" spc="110" dirty="0">
                <a:latin typeface="Cambria"/>
                <a:cs typeface="Cambria"/>
              </a:rPr>
              <a:t>Shake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305" dirty="0">
                <a:latin typeface="Cambria"/>
                <a:cs typeface="Cambria"/>
              </a:rPr>
              <a:t>&amp;</a:t>
            </a:r>
            <a:r>
              <a:rPr sz="1600" i="1" spc="85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paste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plagiarism: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7292" y="3396488"/>
            <a:ext cx="81667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55" dirty="0">
                <a:latin typeface="Cambria"/>
                <a:cs typeface="Cambria"/>
              </a:rPr>
              <a:t>поєднання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фрагментів</a:t>
            </a:r>
            <a:r>
              <a:rPr sz="1600" i="1" spc="160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різних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текстів</a:t>
            </a:r>
            <a:r>
              <a:rPr sz="1600" i="1" spc="150" dirty="0">
                <a:latin typeface="Cambria"/>
                <a:cs typeface="Cambria"/>
              </a:rPr>
              <a:t> </a:t>
            </a:r>
            <a:r>
              <a:rPr sz="1600" i="1" spc="45" dirty="0">
                <a:latin typeface="Cambria"/>
                <a:cs typeface="Cambria"/>
              </a:rPr>
              <a:t>або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25" dirty="0">
                <a:latin typeface="Cambria"/>
                <a:cs typeface="Cambria"/>
              </a:rPr>
              <a:t>речень</a:t>
            </a:r>
            <a:r>
              <a:rPr sz="1600" i="1" spc="145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для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формування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20" dirty="0">
                <a:latin typeface="Cambria"/>
                <a:cs typeface="Cambria"/>
              </a:rPr>
              <a:t>нового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тексту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877" y="3640328"/>
            <a:ext cx="6072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50" dirty="0">
                <a:latin typeface="Cambria"/>
                <a:cs typeface="Cambria"/>
              </a:rPr>
              <a:t>без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цитування,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114" dirty="0">
                <a:latin typeface="Cambria"/>
                <a:cs typeface="Cambria"/>
              </a:rPr>
              <a:t>таким</a:t>
            </a:r>
            <a:r>
              <a:rPr sz="1600" i="1" spc="13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чином</a:t>
            </a:r>
            <a:r>
              <a:rPr sz="1600" i="1" spc="120" dirty="0">
                <a:latin typeface="Cambria"/>
                <a:cs typeface="Cambria"/>
              </a:rPr>
              <a:t> </a:t>
            </a:r>
            <a:r>
              <a:rPr sz="1600" i="1" spc="55" dirty="0">
                <a:latin typeface="Cambria"/>
                <a:cs typeface="Cambria"/>
              </a:rPr>
              <a:t>подаючи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25" dirty="0">
                <a:latin typeface="Cambria"/>
                <a:cs typeface="Cambria"/>
              </a:rPr>
              <a:t>його</a:t>
            </a:r>
            <a:r>
              <a:rPr sz="1600" i="1" spc="110" dirty="0">
                <a:latin typeface="Cambria"/>
                <a:cs typeface="Cambria"/>
              </a:rPr>
              <a:t> як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власні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95" dirty="0">
                <a:latin typeface="Cambria"/>
                <a:cs typeface="Cambria"/>
              </a:rPr>
              <a:t>думки.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425" y="4155185"/>
            <a:ext cx="1671955" cy="2413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i="1" spc="75" dirty="0">
                <a:latin typeface="Cambria"/>
                <a:cs typeface="Cambria"/>
              </a:rPr>
              <a:t>Idea plagiarism: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6985" y="4137405"/>
            <a:ext cx="7127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60" dirty="0">
                <a:latin typeface="Cambria"/>
                <a:cs typeface="Cambria"/>
              </a:rPr>
              <a:t>подання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ідей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іншого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60" dirty="0">
                <a:latin typeface="Cambria"/>
                <a:cs typeface="Cambria"/>
              </a:rPr>
              <a:t>автора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своїми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70" dirty="0">
                <a:latin typeface="Cambria"/>
                <a:cs typeface="Cambria"/>
              </a:rPr>
              <a:t>словами,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без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посилання</a:t>
            </a:r>
            <a:r>
              <a:rPr sz="1600" i="1" spc="114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на</a:t>
            </a:r>
            <a:r>
              <a:rPr sz="1600" i="1" spc="105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джерело.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7425" y="4653534"/>
            <a:ext cx="2369820" cy="2413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75"/>
              </a:lnSpc>
            </a:pPr>
            <a:r>
              <a:rPr sz="1600" i="1" spc="75" dirty="0">
                <a:latin typeface="Cambria"/>
                <a:cs typeface="Cambria"/>
              </a:rPr>
              <a:t>Translation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plagiarism: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44976" y="4635753"/>
            <a:ext cx="71640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55" dirty="0">
                <a:latin typeface="Cambria"/>
                <a:cs typeface="Cambria"/>
              </a:rPr>
              <a:t>переклад</a:t>
            </a:r>
            <a:r>
              <a:rPr sz="1600" i="1" spc="140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оригінального</a:t>
            </a:r>
            <a:r>
              <a:rPr sz="1600" i="1" spc="170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тексту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з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85" dirty="0">
                <a:latin typeface="Cambria"/>
                <a:cs typeface="Cambria"/>
              </a:rPr>
              <a:t>іншої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65" dirty="0">
                <a:latin typeface="Cambria"/>
                <a:cs typeface="Cambria"/>
              </a:rPr>
              <a:t>мови</a:t>
            </a:r>
            <a:r>
              <a:rPr sz="1600" i="1" spc="100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без</a:t>
            </a:r>
            <a:r>
              <a:rPr sz="1600" i="1" spc="125" dirty="0">
                <a:latin typeface="Cambria"/>
                <a:cs typeface="Cambria"/>
              </a:rPr>
              <a:t> </a:t>
            </a:r>
            <a:r>
              <a:rPr sz="1600" i="1" spc="75" dirty="0">
                <a:latin typeface="Cambria"/>
                <a:cs typeface="Cambria"/>
              </a:rPr>
              <a:t>посилання</a:t>
            </a:r>
            <a:r>
              <a:rPr sz="1600" i="1" spc="135" dirty="0">
                <a:latin typeface="Cambria"/>
                <a:cs typeface="Cambria"/>
              </a:rPr>
              <a:t> </a:t>
            </a:r>
            <a:r>
              <a:rPr sz="1600" i="1" spc="90" dirty="0">
                <a:latin typeface="Cambria"/>
                <a:cs typeface="Cambria"/>
              </a:rPr>
              <a:t>на</a:t>
            </a:r>
            <a:r>
              <a:rPr sz="1600" i="1" spc="110" dirty="0">
                <a:latin typeface="Cambria"/>
                <a:cs typeface="Cambria"/>
              </a:rPr>
              <a:t> </a:t>
            </a:r>
            <a:r>
              <a:rPr sz="1600" i="1" spc="40" dirty="0">
                <a:latin typeface="Cambria"/>
                <a:cs typeface="Cambria"/>
              </a:rPr>
              <a:t>джерело.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713" y="810259"/>
            <a:ext cx="3183890" cy="276225"/>
          </a:xfrm>
          <a:custGeom>
            <a:avLst/>
            <a:gdLst/>
            <a:ahLst/>
            <a:cxnLst/>
            <a:rect l="l" t="t" r="r" b="b"/>
            <a:pathLst>
              <a:path w="3183890" h="276225">
                <a:moveTo>
                  <a:pt x="3183585" y="0"/>
                </a:moveTo>
                <a:lnTo>
                  <a:pt x="3183585" y="0"/>
                </a:lnTo>
                <a:lnTo>
                  <a:pt x="0" y="0"/>
                </a:lnTo>
                <a:lnTo>
                  <a:pt x="0" y="275844"/>
                </a:lnTo>
                <a:lnTo>
                  <a:pt x="3183585" y="275844"/>
                </a:lnTo>
                <a:lnTo>
                  <a:pt x="3183585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1713" y="810259"/>
            <a:ext cx="3183890" cy="27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b="1" i="1" spc="135" dirty="0">
                <a:latin typeface="Cambria"/>
                <a:cs typeface="Cambria"/>
              </a:rPr>
              <a:t>Академічним</a:t>
            </a:r>
            <a:r>
              <a:rPr sz="1800" b="1" i="1" spc="70" dirty="0">
                <a:latin typeface="Cambria"/>
                <a:cs typeface="Cambria"/>
              </a:rPr>
              <a:t> </a:t>
            </a:r>
            <a:r>
              <a:rPr sz="1800" b="1" i="1" spc="130" dirty="0">
                <a:latin typeface="Cambria"/>
                <a:cs typeface="Cambria"/>
              </a:rPr>
              <a:t>плагіатом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3246" y="794765"/>
            <a:ext cx="7592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mbria"/>
                <a:cs typeface="Cambria"/>
              </a:rPr>
              <a:t>є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90" dirty="0">
                <a:latin typeface="Cambria"/>
                <a:cs typeface="Cambria"/>
              </a:rPr>
              <a:t>академічна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поведінка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особи,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105" dirty="0">
                <a:latin typeface="Cambria"/>
                <a:cs typeface="Cambria"/>
              </a:rPr>
              <a:t>коли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вона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використовує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65" dirty="0">
                <a:latin typeface="Cambria"/>
                <a:cs typeface="Cambria"/>
              </a:rPr>
              <a:t>слова,</a:t>
            </a:r>
            <a:r>
              <a:rPr sz="1800" i="1" spc="125" dirty="0">
                <a:latin typeface="Cambria"/>
                <a:cs typeface="Cambria"/>
              </a:rPr>
              <a:t> </a:t>
            </a:r>
            <a:r>
              <a:rPr sz="1800" i="1" spc="45" dirty="0">
                <a:latin typeface="Cambria"/>
                <a:cs typeface="Cambria"/>
              </a:rPr>
              <a:t>ідеї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125" dirty="0">
                <a:latin typeface="Cambria"/>
                <a:cs typeface="Cambria"/>
              </a:rPr>
              <a:t>чи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254" y="1068781"/>
            <a:ext cx="111404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80" dirty="0">
                <a:latin typeface="Cambria"/>
                <a:cs typeface="Cambria"/>
              </a:rPr>
              <a:t>результати</a:t>
            </a:r>
            <a:r>
              <a:rPr sz="1800" i="1" spc="110" dirty="0">
                <a:latin typeface="Cambria"/>
                <a:cs typeface="Cambria"/>
              </a:rPr>
              <a:t> праці,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що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80" dirty="0">
                <a:latin typeface="Cambria"/>
                <a:cs typeface="Cambria"/>
              </a:rPr>
              <a:t>належать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100" dirty="0">
                <a:latin typeface="Cambria"/>
                <a:cs typeface="Cambria"/>
              </a:rPr>
              <a:t>іншому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85" dirty="0">
                <a:latin typeface="Cambria"/>
                <a:cs typeface="Cambria"/>
              </a:rPr>
              <a:t>визначеному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50" dirty="0">
                <a:latin typeface="Cambria"/>
                <a:cs typeface="Cambria"/>
              </a:rPr>
              <a:t>джерелу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130" dirty="0">
                <a:latin typeface="Cambria"/>
                <a:cs typeface="Cambria"/>
              </a:rPr>
              <a:t>чи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80" dirty="0">
                <a:latin typeface="Cambria"/>
                <a:cs typeface="Cambria"/>
              </a:rPr>
              <a:t>людині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55" dirty="0">
                <a:latin typeface="Cambria"/>
                <a:cs typeface="Cambria"/>
              </a:rPr>
              <a:t>без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90" dirty="0">
                <a:latin typeface="Cambria"/>
                <a:cs typeface="Cambria"/>
              </a:rPr>
              <a:t>посилання </a:t>
            </a:r>
            <a:r>
              <a:rPr sz="1800" i="1" spc="105" dirty="0">
                <a:latin typeface="Cambria"/>
                <a:cs typeface="Cambria"/>
              </a:rPr>
              <a:t>на 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55" dirty="0">
                <a:latin typeface="Cambria"/>
                <a:cs typeface="Cambria"/>
              </a:rPr>
              <a:t>джерело,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105" dirty="0">
                <a:latin typeface="Cambria"/>
                <a:cs typeface="Cambria"/>
              </a:rPr>
              <a:t>з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45" dirty="0">
                <a:latin typeface="Cambria"/>
                <a:cs typeface="Cambria"/>
              </a:rPr>
              <a:t>якого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вона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95" dirty="0">
                <a:latin typeface="Cambria"/>
                <a:cs typeface="Cambria"/>
              </a:rPr>
              <a:t>була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90" dirty="0">
                <a:latin typeface="Cambria"/>
                <a:cs typeface="Cambria"/>
              </a:rPr>
              <a:t>запозичена,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у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100" dirty="0">
                <a:latin typeface="Cambria"/>
                <a:cs typeface="Cambria"/>
              </a:rPr>
              <a:t>ситуації,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50" dirty="0">
                <a:latin typeface="Cambria"/>
                <a:cs typeface="Cambria"/>
              </a:rPr>
              <a:t>в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120" dirty="0">
                <a:latin typeface="Cambria"/>
                <a:cs typeface="Cambria"/>
              </a:rPr>
              <a:t>якій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75" dirty="0">
                <a:latin typeface="Cambria"/>
                <a:cs typeface="Cambria"/>
              </a:rPr>
              <a:t>правомірно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65" dirty="0">
                <a:latin typeface="Cambria"/>
                <a:cs typeface="Cambria"/>
              </a:rPr>
              <a:t>очікується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90" dirty="0">
                <a:latin typeface="Cambria"/>
                <a:cs typeface="Cambria"/>
              </a:rPr>
              <a:t>вказування </a:t>
            </a:r>
            <a:r>
              <a:rPr sz="1800" i="1" spc="9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авторства</a:t>
            </a:r>
            <a:r>
              <a:rPr sz="1800" i="1" spc="135" dirty="0">
                <a:latin typeface="Cambria"/>
                <a:cs typeface="Cambria"/>
              </a:rPr>
              <a:t> </a:t>
            </a:r>
            <a:r>
              <a:rPr sz="1800" i="1" spc="80" dirty="0">
                <a:latin typeface="Cambria"/>
                <a:cs typeface="Cambria"/>
              </a:rPr>
              <a:t>оригіналу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105" dirty="0">
                <a:latin typeface="Cambria"/>
                <a:cs typeface="Cambria"/>
              </a:rPr>
              <a:t>з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55" dirty="0">
                <a:latin typeface="Cambria"/>
                <a:cs typeface="Cambria"/>
              </a:rPr>
              <a:t>метою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110" dirty="0">
                <a:latin typeface="Cambria"/>
                <a:cs typeface="Cambria"/>
              </a:rPr>
              <a:t>отримати</a:t>
            </a:r>
            <a:r>
              <a:rPr sz="1800" i="1" spc="130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певну</a:t>
            </a:r>
            <a:r>
              <a:rPr sz="1800" i="1" spc="85" dirty="0">
                <a:latin typeface="Cambria"/>
                <a:cs typeface="Cambria"/>
              </a:rPr>
              <a:t> </a:t>
            </a:r>
            <a:r>
              <a:rPr sz="1800" i="1" spc="75" dirty="0">
                <a:latin typeface="Cambria"/>
                <a:cs typeface="Cambria"/>
              </a:rPr>
              <a:t>користь,</a:t>
            </a:r>
            <a:r>
              <a:rPr sz="1800" i="1" spc="105" dirty="0">
                <a:latin typeface="Cambria"/>
                <a:cs typeface="Cambria"/>
              </a:rPr>
              <a:t> пошану, </a:t>
            </a:r>
            <a:r>
              <a:rPr sz="1800" i="1" spc="55" dirty="0">
                <a:latin typeface="Cambria"/>
                <a:cs typeface="Cambria"/>
              </a:rPr>
              <a:t>вигоду,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120" dirty="0">
                <a:latin typeface="Cambria"/>
                <a:cs typeface="Cambria"/>
              </a:rPr>
              <a:t>які</a:t>
            </a:r>
            <a:r>
              <a:rPr sz="1800" i="1" spc="114" dirty="0">
                <a:latin typeface="Cambria"/>
                <a:cs typeface="Cambria"/>
              </a:rPr>
              <a:t> </a:t>
            </a:r>
            <a:r>
              <a:rPr sz="1800" i="1" spc="50" dirty="0">
                <a:latin typeface="Cambria"/>
                <a:cs typeface="Cambria"/>
              </a:rPr>
              <a:t>не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40" dirty="0">
                <a:latin typeface="Cambria"/>
                <a:cs typeface="Cambria"/>
              </a:rPr>
              <a:t>обов’язково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мають </a:t>
            </a:r>
            <a:r>
              <a:rPr sz="1800" i="1" spc="-385" dirty="0">
                <a:latin typeface="Cambria"/>
                <a:cs typeface="Cambria"/>
              </a:rPr>
              <a:t> </a:t>
            </a:r>
            <a:r>
              <a:rPr sz="1800" i="1" spc="110" dirty="0">
                <a:latin typeface="Cambria"/>
                <a:cs typeface="Cambria"/>
              </a:rPr>
              <a:t>бути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30" dirty="0">
                <a:latin typeface="Cambria"/>
                <a:cs typeface="Cambria"/>
              </a:rPr>
              <a:t>грошового</a:t>
            </a:r>
            <a:r>
              <a:rPr sz="1800" i="1" spc="120" dirty="0">
                <a:latin typeface="Cambria"/>
                <a:cs typeface="Cambria"/>
              </a:rPr>
              <a:t> </a:t>
            </a:r>
            <a:r>
              <a:rPr sz="1800" i="1" spc="95" dirty="0">
                <a:latin typeface="Cambria"/>
                <a:cs typeface="Cambria"/>
              </a:rPr>
              <a:t>характеру.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96471" y="1351788"/>
            <a:ext cx="635507" cy="6477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2627" y="598931"/>
            <a:ext cx="635508" cy="6477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8540" y="146304"/>
            <a:ext cx="841248" cy="79552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67257" y="144525"/>
            <a:ext cx="42646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220" dirty="0"/>
              <a:t>Академічний</a:t>
            </a:r>
            <a:r>
              <a:rPr sz="2800" spc="105" dirty="0"/>
              <a:t> </a:t>
            </a:r>
            <a:r>
              <a:rPr sz="2800" spc="210" dirty="0"/>
              <a:t>плагіат</a:t>
            </a:r>
            <a:endParaRPr sz="2800"/>
          </a:p>
        </p:txBody>
      </p:sp>
      <p:sp>
        <p:nvSpPr>
          <p:cNvPr id="10" name="object 10"/>
          <p:cNvSpPr txBox="1"/>
          <p:nvPr/>
        </p:nvSpPr>
        <p:spPr>
          <a:xfrm>
            <a:off x="2055114" y="2732912"/>
            <a:ext cx="7753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285" dirty="0">
                <a:latin typeface="Cambria"/>
                <a:cs typeface="Cambria"/>
              </a:rPr>
              <a:t>Інші</a:t>
            </a:r>
            <a:r>
              <a:rPr sz="2800" b="1" i="1" spc="130" dirty="0">
                <a:latin typeface="Cambria"/>
                <a:cs typeface="Cambria"/>
              </a:rPr>
              <a:t> </a:t>
            </a:r>
            <a:r>
              <a:rPr sz="2800" b="1" i="1" spc="140" dirty="0">
                <a:latin typeface="Cambria"/>
                <a:cs typeface="Cambria"/>
              </a:rPr>
              <a:t>види</a:t>
            </a:r>
            <a:r>
              <a:rPr sz="2800" b="1" i="1" spc="170" dirty="0">
                <a:latin typeface="Cambria"/>
                <a:cs typeface="Cambria"/>
              </a:rPr>
              <a:t> </a:t>
            </a:r>
            <a:r>
              <a:rPr sz="2800" b="1" i="1" spc="195" dirty="0">
                <a:latin typeface="Cambria"/>
                <a:cs typeface="Cambria"/>
              </a:rPr>
              <a:t>академічної</a:t>
            </a:r>
            <a:r>
              <a:rPr sz="2800" b="1" i="1" spc="165" dirty="0">
                <a:latin typeface="Cambria"/>
                <a:cs typeface="Cambria"/>
              </a:rPr>
              <a:t> </a:t>
            </a:r>
            <a:r>
              <a:rPr sz="2800" b="1" i="1" spc="130" dirty="0">
                <a:latin typeface="Cambria"/>
                <a:cs typeface="Cambria"/>
              </a:rPr>
              <a:t>недоброчесності</a:t>
            </a:r>
            <a:r>
              <a:rPr sz="2800" b="1" i="1" spc="130" dirty="0"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378" y="3464052"/>
            <a:ext cx="1103630" cy="22606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500" i="1" spc="90" dirty="0">
                <a:latin typeface="Cambria"/>
                <a:cs typeface="Cambria"/>
              </a:rPr>
              <a:t>фа</a:t>
            </a:r>
            <a:r>
              <a:rPr sz="1500" i="1" spc="75" dirty="0">
                <a:latin typeface="Cambria"/>
                <a:cs typeface="Cambria"/>
              </a:rPr>
              <a:t>б</a:t>
            </a:r>
            <a:r>
              <a:rPr sz="1500" i="1" spc="90" dirty="0">
                <a:latin typeface="Cambria"/>
                <a:cs typeface="Cambria"/>
              </a:rPr>
              <a:t>рикація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9823" y="3446145"/>
            <a:ext cx="94957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0985" algn="l"/>
                <a:tab pos="1564005" algn="l"/>
                <a:tab pos="2251075" algn="l"/>
                <a:tab pos="2630805" algn="l"/>
                <a:tab pos="3545204" algn="l"/>
                <a:tab pos="3959860" algn="l"/>
                <a:tab pos="5897245" algn="l"/>
                <a:tab pos="6149975" algn="l"/>
                <a:tab pos="7359015" algn="l"/>
                <a:tab pos="8178800" algn="l"/>
                <a:tab pos="8643620" algn="l"/>
              </a:tabLst>
            </a:pPr>
            <a:r>
              <a:rPr sz="1500" i="1" dirty="0">
                <a:latin typeface="Cambria"/>
                <a:cs typeface="Cambria"/>
              </a:rPr>
              <a:t>–	</a:t>
            </a:r>
            <a:r>
              <a:rPr sz="1500" i="1" spc="70" dirty="0">
                <a:latin typeface="Cambria"/>
                <a:cs typeface="Cambria"/>
              </a:rPr>
              <a:t>ви</a:t>
            </a:r>
            <a:r>
              <a:rPr sz="1500" i="1" spc="35" dirty="0">
                <a:latin typeface="Cambria"/>
                <a:cs typeface="Cambria"/>
              </a:rPr>
              <a:t>гаду</a:t>
            </a:r>
            <a:r>
              <a:rPr sz="1500" i="1" spc="70" dirty="0">
                <a:latin typeface="Cambria"/>
                <a:cs typeface="Cambria"/>
              </a:rPr>
              <a:t>ва</a:t>
            </a:r>
            <a:r>
              <a:rPr sz="1500" i="1" spc="65" dirty="0">
                <a:latin typeface="Cambria"/>
                <a:cs typeface="Cambria"/>
              </a:rPr>
              <a:t>н</a:t>
            </a: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60" dirty="0">
                <a:latin typeface="Cambria"/>
                <a:cs typeface="Cambria"/>
              </a:rPr>
              <a:t>я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25" dirty="0">
                <a:latin typeface="Cambria"/>
                <a:cs typeface="Cambria"/>
              </a:rPr>
              <a:t>д</a:t>
            </a:r>
            <a:r>
              <a:rPr sz="1500" i="1" spc="20" dirty="0">
                <a:latin typeface="Cambria"/>
                <a:cs typeface="Cambria"/>
              </a:rPr>
              <a:t>а</a:t>
            </a: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105" dirty="0">
                <a:latin typeface="Cambria"/>
                <a:cs typeface="Cambria"/>
              </a:rPr>
              <a:t>и</a:t>
            </a:r>
            <a:r>
              <a:rPr sz="1500" i="1" spc="75" dirty="0">
                <a:latin typeface="Cambria"/>
                <a:cs typeface="Cambria"/>
              </a:rPr>
              <a:t>х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110" dirty="0">
                <a:latin typeface="Cambria"/>
                <a:cs typeface="Cambria"/>
              </a:rPr>
              <a:t>чи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120" dirty="0">
                <a:latin typeface="Cambria"/>
                <a:cs typeface="Cambria"/>
              </a:rPr>
              <a:t>факт</a:t>
            </a:r>
            <a:r>
              <a:rPr sz="1500" i="1" spc="40" dirty="0">
                <a:latin typeface="Cambria"/>
                <a:cs typeface="Cambria"/>
              </a:rPr>
              <a:t>і</a:t>
            </a:r>
            <a:r>
              <a:rPr sz="1500" i="1" spc="75" dirty="0">
                <a:latin typeface="Cambria"/>
                <a:cs typeface="Cambria"/>
              </a:rPr>
              <a:t>в,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60" dirty="0">
                <a:latin typeface="Cambria"/>
                <a:cs typeface="Cambria"/>
              </a:rPr>
              <a:t>що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70" dirty="0">
                <a:latin typeface="Cambria"/>
                <a:cs typeface="Cambria"/>
              </a:rPr>
              <a:t>ви</a:t>
            </a:r>
            <a:r>
              <a:rPr sz="1500" i="1" spc="65" dirty="0">
                <a:latin typeface="Cambria"/>
                <a:cs typeface="Cambria"/>
              </a:rPr>
              <a:t>к</a:t>
            </a:r>
            <a:r>
              <a:rPr sz="1500" i="1" spc="75" dirty="0">
                <a:latin typeface="Cambria"/>
                <a:cs typeface="Cambria"/>
              </a:rPr>
              <a:t>о</a:t>
            </a:r>
            <a:r>
              <a:rPr sz="1500" i="1" spc="65" dirty="0">
                <a:latin typeface="Cambria"/>
                <a:cs typeface="Cambria"/>
              </a:rPr>
              <a:t>ри</a:t>
            </a:r>
            <a:r>
              <a:rPr sz="1500" i="1" spc="45" dirty="0">
                <a:latin typeface="Cambria"/>
                <a:cs typeface="Cambria"/>
              </a:rPr>
              <a:t>с</a:t>
            </a:r>
            <a:r>
              <a:rPr sz="1500" i="1" spc="70" dirty="0">
                <a:latin typeface="Cambria"/>
                <a:cs typeface="Cambria"/>
              </a:rPr>
              <a:t>т</a:t>
            </a:r>
            <a:r>
              <a:rPr sz="1500" i="1" spc="45" dirty="0">
                <a:latin typeface="Cambria"/>
                <a:cs typeface="Cambria"/>
              </a:rPr>
              <a:t>о</a:t>
            </a:r>
            <a:r>
              <a:rPr sz="1500" i="1" spc="40" dirty="0">
                <a:latin typeface="Cambria"/>
                <a:cs typeface="Cambria"/>
              </a:rPr>
              <a:t>вую</a:t>
            </a:r>
            <a:r>
              <a:rPr sz="1500" i="1" spc="35" dirty="0">
                <a:latin typeface="Cambria"/>
                <a:cs typeface="Cambria"/>
              </a:rPr>
              <a:t>т</a:t>
            </a:r>
            <a:r>
              <a:rPr sz="1500" i="1" spc="25" dirty="0">
                <a:latin typeface="Cambria"/>
                <a:cs typeface="Cambria"/>
              </a:rPr>
              <a:t>ь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60" dirty="0">
                <a:latin typeface="Cambria"/>
                <a:cs typeface="Cambria"/>
              </a:rPr>
              <a:t>я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40" dirty="0">
                <a:latin typeface="Cambria"/>
                <a:cs typeface="Cambria"/>
              </a:rPr>
              <a:t>в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-25" dirty="0">
                <a:latin typeface="Cambria"/>
                <a:cs typeface="Cambria"/>
              </a:rPr>
              <a:t>о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90" dirty="0">
                <a:latin typeface="Cambria"/>
                <a:cs typeface="Cambria"/>
              </a:rPr>
              <a:t>віт</a:t>
            </a:r>
            <a:r>
              <a:rPr sz="1500" i="1" spc="85" dirty="0">
                <a:latin typeface="Cambria"/>
                <a:cs typeface="Cambria"/>
              </a:rPr>
              <a:t>н</a:t>
            </a:r>
            <a:r>
              <a:rPr sz="1500" i="1" spc="-65" dirty="0">
                <a:latin typeface="Cambria"/>
                <a:cs typeface="Cambria"/>
              </a:rPr>
              <a:t>ь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90" dirty="0">
                <a:latin typeface="Cambria"/>
                <a:cs typeface="Cambria"/>
              </a:rPr>
              <a:t>му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105" dirty="0">
                <a:latin typeface="Cambria"/>
                <a:cs typeface="Cambria"/>
              </a:rPr>
              <a:t>п</a:t>
            </a:r>
            <a:r>
              <a:rPr sz="1500" i="1" spc="60" dirty="0">
                <a:latin typeface="Cambria"/>
                <a:cs typeface="Cambria"/>
              </a:rPr>
              <a:t>р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75" dirty="0">
                <a:latin typeface="Cambria"/>
                <a:cs typeface="Cambria"/>
              </a:rPr>
              <a:t>ц</a:t>
            </a:r>
            <a:r>
              <a:rPr sz="1500" i="1" spc="-30" dirty="0">
                <a:latin typeface="Cambria"/>
                <a:cs typeface="Cambria"/>
              </a:rPr>
              <a:t>е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90" dirty="0">
                <a:latin typeface="Cambria"/>
                <a:cs typeface="Cambria"/>
              </a:rPr>
              <a:t>і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70" dirty="0">
                <a:latin typeface="Cambria"/>
                <a:cs typeface="Cambria"/>
              </a:rPr>
              <a:t>а</a:t>
            </a:r>
            <a:r>
              <a:rPr sz="1500" i="1" spc="75" dirty="0">
                <a:latin typeface="Cambria"/>
                <a:cs typeface="Cambria"/>
              </a:rPr>
              <a:t>б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dirty="0">
                <a:latin typeface="Cambria"/>
                <a:cs typeface="Cambria"/>
              </a:rPr>
              <a:t>	</a:t>
            </a: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60" dirty="0">
                <a:latin typeface="Cambria"/>
                <a:cs typeface="Cambria"/>
              </a:rPr>
              <a:t>ау</a:t>
            </a:r>
            <a:r>
              <a:rPr sz="1500" i="1" spc="65" dirty="0">
                <a:latin typeface="Cambria"/>
                <a:cs typeface="Cambria"/>
              </a:rPr>
              <a:t>к</a:t>
            </a:r>
            <a:r>
              <a:rPr sz="1500" i="1" spc="75" dirty="0">
                <a:latin typeface="Cambria"/>
                <a:cs typeface="Cambria"/>
              </a:rPr>
              <a:t>о</a:t>
            </a:r>
            <a:r>
              <a:rPr sz="1500" i="1" spc="20" dirty="0">
                <a:latin typeface="Cambria"/>
                <a:cs typeface="Cambria"/>
              </a:rPr>
              <a:t>в</a:t>
            </a:r>
            <a:r>
              <a:rPr sz="1500" i="1" spc="105" dirty="0">
                <a:latin typeface="Cambria"/>
                <a:cs typeface="Cambria"/>
              </a:rPr>
              <a:t>и</a:t>
            </a:r>
            <a:r>
              <a:rPr sz="1500" i="1" spc="75" dirty="0">
                <a:latin typeface="Cambria"/>
                <a:cs typeface="Cambria"/>
              </a:rPr>
              <a:t>х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3716" y="3651884"/>
            <a:ext cx="13392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45" dirty="0">
                <a:latin typeface="Cambria"/>
                <a:cs typeface="Cambria"/>
              </a:rPr>
              <a:t>дослідженнях;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6378" y="4104132"/>
            <a:ext cx="1391920" cy="22606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500" i="1" spc="90" dirty="0">
                <a:latin typeface="Cambria"/>
                <a:cs typeface="Cambria"/>
              </a:rPr>
              <a:t>фал</a:t>
            </a:r>
            <a:r>
              <a:rPr sz="1500" i="1" spc="-65" dirty="0">
                <a:latin typeface="Cambria"/>
                <a:cs typeface="Cambria"/>
              </a:rPr>
              <a:t>ь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105" dirty="0">
                <a:latin typeface="Cambria"/>
                <a:cs typeface="Cambria"/>
              </a:rPr>
              <a:t>и</a:t>
            </a:r>
            <a:r>
              <a:rPr sz="1500" i="1" spc="100" dirty="0">
                <a:latin typeface="Cambria"/>
                <a:cs typeface="Cambria"/>
              </a:rPr>
              <a:t>фік</a:t>
            </a:r>
            <a:r>
              <a:rPr sz="1500" i="1" spc="110" dirty="0">
                <a:latin typeface="Cambria"/>
                <a:cs typeface="Cambria"/>
              </a:rPr>
              <a:t>а</a:t>
            </a:r>
            <a:r>
              <a:rPr sz="1500" i="1" spc="90" dirty="0">
                <a:latin typeface="Cambria"/>
                <a:cs typeface="Cambria"/>
              </a:rPr>
              <a:t>ц</a:t>
            </a:r>
            <a:r>
              <a:rPr sz="1500" i="1" spc="80" dirty="0">
                <a:latin typeface="Cambria"/>
                <a:cs typeface="Cambria"/>
              </a:rPr>
              <a:t>і</a:t>
            </a:r>
            <a:r>
              <a:rPr sz="1500" i="1" spc="60" dirty="0">
                <a:latin typeface="Cambria"/>
                <a:cs typeface="Cambria"/>
              </a:rPr>
              <a:t>я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28798" y="4086225"/>
            <a:ext cx="93078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Cambria"/>
                <a:cs typeface="Cambria"/>
              </a:rPr>
              <a:t>–</a:t>
            </a:r>
            <a:r>
              <a:rPr sz="1500" i="1" spc="100" dirty="0">
                <a:latin typeface="Cambria"/>
                <a:cs typeface="Cambria"/>
              </a:rPr>
              <a:t> </a:t>
            </a:r>
            <a:r>
              <a:rPr sz="1500" i="1" spc="45" dirty="0">
                <a:latin typeface="Cambria"/>
                <a:cs typeface="Cambria"/>
              </a:rPr>
              <a:t>свідома</a:t>
            </a:r>
            <a:r>
              <a:rPr sz="1500" i="1" spc="100" dirty="0">
                <a:latin typeface="Cambria"/>
                <a:cs typeface="Cambria"/>
              </a:rPr>
              <a:t> </a:t>
            </a:r>
            <a:r>
              <a:rPr sz="1500" i="1" spc="95" dirty="0">
                <a:latin typeface="Cambria"/>
                <a:cs typeface="Cambria"/>
              </a:rPr>
              <a:t>зміна</a:t>
            </a:r>
            <a:r>
              <a:rPr sz="1500" i="1" spc="110" dirty="0">
                <a:latin typeface="Cambria"/>
                <a:cs typeface="Cambria"/>
              </a:rPr>
              <a:t> </a:t>
            </a:r>
            <a:r>
              <a:rPr sz="1500" i="1" spc="105" dirty="0">
                <a:latin typeface="Cambria"/>
                <a:cs typeface="Cambria"/>
              </a:rPr>
              <a:t>чи</a:t>
            </a:r>
            <a:r>
              <a:rPr sz="1500" i="1" spc="100" dirty="0">
                <a:latin typeface="Cambria"/>
                <a:cs typeface="Cambria"/>
              </a:rPr>
              <a:t> </a:t>
            </a:r>
            <a:r>
              <a:rPr sz="1500" i="1" spc="75" dirty="0">
                <a:latin typeface="Cambria"/>
                <a:cs typeface="Cambria"/>
              </a:rPr>
              <a:t>модифікація</a:t>
            </a:r>
            <a:r>
              <a:rPr sz="1500" i="1" spc="95" dirty="0">
                <a:latin typeface="Cambria"/>
                <a:cs typeface="Cambria"/>
              </a:rPr>
              <a:t> </a:t>
            </a:r>
            <a:r>
              <a:rPr sz="1500" i="1" spc="55" dirty="0">
                <a:latin typeface="Cambria"/>
                <a:cs typeface="Cambria"/>
              </a:rPr>
              <a:t>вже</a:t>
            </a:r>
            <a:r>
              <a:rPr sz="1500" i="1" spc="105" dirty="0">
                <a:latin typeface="Cambria"/>
                <a:cs typeface="Cambria"/>
              </a:rPr>
              <a:t> </a:t>
            </a:r>
            <a:r>
              <a:rPr sz="1500" i="1" spc="75" dirty="0">
                <a:latin typeface="Cambria"/>
                <a:cs typeface="Cambria"/>
              </a:rPr>
              <a:t>наявних</a:t>
            </a:r>
            <a:r>
              <a:rPr sz="1500" i="1" spc="114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даних,</a:t>
            </a:r>
            <a:r>
              <a:rPr sz="1500" i="1" spc="100" dirty="0">
                <a:latin typeface="Cambria"/>
                <a:cs typeface="Cambria"/>
              </a:rPr>
              <a:t> </a:t>
            </a:r>
            <a:r>
              <a:rPr sz="1500" i="1" spc="60" dirty="0">
                <a:latin typeface="Cambria"/>
                <a:cs typeface="Cambria"/>
              </a:rPr>
              <a:t>що</a:t>
            </a:r>
            <a:r>
              <a:rPr sz="1500" i="1" spc="110" dirty="0">
                <a:latin typeface="Cambria"/>
                <a:cs typeface="Cambria"/>
              </a:rPr>
              <a:t> </a:t>
            </a:r>
            <a:r>
              <a:rPr sz="1500" i="1" spc="30" dirty="0">
                <a:latin typeface="Cambria"/>
                <a:cs typeface="Cambria"/>
              </a:rPr>
              <a:t>стосуються</a:t>
            </a:r>
            <a:r>
              <a:rPr sz="1500" i="1" spc="110" dirty="0">
                <a:latin typeface="Cambria"/>
                <a:cs typeface="Cambria"/>
              </a:rPr>
              <a:t> </a:t>
            </a:r>
            <a:r>
              <a:rPr sz="1500" i="1" spc="25" dirty="0">
                <a:latin typeface="Cambria"/>
                <a:cs typeface="Cambria"/>
              </a:rPr>
              <a:t>освітнього</a:t>
            </a:r>
            <a:r>
              <a:rPr sz="1500" i="1" spc="114" dirty="0">
                <a:latin typeface="Cambria"/>
                <a:cs typeface="Cambria"/>
              </a:rPr>
              <a:t> </a:t>
            </a:r>
            <a:r>
              <a:rPr sz="1500" i="1" spc="40" dirty="0">
                <a:latin typeface="Cambria"/>
                <a:cs typeface="Cambria"/>
              </a:rPr>
              <a:t>процесу</a:t>
            </a:r>
            <a:r>
              <a:rPr sz="1500" i="1" spc="110" dirty="0">
                <a:latin typeface="Cambria"/>
                <a:cs typeface="Cambria"/>
              </a:rPr>
              <a:t> чи</a:t>
            </a:r>
            <a:r>
              <a:rPr sz="1500" i="1" spc="90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наукових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3716" y="4291965"/>
            <a:ext cx="11074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30" dirty="0">
                <a:latin typeface="Cambria"/>
                <a:cs typeface="Cambria"/>
              </a:rPr>
              <a:t>досліджень;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6378" y="4744211"/>
            <a:ext cx="1055370" cy="22606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105" dirty="0">
                <a:latin typeface="Cambria"/>
                <a:cs typeface="Cambria"/>
              </a:rPr>
              <a:t>пи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60" dirty="0">
                <a:latin typeface="Cambria"/>
                <a:cs typeface="Cambria"/>
              </a:rPr>
              <a:t>у</a:t>
            </a:r>
            <a:r>
              <a:rPr sz="1500" i="1" spc="70" dirty="0">
                <a:latin typeface="Cambria"/>
                <a:cs typeface="Cambria"/>
              </a:rPr>
              <a:t>ва</a:t>
            </a:r>
            <a:r>
              <a:rPr sz="1500" i="1" spc="65" dirty="0">
                <a:latin typeface="Cambria"/>
                <a:cs typeface="Cambria"/>
              </a:rPr>
              <a:t>н</a:t>
            </a: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60" dirty="0">
                <a:latin typeface="Cambria"/>
                <a:cs typeface="Cambria"/>
              </a:rPr>
              <a:t>я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45335" y="4726685"/>
            <a:ext cx="95935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Cambria"/>
                <a:cs typeface="Cambria"/>
              </a:rPr>
              <a:t>–</a:t>
            </a:r>
            <a:r>
              <a:rPr sz="1500" i="1" spc="605" dirty="0">
                <a:latin typeface="Cambria"/>
                <a:cs typeface="Cambria"/>
              </a:rPr>
              <a:t> </a:t>
            </a:r>
            <a:r>
              <a:rPr sz="1500" i="1" spc="75" dirty="0">
                <a:latin typeface="Cambria"/>
                <a:cs typeface="Cambria"/>
              </a:rPr>
              <a:t>виконання </a:t>
            </a:r>
            <a:r>
              <a:rPr sz="1500" i="1" spc="195" dirty="0">
                <a:latin typeface="Cambria"/>
                <a:cs typeface="Cambria"/>
              </a:rPr>
              <a:t> </a:t>
            </a:r>
            <a:r>
              <a:rPr sz="1500" i="1" spc="50" dirty="0">
                <a:latin typeface="Cambria"/>
                <a:cs typeface="Cambria"/>
              </a:rPr>
              <a:t>письмових </a:t>
            </a:r>
            <a:r>
              <a:rPr sz="1500" i="1" spc="245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робіт </a:t>
            </a:r>
            <a:r>
              <a:rPr sz="1500" i="1" spc="200" dirty="0">
                <a:latin typeface="Cambria"/>
                <a:cs typeface="Cambria"/>
              </a:rPr>
              <a:t> </a:t>
            </a:r>
            <a:r>
              <a:rPr sz="1500" i="1" spc="90" dirty="0">
                <a:latin typeface="Cambria"/>
                <a:cs typeface="Cambria"/>
              </a:rPr>
              <a:t>із </a:t>
            </a:r>
            <a:r>
              <a:rPr sz="1500" i="1" spc="180" dirty="0">
                <a:latin typeface="Cambria"/>
                <a:cs typeface="Cambria"/>
              </a:rPr>
              <a:t> </a:t>
            </a:r>
            <a:r>
              <a:rPr sz="1500" i="1" spc="75" dirty="0">
                <a:latin typeface="Cambria"/>
                <a:cs typeface="Cambria"/>
              </a:rPr>
              <a:t>залученням </a:t>
            </a:r>
            <a:r>
              <a:rPr sz="1500" i="1" spc="200" dirty="0">
                <a:latin typeface="Cambria"/>
                <a:cs typeface="Cambria"/>
              </a:rPr>
              <a:t> </a:t>
            </a:r>
            <a:r>
              <a:rPr sz="1500" i="1" spc="75" dirty="0">
                <a:latin typeface="Cambria"/>
                <a:cs typeface="Cambria"/>
              </a:rPr>
              <a:t>зовнішніх </a:t>
            </a:r>
            <a:r>
              <a:rPr sz="1500" i="1" spc="204" dirty="0">
                <a:latin typeface="Cambria"/>
                <a:cs typeface="Cambria"/>
              </a:rPr>
              <a:t> </a:t>
            </a:r>
            <a:r>
              <a:rPr sz="1500" i="1" spc="40" dirty="0">
                <a:latin typeface="Cambria"/>
                <a:cs typeface="Cambria"/>
              </a:rPr>
              <a:t>джерел </a:t>
            </a:r>
            <a:r>
              <a:rPr sz="1500" i="1" spc="225" dirty="0">
                <a:latin typeface="Cambria"/>
                <a:cs typeface="Cambria"/>
              </a:rPr>
              <a:t> </a:t>
            </a:r>
            <a:r>
              <a:rPr sz="1500" i="1" spc="85" dirty="0">
                <a:latin typeface="Cambria"/>
                <a:cs typeface="Cambria"/>
              </a:rPr>
              <a:t>інформації, </a:t>
            </a:r>
            <a:r>
              <a:rPr sz="1500" i="1" spc="190" dirty="0">
                <a:latin typeface="Cambria"/>
                <a:cs typeface="Cambria"/>
              </a:rPr>
              <a:t> </a:t>
            </a:r>
            <a:r>
              <a:rPr sz="1500" i="1" spc="105" dirty="0">
                <a:latin typeface="Cambria"/>
                <a:cs typeface="Cambria"/>
              </a:rPr>
              <a:t>крім </a:t>
            </a:r>
            <a:r>
              <a:rPr sz="1500" i="1" spc="185" dirty="0">
                <a:latin typeface="Cambria"/>
                <a:cs typeface="Cambria"/>
              </a:rPr>
              <a:t> </a:t>
            </a:r>
            <a:r>
              <a:rPr sz="1500" i="1" spc="40" dirty="0">
                <a:latin typeface="Cambria"/>
                <a:cs typeface="Cambria"/>
              </a:rPr>
              <a:t>дозволених </a:t>
            </a:r>
            <a:r>
              <a:rPr sz="1500" i="1" spc="240" dirty="0">
                <a:latin typeface="Cambria"/>
                <a:cs typeface="Cambria"/>
              </a:rPr>
              <a:t> </a:t>
            </a:r>
            <a:r>
              <a:rPr sz="1500" i="1" spc="40" dirty="0">
                <a:latin typeface="Cambria"/>
                <a:cs typeface="Cambria"/>
              </a:rPr>
              <a:t>для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3716" y="4932426"/>
            <a:ext cx="62915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80" dirty="0">
                <a:latin typeface="Cambria"/>
                <a:cs typeface="Cambria"/>
              </a:rPr>
              <a:t>використання,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65" dirty="0">
                <a:latin typeface="Cambria"/>
                <a:cs typeface="Cambria"/>
              </a:rPr>
              <a:t>зокрема</a:t>
            </a:r>
            <a:r>
              <a:rPr sz="1500" i="1" spc="90" dirty="0">
                <a:latin typeface="Cambria"/>
                <a:cs typeface="Cambria"/>
              </a:rPr>
              <a:t> </a:t>
            </a:r>
            <a:r>
              <a:rPr sz="1500" i="1" spc="60" dirty="0">
                <a:latin typeface="Cambria"/>
                <a:cs typeface="Cambria"/>
              </a:rPr>
              <a:t>під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65" dirty="0">
                <a:latin typeface="Cambria"/>
                <a:cs typeface="Cambria"/>
              </a:rPr>
              <a:t>час</a:t>
            </a:r>
            <a:r>
              <a:rPr sz="1500" i="1" spc="70" dirty="0">
                <a:latin typeface="Cambria"/>
                <a:cs typeface="Cambria"/>
              </a:rPr>
              <a:t> </a:t>
            </a:r>
            <a:r>
              <a:rPr sz="1500" i="1" spc="65" dirty="0">
                <a:latin typeface="Cambria"/>
                <a:cs typeface="Cambria"/>
              </a:rPr>
              <a:t>оцінювання </a:t>
            </a:r>
            <a:r>
              <a:rPr sz="1500" i="1" spc="60" dirty="0">
                <a:latin typeface="Cambria"/>
                <a:cs typeface="Cambria"/>
              </a:rPr>
              <a:t>результатів</a:t>
            </a:r>
            <a:r>
              <a:rPr sz="1500" i="1" spc="95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навчання;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6378" y="5384253"/>
            <a:ext cx="1545590" cy="22606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-30" dirty="0">
                <a:latin typeface="Cambria"/>
                <a:cs typeface="Cambria"/>
              </a:rPr>
              <a:t>е</a:t>
            </a:r>
            <a:r>
              <a:rPr sz="1500" i="1" spc="5" dirty="0">
                <a:latin typeface="Cambria"/>
                <a:cs typeface="Cambria"/>
              </a:rPr>
              <a:t>с</a:t>
            </a:r>
            <a:r>
              <a:rPr sz="1500" i="1" spc="100" dirty="0">
                <a:latin typeface="Cambria"/>
                <a:cs typeface="Cambria"/>
              </a:rPr>
              <a:t>анкц</a:t>
            </a:r>
            <a:r>
              <a:rPr sz="1500" i="1" spc="25" dirty="0">
                <a:latin typeface="Cambria"/>
                <a:cs typeface="Cambria"/>
              </a:rPr>
              <a:t>і</a:t>
            </a:r>
            <a:r>
              <a:rPr sz="1500" i="1" spc="55" dirty="0">
                <a:latin typeface="Cambria"/>
                <a:cs typeface="Cambria"/>
              </a:rPr>
              <a:t>о</a:t>
            </a:r>
            <a:r>
              <a:rPr sz="1500" i="1" spc="95" dirty="0">
                <a:latin typeface="Cambria"/>
                <a:cs typeface="Cambria"/>
              </a:rPr>
              <a:t>н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70" dirty="0">
                <a:latin typeface="Cambria"/>
                <a:cs typeface="Cambria"/>
              </a:rPr>
              <a:t>ва</a:t>
            </a:r>
            <a:r>
              <a:rPr sz="1500" i="1" spc="65" dirty="0">
                <a:latin typeface="Cambria"/>
                <a:cs typeface="Cambria"/>
              </a:rPr>
              <a:t>н</a:t>
            </a:r>
            <a:r>
              <a:rPr sz="1500" i="1" spc="70" dirty="0">
                <a:latin typeface="Cambria"/>
                <a:cs typeface="Cambria"/>
              </a:rPr>
              <a:t>а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96566" y="5384253"/>
            <a:ext cx="852805" cy="22606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500" i="1" spc="-30" dirty="0">
                <a:latin typeface="Cambria"/>
                <a:cs typeface="Cambria"/>
              </a:rPr>
              <a:t>д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105" dirty="0">
                <a:latin typeface="Cambria"/>
                <a:cs typeface="Cambria"/>
              </a:rPr>
              <a:t>п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110" dirty="0">
                <a:latin typeface="Cambria"/>
                <a:cs typeface="Cambria"/>
              </a:rPr>
              <a:t>м</a:t>
            </a:r>
            <a:r>
              <a:rPr sz="1500" i="1" spc="-15" dirty="0">
                <a:latin typeface="Cambria"/>
                <a:cs typeface="Cambria"/>
              </a:rPr>
              <a:t>о</a:t>
            </a:r>
            <a:r>
              <a:rPr sz="1500" i="1" spc="45" dirty="0">
                <a:latin typeface="Cambria"/>
                <a:cs typeface="Cambria"/>
              </a:rPr>
              <a:t>га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32175" y="5366766"/>
            <a:ext cx="820483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Cambria"/>
                <a:cs typeface="Cambria"/>
              </a:rPr>
              <a:t>–</a:t>
            </a:r>
            <a:r>
              <a:rPr sz="1500" i="1" spc="105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співпраця</a:t>
            </a:r>
            <a:r>
              <a:rPr sz="1500" i="1" spc="114" dirty="0">
                <a:latin typeface="Cambria"/>
                <a:cs typeface="Cambria"/>
              </a:rPr>
              <a:t> </a:t>
            </a:r>
            <a:r>
              <a:rPr sz="1500" i="1" spc="55" dirty="0">
                <a:latin typeface="Cambria"/>
                <a:cs typeface="Cambria"/>
              </a:rPr>
              <a:t>студента</a:t>
            </a:r>
            <a:r>
              <a:rPr sz="1500" i="1" spc="100" dirty="0">
                <a:latin typeface="Cambria"/>
                <a:cs typeface="Cambria"/>
              </a:rPr>
              <a:t> </a:t>
            </a:r>
            <a:r>
              <a:rPr sz="1500" i="1" spc="85" dirty="0">
                <a:latin typeface="Cambria"/>
                <a:cs typeface="Cambria"/>
              </a:rPr>
              <a:t>з</a:t>
            </a:r>
            <a:r>
              <a:rPr sz="1500" i="1" spc="114" dirty="0">
                <a:latin typeface="Cambria"/>
                <a:cs typeface="Cambria"/>
              </a:rPr>
              <a:t> </a:t>
            </a:r>
            <a:r>
              <a:rPr sz="1500" i="1" spc="45" dirty="0">
                <a:latin typeface="Cambria"/>
                <a:cs typeface="Cambria"/>
              </a:rPr>
              <a:t>кимось</a:t>
            </a:r>
            <a:r>
              <a:rPr sz="1500" i="1" spc="110" dirty="0">
                <a:latin typeface="Cambria"/>
                <a:cs typeface="Cambria"/>
              </a:rPr>
              <a:t> іншим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60" dirty="0">
                <a:latin typeface="Cambria"/>
                <a:cs typeface="Cambria"/>
              </a:rPr>
              <a:t>(одногрупниками,</a:t>
            </a:r>
            <a:r>
              <a:rPr sz="1500" i="1" spc="125" dirty="0">
                <a:latin typeface="Cambria"/>
                <a:cs typeface="Cambria"/>
              </a:rPr>
              <a:t> </a:t>
            </a:r>
            <a:r>
              <a:rPr sz="1500" i="1" spc="80" dirty="0">
                <a:latin typeface="Cambria"/>
                <a:cs typeface="Cambria"/>
              </a:rPr>
              <a:t>старшокурсниками</a:t>
            </a:r>
            <a:r>
              <a:rPr sz="1500" i="1" spc="120" dirty="0">
                <a:latin typeface="Cambria"/>
                <a:cs typeface="Cambria"/>
              </a:rPr>
              <a:t> </a:t>
            </a:r>
            <a:r>
              <a:rPr sz="1500" i="1" spc="35" dirty="0">
                <a:latin typeface="Cambria"/>
                <a:cs typeface="Cambria"/>
              </a:rPr>
              <a:t>тощо)</a:t>
            </a:r>
            <a:r>
              <a:rPr sz="1500" i="1" spc="95" dirty="0">
                <a:latin typeface="Cambria"/>
                <a:cs typeface="Cambria"/>
              </a:rPr>
              <a:t> </a:t>
            </a:r>
            <a:r>
              <a:rPr sz="1500" i="1" spc="45" dirty="0">
                <a:latin typeface="Cambria"/>
                <a:cs typeface="Cambria"/>
              </a:rPr>
              <a:t>для</a:t>
            </a:r>
            <a:endParaRPr sz="15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3716" y="5572455"/>
            <a:ext cx="40798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75" dirty="0">
                <a:latin typeface="Cambria"/>
                <a:cs typeface="Cambria"/>
              </a:rPr>
              <a:t>виконання </a:t>
            </a:r>
            <a:r>
              <a:rPr sz="1500" i="1" spc="65" dirty="0">
                <a:latin typeface="Cambria"/>
                <a:cs typeface="Cambria"/>
              </a:rPr>
              <a:t>завдання</a:t>
            </a:r>
            <a:r>
              <a:rPr sz="1500" i="1" spc="80" dirty="0">
                <a:latin typeface="Cambria"/>
                <a:cs typeface="Cambria"/>
              </a:rPr>
              <a:t> </a:t>
            </a:r>
            <a:r>
              <a:rPr sz="1500" i="1" spc="50" dirty="0">
                <a:latin typeface="Cambria"/>
                <a:cs typeface="Cambria"/>
              </a:rPr>
              <a:t>без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35" dirty="0">
                <a:latin typeface="Cambria"/>
                <a:cs typeface="Cambria"/>
              </a:rPr>
              <a:t>дозволу</a:t>
            </a:r>
            <a:r>
              <a:rPr sz="1500" i="1" spc="70" dirty="0">
                <a:latin typeface="Cambria"/>
                <a:cs typeface="Cambria"/>
              </a:rPr>
              <a:t> </a:t>
            </a:r>
            <a:r>
              <a:rPr sz="1500" i="1" spc="80" dirty="0">
                <a:latin typeface="Cambria"/>
                <a:cs typeface="Cambria"/>
              </a:rPr>
              <a:t>викладача.</a:t>
            </a:r>
            <a:endParaRPr sz="15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592</Words>
  <Application>Microsoft Office PowerPoint</Application>
  <PresentationFormat>Широкий екран</PresentationFormat>
  <Paragraphs>65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Microsoft Sans Serif</vt:lpstr>
      <vt:lpstr>Tahoma</vt:lpstr>
      <vt:lpstr>Trebuchet MS</vt:lpstr>
      <vt:lpstr>Verdana</vt:lpstr>
      <vt:lpstr>Wingdings</vt:lpstr>
      <vt:lpstr>Office Theme</vt:lpstr>
      <vt:lpstr>Про доброчесність в освіті та плагіат</vt:lpstr>
      <vt:lpstr>Законодавче регулювання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Руслана Валерко</cp:lastModifiedBy>
  <cp:revision>1</cp:revision>
  <dcterms:created xsi:type="dcterms:W3CDTF">2024-03-18T06:41:29Z</dcterms:created>
  <dcterms:modified xsi:type="dcterms:W3CDTF">2025-04-03T17:08:33Z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2024-02-19T00:00:00Z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2024-03-18T00:00:00Z</vt:filetime>
  </property>
</Properties>
</file>