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73" r:id="rId2"/>
    <p:sldId id="257" r:id="rId3"/>
    <p:sldId id="258" r:id="rId4"/>
    <p:sldId id="274" r:id="rId5"/>
    <p:sldId id="259" r:id="rId6"/>
    <p:sldId id="260" r:id="rId7"/>
    <p:sldId id="261" r:id="rId8"/>
    <p:sldId id="276" r:id="rId9"/>
    <p:sldId id="262" r:id="rId10"/>
    <p:sldId id="263" r:id="rId11"/>
    <p:sldId id="277" r:id="rId12"/>
    <p:sldId id="264" r:id="rId13"/>
    <p:sldId id="265" r:id="rId14"/>
    <p:sldId id="266" r:id="rId15"/>
    <p:sldId id="267" r:id="rId16"/>
    <p:sldId id="275" r:id="rId17"/>
    <p:sldId id="269" r:id="rId18"/>
    <p:sldId id="270"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Helvetica" panose="020B0604020202020204" pitchFamily="34" charset="0"/>
      <p:regular r:id="rId25"/>
      <p:bold r:id="rId26"/>
      <p:italic r:id="rId27"/>
      <p:boldItalic r:id="rId2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Активне громадянське суспільство для забезпечення доброчесності в державі" id="{43181F0D-6B6C-4351-A738-256AFACCA644}">
          <p14:sldIdLst>
            <p14:sldId id="273"/>
            <p14:sldId id="257"/>
            <p14:sldId id="258"/>
          </p14:sldIdLst>
        </p14:section>
        <p14:section name="Документи, що закріплюють участь суспільства в боротьбі з корупцією" id="{09490C8B-278A-4D0C-A55C-155869BE7863}">
          <p14:sldIdLst>
            <p14:sldId id="274"/>
            <p14:sldId id="259"/>
            <p14:sldId id="260"/>
            <p14:sldId id="261"/>
            <p14:sldId id="276"/>
            <p14:sldId id="262"/>
          </p14:sldIdLst>
        </p14:section>
        <p14:section name="Напрями громадського активізму в сфері антикорупції" id="{5FE3D91B-D8C9-47D7-9601-8D2051FECF76}">
          <p14:sldIdLst>
            <p14:sldId id="263"/>
            <p14:sldId id="277"/>
            <p14:sldId id="264"/>
            <p14:sldId id="265"/>
            <p14:sldId id="266"/>
          </p14:sldIdLst>
        </p14:section>
        <p14:section name="Уявлення громадян про їхню роль в процесі боротьби з корупцією" id="{BC536277-11BC-49D0-8BD5-99CB449095D5}">
          <p14:sldIdLst>
            <p14:sldId id="267"/>
            <p14:sldId id="275"/>
            <p14:sldId id="269"/>
          </p14:sldIdLst>
        </p14:section>
        <p14:section name="Завдання" id="{5ED6DA6B-FE09-4B9E-A3BD-DA27ED7170EC}">
          <p14:sldIdLst>
            <p14:sldId id="270"/>
          </p14:sldIdLst>
        </p14:section>
      </p14:sectionLst>
    </p:ext>
    <p:ext uri="{EFAFB233-063F-42B5-8137-9DF3F51BA10A}">
      <p15:sldGuideLst xmlns:p15="http://schemas.microsoft.com/office/powerpoint/2012/main">
        <p15:guide id="1" orient="horz" pos="2183"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FBC6D6-CD06-4935-BE99-47800A21D5E6}" v="570" dt="2023-11-01T07:23:17.708"/>
  </p1510:revLst>
</p1510:revInfo>
</file>

<file path=ppt/tableStyles.xml><?xml version="1.0" encoding="utf-8"?>
<a:tblStyleLst xmlns:a="http://schemas.openxmlformats.org/drawingml/2006/main" def="{C42724B6-F678-4F4E-807B-FEA35C68B2BE}">
  <a:tblStyle styleId="{C42724B6-F678-4F4E-807B-FEA35C68B2B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36"/>
      </p:cViewPr>
      <p:guideLst>
        <p:guide orient="horz" pos="2183"/>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E4FBC6D6-CD06-4935-BE99-47800A21D5E6}"/>
    <pc:docChg chg="undo custSel addSld delSld modSld modSection">
      <pc:chgData name="Larysa Sergiienko" userId="e6ee1ebd2127b032" providerId="LiveId" clId="{E4FBC6D6-CD06-4935-BE99-47800A21D5E6}" dt="2023-11-01T07:23:02.453" v="226" actId="2"/>
      <pc:docMkLst>
        <pc:docMk/>
      </pc:docMkLst>
      <pc:sldChg chg="addSp delSp modSp mod">
        <pc:chgData name="Larysa Sergiienko" userId="e6ee1ebd2127b032" providerId="LiveId" clId="{E4FBC6D6-CD06-4935-BE99-47800A21D5E6}" dt="2023-11-01T07:08:54.731" v="33" actId="688"/>
        <pc:sldMkLst>
          <pc:docMk/>
          <pc:sldMk cId="0" sldId="259"/>
        </pc:sldMkLst>
        <pc:spChg chg="mod">
          <ac:chgData name="Larysa Sergiienko" userId="e6ee1ebd2127b032" providerId="LiveId" clId="{E4FBC6D6-CD06-4935-BE99-47800A21D5E6}" dt="2023-11-01T07:07:54.446" v="18" actId="14100"/>
          <ac:spMkLst>
            <pc:docMk/>
            <pc:sldMk cId="0" sldId="259"/>
            <ac:spMk id="19" creationId="{E1D16A1E-514E-4B45-ABBB-B14FFFBE98E3}"/>
          </ac:spMkLst>
        </pc:spChg>
        <pc:spChg chg="del">
          <ac:chgData name="Larysa Sergiienko" userId="e6ee1ebd2127b032" providerId="LiveId" clId="{E4FBC6D6-CD06-4935-BE99-47800A21D5E6}" dt="2023-11-01T07:08:11.453" v="21" actId="478"/>
          <ac:spMkLst>
            <pc:docMk/>
            <pc:sldMk cId="0" sldId="259"/>
            <ac:spMk id="156" creationId="{00000000-0000-0000-0000-000000000000}"/>
          </ac:spMkLst>
        </pc:spChg>
        <pc:spChg chg="del mod">
          <ac:chgData name="Larysa Sergiienko" userId="e6ee1ebd2127b032" providerId="LiveId" clId="{E4FBC6D6-CD06-4935-BE99-47800A21D5E6}" dt="2023-11-01T07:08:09.503" v="20" actId="478"/>
          <ac:spMkLst>
            <pc:docMk/>
            <pc:sldMk cId="0" sldId="259"/>
            <ac:spMk id="157" creationId="{00000000-0000-0000-0000-000000000000}"/>
          </ac:spMkLst>
        </pc:spChg>
        <pc:picChg chg="add mod modCrop">
          <ac:chgData name="Larysa Sergiienko" userId="e6ee1ebd2127b032" providerId="LiveId" clId="{E4FBC6D6-CD06-4935-BE99-47800A21D5E6}" dt="2023-11-01T07:08:54.731" v="33" actId="688"/>
          <ac:picMkLst>
            <pc:docMk/>
            <pc:sldMk cId="0" sldId="259"/>
            <ac:picMk id="3" creationId="{ED04B10E-7472-C39E-0EEC-73B3145D169B}"/>
          </ac:picMkLst>
        </pc:picChg>
      </pc:sldChg>
      <pc:sldChg chg="modSp mod">
        <pc:chgData name="Larysa Sergiienko" userId="e6ee1ebd2127b032" providerId="LiveId" clId="{E4FBC6D6-CD06-4935-BE99-47800A21D5E6}" dt="2023-11-01T07:10:30.797" v="40" actId="2"/>
        <pc:sldMkLst>
          <pc:docMk/>
          <pc:sldMk cId="0" sldId="260"/>
        </pc:sldMkLst>
        <pc:spChg chg="mod">
          <ac:chgData name="Larysa Sergiienko" userId="e6ee1ebd2127b032" providerId="LiveId" clId="{E4FBC6D6-CD06-4935-BE99-47800A21D5E6}" dt="2023-11-01T07:10:21.935" v="39" actId="790"/>
          <ac:spMkLst>
            <pc:docMk/>
            <pc:sldMk cId="0" sldId="260"/>
            <ac:spMk id="166" creationId="{00000000-0000-0000-0000-000000000000}"/>
          </ac:spMkLst>
        </pc:spChg>
        <pc:spChg chg="mod">
          <ac:chgData name="Larysa Sergiienko" userId="e6ee1ebd2127b032" providerId="LiveId" clId="{E4FBC6D6-CD06-4935-BE99-47800A21D5E6}" dt="2023-11-01T07:10:30.797" v="40" actId="2"/>
          <ac:spMkLst>
            <pc:docMk/>
            <pc:sldMk cId="0" sldId="260"/>
            <ac:spMk id="167" creationId="{00000000-0000-0000-0000-000000000000}"/>
          </ac:spMkLst>
        </pc:spChg>
      </pc:sldChg>
      <pc:sldChg chg="delSp modSp mod">
        <pc:chgData name="Larysa Sergiienko" userId="e6ee1ebd2127b032" providerId="LiveId" clId="{E4FBC6D6-CD06-4935-BE99-47800A21D5E6}" dt="2023-11-01T07:12:08.544" v="139" actId="122"/>
        <pc:sldMkLst>
          <pc:docMk/>
          <pc:sldMk cId="0" sldId="261"/>
        </pc:sldMkLst>
        <pc:spChg chg="del">
          <ac:chgData name="Larysa Sergiienko" userId="e6ee1ebd2127b032" providerId="LiveId" clId="{E4FBC6D6-CD06-4935-BE99-47800A21D5E6}" dt="2023-11-01T07:11:14.683" v="44" actId="478"/>
          <ac:spMkLst>
            <pc:docMk/>
            <pc:sldMk cId="0" sldId="261"/>
            <ac:spMk id="5" creationId="{D7937409-12E4-4FFD-BEFD-E7B51FEED686}"/>
          </ac:spMkLst>
        </pc:spChg>
        <pc:spChg chg="del">
          <ac:chgData name="Larysa Sergiienko" userId="e6ee1ebd2127b032" providerId="LiveId" clId="{E4FBC6D6-CD06-4935-BE99-47800A21D5E6}" dt="2023-11-01T07:11:17.437" v="46" actId="478"/>
          <ac:spMkLst>
            <pc:docMk/>
            <pc:sldMk cId="0" sldId="261"/>
            <ac:spMk id="14" creationId="{BEAEE0CA-7781-40BE-8351-572AD7E24B3E}"/>
          </ac:spMkLst>
        </pc:spChg>
        <pc:spChg chg="del">
          <ac:chgData name="Larysa Sergiienko" userId="e6ee1ebd2127b032" providerId="LiveId" clId="{E4FBC6D6-CD06-4935-BE99-47800A21D5E6}" dt="2023-11-01T07:11:25.716" v="51" actId="478"/>
          <ac:spMkLst>
            <pc:docMk/>
            <pc:sldMk cId="0" sldId="261"/>
            <ac:spMk id="18" creationId="{CB8CD377-F49B-41CA-BFF1-E18C82253354}"/>
          </ac:spMkLst>
        </pc:spChg>
        <pc:spChg chg="del">
          <ac:chgData name="Larysa Sergiienko" userId="e6ee1ebd2127b032" providerId="LiveId" clId="{E4FBC6D6-CD06-4935-BE99-47800A21D5E6}" dt="2023-11-01T07:11:19.845" v="48" actId="478"/>
          <ac:spMkLst>
            <pc:docMk/>
            <pc:sldMk cId="0" sldId="261"/>
            <ac:spMk id="19" creationId="{C7A1A4B4-C653-4999-8E77-D12E16C0A811}"/>
          </ac:spMkLst>
        </pc:spChg>
        <pc:spChg chg="del">
          <ac:chgData name="Larysa Sergiienko" userId="e6ee1ebd2127b032" providerId="LiveId" clId="{E4FBC6D6-CD06-4935-BE99-47800A21D5E6}" dt="2023-11-01T07:11:22.745" v="50" actId="478"/>
          <ac:spMkLst>
            <pc:docMk/>
            <pc:sldMk cId="0" sldId="261"/>
            <ac:spMk id="20" creationId="{45162C9A-0A6C-4FAC-8260-27C365993DA3}"/>
          </ac:spMkLst>
        </pc:spChg>
        <pc:spChg chg="del">
          <ac:chgData name="Larysa Sergiienko" userId="e6ee1ebd2127b032" providerId="LiveId" clId="{E4FBC6D6-CD06-4935-BE99-47800A21D5E6}" dt="2023-11-01T07:11:20.921" v="49" actId="478"/>
          <ac:spMkLst>
            <pc:docMk/>
            <pc:sldMk cId="0" sldId="261"/>
            <ac:spMk id="22" creationId="{B5117938-E00D-46C2-86A0-2E93CA60C176}"/>
          </ac:spMkLst>
        </pc:spChg>
        <pc:spChg chg="del">
          <ac:chgData name="Larysa Sergiienko" userId="e6ee1ebd2127b032" providerId="LiveId" clId="{E4FBC6D6-CD06-4935-BE99-47800A21D5E6}" dt="2023-11-01T07:11:18.813" v="47" actId="478"/>
          <ac:spMkLst>
            <pc:docMk/>
            <pc:sldMk cId="0" sldId="261"/>
            <ac:spMk id="23" creationId="{61B6BF02-88A9-48A4-B455-C878259211D1}"/>
          </ac:spMkLst>
        </pc:spChg>
        <pc:spChg chg="mod">
          <ac:chgData name="Larysa Sergiienko" userId="e6ee1ebd2127b032" providerId="LiveId" clId="{E4FBC6D6-CD06-4935-BE99-47800A21D5E6}" dt="2023-11-01T07:12:08.544" v="139" actId="122"/>
          <ac:spMkLst>
            <pc:docMk/>
            <pc:sldMk cId="0" sldId="261"/>
            <ac:spMk id="176" creationId="{00000000-0000-0000-0000-000000000000}"/>
          </ac:spMkLst>
        </pc:spChg>
        <pc:spChg chg="del">
          <ac:chgData name="Larysa Sergiienko" userId="e6ee1ebd2127b032" providerId="LiveId" clId="{E4FBC6D6-CD06-4935-BE99-47800A21D5E6}" dt="2023-11-01T07:11:12.603" v="42" actId="478"/>
          <ac:spMkLst>
            <pc:docMk/>
            <pc:sldMk cId="0" sldId="261"/>
            <ac:spMk id="178" creationId="{00000000-0000-0000-0000-000000000000}"/>
          </ac:spMkLst>
        </pc:spChg>
        <pc:spChg chg="del">
          <ac:chgData name="Larysa Sergiienko" userId="e6ee1ebd2127b032" providerId="LiveId" clId="{E4FBC6D6-CD06-4935-BE99-47800A21D5E6}" dt="2023-11-01T07:11:13.947" v="43" actId="478"/>
          <ac:spMkLst>
            <pc:docMk/>
            <pc:sldMk cId="0" sldId="261"/>
            <ac:spMk id="179" creationId="{00000000-0000-0000-0000-000000000000}"/>
          </ac:spMkLst>
        </pc:spChg>
        <pc:spChg chg="del">
          <ac:chgData name="Larysa Sergiienko" userId="e6ee1ebd2127b032" providerId="LiveId" clId="{E4FBC6D6-CD06-4935-BE99-47800A21D5E6}" dt="2023-11-01T07:11:16.153" v="45" actId="478"/>
          <ac:spMkLst>
            <pc:docMk/>
            <pc:sldMk cId="0" sldId="261"/>
            <ac:spMk id="181" creationId="{00000000-0000-0000-0000-000000000000}"/>
          </ac:spMkLst>
        </pc:spChg>
      </pc:sldChg>
      <pc:sldChg chg="modSp mod">
        <pc:chgData name="Larysa Sergiienko" userId="e6ee1ebd2127b032" providerId="LiveId" clId="{E4FBC6D6-CD06-4935-BE99-47800A21D5E6}" dt="2023-11-01T07:14:43.344" v="162" actId="114"/>
        <pc:sldMkLst>
          <pc:docMk/>
          <pc:sldMk cId="0" sldId="262"/>
        </pc:sldMkLst>
        <pc:spChg chg="mod">
          <ac:chgData name="Larysa Sergiienko" userId="e6ee1ebd2127b032" providerId="LiveId" clId="{E4FBC6D6-CD06-4935-BE99-47800A21D5E6}" dt="2023-11-01T07:14:43.344" v="162" actId="114"/>
          <ac:spMkLst>
            <pc:docMk/>
            <pc:sldMk cId="0" sldId="262"/>
            <ac:spMk id="196" creationId="{00000000-0000-0000-0000-000000000000}"/>
          </ac:spMkLst>
        </pc:spChg>
      </pc:sldChg>
      <pc:sldChg chg="addSp delSp modSp mod">
        <pc:chgData name="Larysa Sergiienko" userId="e6ee1ebd2127b032" providerId="LiveId" clId="{E4FBC6D6-CD06-4935-BE99-47800A21D5E6}" dt="2023-11-01T07:18:08.827" v="189" actId="14100"/>
        <pc:sldMkLst>
          <pc:docMk/>
          <pc:sldMk cId="0" sldId="263"/>
        </pc:sldMkLst>
        <pc:spChg chg="mod">
          <ac:chgData name="Larysa Sergiienko" userId="e6ee1ebd2127b032" providerId="LiveId" clId="{E4FBC6D6-CD06-4935-BE99-47800A21D5E6}" dt="2023-11-01T07:16:57.748" v="174" actId="1076"/>
          <ac:spMkLst>
            <pc:docMk/>
            <pc:sldMk cId="0" sldId="263"/>
            <ac:spMk id="208" creationId="{00000000-0000-0000-0000-000000000000}"/>
          </ac:spMkLst>
        </pc:spChg>
        <pc:spChg chg="del">
          <ac:chgData name="Larysa Sergiienko" userId="e6ee1ebd2127b032" providerId="LiveId" clId="{E4FBC6D6-CD06-4935-BE99-47800A21D5E6}" dt="2023-11-01T07:16:12.196" v="167" actId="478"/>
          <ac:spMkLst>
            <pc:docMk/>
            <pc:sldMk cId="0" sldId="263"/>
            <ac:spMk id="210" creationId="{00000000-0000-0000-0000-000000000000}"/>
          </ac:spMkLst>
        </pc:spChg>
        <pc:spChg chg="del mod">
          <ac:chgData name="Larysa Sergiienko" userId="e6ee1ebd2127b032" providerId="LiveId" clId="{E4FBC6D6-CD06-4935-BE99-47800A21D5E6}" dt="2023-11-01T07:16:14.506" v="169" actId="478"/>
          <ac:spMkLst>
            <pc:docMk/>
            <pc:sldMk cId="0" sldId="263"/>
            <ac:spMk id="212" creationId="{00000000-0000-0000-0000-000000000000}"/>
          </ac:spMkLst>
        </pc:spChg>
        <pc:picChg chg="add mod modCrop">
          <ac:chgData name="Larysa Sergiienko" userId="e6ee1ebd2127b032" providerId="LiveId" clId="{E4FBC6D6-CD06-4935-BE99-47800A21D5E6}" dt="2023-11-01T07:17:59.700" v="187" actId="1076"/>
          <ac:picMkLst>
            <pc:docMk/>
            <pc:sldMk cId="0" sldId="263"/>
            <ac:picMk id="3" creationId="{F9993A6B-BA30-31DE-80F0-4929C062735C}"/>
          </ac:picMkLst>
        </pc:picChg>
        <pc:picChg chg="add mod modCrop">
          <ac:chgData name="Larysa Sergiienko" userId="e6ee1ebd2127b032" providerId="LiveId" clId="{E4FBC6D6-CD06-4935-BE99-47800A21D5E6}" dt="2023-11-01T07:18:08.827" v="189" actId="14100"/>
          <ac:picMkLst>
            <pc:docMk/>
            <pc:sldMk cId="0" sldId="263"/>
            <ac:picMk id="4" creationId="{C8618739-EFA7-ED84-CE0B-06FC11BEEA20}"/>
          </ac:picMkLst>
        </pc:picChg>
      </pc:sldChg>
      <pc:sldChg chg="delSp modSp mod">
        <pc:chgData name="Larysa Sergiienko" userId="e6ee1ebd2127b032" providerId="LiveId" clId="{E4FBC6D6-CD06-4935-BE99-47800A21D5E6}" dt="2023-11-01T07:23:02.453" v="226" actId="2"/>
        <pc:sldMkLst>
          <pc:docMk/>
          <pc:sldMk cId="0" sldId="270"/>
        </pc:sldMkLst>
        <pc:spChg chg="del">
          <ac:chgData name="Larysa Sergiienko" userId="e6ee1ebd2127b032" providerId="LiveId" clId="{E4FBC6D6-CD06-4935-BE99-47800A21D5E6}" dt="2023-11-01T07:21:55.937" v="190" actId="478"/>
          <ac:spMkLst>
            <pc:docMk/>
            <pc:sldMk cId="0" sldId="270"/>
            <ac:spMk id="7" creationId="{38E1A365-DC3B-41E5-B25C-B2956556079A}"/>
          </ac:spMkLst>
        </pc:spChg>
        <pc:spChg chg="mod">
          <ac:chgData name="Larysa Sergiienko" userId="e6ee1ebd2127b032" providerId="LiveId" clId="{E4FBC6D6-CD06-4935-BE99-47800A21D5E6}" dt="2023-11-01T07:22:44.271" v="220" actId="1076"/>
          <ac:spMkLst>
            <pc:docMk/>
            <pc:sldMk cId="0" sldId="270"/>
            <ac:spMk id="8" creationId="{388D9BD6-0BCA-4DA9-8F49-CB5A35EF46BD}"/>
          </ac:spMkLst>
        </pc:spChg>
        <pc:graphicFrameChg chg="mod modGraphic">
          <ac:chgData name="Larysa Sergiienko" userId="e6ee1ebd2127b032" providerId="LiveId" clId="{E4FBC6D6-CD06-4935-BE99-47800A21D5E6}" dt="2023-11-01T07:23:02.453" v="226" actId="2"/>
          <ac:graphicFrameMkLst>
            <pc:docMk/>
            <pc:sldMk cId="0" sldId="270"/>
            <ac:graphicFrameMk id="285" creationId="{00000000-0000-0000-0000-000000000000}"/>
          </ac:graphicFrameMkLst>
        </pc:graphicFrameChg>
      </pc:sldChg>
      <pc:sldChg chg="addSp delSp modSp del mod">
        <pc:chgData name="Larysa Sergiienko" userId="e6ee1ebd2127b032" providerId="LiveId" clId="{E4FBC6D6-CD06-4935-BE99-47800A21D5E6}" dt="2023-11-01T07:22:25.569" v="214" actId="47"/>
        <pc:sldMkLst>
          <pc:docMk/>
          <pc:sldMk cId="0" sldId="271"/>
        </pc:sldMkLst>
        <pc:spChg chg="del">
          <ac:chgData name="Larysa Sergiienko" userId="e6ee1ebd2127b032" providerId="LiveId" clId="{E4FBC6D6-CD06-4935-BE99-47800A21D5E6}" dt="2023-11-01T07:22:22.350" v="212" actId="478"/>
          <ac:spMkLst>
            <pc:docMk/>
            <pc:sldMk cId="0" sldId="271"/>
            <ac:spMk id="3" creationId="{D207B002-EC10-424C-BBF6-269EDEC7A83C}"/>
          </ac:spMkLst>
        </pc:spChg>
        <pc:spChg chg="add mod">
          <ac:chgData name="Larysa Sergiienko" userId="e6ee1ebd2127b032" providerId="LiveId" clId="{E4FBC6D6-CD06-4935-BE99-47800A21D5E6}" dt="2023-11-01T07:22:22.350" v="212" actId="478"/>
          <ac:spMkLst>
            <pc:docMk/>
            <pc:sldMk cId="0" sldId="271"/>
            <ac:spMk id="4" creationId="{1F932A45-8DCB-820F-A904-DAE151E79943}"/>
          </ac:spMkLst>
        </pc:spChg>
        <pc:spChg chg="del">
          <ac:chgData name="Larysa Sergiienko" userId="e6ee1ebd2127b032" providerId="LiveId" clId="{E4FBC6D6-CD06-4935-BE99-47800A21D5E6}" dt="2023-11-01T07:22:24.146" v="213" actId="478"/>
          <ac:spMkLst>
            <pc:docMk/>
            <pc:sldMk cId="0" sldId="271"/>
            <ac:spMk id="9" creationId="{27DF450F-DCCA-4B44-B55D-0206E0417DB3}"/>
          </ac:spMkLst>
        </pc:spChg>
      </pc:sldChg>
      <pc:sldChg chg="del">
        <pc:chgData name="Larysa Sergiienko" userId="e6ee1ebd2127b032" providerId="LiveId" clId="{E4FBC6D6-CD06-4935-BE99-47800A21D5E6}" dt="2023-11-01T07:22:29.354" v="215" actId="47"/>
        <pc:sldMkLst>
          <pc:docMk/>
          <pc:sldMk cId="0" sldId="272"/>
        </pc:sldMkLst>
      </pc:sldChg>
      <pc:sldChg chg="modSp mod">
        <pc:chgData name="Larysa Sergiienko" userId="e6ee1ebd2127b032" providerId="LiveId" clId="{E4FBC6D6-CD06-4935-BE99-47800A21D5E6}" dt="2023-11-01T07:05:47.946" v="1" actId="790"/>
        <pc:sldMkLst>
          <pc:docMk/>
          <pc:sldMk cId="3820402096" sldId="273"/>
        </pc:sldMkLst>
        <pc:spChg chg="mod">
          <ac:chgData name="Larysa Sergiienko" userId="e6ee1ebd2127b032" providerId="LiveId" clId="{E4FBC6D6-CD06-4935-BE99-47800A21D5E6}" dt="2023-11-01T07:05:47.946" v="1" actId="790"/>
          <ac:spMkLst>
            <pc:docMk/>
            <pc:sldMk cId="3820402096" sldId="273"/>
            <ac:spMk id="3" creationId="{D2954C51-7453-43C8-81ED-B6A399434F12}"/>
          </ac:spMkLst>
        </pc:spChg>
      </pc:sldChg>
      <pc:sldChg chg="addSp delSp modSp mod">
        <pc:chgData name="Larysa Sergiienko" userId="e6ee1ebd2127b032" providerId="LiveId" clId="{E4FBC6D6-CD06-4935-BE99-47800A21D5E6}" dt="2023-11-01T07:07:46.203" v="17" actId="1076"/>
        <pc:sldMkLst>
          <pc:docMk/>
          <pc:sldMk cId="2847823964" sldId="274"/>
        </pc:sldMkLst>
        <pc:spChg chg="del">
          <ac:chgData name="Larysa Sergiienko" userId="e6ee1ebd2127b032" providerId="LiveId" clId="{E4FBC6D6-CD06-4935-BE99-47800A21D5E6}" dt="2023-11-01T07:06:31.711" v="3" actId="478"/>
          <ac:spMkLst>
            <pc:docMk/>
            <pc:sldMk cId="2847823964" sldId="274"/>
            <ac:spMk id="13" creationId="{7802D085-9A91-49E7-8A3F-C53675742E7E}"/>
          </ac:spMkLst>
        </pc:spChg>
        <pc:spChg chg="del">
          <ac:chgData name="Larysa Sergiienko" userId="e6ee1ebd2127b032" providerId="LiveId" clId="{E4FBC6D6-CD06-4935-BE99-47800A21D5E6}" dt="2023-11-01T07:06:30.088" v="2" actId="478"/>
          <ac:spMkLst>
            <pc:docMk/>
            <pc:sldMk cId="2847823964" sldId="274"/>
            <ac:spMk id="150" creationId="{00000000-0000-0000-0000-000000000000}"/>
          </ac:spMkLst>
        </pc:spChg>
        <pc:picChg chg="add mod modCrop">
          <ac:chgData name="Larysa Sergiienko" userId="e6ee1ebd2127b032" providerId="LiveId" clId="{E4FBC6D6-CD06-4935-BE99-47800A21D5E6}" dt="2023-11-01T07:07:46.203" v="17" actId="1076"/>
          <ac:picMkLst>
            <pc:docMk/>
            <pc:sldMk cId="2847823964" sldId="274"/>
            <ac:picMk id="4" creationId="{C9F61337-0252-808A-26F9-F7700F709D1D}"/>
          </ac:picMkLst>
        </pc:picChg>
      </pc:sldChg>
      <pc:sldChg chg="addSp delSp modSp add mod">
        <pc:chgData name="Larysa Sergiienko" userId="e6ee1ebd2127b032" providerId="LiveId" clId="{E4FBC6D6-CD06-4935-BE99-47800A21D5E6}" dt="2023-11-01T07:13:38.013" v="155" actId="1076"/>
        <pc:sldMkLst>
          <pc:docMk/>
          <pc:sldMk cId="1394090305" sldId="276"/>
        </pc:sldMkLst>
        <pc:spChg chg="del">
          <ac:chgData name="Larysa Sergiienko" userId="e6ee1ebd2127b032" providerId="LiveId" clId="{E4FBC6D6-CD06-4935-BE99-47800A21D5E6}" dt="2023-11-01T07:12:37.926" v="147" actId="478"/>
          <ac:spMkLst>
            <pc:docMk/>
            <pc:sldMk cId="1394090305" sldId="276"/>
            <ac:spMk id="5" creationId="{D7937409-12E4-4FFD-BEFD-E7B51FEED686}"/>
          </ac:spMkLst>
        </pc:spChg>
        <pc:spChg chg="del">
          <ac:chgData name="Larysa Sergiienko" userId="e6ee1ebd2127b032" providerId="LiveId" clId="{E4FBC6D6-CD06-4935-BE99-47800A21D5E6}" dt="2023-11-01T07:12:31.813" v="142" actId="478"/>
          <ac:spMkLst>
            <pc:docMk/>
            <pc:sldMk cId="1394090305" sldId="276"/>
            <ac:spMk id="14" creationId="{BEAEE0CA-7781-40BE-8351-572AD7E24B3E}"/>
          </ac:spMkLst>
        </pc:spChg>
        <pc:spChg chg="del">
          <ac:chgData name="Larysa Sergiienko" userId="e6ee1ebd2127b032" providerId="LiveId" clId="{E4FBC6D6-CD06-4935-BE99-47800A21D5E6}" dt="2023-11-01T07:12:43.808" v="148" actId="478"/>
          <ac:spMkLst>
            <pc:docMk/>
            <pc:sldMk cId="1394090305" sldId="276"/>
            <ac:spMk id="18" creationId="{CB8CD377-F49B-41CA-BFF1-E18C82253354}"/>
          </ac:spMkLst>
        </pc:spChg>
        <pc:spChg chg="del">
          <ac:chgData name="Larysa Sergiienko" userId="e6ee1ebd2127b032" providerId="LiveId" clId="{E4FBC6D6-CD06-4935-BE99-47800A21D5E6}" dt="2023-11-01T07:12:36.408" v="145" actId="478"/>
          <ac:spMkLst>
            <pc:docMk/>
            <pc:sldMk cId="1394090305" sldId="276"/>
            <ac:spMk id="19" creationId="{C7A1A4B4-C653-4999-8E77-D12E16C0A811}"/>
          </ac:spMkLst>
        </pc:spChg>
        <pc:spChg chg="del">
          <ac:chgData name="Larysa Sergiienko" userId="e6ee1ebd2127b032" providerId="LiveId" clId="{E4FBC6D6-CD06-4935-BE99-47800A21D5E6}" dt="2023-11-01T07:12:34.712" v="143" actId="478"/>
          <ac:spMkLst>
            <pc:docMk/>
            <pc:sldMk cId="1394090305" sldId="276"/>
            <ac:spMk id="20" creationId="{45162C9A-0A6C-4FAC-8260-27C365993DA3}"/>
          </ac:spMkLst>
        </pc:spChg>
        <pc:spChg chg="del">
          <ac:chgData name="Larysa Sergiienko" userId="e6ee1ebd2127b032" providerId="LiveId" clId="{E4FBC6D6-CD06-4935-BE99-47800A21D5E6}" dt="2023-11-01T07:12:37.238" v="146" actId="478"/>
          <ac:spMkLst>
            <pc:docMk/>
            <pc:sldMk cId="1394090305" sldId="276"/>
            <ac:spMk id="22" creationId="{B5117938-E00D-46C2-86A0-2E93CA60C176}"/>
          </ac:spMkLst>
        </pc:spChg>
        <pc:spChg chg="del">
          <ac:chgData name="Larysa Sergiienko" userId="e6ee1ebd2127b032" providerId="LiveId" clId="{E4FBC6D6-CD06-4935-BE99-47800A21D5E6}" dt="2023-11-01T07:12:35.352" v="144" actId="478"/>
          <ac:spMkLst>
            <pc:docMk/>
            <pc:sldMk cId="1394090305" sldId="276"/>
            <ac:spMk id="23" creationId="{61B6BF02-88A9-48A4-B455-C878259211D1}"/>
          </ac:spMkLst>
        </pc:spChg>
        <pc:spChg chg="del">
          <ac:chgData name="Larysa Sergiienko" userId="e6ee1ebd2127b032" providerId="LiveId" clId="{E4FBC6D6-CD06-4935-BE99-47800A21D5E6}" dt="2023-11-01T07:12:48.522" v="149" actId="478"/>
          <ac:spMkLst>
            <pc:docMk/>
            <pc:sldMk cId="1394090305" sldId="276"/>
            <ac:spMk id="178" creationId="{00000000-0000-0000-0000-000000000000}"/>
          </ac:spMkLst>
        </pc:spChg>
        <pc:spChg chg="del">
          <ac:chgData name="Larysa Sergiienko" userId="e6ee1ebd2127b032" providerId="LiveId" clId="{E4FBC6D6-CD06-4935-BE99-47800A21D5E6}" dt="2023-11-01T07:12:29.417" v="140" actId="478"/>
          <ac:spMkLst>
            <pc:docMk/>
            <pc:sldMk cId="1394090305" sldId="276"/>
            <ac:spMk id="179" creationId="{00000000-0000-0000-0000-000000000000}"/>
          </ac:spMkLst>
        </pc:spChg>
        <pc:spChg chg="del">
          <ac:chgData name="Larysa Sergiienko" userId="e6ee1ebd2127b032" providerId="LiveId" clId="{E4FBC6D6-CD06-4935-BE99-47800A21D5E6}" dt="2023-11-01T07:12:30.585" v="141" actId="478"/>
          <ac:spMkLst>
            <pc:docMk/>
            <pc:sldMk cId="1394090305" sldId="276"/>
            <ac:spMk id="181" creationId="{00000000-0000-0000-0000-000000000000}"/>
          </ac:spMkLst>
        </pc:spChg>
        <pc:picChg chg="add mod modCrop">
          <ac:chgData name="Larysa Sergiienko" userId="e6ee1ebd2127b032" providerId="LiveId" clId="{E4FBC6D6-CD06-4935-BE99-47800A21D5E6}" dt="2023-11-01T07:13:38.013" v="155" actId="1076"/>
          <ac:picMkLst>
            <pc:docMk/>
            <pc:sldMk cId="1394090305" sldId="276"/>
            <ac:picMk id="3" creationId="{FEC3297E-A743-A86C-3687-CA3A76E5F0F3}"/>
          </ac:picMkLst>
        </pc:picChg>
      </pc:sldChg>
      <pc:sldChg chg="add del">
        <pc:chgData name="Larysa Sergiienko" userId="e6ee1ebd2127b032" providerId="LiveId" clId="{E4FBC6D6-CD06-4935-BE99-47800A21D5E6}" dt="2023-11-01T07:15:53.923" v="164" actId="2890"/>
        <pc:sldMkLst>
          <pc:docMk/>
          <pc:sldMk cId="527043265" sldId="277"/>
        </pc:sldMkLst>
      </pc:sldChg>
      <pc:sldChg chg="add">
        <pc:chgData name="Larysa Sergiienko" userId="e6ee1ebd2127b032" providerId="LiveId" clId="{E4FBC6D6-CD06-4935-BE99-47800A21D5E6}" dt="2023-11-01T07:16:00.810" v="165" actId="2890"/>
        <pc:sldMkLst>
          <pc:docMk/>
          <pc:sldMk cId="3266078786" sldId="277"/>
        </pc:sldMkLst>
      </pc:sldChg>
      <pc:sldChg chg="add del replId">
        <pc:chgData name="Larysa Sergiienko" userId="e6ee1ebd2127b032" providerId="LiveId" clId="{E4FBC6D6-CD06-4935-BE99-47800A21D5E6}" dt="2023-11-01T07:15:53.923" v="164" actId="2890"/>
        <pc:sldMkLst>
          <pc:docMk/>
          <pc:sldMk cId="461264671" sldId="278"/>
        </pc:sldMkLst>
      </pc:sldChg>
      <pc:sldChg chg="add del replId">
        <pc:chgData name="Larysa Sergiienko" userId="e6ee1ebd2127b032" providerId="LiveId" clId="{E4FBC6D6-CD06-4935-BE99-47800A21D5E6}" dt="2023-11-01T07:15:53.923" v="164" actId="2890"/>
        <pc:sldMkLst>
          <pc:docMk/>
          <pc:sldMk cId="554258929" sldId="279"/>
        </pc:sldMkLst>
      </pc:sldChg>
      <pc:sldChg chg="add del replId">
        <pc:chgData name="Larysa Sergiienko" userId="e6ee1ebd2127b032" providerId="LiveId" clId="{E4FBC6D6-CD06-4935-BE99-47800A21D5E6}" dt="2023-11-01T07:15:53.923" v="164" actId="2890"/>
        <pc:sldMkLst>
          <pc:docMk/>
          <pc:sldMk cId="2028637458"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ru-RU"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ru-RU"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ru-RU"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Arial" panose="020B0604020202020204" pitchFamily="34" charset="0"/>
                <a:cs typeface="Arial" panose="020B0604020202020204" pitchFamily="34" charset="0"/>
              </a:defRPr>
            </a:lvl1pPr>
          </a:lstStyle>
          <a:p>
            <a:pPr algn="r"/>
            <a:fld id="{00000000-1234-1234-1234-123412341234}" type="slidenum">
              <a:rPr lang="ru-RU" sz="1200" smtClean="0">
                <a:solidFill>
                  <a:schemeClr val="dk1"/>
                </a:solidFill>
                <a:ea typeface="Calibri"/>
                <a:sym typeface="Calibri"/>
              </a:rPr>
              <a:pPr algn="r"/>
              <a:t>‹№›</a:t>
            </a:fld>
            <a:endParaRPr lang="ru-RU" sz="1200" dirty="0">
              <a:solidFill>
                <a:schemeClr val="dk1"/>
              </a:solidFill>
              <a:ea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04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27" name="Google Shape;2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35" name="Google Shape;2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48" name="Google Shape;2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61" name="Google Shape;2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4500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73" name="Google Shape;2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83" name="Google Shape;2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03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73" name="Google Shape;1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73" name="Google Shape;1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19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647745-162A-4112-8014-D13123B51826}"/>
              </a:ext>
            </a:extLst>
          </p:cNvPr>
          <p:cNvSpPr>
            <a:spLocks noGrp="1"/>
          </p:cNvSpPr>
          <p:nvPr>
            <p:ph type="ctrTitle" hasCustomPrompt="1"/>
          </p:nvPr>
        </p:nvSpPr>
        <p:spPr>
          <a:xfrm>
            <a:off x="1066800" y="2648662"/>
            <a:ext cx="10068560" cy="706121"/>
          </a:xfrm>
        </p:spPr>
        <p:txBody>
          <a:bodyPr anchor="ctr"/>
          <a:lstStyle>
            <a:lvl1pPr algn="ctr">
              <a:defRPr sz="6000" b="1"/>
            </a:lvl1pPr>
          </a:lstStyle>
          <a:p>
            <a:r>
              <a:rPr lang="uk-UA" dirty="0"/>
              <a:t>НАЗВА</a:t>
            </a:r>
            <a:endParaRPr lang="ru-RU" dirty="0"/>
          </a:p>
        </p:txBody>
      </p:sp>
      <p:pic>
        <p:nvPicPr>
          <p:cNvPr id="1026" name="Picture 2">
            <a:extLst>
              <a:ext uri="{FF2B5EF4-FFF2-40B4-BE49-F238E27FC236}">
                <a16:creationId xmlns:a16="http://schemas.microsoft.com/office/drawing/2014/main" id="{66F60458-1D3F-47EE-B5BC-C316332A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06" y="563879"/>
            <a:ext cx="1129554"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654F388-E623-43EF-9D36-95D0C3C11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914" y="0"/>
            <a:ext cx="689086" cy="199136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a:extLst>
              <a:ext uri="{FF2B5EF4-FFF2-40B4-BE49-F238E27FC236}">
                <a16:creationId xmlns:a16="http://schemas.microsoft.com/office/drawing/2014/main" id="{B75EB6F6-3458-4CAA-912B-2EF5E7F4778D}"/>
              </a:ext>
            </a:extLst>
          </p:cNvPr>
          <p:cNvSpPr/>
          <p:nvPr/>
        </p:nvSpPr>
        <p:spPr>
          <a:xfrm>
            <a:off x="-22050" y="6101700"/>
            <a:ext cx="4665170" cy="7563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Tree>
    <p:extLst>
      <p:ext uri="{BB962C8B-B14F-4D97-AF65-F5344CB8AC3E}">
        <p14:creationId xmlns:p14="http://schemas.microsoft.com/office/powerpoint/2010/main" val="58957688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DEF0F-B5FC-453A-95B0-F7BAA5673EAE}"/>
              </a:ext>
            </a:extLst>
          </p:cNvPr>
          <p:cNvSpPr>
            <a:spLocks noGrp="1"/>
          </p:cNvSpPr>
          <p:nvPr>
            <p:ph type="title"/>
          </p:nvPr>
        </p:nvSpPr>
        <p:spPr>
          <a:xfrm>
            <a:off x="1056640" y="548640"/>
            <a:ext cx="10088880" cy="721360"/>
          </a:xfrm>
        </p:spPr>
        <p:txBody>
          <a:bodyPr anchor="t">
            <a:noAutofit/>
          </a:bodyPr>
          <a:lstStyle>
            <a:lvl1pPr>
              <a:defRPr sz="3000" b="1"/>
            </a:lvl1pPr>
          </a:lstStyle>
          <a:p>
            <a:r>
              <a:rPr lang="uk-UA"/>
              <a:t>Клацніть, щоб редагувати стиль зразка заголовка</a:t>
            </a:r>
            <a:endParaRPr lang="ru-RU" dirty="0"/>
          </a:p>
        </p:txBody>
      </p:sp>
      <p:sp>
        <p:nvSpPr>
          <p:cNvPr id="8" name="Місце для тексту 7">
            <a:extLst>
              <a:ext uri="{FF2B5EF4-FFF2-40B4-BE49-F238E27FC236}">
                <a16:creationId xmlns:a16="http://schemas.microsoft.com/office/drawing/2014/main" id="{268D5B53-CC9D-4DB4-A950-5B4627B31CFD}"/>
              </a:ext>
            </a:extLst>
          </p:cNvPr>
          <p:cNvSpPr>
            <a:spLocks noGrp="1"/>
          </p:cNvSpPr>
          <p:nvPr>
            <p:ph type="body" sz="quarter" idx="13" hasCustomPrompt="1"/>
          </p:nvPr>
        </p:nvSpPr>
        <p:spPr>
          <a:xfrm>
            <a:off x="1056640" y="1645920"/>
            <a:ext cx="10088880" cy="4663440"/>
          </a:xfrm>
        </p:spPr>
        <p:txBody>
          <a:bodyPr>
            <a:normAutofit/>
          </a:bodyPr>
          <a:lstStyle>
            <a:lvl1pPr marL="342900" indent="-342900">
              <a:buClr>
                <a:srgbClr val="B9D6D5"/>
              </a:buClr>
              <a:buFont typeface="Wingdings" panose="05000000000000000000" pitchFamily="2" charset="2"/>
              <a:buChar char="l"/>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a:extLst>
              <a:ext uri="{FF2B5EF4-FFF2-40B4-BE49-F238E27FC236}">
                <a16:creationId xmlns:a16="http://schemas.microsoft.com/office/drawing/2014/main" id="{589DCC1C-8FF8-414E-B130-28253559F7E4}"/>
              </a:ext>
            </a:extLst>
          </p:cNvPr>
          <p:cNvPicPr preferRelativeResize="0"/>
          <p:nvPr/>
        </p:nvPicPr>
        <p:blipFill>
          <a:blip r:embed="rId2">
            <a:alphaModFix/>
          </a:blip>
          <a:stretch>
            <a:fillRect/>
          </a:stretch>
        </p:blipFill>
        <p:spPr>
          <a:xfrm>
            <a:off x="0" y="5920105"/>
            <a:ext cx="12192000" cy="922813"/>
          </a:xfrm>
          <a:prstGeom prst="rect">
            <a:avLst/>
          </a:prstGeom>
          <a:noFill/>
          <a:ln>
            <a:noFill/>
          </a:ln>
        </p:spPr>
      </p:pic>
    </p:spTree>
    <p:extLst>
      <p:ext uri="{BB962C8B-B14F-4D97-AF65-F5344CB8AC3E}">
        <p14:creationId xmlns:p14="http://schemas.microsoft.com/office/powerpoint/2010/main" val="41421832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11A2CA-E0FA-4E9F-B502-B8A26CBB2D44}"/>
              </a:ext>
            </a:extLst>
          </p:cNvPr>
          <p:cNvSpPr>
            <a:spLocks noGrp="1"/>
          </p:cNvSpPr>
          <p:nvPr>
            <p:ph type="title" hasCustomPrompt="1"/>
          </p:nvPr>
        </p:nvSpPr>
        <p:spPr>
          <a:xfrm>
            <a:off x="1072145" y="1987420"/>
            <a:ext cx="9305326" cy="983288"/>
          </a:xfrm>
        </p:spPr>
        <p:txBody>
          <a:bodyPr anchor="t">
            <a:normAutofit/>
          </a:bodyPr>
          <a:lstStyle>
            <a:lvl1pPr algn="l">
              <a:defRPr sz="5000" b="1"/>
            </a:lvl1pPr>
          </a:lstStyle>
          <a:p>
            <a:r>
              <a:rPr lang="uk-UA" dirty="0"/>
              <a:t>ЗАГОЛОВОК</a:t>
            </a:r>
            <a:endParaRPr lang="ru-RU" dirty="0"/>
          </a:p>
        </p:txBody>
      </p:sp>
      <p:pic>
        <p:nvPicPr>
          <p:cNvPr id="7" name="Google Shape;84;p15">
            <a:extLst>
              <a:ext uri="{FF2B5EF4-FFF2-40B4-BE49-F238E27FC236}">
                <a16:creationId xmlns:a16="http://schemas.microsoft.com/office/drawing/2014/main" id="{ADD5CADB-F56F-4F8C-BD2A-26D17329CDFE}"/>
              </a:ext>
            </a:extLst>
          </p:cNvPr>
          <p:cNvPicPr preferRelativeResize="0"/>
          <p:nvPr/>
        </p:nvPicPr>
        <p:blipFill>
          <a:blip r:embed="rId2">
            <a:alphaModFix/>
          </a:blip>
          <a:stretch>
            <a:fillRect/>
          </a:stretch>
        </p:blipFill>
        <p:spPr>
          <a:xfrm>
            <a:off x="1072145" y="5196598"/>
            <a:ext cx="590750" cy="372175"/>
          </a:xfrm>
          <a:prstGeom prst="rect">
            <a:avLst/>
          </a:prstGeom>
          <a:noFill/>
          <a:ln>
            <a:noFill/>
          </a:ln>
        </p:spPr>
      </p:pic>
      <p:sp>
        <p:nvSpPr>
          <p:cNvPr id="8" name="Google Shape;83;p15">
            <a:extLst>
              <a:ext uri="{FF2B5EF4-FFF2-40B4-BE49-F238E27FC236}">
                <a16:creationId xmlns:a16="http://schemas.microsoft.com/office/drawing/2014/main" id="{C434E1A6-C329-4C51-8D02-804DB31A7DD2}"/>
              </a:ext>
            </a:extLst>
          </p:cNvPr>
          <p:cNvSpPr/>
          <p:nvPr/>
        </p:nvSpPr>
        <p:spPr>
          <a:xfrm>
            <a:off x="10383520" y="0"/>
            <a:ext cx="1808480" cy="68580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9" name="Google Shape;85;p15">
            <a:extLst>
              <a:ext uri="{FF2B5EF4-FFF2-40B4-BE49-F238E27FC236}">
                <a16:creationId xmlns:a16="http://schemas.microsoft.com/office/drawing/2014/main" id="{A959930E-1371-48DF-955D-0A8964C2898C}"/>
              </a:ext>
            </a:extLst>
          </p:cNvPr>
          <p:cNvSpPr/>
          <p:nvPr/>
        </p:nvSpPr>
        <p:spPr>
          <a:xfrm>
            <a:off x="0" y="6116320"/>
            <a:ext cx="4673600" cy="74168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Tree>
    <p:extLst>
      <p:ext uri="{BB962C8B-B14F-4D97-AF65-F5344CB8AC3E}">
        <p14:creationId xmlns:p14="http://schemas.microsoft.com/office/powerpoint/2010/main" val="387437258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8E3612-4F38-4AFE-A043-59BB2E5975F9}"/>
              </a:ext>
            </a:extLst>
          </p:cNvPr>
          <p:cNvSpPr>
            <a:spLocks noGrp="1"/>
          </p:cNvSpPr>
          <p:nvPr>
            <p:ph type="title"/>
          </p:nvPr>
        </p:nvSpPr>
        <p:spPr>
          <a:xfrm>
            <a:off x="951724" y="466690"/>
            <a:ext cx="10515600" cy="466372"/>
          </a:xfrm>
        </p:spPr>
        <p:txBody>
          <a:bodyPr anchor="t">
            <a:normAutofit/>
          </a:bodyPr>
          <a:lstStyle>
            <a:lvl1pPr>
              <a:defRPr sz="3000" b="1"/>
            </a:lvl1pPr>
          </a:lstStyle>
          <a:p>
            <a:r>
              <a:rPr lang="uk-UA"/>
              <a:t>Клацніть, щоб редагувати стиль зразка заголовка</a:t>
            </a:r>
            <a:endParaRPr lang="ru-RU" dirty="0"/>
          </a:p>
        </p:txBody>
      </p:sp>
      <p:sp>
        <p:nvSpPr>
          <p:cNvPr id="3" name="Місце для вмісту 2">
            <a:extLst>
              <a:ext uri="{FF2B5EF4-FFF2-40B4-BE49-F238E27FC236}">
                <a16:creationId xmlns:a16="http://schemas.microsoft.com/office/drawing/2014/main" id="{134AC0B3-FF31-4D66-AAD3-57A17E83ECC4}"/>
              </a:ext>
            </a:extLst>
          </p:cNvPr>
          <p:cNvSpPr>
            <a:spLocks noGrp="1"/>
          </p:cNvSpPr>
          <p:nvPr>
            <p:ph sz="half" idx="1" hasCustomPrompt="1"/>
          </p:nvPr>
        </p:nvSpPr>
        <p:spPr>
          <a:xfrm>
            <a:off x="1063690" y="1285487"/>
            <a:ext cx="4956110" cy="4282193"/>
          </a:xfrm>
        </p:spPr>
        <p:txBody>
          <a:bodyPr>
            <a:normAutofit/>
          </a:bodyPr>
          <a:lstStyle>
            <a:lvl1pPr marL="0" indent="0">
              <a:buNone/>
              <a:defRPr sz="2000"/>
            </a:lvl1pPr>
          </a:lstStyle>
          <a:p>
            <a:pPr lvl="0"/>
            <a:r>
              <a:rPr lang="uk-UA" dirty="0"/>
              <a:t>текст</a:t>
            </a:r>
            <a:endParaRPr lang="ru-RU" dirty="0"/>
          </a:p>
        </p:txBody>
      </p:sp>
      <p:pic>
        <p:nvPicPr>
          <p:cNvPr id="8" name="Google Shape;148;p19">
            <a:extLst>
              <a:ext uri="{FF2B5EF4-FFF2-40B4-BE49-F238E27FC236}">
                <a16:creationId xmlns:a16="http://schemas.microsoft.com/office/drawing/2014/main" id="{41835A1A-480D-42F6-B6C7-B54E24FABFD7}"/>
              </a:ext>
            </a:extLst>
          </p:cNvPr>
          <p:cNvPicPr preferRelativeResize="0"/>
          <p:nvPr/>
        </p:nvPicPr>
        <p:blipFill>
          <a:blip r:embed="rId2">
            <a:alphaModFix/>
          </a:blip>
          <a:stretch>
            <a:fillRect/>
          </a:stretch>
        </p:blipFill>
        <p:spPr>
          <a:xfrm>
            <a:off x="0" y="5920105"/>
            <a:ext cx="12192000" cy="922813"/>
          </a:xfrm>
          <a:prstGeom prst="rect">
            <a:avLst/>
          </a:prstGeom>
          <a:noFill/>
          <a:ln>
            <a:noFill/>
          </a:ln>
        </p:spPr>
      </p:pic>
      <p:sp>
        <p:nvSpPr>
          <p:cNvPr id="6" name="Місце для діаграми 5">
            <a:extLst>
              <a:ext uri="{FF2B5EF4-FFF2-40B4-BE49-F238E27FC236}">
                <a16:creationId xmlns:a16="http://schemas.microsoft.com/office/drawing/2014/main" id="{DAE3875F-7F49-41C8-ABC0-7B147C64C584}"/>
              </a:ext>
            </a:extLst>
          </p:cNvPr>
          <p:cNvSpPr>
            <a:spLocks noGrp="1"/>
          </p:cNvSpPr>
          <p:nvPr>
            <p:ph type="chart" sz="quarter" idx="10"/>
          </p:nvPr>
        </p:nvSpPr>
        <p:spPr>
          <a:xfrm>
            <a:off x="6096000" y="1285487"/>
            <a:ext cx="5032310" cy="4282192"/>
          </a:xfrm>
        </p:spPr>
        <p:txBody>
          <a:bodyPr/>
          <a:lstStyle/>
          <a:p>
            <a:r>
              <a:rPr lang="uk-UA" dirty="0"/>
              <a:t>Вставлення діаграми</a:t>
            </a:r>
            <a:endParaRPr lang="ru-RU" dirty="0"/>
          </a:p>
        </p:txBody>
      </p:sp>
    </p:spTree>
    <p:extLst>
      <p:ext uri="{BB962C8B-B14F-4D97-AF65-F5344CB8AC3E}">
        <p14:creationId xmlns:p14="http://schemas.microsoft.com/office/powerpoint/2010/main" val="16608910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949960" y="15082"/>
            <a:ext cx="10515600" cy="1325563"/>
          </a:xfrm>
        </p:spPr>
        <p:txBody>
          <a:bodyPr>
            <a:normAutofit/>
          </a:bodyPr>
          <a:lstStyle>
            <a:lvl1pPr>
              <a:defRPr sz="3000" b="1"/>
            </a:lvl1pPr>
          </a:lstStyle>
          <a:p>
            <a:r>
              <a:rPr lang="uk-UA"/>
              <a:t>Клацніть, щоб редагувати стиль зразка заголовка</a:t>
            </a:r>
            <a:endParaRPr lang="ru-RU" dirty="0"/>
          </a:p>
        </p:txBody>
      </p:sp>
      <p:pic>
        <p:nvPicPr>
          <p:cNvPr id="6" name="Google Shape;148;p19">
            <a:extLst>
              <a:ext uri="{FF2B5EF4-FFF2-40B4-BE49-F238E27FC236}">
                <a16:creationId xmlns:a16="http://schemas.microsoft.com/office/drawing/2014/main" id="{B709642C-4826-479D-B1DA-1CA6D2F31375}"/>
              </a:ext>
            </a:extLst>
          </p:cNvPr>
          <p:cNvPicPr preferRelativeResize="0"/>
          <p:nvPr/>
        </p:nvPicPr>
        <p:blipFill>
          <a:blip r:embed="rId2">
            <a:alphaModFix/>
          </a:blip>
          <a:stretch>
            <a:fillRect/>
          </a:stretch>
        </p:blipFill>
        <p:spPr>
          <a:xfrm>
            <a:off x="0" y="5920105"/>
            <a:ext cx="12192000" cy="922813"/>
          </a:xfrm>
          <a:prstGeom prst="rect">
            <a:avLst/>
          </a:prstGeom>
          <a:noFill/>
          <a:ln>
            <a:noFill/>
          </a:ln>
        </p:spPr>
      </p:pic>
    </p:spTree>
    <p:extLst>
      <p:ext uri="{BB962C8B-B14F-4D97-AF65-F5344CB8AC3E}">
        <p14:creationId xmlns:p14="http://schemas.microsoft.com/office/powerpoint/2010/main" val="34777162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949960" y="15082"/>
            <a:ext cx="10181460" cy="1325563"/>
          </a:xfrm>
        </p:spPr>
        <p:txBody>
          <a:bodyPr>
            <a:normAutofit/>
          </a:bodyPr>
          <a:lstStyle>
            <a:lvl1pPr>
              <a:defRPr sz="3000" b="1"/>
            </a:lvl1pPr>
          </a:lstStyle>
          <a:p>
            <a:r>
              <a:rPr lang="uk-UA"/>
              <a:t>Клацніть, щоб редагувати стиль зразка заголовка</a:t>
            </a:r>
            <a:endParaRPr lang="ru-RU" dirty="0"/>
          </a:p>
        </p:txBody>
      </p:sp>
    </p:spTree>
    <p:extLst>
      <p:ext uri="{BB962C8B-B14F-4D97-AF65-F5344CB8AC3E}">
        <p14:creationId xmlns:p14="http://schemas.microsoft.com/office/powerpoint/2010/main" val="121119382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dirty="0"/>
          </a:p>
        </p:txBody>
      </p:sp>
    </p:spTree>
    <p:extLst>
      <p:ext uri="{BB962C8B-B14F-4D97-AF65-F5344CB8AC3E}">
        <p14:creationId xmlns:p14="http://schemas.microsoft.com/office/powerpoint/2010/main" val="318247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F42D26B9-9594-4412-8326-9EAB3AB83E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a:extLst>
              <a:ext uri="{FF2B5EF4-FFF2-40B4-BE49-F238E27FC236}">
                <a16:creationId xmlns:a16="http://schemas.microsoft.com/office/drawing/2014/main" id="{0B6B70DD-00A3-4F2F-88AF-1FEF1E480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ru-RU" dirty="0"/>
          </a:p>
        </p:txBody>
      </p:sp>
      <p:sp>
        <p:nvSpPr>
          <p:cNvPr id="4" name="Місце для дати 3">
            <a:extLst>
              <a:ext uri="{FF2B5EF4-FFF2-40B4-BE49-F238E27FC236}">
                <a16:creationId xmlns:a16="http://schemas.microsoft.com/office/drawing/2014/main" id="{EEEBB030-1642-467F-AD71-AC09AB6FC3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ru-RU" dirty="0"/>
          </a:p>
        </p:txBody>
      </p:sp>
      <p:sp>
        <p:nvSpPr>
          <p:cNvPr id="5" name="Місце для нижнього колонтитула 4">
            <a:extLst>
              <a:ext uri="{FF2B5EF4-FFF2-40B4-BE49-F238E27FC236}">
                <a16:creationId xmlns:a16="http://schemas.microsoft.com/office/drawing/2014/main" id="{D26BB925-88C1-4A8F-A3BD-EAFCD621DC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a:extLst>
              <a:ext uri="{FF2B5EF4-FFF2-40B4-BE49-F238E27FC236}">
                <a16:creationId xmlns:a16="http://schemas.microsoft.com/office/drawing/2014/main" id="{EA19E9F8-64A4-410C-B544-1741C5A35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ru-RU" smtClean="0"/>
              <a:t>‹№›</a:t>
            </a:fld>
            <a:endParaRPr lang="ru-RU" dirty="0"/>
          </a:p>
        </p:txBody>
      </p:sp>
    </p:spTree>
    <p:extLst>
      <p:ext uri="{BB962C8B-B14F-4D97-AF65-F5344CB8AC3E}">
        <p14:creationId xmlns:p14="http://schemas.microsoft.com/office/powerpoint/2010/main" val="1769562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D2954C51-7453-43C8-81ED-B6A399434F12}"/>
              </a:ext>
            </a:extLst>
          </p:cNvPr>
          <p:cNvSpPr>
            <a:spLocks noGrp="1"/>
          </p:cNvSpPr>
          <p:nvPr>
            <p:ph type="ctrTitle"/>
          </p:nvPr>
        </p:nvSpPr>
        <p:spPr>
          <a:xfrm>
            <a:off x="1066800" y="2100943"/>
            <a:ext cx="10068560" cy="2362200"/>
          </a:xfrm>
        </p:spPr>
        <p:txBody>
          <a:bodyPr>
            <a:noAutofit/>
          </a:bodyPr>
          <a:lstStyle/>
          <a:p>
            <a:r>
              <a:rPr lang="uk-UA" sz="5000" b="1" dirty="0">
                <a:ea typeface="Roboto"/>
                <a:cs typeface="Arial" panose="020B0604020202020204" pitchFamily="34" charset="0"/>
                <a:sym typeface="Roboto"/>
              </a:rPr>
              <a:t> Активне громадянське суспільство </a:t>
            </a:r>
            <a:r>
              <a:rPr lang="uk-UA" sz="5000" b="1" i="0" u="none" strike="noStrike" cap="none" dirty="0">
                <a:solidFill>
                  <a:schemeClr val="dk1"/>
                </a:solidFill>
                <a:ea typeface="Roboto"/>
                <a:cs typeface="Arial" panose="020B0604020202020204" pitchFamily="34" charset="0"/>
                <a:sym typeface="Roboto"/>
              </a:rPr>
              <a:t>для забезпечення доброчесності в державі</a:t>
            </a:r>
            <a:endParaRPr lang="uk-UA" sz="5000" dirty="0"/>
          </a:p>
        </p:txBody>
      </p:sp>
    </p:spTree>
    <p:extLst>
      <p:ext uri="{BB962C8B-B14F-4D97-AF65-F5344CB8AC3E}">
        <p14:creationId xmlns:p14="http://schemas.microsoft.com/office/powerpoint/2010/main" val="3820402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8" name="Google Shape;208;p20"/>
          <p:cNvSpPr txBox="1"/>
          <p:nvPr/>
        </p:nvSpPr>
        <p:spPr>
          <a:xfrm>
            <a:off x="724327" y="0"/>
            <a:ext cx="10183876"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Напрями громадського активізму в сфері антикорупції</a:t>
            </a:r>
            <a:endParaRPr sz="30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pic>
        <p:nvPicPr>
          <p:cNvPr id="3" name="Рисунок 2">
            <a:extLst>
              <a:ext uri="{FF2B5EF4-FFF2-40B4-BE49-F238E27FC236}">
                <a16:creationId xmlns:a16="http://schemas.microsoft.com/office/drawing/2014/main" id="{F9993A6B-BA30-31DE-80F0-4929C062735C}"/>
              </a:ext>
            </a:extLst>
          </p:cNvPr>
          <p:cNvPicPr>
            <a:picLocks noChangeAspect="1"/>
          </p:cNvPicPr>
          <p:nvPr/>
        </p:nvPicPr>
        <p:blipFill rotWithShape="1">
          <a:blip r:embed="rId3"/>
          <a:srcRect l="25214" t="18031" r="31000" b="44740"/>
          <a:stretch/>
        </p:blipFill>
        <p:spPr>
          <a:xfrm>
            <a:off x="0" y="1015622"/>
            <a:ext cx="6685134" cy="2932177"/>
          </a:xfrm>
          <a:prstGeom prst="rect">
            <a:avLst/>
          </a:prstGeom>
        </p:spPr>
      </p:pic>
      <p:pic>
        <p:nvPicPr>
          <p:cNvPr id="4" name="Рисунок 3">
            <a:extLst>
              <a:ext uri="{FF2B5EF4-FFF2-40B4-BE49-F238E27FC236}">
                <a16:creationId xmlns:a16="http://schemas.microsoft.com/office/drawing/2014/main" id="{C8618739-EFA7-ED84-CE0B-06FC11BEEA20}"/>
              </a:ext>
            </a:extLst>
          </p:cNvPr>
          <p:cNvPicPr>
            <a:picLocks noChangeAspect="1"/>
          </p:cNvPicPr>
          <p:nvPr/>
        </p:nvPicPr>
        <p:blipFill rotWithShape="1">
          <a:blip r:embed="rId3"/>
          <a:srcRect l="25214" t="55376" r="31000" b="9968"/>
          <a:stretch/>
        </p:blipFill>
        <p:spPr>
          <a:xfrm>
            <a:off x="5385816" y="3827880"/>
            <a:ext cx="6806184" cy="30301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8" name="Google Shape;208;p20"/>
          <p:cNvSpPr txBox="1"/>
          <p:nvPr/>
        </p:nvSpPr>
        <p:spPr>
          <a:xfrm>
            <a:off x="1020418" y="403340"/>
            <a:ext cx="10183876"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Напрями громадського активізму в сфері антикорупції: </a:t>
            </a:r>
            <a:r>
              <a:rPr lang="ru-RU" sz="3000" b="1" dirty="0">
                <a:solidFill>
                  <a:schemeClr val="tx1">
                    <a:lumMod val="95000"/>
                    <a:lumOff val="5000"/>
                  </a:schemeClr>
                </a:solidFill>
                <a:highlight>
                  <a:srgbClr val="B9D6D5"/>
                </a:highlight>
                <a:latin typeface="Arial" panose="020B0604020202020204" pitchFamily="34" charset="0"/>
                <a:ea typeface="Cambria Math"/>
                <a:cs typeface="Arial" panose="020B0604020202020204" pitchFamily="34" charset="0"/>
                <a:sym typeface="Cambria Math"/>
              </a:rPr>
              <a:t>Моніторинг </a:t>
            </a:r>
            <a:r>
              <a:rPr lang="ru-RU" sz="30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 </a:t>
            </a:r>
            <a:endParaRPr sz="30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
        <p:nvSpPr>
          <p:cNvPr id="210" name="Google Shape;210;p20"/>
          <p:cNvSpPr txBox="1"/>
          <p:nvPr/>
        </p:nvSpPr>
        <p:spPr>
          <a:xfrm>
            <a:off x="1020417" y="1817342"/>
            <a:ext cx="999868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dirty="0">
                <a:solidFill>
                  <a:schemeClr val="dk1"/>
                </a:solidFill>
                <a:latin typeface="Arial" panose="020B0604020202020204" pitchFamily="34" charset="0"/>
                <a:ea typeface="Cambria Math"/>
                <a:cs typeface="Arial" panose="020B0604020202020204" pitchFamily="34" charset="0"/>
                <a:sym typeface="Cambria Math"/>
              </a:rPr>
              <a:t>Сфери в яких проводиться моніторинг можуть бути різноманітні, але основними є: </a:t>
            </a:r>
            <a:endParaRPr sz="1800" b="1"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212" name="Google Shape;212;p20"/>
          <p:cNvSpPr txBox="1"/>
          <p:nvPr/>
        </p:nvSpPr>
        <p:spPr>
          <a:xfrm>
            <a:off x="1020417" y="2341944"/>
            <a:ext cx="10102853" cy="304694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B9D6D5"/>
              </a:buClr>
              <a:buFont typeface="Wingdings" panose="05000000000000000000" pitchFamily="2" charset="2"/>
              <a:buChar char="l"/>
            </a:pPr>
            <a:r>
              <a:rPr lang="ru-RU" sz="16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публічні закупівлі </a:t>
            </a: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(чи різняться виділені бюджети та фактично витрачені між собою, чи є документація організацій, які надають послуги та виграють тендер прозорою, чи були вони замішані у корупційній діяльності, чи є в них конфлікт інтересів і пов’язані особи в уряді, які були дотичними до тих чи інших закупівель)</a:t>
            </a:r>
            <a:endParaRPr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rgbClr val="B9D6D5"/>
              </a:buClr>
              <a:buFont typeface="Wingdings" panose="05000000000000000000" pitchFamily="2" charset="2"/>
              <a:buChar char="l"/>
            </a:pPr>
            <a:endParaRPr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a:p>
            <a:pPr marL="285750" marR="0" lvl="0" indent="-285750" algn="l" rtl="0">
              <a:spcBef>
                <a:spcPts val="0"/>
              </a:spcBef>
              <a:spcAft>
                <a:spcPts val="0"/>
              </a:spcAft>
              <a:buClr>
                <a:srgbClr val="B9D6D5"/>
              </a:buClr>
              <a:buFont typeface="Wingdings" panose="05000000000000000000" pitchFamily="2" charset="2"/>
              <a:buChar char="l"/>
            </a:pPr>
            <a:r>
              <a:rPr lang="ru-RU" sz="16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аналіз декларацій посадових осіб </a:t>
            </a: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(чи відрізняються кількість та ціна задекларованих активів з фактичними активами, окрім цього можна провести паралелі між офіційною заробітною платою та фактичним доходом) До прикладу журналісти-розслідувачі Bihus Info встановили за деклараціями, що екс-нардеп Ілля Кива, який був частиною «Опозиційної платформи за життя» задекларував квартиру, у якій фактично не жив, а квартиру в якій дійсно мешкає не позначив у декларації. </a:t>
            </a:r>
            <a:endParaRPr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rgbClr val="B9D6D5"/>
              </a:buClr>
              <a:buFont typeface="Wingdings" panose="05000000000000000000" pitchFamily="2" charset="2"/>
              <a:buChar char="l"/>
            </a:pPr>
            <a:endParaRPr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a:p>
            <a:pPr marL="285750" marR="0" lvl="0" indent="-285750" algn="l" rtl="0">
              <a:spcBef>
                <a:spcPts val="0"/>
              </a:spcBef>
              <a:spcAft>
                <a:spcPts val="0"/>
              </a:spcAft>
              <a:buClr>
                <a:srgbClr val="B9D6D5"/>
              </a:buClr>
              <a:buFont typeface="Wingdings" panose="05000000000000000000" pitchFamily="2" charset="2"/>
              <a:buChar char="l"/>
            </a:pPr>
            <a:r>
              <a:rPr lang="ru-RU" sz="16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моніторинг належності роботи посадових осіб </a:t>
            </a: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(Рух Чесно моніторив кнопкодавців) </a:t>
            </a:r>
            <a:endParaRPr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Tree>
    <p:extLst>
      <p:ext uri="{BB962C8B-B14F-4D97-AF65-F5344CB8AC3E}">
        <p14:creationId xmlns:p14="http://schemas.microsoft.com/office/powerpoint/2010/main" val="326607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9" name="Google Shape;219;p21"/>
          <p:cNvSpPr txBox="1"/>
          <p:nvPr/>
        </p:nvSpPr>
        <p:spPr>
          <a:xfrm>
            <a:off x="999951" y="412266"/>
            <a:ext cx="8441635"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Напрями громадського активізму в сфері антикорупції: </a:t>
            </a:r>
            <a:r>
              <a:rPr lang="ru-RU" sz="3000" b="1" dirty="0">
                <a:solidFill>
                  <a:schemeClr val="tx1">
                    <a:lumMod val="95000"/>
                    <a:lumOff val="5000"/>
                  </a:schemeClr>
                </a:solidFill>
                <a:highlight>
                  <a:srgbClr val="B9D6D5"/>
                </a:highlight>
                <a:latin typeface="Arial" panose="020B0604020202020204" pitchFamily="34" charset="0"/>
                <a:ea typeface="Cambria Math"/>
                <a:cs typeface="Arial" panose="020B0604020202020204" pitchFamily="34" charset="0"/>
                <a:sym typeface="Cambria Math"/>
              </a:rPr>
              <a:t>Підвищення обізнаності</a:t>
            </a:r>
            <a:endParaRPr sz="3000" b="1" dirty="0">
              <a:solidFill>
                <a:schemeClr val="tx1">
                  <a:lumMod val="95000"/>
                  <a:lumOff val="5000"/>
                </a:schemeClr>
              </a:solidFill>
              <a:highlight>
                <a:srgbClr val="B9D6D5"/>
              </a:highlight>
              <a:latin typeface="Arial" panose="020B0604020202020204" pitchFamily="34" charset="0"/>
              <a:ea typeface="Cambria Math"/>
              <a:cs typeface="Arial" panose="020B0604020202020204" pitchFamily="34" charset="0"/>
              <a:sym typeface="Cambria Math"/>
            </a:endParaRPr>
          </a:p>
        </p:txBody>
      </p:sp>
      <p:sp>
        <p:nvSpPr>
          <p:cNvPr id="220" name="Google Shape;220;p21"/>
          <p:cNvSpPr txBox="1"/>
          <p:nvPr/>
        </p:nvSpPr>
        <p:spPr>
          <a:xfrm>
            <a:off x="930922" y="1839889"/>
            <a:ext cx="10192350" cy="10156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0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Сприяння підвищенню антикорупційної освіченості й зростанню усвідомлення небезпеки та негативних наслідків корупції. Робота над формуванням нульової толерантності до корупції в суспільстві.</a:t>
            </a:r>
            <a:endParaRPr sz="20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
        <p:nvSpPr>
          <p:cNvPr id="221" name="Google Shape;221;p21"/>
          <p:cNvSpPr txBox="1"/>
          <p:nvPr/>
        </p:nvSpPr>
        <p:spPr>
          <a:xfrm>
            <a:off x="1965150" y="3183395"/>
            <a:ext cx="577123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Підвищення обізнаності </a:t>
            </a:r>
            <a:r>
              <a:rPr lang="ru-RU" sz="1800" b="1" u="sng"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включає в себе: </a:t>
            </a:r>
            <a:endParaRPr sz="1800" b="1" u="sng"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
        <p:nvSpPr>
          <p:cNvPr id="222" name="Google Shape;222;p21"/>
          <p:cNvSpPr txBox="1"/>
          <p:nvPr/>
        </p:nvSpPr>
        <p:spPr>
          <a:xfrm>
            <a:off x="1497662" y="3746711"/>
            <a:ext cx="872278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просвітницьку роботу </a:t>
            </a:r>
            <a:r>
              <a:rPr lang="ru-RU" sz="1600" dirty="0">
                <a:solidFill>
                  <a:schemeClr val="dk1"/>
                </a:solidFill>
                <a:latin typeface="Arial" panose="020B0604020202020204" pitchFamily="34" charset="0"/>
                <a:ea typeface="Cambria Math"/>
                <a:cs typeface="Arial" panose="020B0604020202020204" pitchFamily="34" charset="0"/>
                <a:sym typeface="Cambria Math"/>
              </a:rPr>
              <a:t>з громадським сектором та інформуванням про корупційні ризики</a:t>
            </a:r>
            <a:endParaRPr sz="1600"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223" name="Google Shape;223;p21"/>
          <p:cNvSpPr txBox="1"/>
          <p:nvPr/>
        </p:nvSpPr>
        <p:spPr>
          <a:xfrm>
            <a:off x="1497662" y="4266776"/>
            <a:ext cx="795843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dirty="0">
                <a:solidFill>
                  <a:schemeClr val="dk1"/>
                </a:solidFill>
                <a:latin typeface="Arial" panose="020B0604020202020204" pitchFamily="34" charset="0"/>
                <a:ea typeface="Cambria Math"/>
                <a:cs typeface="Arial" panose="020B0604020202020204" pitchFamily="34" charset="0"/>
                <a:sym typeface="Cambria Math"/>
              </a:rPr>
              <a:t>Проведення своїх</a:t>
            </a:r>
            <a:r>
              <a:rPr lang="ru-RU" sz="16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 розслідувань </a:t>
            </a:r>
            <a:r>
              <a:rPr lang="ru-RU" sz="1600" dirty="0">
                <a:solidFill>
                  <a:schemeClr val="dk1"/>
                </a:solidFill>
                <a:latin typeface="Arial" panose="020B0604020202020204" pitchFamily="34" charset="0"/>
                <a:ea typeface="Cambria Math"/>
                <a:cs typeface="Arial" panose="020B0604020202020204" pitchFamily="34" charset="0"/>
                <a:sym typeface="Cambria Math"/>
              </a:rPr>
              <a:t>та інформування ЗМІ</a:t>
            </a:r>
            <a:endParaRPr sz="1600"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224" name="Google Shape;224;p21"/>
          <p:cNvSpPr txBox="1"/>
          <p:nvPr/>
        </p:nvSpPr>
        <p:spPr>
          <a:xfrm>
            <a:off x="1497662" y="4736647"/>
            <a:ext cx="886168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Видання посібників </a:t>
            </a: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та результатів досліджень про корупцію </a:t>
            </a:r>
            <a:endParaRPr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
        <p:nvSpPr>
          <p:cNvPr id="14" name="Прямокутник 13">
            <a:extLst>
              <a:ext uri="{FF2B5EF4-FFF2-40B4-BE49-F238E27FC236}">
                <a16:creationId xmlns:a16="http://schemas.microsoft.com/office/drawing/2014/main" id="{62A40376-9B48-4F3B-B4D1-5A3927909348}"/>
              </a:ext>
            </a:extLst>
          </p:cNvPr>
          <p:cNvSpPr/>
          <p:nvPr/>
        </p:nvSpPr>
        <p:spPr>
          <a:xfrm>
            <a:off x="1053291" y="3796903"/>
            <a:ext cx="320850" cy="288322"/>
          </a:xfrm>
          <a:prstGeom prst="rect">
            <a:avLst/>
          </a:prstGeom>
          <a:solidFill>
            <a:srgbClr val="B9D6D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p>
        </p:txBody>
      </p:sp>
      <p:sp>
        <p:nvSpPr>
          <p:cNvPr id="15" name="Прямокутник 14">
            <a:extLst>
              <a:ext uri="{FF2B5EF4-FFF2-40B4-BE49-F238E27FC236}">
                <a16:creationId xmlns:a16="http://schemas.microsoft.com/office/drawing/2014/main" id="{72C4A6C1-C8BE-4400-9C0F-5CFD11568305}"/>
              </a:ext>
            </a:extLst>
          </p:cNvPr>
          <p:cNvSpPr/>
          <p:nvPr/>
        </p:nvSpPr>
        <p:spPr>
          <a:xfrm>
            <a:off x="1053291" y="4266775"/>
            <a:ext cx="320850" cy="288322"/>
          </a:xfrm>
          <a:prstGeom prst="rect">
            <a:avLst/>
          </a:prstGeom>
          <a:solidFill>
            <a:srgbClr val="B9D6D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p>
        </p:txBody>
      </p:sp>
      <p:pic>
        <p:nvPicPr>
          <p:cNvPr id="7" name="Графіка 6">
            <a:extLst>
              <a:ext uri="{FF2B5EF4-FFF2-40B4-BE49-F238E27FC236}">
                <a16:creationId xmlns:a16="http://schemas.microsoft.com/office/drawing/2014/main" id="{BA602C8F-B077-482C-B3C9-28F04B2D9D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085" y="3429000"/>
            <a:ext cx="10447830" cy="1984537"/>
          </a:xfrm>
          <a:prstGeom prst="rect">
            <a:avLst/>
          </a:prstGeom>
        </p:spPr>
      </p:pic>
      <p:sp>
        <p:nvSpPr>
          <p:cNvPr id="16" name="Прямокутник 15">
            <a:extLst>
              <a:ext uri="{FF2B5EF4-FFF2-40B4-BE49-F238E27FC236}">
                <a16:creationId xmlns:a16="http://schemas.microsoft.com/office/drawing/2014/main" id="{EC318F49-B968-4DDD-9A0E-F9A180A98A16}"/>
              </a:ext>
            </a:extLst>
          </p:cNvPr>
          <p:cNvSpPr/>
          <p:nvPr/>
        </p:nvSpPr>
        <p:spPr>
          <a:xfrm>
            <a:off x="1053291" y="4686454"/>
            <a:ext cx="320850" cy="288322"/>
          </a:xfrm>
          <a:prstGeom prst="rect">
            <a:avLst/>
          </a:prstGeom>
          <a:solidFill>
            <a:srgbClr val="B9D6D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1" name="Google Shape;231;p22"/>
          <p:cNvSpPr txBox="1"/>
          <p:nvPr/>
        </p:nvSpPr>
        <p:spPr>
          <a:xfrm>
            <a:off x="981499" y="450328"/>
            <a:ext cx="941256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Напрями громадського активізму в сфері антикорупції: </a:t>
            </a:r>
            <a:r>
              <a:rPr lang="ru-RU" sz="3000" b="1" dirty="0">
                <a:solidFill>
                  <a:schemeClr val="tx1">
                    <a:lumMod val="95000"/>
                    <a:lumOff val="5000"/>
                  </a:schemeClr>
                </a:solidFill>
                <a:highlight>
                  <a:srgbClr val="B9D6D5"/>
                </a:highlight>
                <a:latin typeface="Arial" panose="020B0604020202020204" pitchFamily="34" charset="0"/>
                <a:ea typeface="Cambria Math"/>
                <a:cs typeface="Arial" panose="020B0604020202020204" pitchFamily="34" charset="0"/>
                <a:sym typeface="Cambria Math"/>
              </a:rPr>
              <a:t>Адвокація</a:t>
            </a:r>
            <a:endParaRPr sz="3000" b="1" dirty="0">
              <a:solidFill>
                <a:schemeClr val="tx1">
                  <a:lumMod val="95000"/>
                  <a:lumOff val="5000"/>
                </a:schemeClr>
              </a:solidFill>
              <a:highlight>
                <a:srgbClr val="B9D6D5"/>
              </a:highlight>
              <a:latin typeface="Arial" panose="020B0604020202020204" pitchFamily="34" charset="0"/>
              <a:ea typeface="Cambria Math"/>
              <a:cs typeface="Arial" panose="020B0604020202020204" pitchFamily="34" charset="0"/>
              <a:sym typeface="Cambria Math"/>
            </a:endParaRPr>
          </a:p>
        </p:txBody>
      </p:sp>
      <p:sp>
        <p:nvSpPr>
          <p:cNvPr id="232" name="Google Shape;232;p22"/>
          <p:cNvSpPr txBox="1"/>
          <p:nvPr/>
        </p:nvSpPr>
        <p:spPr>
          <a:xfrm>
            <a:off x="1700723" y="2828856"/>
            <a:ext cx="8790554"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b="1" dirty="0">
                <a:solidFill>
                  <a:schemeClr val="dk1"/>
                </a:solidFill>
                <a:latin typeface="Arial" panose="020B0604020202020204" pitchFamily="34" charset="0"/>
                <a:ea typeface="Calibri"/>
                <a:cs typeface="Arial" panose="020B0604020202020204" pitchFamily="34" charset="0"/>
                <a:sym typeface="Calibri"/>
              </a:rPr>
              <a:t>АДВОКАЦІЯ</a:t>
            </a:r>
            <a:r>
              <a:rPr lang="ru-RU" dirty="0">
                <a:solidFill>
                  <a:schemeClr val="dk1"/>
                </a:solidFill>
                <a:latin typeface="Arial" panose="020B0604020202020204" pitchFamily="34" charset="0"/>
                <a:ea typeface="Calibri"/>
                <a:cs typeface="Arial" panose="020B0604020202020204" pitchFamily="34" charset="0"/>
                <a:sym typeface="Calibri"/>
              </a:rPr>
              <a:t> – діяльність спрямована на задоволення потреб громадськості чи певної її частини через донесення бачення того як саме було б оптимально задовільнити ці потреби, які саме рішення та дії влади очікуються для їх задоволення до представників влади та суспільства.</a:t>
            </a:r>
            <a:endParaRPr dirty="0">
              <a:solidFill>
                <a:schemeClr val="dk1"/>
              </a:solidFill>
              <a:latin typeface="Arial" panose="020B0604020202020204" pitchFamily="34" charset="0"/>
              <a:ea typeface="Calibri"/>
              <a:cs typeface="Arial" panose="020B0604020202020204" pitchFamily="34" charset="0"/>
              <a:sym typeface="Calibri"/>
            </a:endParaRPr>
          </a:p>
        </p:txBody>
      </p:sp>
      <p:sp>
        <p:nvSpPr>
          <p:cNvPr id="4" name="Прямокутник 3">
            <a:extLst>
              <a:ext uri="{FF2B5EF4-FFF2-40B4-BE49-F238E27FC236}">
                <a16:creationId xmlns:a16="http://schemas.microsoft.com/office/drawing/2014/main" id="{42EBEA7F-A8DB-446A-A783-5183935289A5}"/>
              </a:ext>
            </a:extLst>
          </p:cNvPr>
          <p:cNvSpPr/>
          <p:nvPr/>
        </p:nvSpPr>
        <p:spPr>
          <a:xfrm>
            <a:off x="1057154" y="2303362"/>
            <a:ext cx="10077692" cy="2488557"/>
          </a:xfrm>
          <a:prstGeom prst="rect">
            <a:avLst/>
          </a:prstGeom>
          <a:noFill/>
          <a:ln w="28575">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B9D6D5"/>
                </a:solidFill>
              </a:ln>
              <a:no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9" name="Google Shape;239;p23"/>
          <p:cNvSpPr txBox="1"/>
          <p:nvPr/>
        </p:nvSpPr>
        <p:spPr>
          <a:xfrm>
            <a:off x="1030146" y="475918"/>
            <a:ext cx="6122504"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Акції прямої дії</a:t>
            </a:r>
            <a:endParaRPr sz="30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
        <p:nvSpPr>
          <p:cNvPr id="240" name="Google Shape;240;p23"/>
          <p:cNvSpPr txBox="1"/>
          <p:nvPr/>
        </p:nvSpPr>
        <p:spPr>
          <a:xfrm>
            <a:off x="1145894" y="1290851"/>
            <a:ext cx="9896354"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600" dirty="0">
                <a:solidFill>
                  <a:schemeClr val="dk1"/>
                </a:solidFill>
                <a:latin typeface="Arial" panose="020B0604020202020204" pitchFamily="34" charset="0"/>
                <a:ea typeface="Cambria Math"/>
                <a:cs typeface="Arial" panose="020B0604020202020204" pitchFamily="34" charset="0"/>
                <a:sym typeface="Cambria Math"/>
              </a:rPr>
              <a:t>Акції прямої дії для громадських організацій можуть нести під собою подання позовів проти корумпованих субʼєктів, коли існує незалежність правової системи і активісти будуть впевнені, що їх позов буде розглянуто. До таких акцій також належать мирні зібрання, протести, демонстрації. </a:t>
            </a:r>
            <a:endParaRPr sz="1600"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241" name="Google Shape;241;p23"/>
          <p:cNvSpPr txBox="1"/>
          <p:nvPr/>
        </p:nvSpPr>
        <p:spPr>
          <a:xfrm>
            <a:off x="1054471" y="2535167"/>
            <a:ext cx="429303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u-RU" sz="16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Нарощування експертних компетенцій. </a:t>
            </a: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Набуття поглиблених навичок моніторингу, експертизи з антикорупційних питань. Здійснення ефективної та системної антикорупційної діяльності.</a:t>
            </a:r>
            <a:endParaRPr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
        <p:nvSpPr>
          <p:cNvPr id="242" name="Google Shape;242;p23"/>
          <p:cNvSpPr txBox="1"/>
          <p:nvPr/>
        </p:nvSpPr>
        <p:spPr>
          <a:xfrm>
            <a:off x="6273478" y="2519757"/>
            <a:ext cx="4864050" cy="135421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u-RU" sz="16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Співврядування</a:t>
            </a: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 Використання інструментів </a:t>
            </a:r>
            <a:endParaRPr dirty="0">
              <a:solidFill>
                <a:schemeClr val="tx1">
                  <a:lumMod val="95000"/>
                  <a:lumOff val="5000"/>
                </a:schemeClr>
              </a:solidFill>
              <a:latin typeface="Arial" panose="020B0604020202020204" pitchFamily="34" charset="0"/>
            </a:endParaRPr>
          </a:p>
          <a:p>
            <a:pPr marL="0" marR="0" lvl="0" indent="0" rtl="0">
              <a:spcBef>
                <a:spcPts val="0"/>
              </a:spcBef>
              <a:spcAft>
                <a:spcPts val="0"/>
              </a:spcAft>
              <a:buNone/>
            </a:pP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прямої демократії (бюджет участі, публічні консультації, громадська еспертиза, громадські ради тощо). Посилення впливу на державні процеси антикорупційного характеру</a:t>
            </a:r>
            <a:endParaRPr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
        <p:nvSpPr>
          <p:cNvPr id="245" name="Google Shape;245;p23"/>
          <p:cNvSpPr txBox="1"/>
          <p:nvPr/>
        </p:nvSpPr>
        <p:spPr>
          <a:xfrm>
            <a:off x="1054471" y="4243750"/>
            <a:ext cx="10083058" cy="13233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Нарощування експертних компетенціи</a:t>
            </a:r>
            <a:r>
              <a:rPr lang="ru-RU" sz="16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 </a:t>
            </a: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та співурядування з органами державної влади означає необхідність підвищення кваліфікаційних навичок, залучення експертів, навчання співробітників державних органів, а також учасників громадських організацій. Також до цього напрямку діяльності може бути віднесене безпосереднє спів урядування. (виділення локальних бюджетів із залученням громадян до прийняття рішень та релевантності виділення коштів)</a:t>
            </a:r>
            <a:endParaRPr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
        <p:nvSpPr>
          <p:cNvPr id="13" name="Прямокутник 12">
            <a:extLst>
              <a:ext uri="{FF2B5EF4-FFF2-40B4-BE49-F238E27FC236}">
                <a16:creationId xmlns:a16="http://schemas.microsoft.com/office/drawing/2014/main" id="{AC8B738C-765A-445F-A94A-42C4ABCB7B63}"/>
              </a:ext>
            </a:extLst>
          </p:cNvPr>
          <p:cNvSpPr/>
          <p:nvPr/>
        </p:nvSpPr>
        <p:spPr>
          <a:xfrm>
            <a:off x="979989" y="2401487"/>
            <a:ext cx="10232021" cy="1562582"/>
          </a:xfrm>
          <a:prstGeom prst="rect">
            <a:avLst/>
          </a:prstGeom>
          <a:noFill/>
          <a:ln w="28575">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B9D6D5"/>
                </a:solidFill>
              </a:ln>
              <a:no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4" name="Прямокутник: округлені кути 3">
            <a:extLst>
              <a:ext uri="{FF2B5EF4-FFF2-40B4-BE49-F238E27FC236}">
                <a16:creationId xmlns:a16="http://schemas.microsoft.com/office/drawing/2014/main" id="{7CA14E1B-4803-4E12-901C-6BD0A76E841B}"/>
              </a:ext>
            </a:extLst>
          </p:cNvPr>
          <p:cNvSpPr/>
          <p:nvPr/>
        </p:nvSpPr>
        <p:spPr>
          <a:xfrm>
            <a:off x="7616142" y="2203555"/>
            <a:ext cx="3631330" cy="3410168"/>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2" name="Google Shape;252;p24"/>
          <p:cNvSpPr txBox="1"/>
          <p:nvPr/>
        </p:nvSpPr>
        <p:spPr>
          <a:xfrm>
            <a:off x="972273" y="407129"/>
            <a:ext cx="1017414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Уявлення громадян про їхню роль в процесі боротьби </a:t>
            </a:r>
            <a:r>
              <a:rPr lang="ru-RU" sz="30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з </a:t>
            </a:r>
            <a:r>
              <a:rPr lang="ru-RU" sz="30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корупцією </a:t>
            </a:r>
            <a:endParaRPr sz="30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
        <p:nvSpPr>
          <p:cNvPr id="255" name="Google Shape;255;p24"/>
          <p:cNvSpPr txBox="1"/>
          <p:nvPr/>
        </p:nvSpPr>
        <p:spPr>
          <a:xfrm>
            <a:off x="944527" y="1604055"/>
            <a:ext cx="1030294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dirty="0">
                <a:solidFill>
                  <a:schemeClr val="dk1"/>
                </a:solidFill>
                <a:latin typeface="Arial" panose="020B0604020202020204" pitchFamily="34" charset="0"/>
                <a:ea typeface="Cambria Math"/>
                <a:cs typeface="Arial" panose="020B0604020202020204" pitchFamily="34" charset="0"/>
                <a:sym typeface="Cambria Math"/>
              </a:rPr>
              <a:t>Дослідження «Стан корупції в Україні. Сприйняття, досвід, ставлення», основні тези:</a:t>
            </a:r>
            <a:endParaRPr sz="1800" b="1"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256" name="Google Shape;256;p24"/>
          <p:cNvSpPr txBox="1"/>
          <p:nvPr/>
        </p:nvSpPr>
        <p:spPr>
          <a:xfrm>
            <a:off x="972273" y="2203554"/>
            <a:ext cx="6180882" cy="3908722"/>
          </a:xfrm>
          <a:prstGeom prst="rect">
            <a:avLst/>
          </a:prstGeom>
          <a:noFill/>
          <a:ln>
            <a:noFill/>
          </a:ln>
        </p:spPr>
        <p:txBody>
          <a:bodyPr spcFirstLastPara="1" wrap="square" lIns="91425" tIns="45700" rIns="91425" bIns="45700" anchor="t" anchorCtr="0">
            <a:spAutoFit/>
          </a:bodyPr>
          <a:lstStyle/>
          <a:p>
            <a:pPr marL="432000" marR="0" lvl="0" indent="-450850" algn="l" rtl="0">
              <a:spcBef>
                <a:spcPts val="1200"/>
              </a:spcBef>
              <a:spcAft>
                <a:spcPts val="0"/>
              </a:spcAft>
              <a:buClr>
                <a:srgbClr val="B9D6D5"/>
              </a:buClr>
              <a:buSzPts val="1800"/>
              <a:buFont typeface="Wingdings" panose="05000000000000000000" pitchFamily="2" charset="2"/>
              <a:buChar char="l"/>
            </a:pPr>
            <a:r>
              <a:rPr lang="ru-RU" sz="1600" dirty="0">
                <a:solidFill>
                  <a:schemeClr val="dk1"/>
                </a:solidFill>
                <a:latin typeface="Arial" panose="020B0604020202020204" pitchFamily="34" charset="0"/>
                <a:ea typeface="Cambria Math"/>
                <a:cs typeface="Arial" panose="020B0604020202020204" pitchFamily="34" charset="0"/>
                <a:sym typeface="Cambria Math"/>
              </a:rPr>
              <a:t>Дані 2021 року свідчать, що корупція стала проблемою номер один для країни.</a:t>
            </a:r>
            <a:endParaRPr sz="1600" dirty="0">
              <a:latin typeface="Arial" panose="020B0604020202020204" pitchFamily="34" charset="0"/>
            </a:endParaRPr>
          </a:p>
          <a:p>
            <a:pPr marL="432000" marR="0" lvl="0" indent="-450850" algn="l" rtl="0">
              <a:spcBef>
                <a:spcPts val="1200"/>
              </a:spcBef>
              <a:spcAft>
                <a:spcPts val="0"/>
              </a:spcAft>
              <a:buClr>
                <a:srgbClr val="B9D6D5"/>
              </a:buClr>
              <a:buSzPts val="1800"/>
              <a:buFont typeface="Wingdings" panose="05000000000000000000" pitchFamily="2" charset="2"/>
              <a:buChar char="l"/>
            </a:pPr>
            <a:r>
              <a:rPr lang="ru-RU" sz="1600" dirty="0">
                <a:solidFill>
                  <a:schemeClr val="dk1"/>
                </a:solidFill>
                <a:latin typeface="Arial" panose="020B0604020202020204" pitchFamily="34" charset="0"/>
                <a:ea typeface="Cambria Math"/>
                <a:cs typeface="Arial" panose="020B0604020202020204" pitchFamily="34" charset="0"/>
                <a:sym typeface="Cambria Math"/>
              </a:rPr>
              <a:t>На прохання обрати найбільш згубний тип корупції серед політичної корупції на найвищому рівні, повсякденної чи корупції в бізнесі, респонденти рішуче називали політичну корупцію. </a:t>
            </a:r>
            <a:endParaRPr sz="1600" dirty="0">
              <a:solidFill>
                <a:schemeClr val="dk1"/>
              </a:solidFill>
              <a:latin typeface="Arial" panose="020B0604020202020204" pitchFamily="34" charset="0"/>
              <a:ea typeface="Cambria Math"/>
              <a:cs typeface="Arial" panose="020B0604020202020204" pitchFamily="34" charset="0"/>
              <a:sym typeface="Cambria Math"/>
            </a:endParaRPr>
          </a:p>
          <a:p>
            <a:pPr marL="432000" marR="0" lvl="0" indent="-450850" algn="l" rtl="0">
              <a:spcBef>
                <a:spcPts val="1200"/>
              </a:spcBef>
              <a:spcAft>
                <a:spcPts val="0"/>
              </a:spcAft>
              <a:buClr>
                <a:srgbClr val="B9D6D5"/>
              </a:buClr>
              <a:buSzPts val="1800"/>
              <a:buFont typeface="Wingdings" panose="05000000000000000000" pitchFamily="2" charset="2"/>
              <a:buChar char="l"/>
            </a:pPr>
            <a:r>
              <a:rPr lang="ru-RU" sz="1600" dirty="0">
                <a:solidFill>
                  <a:schemeClr val="dk1"/>
                </a:solidFill>
                <a:latin typeface="Arial" panose="020B0604020202020204" pitchFamily="34" charset="0"/>
                <a:ea typeface="Cambria Math"/>
                <a:cs typeface="Arial" panose="020B0604020202020204" pitchFamily="34" charset="0"/>
                <a:sym typeface="Cambria Math"/>
              </a:rPr>
              <a:t>Українці все частіше зазначають, що корупцію не можна виправдати навіть у випадках, коли вона допоможе вирішити важливу особисту справу.</a:t>
            </a:r>
            <a:endParaRPr sz="1600" dirty="0">
              <a:latin typeface="Arial" panose="020B0604020202020204" pitchFamily="34" charset="0"/>
            </a:endParaRPr>
          </a:p>
          <a:p>
            <a:pPr marL="432000" marR="0" lvl="0" indent="-450850" algn="l" rtl="0">
              <a:spcBef>
                <a:spcPts val="1200"/>
              </a:spcBef>
              <a:spcAft>
                <a:spcPts val="0"/>
              </a:spcAft>
              <a:buClr>
                <a:srgbClr val="B9D6D5"/>
              </a:buClr>
              <a:buSzPts val="1800"/>
              <a:buFont typeface="Wingdings" panose="05000000000000000000" pitchFamily="2" charset="2"/>
              <a:buChar char="l"/>
            </a:pPr>
            <a:r>
              <a:rPr lang="ru-RU" sz="1600" dirty="0">
                <a:solidFill>
                  <a:schemeClr val="dk1"/>
                </a:solidFill>
                <a:latin typeface="Arial" panose="020B0604020202020204" pitchFamily="34" charset="0"/>
                <a:ea typeface="Cambria Math"/>
                <a:cs typeface="Arial" panose="020B0604020202020204" pitchFamily="34" charset="0"/>
                <a:sym typeface="Cambria Math"/>
              </a:rPr>
              <a:t>Усе більше українців вважають що саме державні органи є відповідальними за боротьбу з корупцією</a:t>
            </a:r>
            <a:endParaRPr sz="1600" dirty="0">
              <a:solidFill>
                <a:schemeClr val="dk1"/>
              </a:solidFill>
              <a:latin typeface="Arial" panose="020B0604020202020204" pitchFamily="34" charset="0"/>
              <a:ea typeface="Cambria Math"/>
              <a:cs typeface="Arial" panose="020B0604020202020204" pitchFamily="34" charset="0"/>
              <a:sym typeface="Cambria Math"/>
            </a:endParaRPr>
          </a:p>
          <a:p>
            <a:pPr marL="400050" marR="0" lvl="0" indent="-285750" algn="l" rtl="0">
              <a:spcBef>
                <a:spcPts val="0"/>
              </a:spcBef>
              <a:spcAft>
                <a:spcPts val="0"/>
              </a:spcAft>
              <a:buClr>
                <a:srgbClr val="B9D6D5"/>
              </a:buClr>
              <a:buSzPts val="1800"/>
              <a:buFont typeface="Wingdings" panose="05000000000000000000" pitchFamily="2" charset="2"/>
              <a:buChar char="l"/>
            </a:pPr>
            <a:endParaRPr sz="1600" dirty="0">
              <a:solidFill>
                <a:schemeClr val="dk1"/>
              </a:solidFill>
              <a:latin typeface="Arial" panose="020B0604020202020204" pitchFamily="34" charset="0"/>
              <a:ea typeface="Calibri"/>
              <a:cs typeface="Arial" panose="020B0604020202020204" pitchFamily="34" charset="0"/>
              <a:sym typeface="Calibri"/>
            </a:endParaRPr>
          </a:p>
          <a:p>
            <a:pPr marL="400050" marR="0" lvl="0" indent="-285750" algn="l" rtl="0">
              <a:spcBef>
                <a:spcPts val="0"/>
              </a:spcBef>
              <a:spcAft>
                <a:spcPts val="0"/>
              </a:spcAft>
              <a:buClr>
                <a:srgbClr val="B9D6D5"/>
              </a:buClr>
              <a:buSzPts val="1800"/>
              <a:buFont typeface="Wingdings" panose="05000000000000000000" pitchFamily="2" charset="2"/>
              <a:buChar char="l"/>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258" name="Google Shape;258;p24"/>
          <p:cNvSpPr txBox="1"/>
          <p:nvPr/>
        </p:nvSpPr>
        <p:spPr>
          <a:xfrm>
            <a:off x="7766614" y="2446720"/>
            <a:ext cx="3750196" cy="29238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Топ-5 сфер, в яких українці вважають корупцію найбільш поширеною у 2021 році, це:</a:t>
            </a:r>
          </a:p>
          <a:p>
            <a:pPr marL="0" marR="0" lvl="0" indent="0" algn="l" rtl="0">
              <a:spcBef>
                <a:spcPts val="0"/>
              </a:spcBef>
              <a:spcAft>
                <a:spcPts val="0"/>
              </a:spcAft>
              <a:buNone/>
            </a:pPr>
            <a:r>
              <a:rPr lang="ru-RU" sz="18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 </a:t>
            </a:r>
            <a:endParaRPr b="1"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chemeClr val="bg1">
                  <a:lumMod val="95000"/>
                </a:schemeClr>
              </a:buClr>
              <a:buSzPts val="1800"/>
              <a:buFont typeface="Wingdings" panose="05000000000000000000" pitchFamily="2" charset="2"/>
              <a:buChar char="l"/>
            </a:pP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митниця (55,1%) </a:t>
            </a:r>
            <a:endParaRPr sz="1600"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chemeClr val="bg1">
                  <a:lumMod val="95000"/>
                </a:schemeClr>
              </a:buClr>
              <a:buSzPts val="1800"/>
              <a:buFont typeface="Wingdings" panose="05000000000000000000" pitchFamily="2" charset="2"/>
              <a:buChar char="l"/>
            </a:pP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суди (54,8%), </a:t>
            </a:r>
            <a:endParaRPr sz="1600"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chemeClr val="bg1">
                  <a:lumMod val="95000"/>
                </a:schemeClr>
              </a:buClr>
              <a:buSzPts val="1800"/>
              <a:buFont typeface="Wingdings" panose="05000000000000000000" pitchFamily="2" charset="2"/>
              <a:buChar char="l"/>
            </a:pP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прокуратура (46,4%)</a:t>
            </a:r>
            <a:endParaRPr sz="1600"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chemeClr val="bg1">
                  <a:lumMod val="95000"/>
                </a:schemeClr>
              </a:buClr>
              <a:buSzPts val="1800"/>
              <a:buFont typeface="Wingdings" panose="05000000000000000000" pitchFamily="2" charset="2"/>
              <a:buChar char="l"/>
            </a:pP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 медична допомога (46,1%) </a:t>
            </a:r>
            <a:endParaRPr sz="1600"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chemeClr val="bg1">
                  <a:lumMod val="95000"/>
                </a:schemeClr>
              </a:buClr>
              <a:buSzPts val="1800"/>
              <a:buFont typeface="Wingdings" panose="05000000000000000000" pitchFamily="2" charset="2"/>
              <a:buChar char="l"/>
            </a:pPr>
            <a:r>
              <a:rPr lang="ru-RU"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вирішення питань приватизації, власності на землю та землекористування (43,8%).</a:t>
            </a:r>
            <a:endParaRPr sz="16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25"/>
          <p:cNvSpPr txBox="1"/>
          <p:nvPr/>
        </p:nvSpPr>
        <p:spPr>
          <a:xfrm>
            <a:off x="1044068" y="443337"/>
            <a:ext cx="8759688"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solidFill>
                  <a:schemeClr val="dk1"/>
                </a:solidFill>
                <a:latin typeface="Arial" panose="020B0604020202020204" pitchFamily="34" charset="0"/>
                <a:ea typeface="Cambria Math"/>
                <a:cs typeface="Arial" panose="020B0604020202020204" pitchFamily="34" charset="0"/>
                <a:sym typeface="Cambria Math"/>
              </a:rPr>
              <a:t>Умови для залучення громадян до боротьби з корупцією</a:t>
            </a:r>
            <a:endParaRPr sz="3000" b="1" dirty="0">
              <a:solidFill>
                <a:schemeClr val="dk1"/>
              </a:solidFill>
              <a:latin typeface="Arial" panose="020B0604020202020204" pitchFamily="34" charset="0"/>
              <a:ea typeface="Cambria Math"/>
              <a:cs typeface="Arial" panose="020B0604020202020204" pitchFamily="34" charset="0"/>
              <a:sym typeface="Cambria Math"/>
            </a:endParaRPr>
          </a:p>
        </p:txBody>
      </p:sp>
      <p:cxnSp>
        <p:nvCxnSpPr>
          <p:cNvPr id="267" name="Google Shape;267;p25"/>
          <p:cNvCxnSpPr/>
          <p:nvPr/>
        </p:nvCxnSpPr>
        <p:spPr>
          <a:xfrm>
            <a:off x="7162611" y="59200"/>
            <a:ext cx="0" cy="6858000"/>
          </a:xfrm>
          <a:prstGeom prst="straightConnector1">
            <a:avLst/>
          </a:prstGeom>
          <a:noFill/>
          <a:ln w="9525" cap="flat" cmpd="sng">
            <a:solidFill>
              <a:srgbClr val="B9D6D5"/>
            </a:solidFill>
            <a:prstDash val="solid"/>
            <a:miter lim="800000"/>
            <a:headEnd type="none" w="sm" len="sm"/>
            <a:tailEnd type="none" w="sm" len="sm"/>
          </a:ln>
        </p:spPr>
      </p:cxnSp>
      <p:sp>
        <p:nvSpPr>
          <p:cNvPr id="268" name="Google Shape;268;p25"/>
          <p:cNvSpPr txBox="1"/>
          <p:nvPr/>
        </p:nvSpPr>
        <p:spPr>
          <a:xfrm>
            <a:off x="1044068" y="3306900"/>
            <a:ext cx="10102352" cy="14772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8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Громадяни, які очікують, що більшість їхніх співгромадян, а також моніторингові механізми та системи покарання є корумпованими, </a:t>
            </a:r>
            <a:r>
              <a:rPr lang="ru-RU" sz="18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будуть більше схильними </a:t>
            </a:r>
            <a:r>
              <a:rPr lang="ru-RU" sz="18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підтримувати корупцію і матимуть менше мотивації до дій, спрямованих на боротьбу з корупцією. Разом з тим громадяни можуть мати значно вищий ступінь готовності до співпраці за певної умови </a:t>
            </a:r>
            <a:r>
              <a:rPr lang="ru-RU"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a:t>
            </a:r>
            <a:r>
              <a:rPr lang="ru-RU" sz="18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 </a:t>
            </a:r>
            <a:r>
              <a:rPr lang="ru-RU" sz="18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якщо так само чинитимуть їхні співгромадяни</a:t>
            </a:r>
            <a:r>
              <a:rPr lang="ru-RU" sz="18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a:t>
            </a:r>
            <a:endParaRPr dirty="0">
              <a:solidFill>
                <a:schemeClr val="tx1">
                  <a:lumMod val="95000"/>
                  <a:lumOff val="5000"/>
                </a:schemeClr>
              </a:solidFill>
              <a:latin typeface="Arial" panose="020B0604020202020204" pitchFamily="34" charset="0"/>
            </a:endParaRPr>
          </a:p>
        </p:txBody>
      </p:sp>
      <p:sp>
        <p:nvSpPr>
          <p:cNvPr id="270" name="Google Shape;270;p25"/>
          <p:cNvSpPr txBox="1"/>
          <p:nvPr/>
        </p:nvSpPr>
        <p:spPr>
          <a:xfrm>
            <a:off x="1044068" y="4863867"/>
            <a:ext cx="10102346"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800"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Участь громадянського суспільства </a:t>
            </a:r>
            <a:r>
              <a:rPr lang="ru-RU" sz="1800"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є критично важливою для успіху викорінення корупції як суспільного феномену і утвердження цінності доброчесності. Проте ці дії будуть ефективними лише за умови взаємодії, співпраці та довіри до співгромадян.</a:t>
            </a:r>
            <a:endParaRPr dirty="0">
              <a:solidFill>
                <a:schemeClr val="tx1">
                  <a:lumMod val="95000"/>
                  <a:lumOff val="5000"/>
                </a:schemeClr>
              </a:solidFill>
              <a:latin typeface="Arial" panose="020B0604020202020204" pitchFamily="34" charset="0"/>
            </a:endParaRPr>
          </a:p>
        </p:txBody>
      </p:sp>
      <p:sp>
        <p:nvSpPr>
          <p:cNvPr id="12" name="Google Shape;265;p25">
            <a:extLst>
              <a:ext uri="{FF2B5EF4-FFF2-40B4-BE49-F238E27FC236}">
                <a16:creationId xmlns:a16="http://schemas.microsoft.com/office/drawing/2014/main" id="{F52C531E-D42B-46EF-8192-5E2FE511F6DB}"/>
              </a:ext>
            </a:extLst>
          </p:cNvPr>
          <p:cNvSpPr txBox="1"/>
          <p:nvPr/>
        </p:nvSpPr>
        <p:spPr>
          <a:xfrm>
            <a:off x="1059133" y="1725901"/>
            <a:ext cx="10087281" cy="13233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000" b="1" dirty="0">
                <a:solidFill>
                  <a:schemeClr val="dk1"/>
                </a:solidFill>
                <a:latin typeface="Arial" panose="020B0604020202020204" pitchFamily="34" charset="0"/>
                <a:ea typeface="Cambria Math"/>
                <a:cs typeface="Arial" panose="020B0604020202020204" pitchFamily="34" charset="0"/>
                <a:sym typeface="Cambria Math"/>
              </a:rPr>
              <a:t>Вимушена корупція </a:t>
            </a:r>
            <a:r>
              <a:rPr lang="ru-RU" sz="2000" dirty="0">
                <a:solidFill>
                  <a:schemeClr val="dk1"/>
                </a:solidFill>
                <a:latin typeface="Arial" panose="020B0604020202020204" pitchFamily="34" charset="0"/>
                <a:ea typeface="Cambria Math"/>
                <a:cs typeface="Arial" panose="020B0604020202020204" pitchFamily="34" charset="0"/>
                <a:sym typeface="Cambria Math"/>
              </a:rPr>
              <a:t>— та, до якої людина долучається через потребу отримати справедливе ставлення до себе. Вимушена корупція буде підштовхувати людей до того, щоб повідомляти про неї та  протидіяти їй, особливо, якщо інші будуть діяти так само і про це буде відомо.</a:t>
            </a:r>
            <a:endParaRPr sz="2000"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13" name="Прямокутник 12">
            <a:extLst>
              <a:ext uri="{FF2B5EF4-FFF2-40B4-BE49-F238E27FC236}">
                <a16:creationId xmlns:a16="http://schemas.microsoft.com/office/drawing/2014/main" id="{6E5632CD-7FD6-48DC-A4CE-685D20D8D4DA}"/>
              </a:ext>
            </a:extLst>
          </p:cNvPr>
          <p:cNvSpPr/>
          <p:nvPr/>
        </p:nvSpPr>
        <p:spPr>
          <a:xfrm>
            <a:off x="882590" y="1591462"/>
            <a:ext cx="10440365" cy="1582934"/>
          </a:xfrm>
          <a:prstGeom prst="rect">
            <a:avLst/>
          </a:prstGeom>
          <a:noFill/>
          <a:ln w="28575">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B9D6D5"/>
                </a:solidFill>
              </a:ln>
              <a:noFill/>
            </a:endParaRPr>
          </a:p>
        </p:txBody>
      </p:sp>
    </p:spTree>
    <p:extLst>
      <p:ext uri="{BB962C8B-B14F-4D97-AF65-F5344CB8AC3E}">
        <p14:creationId xmlns:p14="http://schemas.microsoft.com/office/powerpoint/2010/main" val="35938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8" name="Google Shape;278;p26"/>
          <p:cNvSpPr txBox="1"/>
          <p:nvPr/>
        </p:nvSpPr>
        <p:spPr>
          <a:xfrm>
            <a:off x="1021841" y="1255210"/>
            <a:ext cx="873561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dirty="0">
                <a:solidFill>
                  <a:schemeClr val="dk1"/>
                </a:solidFill>
                <a:latin typeface="Arial" panose="020B0604020202020204" pitchFamily="34" charset="0"/>
                <a:ea typeface="Cambria Math"/>
                <a:cs typeface="Arial" panose="020B0604020202020204" pitchFamily="34" charset="0"/>
                <a:sym typeface="Cambria Math"/>
              </a:rPr>
              <a:t>Труднощі, які перешкоджають практичній діяльності громадськості у боротьбі з корупцією в Україні:</a:t>
            </a:r>
            <a:endParaRPr sz="2000" b="1"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280" name="Google Shape;280;p26"/>
          <p:cNvSpPr txBox="1"/>
          <p:nvPr/>
        </p:nvSpPr>
        <p:spPr>
          <a:xfrm>
            <a:off x="1069350" y="2207918"/>
            <a:ext cx="10078282" cy="38471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B9D6D5"/>
              </a:buClr>
              <a:buSzPts val="2000"/>
              <a:buFont typeface="Helvetica" panose="00000500000000000000" pitchFamily="50" charset="0"/>
              <a:buChar char="●"/>
            </a:pPr>
            <a:r>
              <a:rPr lang="ru-RU" sz="1600" dirty="0">
                <a:solidFill>
                  <a:schemeClr val="dk1"/>
                </a:solidFill>
                <a:latin typeface="Arial" panose="020B0604020202020204" pitchFamily="34" charset="0"/>
                <a:ea typeface="Cambria Math"/>
                <a:cs typeface="Arial" panose="020B0604020202020204" pitchFamily="34" charset="0"/>
                <a:sym typeface="Cambria Math"/>
              </a:rPr>
              <a:t>відсутність підтримки з боку органів влади</a:t>
            </a:r>
            <a:endParaRPr sz="1600" dirty="0">
              <a:latin typeface="Arial" panose="020B0604020202020204" pitchFamily="34" charset="0"/>
            </a:endParaRPr>
          </a:p>
          <a:p>
            <a:pPr marL="342900" marR="0" lvl="0" indent="-342900" algn="l" rtl="0">
              <a:spcBef>
                <a:spcPts val="1200"/>
              </a:spcBef>
              <a:spcAft>
                <a:spcPts val="0"/>
              </a:spcAft>
              <a:buClr>
                <a:srgbClr val="B9D6D5"/>
              </a:buClr>
              <a:buSzPts val="2000"/>
              <a:buFont typeface="Helvetica" panose="00000500000000000000" pitchFamily="50" charset="0"/>
              <a:buChar char="●"/>
            </a:pPr>
            <a:r>
              <a:rPr lang="ru-RU" sz="1600" dirty="0">
                <a:solidFill>
                  <a:schemeClr val="dk1"/>
                </a:solidFill>
                <a:latin typeface="Arial" panose="020B0604020202020204" pitchFamily="34" charset="0"/>
                <a:ea typeface="Cambria Math"/>
                <a:cs typeface="Arial" panose="020B0604020202020204" pitchFamily="34" charset="0"/>
                <a:sym typeface="Cambria Math"/>
              </a:rPr>
              <a:t>недосконале законодавче закріплення прав та обов'язків громадськості.</a:t>
            </a:r>
            <a:endParaRPr sz="1600" dirty="0">
              <a:latin typeface="Arial" panose="020B0604020202020204" pitchFamily="34" charset="0"/>
            </a:endParaRPr>
          </a:p>
          <a:p>
            <a:pPr marL="342900" marR="0" lvl="0" indent="-342900" algn="l" rtl="0">
              <a:spcBef>
                <a:spcPts val="1200"/>
              </a:spcBef>
              <a:spcAft>
                <a:spcPts val="0"/>
              </a:spcAft>
              <a:buClr>
                <a:srgbClr val="B9D6D5"/>
              </a:buClr>
              <a:buSzPts val="2000"/>
              <a:buFont typeface="Helvetica" panose="00000500000000000000" pitchFamily="50" charset="0"/>
              <a:buChar char="●"/>
            </a:pPr>
            <a:r>
              <a:rPr lang="ru-RU" sz="1600" dirty="0">
                <a:solidFill>
                  <a:schemeClr val="dk1"/>
                </a:solidFill>
                <a:latin typeface="Arial" panose="020B0604020202020204" pitchFamily="34" charset="0"/>
                <a:ea typeface="Cambria Math"/>
                <a:cs typeface="Arial" panose="020B0604020202020204" pitchFamily="34" charset="0"/>
                <a:sym typeface="Cambria Math"/>
              </a:rPr>
              <a:t> Недостатня фінансова підтримка для статутної діяльності організації. </a:t>
            </a:r>
            <a:endParaRPr sz="1600" dirty="0">
              <a:latin typeface="Arial" panose="020B0604020202020204" pitchFamily="34" charset="0"/>
            </a:endParaRPr>
          </a:p>
          <a:p>
            <a:pPr marL="342900" marR="0" lvl="0" indent="-342900" algn="l" rtl="0">
              <a:spcBef>
                <a:spcPts val="1200"/>
              </a:spcBef>
              <a:spcAft>
                <a:spcPts val="0"/>
              </a:spcAft>
              <a:buClr>
                <a:srgbClr val="B9D6D5"/>
              </a:buClr>
              <a:buSzPts val="2000"/>
              <a:buFont typeface="Helvetica" panose="00000500000000000000" pitchFamily="50" charset="0"/>
              <a:buChar char="●"/>
            </a:pPr>
            <a:r>
              <a:rPr lang="ru-RU" sz="1600" dirty="0">
                <a:solidFill>
                  <a:schemeClr val="dk1"/>
                </a:solidFill>
                <a:latin typeface="Arial" panose="020B0604020202020204" pitchFamily="34" charset="0"/>
                <a:ea typeface="Cambria Math"/>
                <a:cs typeface="Arial" panose="020B0604020202020204" pitchFamily="34" charset="0"/>
                <a:sym typeface="Cambria Math"/>
              </a:rPr>
              <a:t>Незацікавленість представників уряду і у висвітленні корупційних діянь, які напряму роблять ці проблеми прозорими. Тобто між урядом та громадськими організаціями може відбуватись конфронтація </a:t>
            </a:r>
          </a:p>
          <a:p>
            <a:pPr marL="0" marR="0" lvl="0" indent="0" algn="just" rtl="0">
              <a:spcBef>
                <a:spcPts val="600"/>
              </a:spcBef>
              <a:spcAft>
                <a:spcPts val="0"/>
              </a:spcAft>
              <a:buNone/>
            </a:pPr>
            <a:endParaRPr lang="ru-RU" dirty="0">
              <a:solidFill>
                <a:schemeClr val="dk1"/>
              </a:solidFill>
              <a:latin typeface="Arial" panose="020B0604020202020204" pitchFamily="34" charset="0"/>
              <a:ea typeface="Cambria Math"/>
              <a:cs typeface="Arial" panose="020B0604020202020204" pitchFamily="34" charset="0"/>
              <a:sym typeface="Cambria Math"/>
            </a:endParaRPr>
          </a:p>
          <a:p>
            <a:pPr marL="0" marR="0" lvl="0" indent="0" algn="just" rtl="0">
              <a:spcBef>
                <a:spcPts val="600"/>
              </a:spcBef>
              <a:spcAft>
                <a:spcPts val="0"/>
              </a:spcAft>
              <a:buNone/>
            </a:pPr>
            <a:r>
              <a:rPr lang="ru-RU" dirty="0">
                <a:solidFill>
                  <a:schemeClr val="dk1"/>
                </a:solidFill>
                <a:latin typeface="Arial" panose="020B0604020202020204" pitchFamily="34" charset="0"/>
                <a:ea typeface="Cambria Math"/>
                <a:cs typeface="Arial" panose="020B0604020202020204" pitchFamily="34" charset="0"/>
                <a:sym typeface="Cambria Math"/>
              </a:rPr>
              <a:t>Після початку повномасштабного вторгнення росії в Україну у громадських організацій зʼявилися нові виклики. Відповідно до результатів опитування «Центру розвитку громад» численна кількість організацій, які втратили свої місця для безпосередньої реалізації діяльності, офіси та таке інше. </a:t>
            </a:r>
            <a:endParaRPr dirty="0">
              <a:latin typeface="Arial" panose="020B0604020202020204" pitchFamily="34" charset="0"/>
            </a:endParaRPr>
          </a:p>
          <a:p>
            <a:pPr marL="285750" marR="0" lvl="0" indent="-171450" algn="l" rtl="0">
              <a:spcBef>
                <a:spcPts val="0"/>
              </a:spcBef>
              <a:spcAft>
                <a:spcPts val="0"/>
              </a:spcAft>
              <a:buClr>
                <a:srgbClr val="1E4E79"/>
              </a:buClr>
              <a:buSzPts val="1800"/>
              <a:buFont typeface="Noto Sans Symbols"/>
              <a:buNone/>
            </a:pPr>
            <a:endParaRPr sz="1800" dirty="0">
              <a:solidFill>
                <a:schemeClr val="dk1"/>
              </a:solidFill>
              <a:latin typeface="Arial" panose="020B0604020202020204" pitchFamily="34" charset="0"/>
              <a:ea typeface="Calibri"/>
              <a:cs typeface="Arial" panose="020B0604020202020204" pitchFamily="34" charset="0"/>
              <a:sym typeface="Calibri"/>
            </a:endParaRPr>
          </a:p>
        </p:txBody>
      </p:sp>
      <p:sp>
        <p:nvSpPr>
          <p:cNvPr id="2" name="Заголовок 1">
            <a:extLst>
              <a:ext uri="{FF2B5EF4-FFF2-40B4-BE49-F238E27FC236}">
                <a16:creationId xmlns:a16="http://schemas.microsoft.com/office/drawing/2014/main" id="{9FC5425A-B951-4C91-86D9-AE5B93B26C78}"/>
              </a:ext>
            </a:extLst>
          </p:cNvPr>
          <p:cNvSpPr>
            <a:spLocks noGrp="1"/>
          </p:cNvSpPr>
          <p:nvPr>
            <p:ph type="title"/>
          </p:nvPr>
        </p:nvSpPr>
        <p:spPr>
          <a:xfrm>
            <a:off x="1056639" y="548640"/>
            <a:ext cx="10335885" cy="721360"/>
          </a:xfrm>
        </p:spPr>
        <p:txBody>
          <a:bodyPr/>
          <a:lstStyle/>
          <a:p>
            <a:r>
              <a:rPr lang="ru-RU" sz="3200" b="1" dirty="0">
                <a:solidFill>
                  <a:schemeClr val="dk1"/>
                </a:solidFill>
                <a:latin typeface="Arial" panose="020B0604020202020204" pitchFamily="34" charset="0"/>
                <a:ea typeface="Cambria Math"/>
                <a:cs typeface="Arial" panose="020B0604020202020204" pitchFamily="34" charset="0"/>
                <a:sym typeface="Cambria Math"/>
              </a:rPr>
              <a:t>Завдання та виклики для громадських активістів</a:t>
            </a:r>
            <a:r>
              <a:rPr lang="ru-RU" sz="3200" dirty="0">
                <a:solidFill>
                  <a:schemeClr val="dk1"/>
                </a:solidFill>
                <a:latin typeface="Arial" panose="020B0604020202020204" pitchFamily="34" charset="0"/>
                <a:ea typeface="Cambria Math"/>
                <a:cs typeface="Arial" panose="020B0604020202020204" pitchFamily="34" charset="0"/>
                <a:sym typeface="Cambria Math"/>
              </a:rPr>
              <a:t> </a:t>
            </a:r>
            <a:br>
              <a:rPr lang="ru-RU" sz="3200" dirty="0">
                <a:solidFill>
                  <a:schemeClr val="dk1"/>
                </a:solidFill>
                <a:latin typeface="Arial" panose="020B0604020202020204" pitchFamily="34" charset="0"/>
                <a:ea typeface="Cambria Math"/>
                <a:cs typeface="Arial" panose="020B0604020202020204" pitchFamily="34" charset="0"/>
                <a:sym typeface="Cambria Math"/>
              </a:rPr>
            </a:b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aphicFrame>
        <p:nvGraphicFramePr>
          <p:cNvPr id="285" name="Google Shape;285;p27"/>
          <p:cNvGraphicFramePr/>
          <p:nvPr>
            <p:extLst>
              <p:ext uri="{D42A27DB-BD31-4B8C-83A1-F6EECF244321}">
                <p14:modId xmlns:p14="http://schemas.microsoft.com/office/powerpoint/2010/main" val="887111742"/>
              </p:ext>
            </p:extLst>
          </p:nvPr>
        </p:nvGraphicFramePr>
        <p:xfrm>
          <a:off x="1344058" y="2288911"/>
          <a:ext cx="9771496" cy="2285492"/>
        </p:xfrm>
        <a:graphic>
          <a:graphicData uri="http://schemas.openxmlformats.org/drawingml/2006/table">
            <a:tbl>
              <a:tblPr>
                <a:noFill/>
                <a:tableStyleId>{C42724B6-F678-4F4E-807B-FEA35C68B2BE}</a:tableStyleId>
              </a:tblPr>
              <a:tblGrid>
                <a:gridCol w="9771496">
                  <a:extLst>
                    <a:ext uri="{9D8B030D-6E8A-4147-A177-3AD203B41FA5}">
                      <a16:colId xmlns:a16="http://schemas.microsoft.com/office/drawing/2014/main" val="20000"/>
                    </a:ext>
                  </a:extLst>
                </a:gridCol>
              </a:tblGrid>
              <a:tr h="412544">
                <a:tc>
                  <a:txBody>
                    <a:bodyPr/>
                    <a:lstStyle/>
                    <a:p>
                      <a:pPr marL="0" marR="0" lvl="0" indent="0" algn="ctr" rtl="0">
                        <a:lnSpc>
                          <a:spcPct val="115000"/>
                        </a:lnSpc>
                        <a:spcBef>
                          <a:spcPts val="0"/>
                        </a:spcBef>
                        <a:spcAft>
                          <a:spcPts val="0"/>
                        </a:spcAft>
                        <a:buNone/>
                      </a:pPr>
                      <a:endParaRPr sz="2400" u="none" strike="noStrike" cap="none" dirty="0">
                        <a:latin typeface="Arial" panose="020B0604020202020204" pitchFamily="34" charset="0"/>
                        <a:ea typeface="Cambria Math"/>
                        <a:cs typeface="Arial" panose="020B0604020202020204" pitchFamily="34" charset="0"/>
                        <a:sym typeface="Cambria Math"/>
                      </a:endParaRPr>
                    </a:p>
                  </a:txBody>
                  <a:tcPr marL="63500" marR="63500" marT="63500" marB="63500">
                    <a:noFill/>
                  </a:tcPr>
                </a:tc>
                <a:extLst>
                  <a:ext uri="{0D108BD9-81ED-4DB2-BD59-A6C34878D82A}">
                    <a16:rowId xmlns:a16="http://schemas.microsoft.com/office/drawing/2014/main" val="10000"/>
                  </a:ext>
                </a:extLst>
              </a:tr>
              <a:tr h="1429677">
                <a:tc>
                  <a:txBody>
                    <a:bodyPr/>
                    <a:lstStyle/>
                    <a:p>
                      <a:pPr marL="0" marR="0" lvl="0" indent="0" algn="ctr" rtl="0">
                        <a:lnSpc>
                          <a:spcPct val="115000"/>
                        </a:lnSpc>
                        <a:spcBef>
                          <a:spcPts val="0"/>
                        </a:spcBef>
                        <a:spcAft>
                          <a:spcPts val="0"/>
                        </a:spcAft>
                        <a:buNone/>
                      </a:pPr>
                      <a:r>
                        <a:rPr lang="ru-RU" sz="2400" b="1" u="none" strike="noStrike" cap="none" dirty="0">
                          <a:latin typeface="Arial" panose="020B0604020202020204" pitchFamily="34" charset="0"/>
                          <a:ea typeface="Cambria Math"/>
                          <a:cs typeface="Arial" panose="020B0604020202020204" pitchFamily="34" charset="0"/>
                          <a:sym typeface="Cambria Math"/>
                        </a:rPr>
                        <a:t>Наведіть приклади успішної громадської діяльності в Україні. </a:t>
                      </a:r>
                    </a:p>
                    <a:p>
                      <a:pPr marL="0" marR="0" lvl="0" indent="0" algn="ctr" rtl="0">
                        <a:lnSpc>
                          <a:spcPct val="115000"/>
                        </a:lnSpc>
                        <a:spcBef>
                          <a:spcPts val="0"/>
                        </a:spcBef>
                        <a:spcAft>
                          <a:spcPts val="0"/>
                        </a:spcAft>
                        <a:buNone/>
                      </a:pPr>
                      <a:endParaRPr lang="ru-RU" sz="2400" b="1" u="none" strike="noStrike" cap="none" dirty="0">
                        <a:latin typeface="Arial" panose="020B0604020202020204" pitchFamily="34" charset="0"/>
                        <a:ea typeface="Cambria Math"/>
                        <a:cs typeface="Arial" panose="020B0604020202020204" pitchFamily="34" charset="0"/>
                        <a:sym typeface="Cambria Math"/>
                      </a:endParaRPr>
                    </a:p>
                    <a:p>
                      <a:pPr marL="0" marR="0" lvl="0" indent="0" algn="ctr" rtl="0">
                        <a:lnSpc>
                          <a:spcPct val="115000"/>
                        </a:lnSpc>
                        <a:spcBef>
                          <a:spcPts val="0"/>
                        </a:spcBef>
                        <a:spcAft>
                          <a:spcPts val="0"/>
                        </a:spcAft>
                        <a:buNone/>
                      </a:pPr>
                      <a:r>
                        <a:rPr lang="ru-RU" sz="2400" b="1" u="none" strike="noStrike" cap="none" dirty="0">
                          <a:latin typeface="Arial" panose="020B0604020202020204" pitchFamily="34" charset="0"/>
                          <a:ea typeface="Cambria Math"/>
                          <a:cs typeface="Arial" panose="020B0604020202020204" pitchFamily="34" charset="0"/>
                          <a:sym typeface="Cambria Math"/>
                        </a:rPr>
                        <a:t>Коротко поясніть як саме вона вплинула на політику в Україні і що змінила.</a:t>
                      </a:r>
                      <a:endParaRPr sz="2400" b="1" u="none" strike="noStrike" cap="none" dirty="0">
                        <a:latin typeface="Arial" panose="020B0604020202020204" pitchFamily="34" charset="0"/>
                        <a:ea typeface="Cambria Math"/>
                        <a:cs typeface="Arial" panose="020B0604020202020204" pitchFamily="34" charset="0"/>
                        <a:sym typeface="Cambria Math"/>
                      </a:endParaRPr>
                    </a:p>
                  </a:txBody>
                  <a:tcPr marL="63500" marR="63500" marT="63500" marB="63500">
                    <a:noFill/>
                  </a:tcPr>
                </a:tc>
                <a:extLst>
                  <a:ext uri="{0D108BD9-81ED-4DB2-BD59-A6C34878D82A}">
                    <a16:rowId xmlns:a16="http://schemas.microsoft.com/office/drawing/2014/main" val="10001"/>
                  </a:ext>
                </a:extLst>
              </a:tr>
            </a:tbl>
          </a:graphicData>
        </a:graphic>
      </p:graphicFrame>
      <p:sp>
        <p:nvSpPr>
          <p:cNvPr id="8" name="Прямокутник 7">
            <a:extLst>
              <a:ext uri="{FF2B5EF4-FFF2-40B4-BE49-F238E27FC236}">
                <a16:creationId xmlns:a16="http://schemas.microsoft.com/office/drawing/2014/main" id="{388D9BD6-0BCA-4DA9-8F49-CB5A35EF46BD}"/>
              </a:ext>
            </a:extLst>
          </p:cNvPr>
          <p:cNvSpPr/>
          <p:nvPr/>
        </p:nvSpPr>
        <p:spPr>
          <a:xfrm>
            <a:off x="1076445" y="2091998"/>
            <a:ext cx="10039109" cy="3114678"/>
          </a:xfrm>
          <a:prstGeom prst="rect">
            <a:avLst/>
          </a:prstGeom>
          <a:noFill/>
          <a:ln w="38100">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14"/>
          <p:cNvSpPr/>
          <p:nvPr/>
        </p:nvSpPr>
        <p:spPr>
          <a:xfrm>
            <a:off x="812800" y="5278416"/>
            <a:ext cx="4826000" cy="1015621"/>
          </a:xfrm>
          <a:prstGeom prst="flowChartProcess">
            <a:avLst/>
          </a:prstGeom>
          <a:solidFill>
            <a:srgbClr val="B9D6D5"/>
          </a:solidFill>
          <a:ln w="12700" cap="flat" cmpd="sng">
            <a:solidFill>
              <a:srgbClr val="B9D6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102" name="Google Shape;102;p14"/>
          <p:cNvSpPr/>
          <p:nvPr/>
        </p:nvSpPr>
        <p:spPr>
          <a:xfrm>
            <a:off x="7891669" y="292387"/>
            <a:ext cx="2378765" cy="356969"/>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103" name="Google Shape;103;p14"/>
          <p:cNvSpPr txBox="1"/>
          <p:nvPr/>
        </p:nvSpPr>
        <p:spPr>
          <a:xfrm>
            <a:off x="7005512" y="1424821"/>
            <a:ext cx="4195888" cy="14157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600" b="1" i="0" u="none" strike="noStrike" cap="none" dirty="0">
                <a:latin typeface="Arial" panose="020B0604020202020204" pitchFamily="34" charset="0"/>
                <a:ea typeface="Calibri"/>
                <a:cs typeface="Arial" panose="020B0604020202020204" pitchFamily="34" charset="0"/>
                <a:sym typeface="Calibri"/>
              </a:rPr>
              <a:t>Рух «Відставка зараз» </a:t>
            </a:r>
            <a:r>
              <a:rPr lang="ru-RU" sz="1600" b="0" i="0" u="none" strike="noStrike" cap="none" dirty="0">
                <a:latin typeface="Arial" panose="020B0604020202020204" pitchFamily="34" charset="0"/>
                <a:ea typeface="Calibri"/>
                <a:cs typeface="Arial" panose="020B0604020202020204" pitchFamily="34" charset="0"/>
                <a:sym typeface="Calibri"/>
              </a:rPr>
              <a:t>– </a:t>
            </a:r>
            <a:r>
              <a:rPr lang="ru-RU" sz="1400" b="0" i="0" u="none" strike="noStrike" cap="none" dirty="0">
                <a:latin typeface="Arial" panose="020B0604020202020204" pitchFamily="34" charset="0"/>
                <a:ea typeface="Calibri"/>
                <a:cs typeface="Arial" panose="020B0604020202020204" pitchFamily="34" charset="0"/>
                <a:sym typeface="Calibri"/>
              </a:rPr>
              <a:t>Громадянський рух, що розпочався після оприлюднення доказів широкомасштабного митного шахрайства, відо-мого як «Ла Лінеа» («Лінія»), до якого були причетні тодішній президент Отто Перес Моліна та віце-президентка Роксана Бальдетті. </a:t>
            </a:r>
            <a:endParaRPr sz="1400" dirty="0">
              <a:latin typeface="Arial" panose="020B0604020202020204" pitchFamily="34" charset="0"/>
            </a:endParaRPr>
          </a:p>
        </p:txBody>
      </p:sp>
      <p:sp>
        <p:nvSpPr>
          <p:cNvPr id="104" name="Google Shape;104;p14"/>
          <p:cNvSpPr txBox="1"/>
          <p:nvPr/>
        </p:nvSpPr>
        <p:spPr>
          <a:xfrm>
            <a:off x="925286" y="411833"/>
            <a:ext cx="10276114"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latin typeface="Arial" panose="020B0604020202020204" pitchFamily="34" charset="0"/>
                <a:ea typeface="Roboto"/>
                <a:cs typeface="Arial" panose="020B0604020202020204" pitchFamily="34" charset="0"/>
                <a:sym typeface="Roboto"/>
              </a:rPr>
              <a:t>Громадянське суспільство в Гватемалі:</a:t>
            </a:r>
            <a:br>
              <a:rPr lang="ru-RU" sz="3000" b="1" dirty="0">
                <a:latin typeface="Arial" panose="020B0604020202020204" pitchFamily="34" charset="0"/>
                <a:ea typeface="Roboto"/>
                <a:cs typeface="Arial" panose="020B0604020202020204" pitchFamily="34" charset="0"/>
                <a:sym typeface="Roboto"/>
              </a:rPr>
            </a:br>
            <a:r>
              <a:rPr lang="ru-RU" sz="3000" b="1" dirty="0">
                <a:highlight>
                  <a:srgbClr val="B9D6D5"/>
                </a:highlight>
                <a:latin typeface="Arial" panose="020B0604020202020204" pitchFamily="34" charset="0"/>
                <a:ea typeface="Roboto"/>
                <a:cs typeface="Arial" panose="020B0604020202020204" pitchFamily="34" charset="0"/>
                <a:sym typeface="Roboto"/>
              </a:rPr>
              <a:t>рух Відставка зараз (RenunciaYa)</a:t>
            </a:r>
            <a:endParaRPr sz="3000" b="1" dirty="0">
              <a:highlight>
                <a:srgbClr val="B9D6D5"/>
              </a:highlight>
              <a:latin typeface="Arial" panose="020B0604020202020204" pitchFamily="34" charset="0"/>
              <a:ea typeface="Roboto"/>
              <a:cs typeface="Arial" panose="020B0604020202020204" pitchFamily="34" charset="0"/>
              <a:sym typeface="Roboto"/>
            </a:endParaRPr>
          </a:p>
        </p:txBody>
      </p:sp>
      <p:pic>
        <p:nvPicPr>
          <p:cNvPr id="106" name="Google Shape;106;p14"/>
          <p:cNvPicPr preferRelativeResize="0"/>
          <p:nvPr/>
        </p:nvPicPr>
        <p:blipFill rotWithShape="1">
          <a:blip r:embed="rId3">
            <a:alphaModFix/>
          </a:blip>
          <a:srcRect/>
          <a:stretch/>
        </p:blipFill>
        <p:spPr>
          <a:xfrm>
            <a:off x="-1148493" y="1480029"/>
            <a:ext cx="591363" cy="371888"/>
          </a:xfrm>
          <a:prstGeom prst="rect">
            <a:avLst/>
          </a:prstGeom>
          <a:noFill/>
          <a:ln>
            <a:noFill/>
          </a:ln>
        </p:spPr>
      </p:pic>
      <p:pic>
        <p:nvPicPr>
          <p:cNvPr id="107" name="Google Shape;107;p14"/>
          <p:cNvPicPr preferRelativeResize="0"/>
          <p:nvPr/>
        </p:nvPicPr>
        <p:blipFill rotWithShape="1">
          <a:blip r:embed="rId4">
            <a:alphaModFix/>
          </a:blip>
          <a:srcRect t="1" b="-15387"/>
          <a:stretch/>
        </p:blipFill>
        <p:spPr>
          <a:xfrm>
            <a:off x="1018397" y="1546901"/>
            <a:ext cx="2390508" cy="3189056"/>
          </a:xfrm>
          <a:prstGeom prst="rect">
            <a:avLst/>
          </a:prstGeom>
          <a:noFill/>
          <a:ln>
            <a:noFill/>
          </a:ln>
        </p:spPr>
      </p:pic>
      <p:pic>
        <p:nvPicPr>
          <p:cNvPr id="108" name="Google Shape;108;p14"/>
          <p:cNvPicPr preferRelativeResize="0"/>
          <p:nvPr/>
        </p:nvPicPr>
        <p:blipFill rotWithShape="1">
          <a:blip r:embed="rId5">
            <a:alphaModFix/>
          </a:blip>
          <a:srcRect/>
          <a:stretch/>
        </p:blipFill>
        <p:spPr>
          <a:xfrm>
            <a:off x="3969026" y="2975652"/>
            <a:ext cx="2834545" cy="1884609"/>
          </a:xfrm>
          <a:prstGeom prst="rect">
            <a:avLst/>
          </a:prstGeom>
          <a:noFill/>
          <a:ln>
            <a:noFill/>
          </a:ln>
        </p:spPr>
      </p:pic>
      <p:sp>
        <p:nvSpPr>
          <p:cNvPr id="110" name="Google Shape;110;p14"/>
          <p:cNvSpPr txBox="1"/>
          <p:nvPr/>
        </p:nvSpPr>
        <p:spPr>
          <a:xfrm>
            <a:off x="1018397" y="5402720"/>
            <a:ext cx="4376563" cy="800179"/>
          </a:xfrm>
          <a:prstGeom prst="rect">
            <a:avLst/>
          </a:prstGeom>
          <a:noFill/>
          <a:ln>
            <a:noFill/>
          </a:ln>
        </p:spPr>
        <p:txBody>
          <a:bodyPr spcFirstLastPara="1" wrap="square" lIns="91425" tIns="45700" rIns="91425" bIns="45700" anchor="t" anchorCtr="0">
            <a:spAutoFit/>
          </a:bodyPr>
          <a:lstStyle/>
          <a:p>
            <a:pPr marL="0" marR="0" lvl="0" indent="0" rtl="0">
              <a:lnSpc>
                <a:spcPct val="115000"/>
              </a:lnSpc>
              <a:spcBef>
                <a:spcPts val="0"/>
              </a:spcBef>
              <a:spcAft>
                <a:spcPts val="0"/>
              </a:spcAft>
              <a:buNone/>
            </a:pPr>
            <a:r>
              <a:rPr lang="ru-RU" sz="2000" b="1" dirty="0">
                <a:solidFill>
                  <a:schemeClr val="dk1"/>
                </a:solidFill>
                <a:latin typeface="Arial" panose="020B0604020202020204" pitchFamily="34" charset="0"/>
                <a:ea typeface="Roboto"/>
                <a:cs typeface="Arial" panose="020B0604020202020204" pitchFamily="34" charset="0"/>
                <a:sym typeface="Roboto"/>
              </a:rPr>
              <a:t>Результатом – стала відставка президента та віце-президентки.</a:t>
            </a:r>
            <a:endParaRPr sz="2000" b="1" dirty="0">
              <a:solidFill>
                <a:schemeClr val="dk1"/>
              </a:solidFill>
              <a:latin typeface="Arial" panose="020B0604020202020204" pitchFamily="34" charset="0"/>
              <a:ea typeface="Roboto"/>
              <a:cs typeface="Arial" panose="020B0604020202020204" pitchFamily="34" charset="0"/>
              <a:sym typeface="Roboto"/>
            </a:endParaRPr>
          </a:p>
        </p:txBody>
      </p:sp>
      <p:sp>
        <p:nvSpPr>
          <p:cNvPr id="111" name="Google Shape;111;p14"/>
          <p:cNvSpPr txBox="1"/>
          <p:nvPr/>
        </p:nvSpPr>
        <p:spPr>
          <a:xfrm>
            <a:off x="7101840" y="2994813"/>
            <a:ext cx="4277360" cy="350861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u-RU" sz="1600" b="1" dirty="0">
                <a:latin typeface="Arial" panose="020B0604020202020204" pitchFamily="34" charset="0"/>
                <a:ea typeface="Calibri"/>
                <a:cs typeface="Arial" panose="020B0604020202020204" pitchFamily="34" charset="0"/>
                <a:sym typeface="Calibri"/>
              </a:rPr>
              <a:t>Громадяни використовували різні насильницькі тактики:</a:t>
            </a:r>
            <a:endParaRPr sz="1600" b="1" dirty="0">
              <a:latin typeface="Arial" panose="020B0604020202020204" pitchFamily="34" charset="0"/>
              <a:cs typeface="Arial" panose="020B0604020202020204" pitchFamily="34" charset="0"/>
            </a:endParaRPr>
          </a:p>
          <a:p>
            <a:pPr marL="0" marR="0" lvl="0" indent="0" rtl="0">
              <a:spcBef>
                <a:spcPts val="0"/>
              </a:spcBef>
              <a:spcAft>
                <a:spcPts val="0"/>
              </a:spcAft>
              <a:buNone/>
            </a:pPr>
            <a:br>
              <a:rPr lang="ru-RU" sz="1600" b="1" dirty="0">
                <a:latin typeface="Arial" panose="020B0604020202020204" pitchFamily="34" charset="0"/>
                <a:ea typeface="Calibri"/>
                <a:cs typeface="Arial" panose="020B0604020202020204" pitchFamily="34" charset="0"/>
                <a:sym typeface="Calibri"/>
              </a:rPr>
            </a:br>
            <a:r>
              <a:rPr lang="ru-RU" sz="1600" b="1" dirty="0">
                <a:latin typeface="Arial" panose="020B0604020202020204" pitchFamily="34" charset="0"/>
                <a:ea typeface="Calibri"/>
                <a:cs typeface="Arial" panose="020B0604020202020204" pitchFamily="34" charset="0"/>
                <a:sym typeface="Calibri"/>
              </a:rPr>
              <a:t>від</a:t>
            </a:r>
            <a:endParaRPr sz="1600" dirty="0">
              <a:latin typeface="Arial" panose="020B0604020202020204" pitchFamily="34" charset="0"/>
              <a:cs typeface="Arial" panose="020B0604020202020204" pitchFamily="34" charset="0"/>
            </a:endParaRPr>
          </a:p>
          <a:p>
            <a:pPr marL="285750" marR="0" lvl="0" indent="-285750" rtl="0">
              <a:spcBef>
                <a:spcPts val="0"/>
              </a:spcBef>
              <a:spcAft>
                <a:spcPts val="0"/>
              </a:spcAft>
              <a:buClr>
                <a:srgbClr val="B9D6D5"/>
              </a:buClr>
              <a:buSzPts val="1800"/>
              <a:buFont typeface="Helvetica" panose="00000500000000000000" pitchFamily="50" charset="0"/>
              <a:buChar char="●"/>
            </a:pPr>
            <a:r>
              <a:rPr lang="ru-RU" sz="1600" dirty="0">
                <a:latin typeface="Arial" panose="020B0604020202020204" pitchFamily="34" charset="0"/>
                <a:ea typeface="Calibri"/>
                <a:cs typeface="Arial" panose="020B0604020202020204" pitchFamily="34" charset="0"/>
                <a:sym typeface="Calibri"/>
              </a:rPr>
              <a:t>протестів</a:t>
            </a:r>
            <a:endParaRPr sz="1600" dirty="0">
              <a:latin typeface="Arial" panose="020B0604020202020204" pitchFamily="34" charset="0"/>
              <a:cs typeface="Arial" panose="020B0604020202020204" pitchFamily="34" charset="0"/>
            </a:endParaRPr>
          </a:p>
          <a:p>
            <a:pPr marL="285750" marR="0" lvl="0" indent="-285750" rtl="0">
              <a:spcBef>
                <a:spcPts val="0"/>
              </a:spcBef>
              <a:spcAft>
                <a:spcPts val="0"/>
              </a:spcAft>
              <a:buClr>
                <a:srgbClr val="B9D6D5"/>
              </a:buClr>
              <a:buSzPts val="1800"/>
              <a:buFont typeface="Helvetica" panose="00000500000000000000" pitchFamily="50" charset="0"/>
              <a:buChar char="●"/>
            </a:pPr>
            <a:r>
              <a:rPr lang="ru-RU" sz="1600" dirty="0">
                <a:latin typeface="Arial" panose="020B0604020202020204" pitchFamily="34" charset="0"/>
                <a:ea typeface="Calibri"/>
                <a:cs typeface="Arial" panose="020B0604020202020204" pitchFamily="34" charset="0"/>
                <a:sym typeface="Calibri"/>
              </a:rPr>
              <a:t>скандування</a:t>
            </a:r>
            <a:endParaRPr sz="1600" dirty="0">
              <a:latin typeface="Arial" panose="020B0604020202020204" pitchFamily="34" charset="0"/>
              <a:cs typeface="Arial" panose="020B0604020202020204" pitchFamily="34" charset="0"/>
            </a:endParaRPr>
          </a:p>
          <a:p>
            <a:pPr marL="285750" marR="0" lvl="0" indent="-285750" rtl="0">
              <a:spcBef>
                <a:spcPts val="0"/>
              </a:spcBef>
              <a:spcAft>
                <a:spcPts val="0"/>
              </a:spcAft>
              <a:buClr>
                <a:srgbClr val="B9D6D5"/>
              </a:buClr>
              <a:buSzPts val="1800"/>
              <a:buFont typeface="Helvetica" panose="00000500000000000000" pitchFamily="50" charset="0"/>
              <a:buChar char="●"/>
            </a:pPr>
            <a:r>
              <a:rPr lang="ru-RU" sz="1600" dirty="0">
                <a:latin typeface="Arial" panose="020B0604020202020204" pitchFamily="34" charset="0"/>
                <a:ea typeface="Calibri"/>
                <a:cs typeface="Arial" panose="020B0604020202020204" pitchFamily="34" charset="0"/>
                <a:sym typeface="Calibri"/>
              </a:rPr>
              <a:t>розмахування прапорами</a:t>
            </a:r>
            <a:endParaRPr sz="1600" dirty="0">
              <a:latin typeface="Arial" panose="020B0604020202020204" pitchFamily="34" charset="0"/>
              <a:ea typeface="CordiaUPC"/>
              <a:cs typeface="Arial" panose="020B0604020202020204" pitchFamily="34" charset="0"/>
              <a:sym typeface="CordiaUPC"/>
            </a:endParaRPr>
          </a:p>
          <a:p>
            <a:pPr marL="285750" marR="0" lvl="0" indent="-285750" rtl="0">
              <a:spcBef>
                <a:spcPts val="0"/>
              </a:spcBef>
              <a:spcAft>
                <a:spcPts val="0"/>
              </a:spcAft>
              <a:buClr>
                <a:srgbClr val="B9D6D5"/>
              </a:buClr>
              <a:buSzPts val="1800"/>
              <a:buFont typeface="Helvetica" panose="00000500000000000000" pitchFamily="50" charset="0"/>
              <a:buChar char="●"/>
            </a:pPr>
            <a:r>
              <a:rPr lang="ru-RU" sz="1600" dirty="0">
                <a:latin typeface="Arial" panose="020B0604020202020204" pitchFamily="34" charset="0"/>
                <a:ea typeface="Calibri"/>
                <a:cs typeface="Arial" panose="020B0604020202020204" pitchFamily="34" charset="0"/>
                <a:sym typeface="Calibri"/>
              </a:rPr>
              <a:t>носіння національних кольорів</a:t>
            </a:r>
            <a:endParaRPr sz="1600" dirty="0">
              <a:latin typeface="Arial" panose="020B0604020202020204" pitchFamily="34" charset="0"/>
              <a:cs typeface="Arial" panose="020B0604020202020204" pitchFamily="34" charset="0"/>
            </a:endParaRPr>
          </a:p>
          <a:p>
            <a:pPr marL="285750" marR="0" lvl="0" indent="-285750" rtl="0">
              <a:spcBef>
                <a:spcPts val="0"/>
              </a:spcBef>
              <a:spcAft>
                <a:spcPts val="0"/>
              </a:spcAft>
              <a:buClr>
                <a:srgbClr val="B9D6D5"/>
              </a:buClr>
              <a:buSzPts val="1800"/>
              <a:buFont typeface="Helvetica" panose="00000500000000000000" pitchFamily="50" charset="0"/>
              <a:buChar char="●"/>
            </a:pPr>
            <a:r>
              <a:rPr lang="ru-RU" sz="1600" dirty="0">
                <a:latin typeface="Arial" panose="020B0604020202020204" pitchFamily="34" charset="0"/>
                <a:ea typeface="Calibri"/>
                <a:cs typeface="Arial" panose="020B0604020202020204" pitchFamily="34" charset="0"/>
                <a:sym typeface="Calibri"/>
              </a:rPr>
              <a:t>співу гімну</a:t>
            </a:r>
            <a:endParaRPr sz="1600" dirty="0">
              <a:latin typeface="Arial" panose="020B0604020202020204" pitchFamily="34" charset="0"/>
              <a:cs typeface="Arial" panose="020B0604020202020204" pitchFamily="34" charset="0"/>
            </a:endParaRPr>
          </a:p>
          <a:p>
            <a:pPr marL="0" marR="0" lvl="0" indent="0" rtl="0">
              <a:spcBef>
                <a:spcPts val="0"/>
              </a:spcBef>
              <a:spcAft>
                <a:spcPts val="0"/>
              </a:spcAft>
              <a:buNone/>
            </a:pPr>
            <a:br>
              <a:rPr lang="ru-RU" sz="1600" b="1" dirty="0">
                <a:latin typeface="Arial" panose="020B0604020202020204" pitchFamily="34" charset="0"/>
                <a:ea typeface="Calibri"/>
                <a:cs typeface="Arial" panose="020B0604020202020204" pitchFamily="34" charset="0"/>
                <a:sym typeface="Calibri"/>
              </a:rPr>
            </a:br>
            <a:r>
              <a:rPr lang="ru-RU" sz="1600" b="1" dirty="0">
                <a:latin typeface="Arial" panose="020B0604020202020204" pitchFamily="34" charset="0"/>
                <a:ea typeface="Calibri"/>
                <a:cs typeface="Arial" panose="020B0604020202020204" pitchFamily="34" charset="0"/>
                <a:sym typeface="Calibri"/>
              </a:rPr>
              <a:t>до</a:t>
            </a:r>
            <a:endParaRPr sz="1600" dirty="0">
              <a:latin typeface="Arial" panose="020B0604020202020204" pitchFamily="34" charset="0"/>
              <a:cs typeface="Arial" panose="020B0604020202020204" pitchFamily="34" charset="0"/>
            </a:endParaRPr>
          </a:p>
          <a:p>
            <a:pPr marL="285750" marR="0" lvl="0" indent="-285750" rtl="0">
              <a:spcBef>
                <a:spcPts val="0"/>
              </a:spcBef>
              <a:spcAft>
                <a:spcPts val="0"/>
              </a:spcAft>
              <a:buClr>
                <a:srgbClr val="B9D6D5"/>
              </a:buClr>
              <a:buSzPts val="1800"/>
              <a:buFont typeface="Helvetica" panose="00000500000000000000" pitchFamily="50" charset="0"/>
              <a:buChar char="●"/>
            </a:pPr>
            <a:r>
              <a:rPr lang="ru-RU" sz="1600" dirty="0">
                <a:latin typeface="Arial" panose="020B0604020202020204" pitchFamily="34" charset="0"/>
                <a:ea typeface="Calibri"/>
                <a:cs typeface="Arial" panose="020B0604020202020204" pitchFamily="34" charset="0"/>
                <a:sym typeface="Calibri"/>
              </a:rPr>
              <a:t>перекриття доріг</a:t>
            </a:r>
            <a:endParaRPr sz="1600" dirty="0">
              <a:latin typeface="Arial" panose="020B0604020202020204" pitchFamily="34" charset="0"/>
              <a:cs typeface="Arial" panose="020B0604020202020204" pitchFamily="34" charset="0"/>
            </a:endParaRPr>
          </a:p>
          <a:p>
            <a:pPr marL="285750" marR="0" lvl="0" indent="-285750" rtl="0">
              <a:spcBef>
                <a:spcPts val="0"/>
              </a:spcBef>
              <a:spcAft>
                <a:spcPts val="0"/>
              </a:spcAft>
              <a:buClr>
                <a:srgbClr val="B9D6D5"/>
              </a:buClr>
              <a:buSzPts val="1800"/>
              <a:buFont typeface="Helvetica" panose="00000500000000000000" pitchFamily="50" charset="0"/>
              <a:buChar char="●"/>
            </a:pPr>
            <a:r>
              <a:rPr lang="ru-RU" sz="1600" dirty="0">
                <a:latin typeface="Arial" panose="020B0604020202020204" pitchFamily="34" charset="0"/>
                <a:ea typeface="Calibri"/>
                <a:cs typeface="Arial" panose="020B0604020202020204" pitchFamily="34" charset="0"/>
                <a:sym typeface="Calibri"/>
              </a:rPr>
              <a:t>участь у цифровому спротиві</a:t>
            </a:r>
            <a:endParaRPr sz="1600" dirty="0">
              <a:latin typeface="Arial" panose="020B0604020202020204" pitchFamily="34" charset="0"/>
              <a:cs typeface="Arial" panose="020B0604020202020204" pitchFamily="34" charset="0"/>
            </a:endParaRPr>
          </a:p>
          <a:p>
            <a:pPr marL="285750" marR="0" lvl="0" indent="-171450" rtl="0">
              <a:spcBef>
                <a:spcPts val="0"/>
              </a:spcBef>
              <a:spcAft>
                <a:spcPts val="0"/>
              </a:spcAft>
              <a:buClr>
                <a:schemeClr val="dk1"/>
              </a:buClr>
              <a:buSzPts val="1800"/>
              <a:buFont typeface="Arial"/>
              <a:buNone/>
            </a:pPr>
            <a:endParaRPr sz="1400" dirty="0">
              <a:latin typeface="Arial" panose="020B0604020202020204" pitchFamily="34" charset="0"/>
              <a:ea typeface="Roboto"/>
              <a:cs typeface="Arial" panose="020B0604020202020204" pitchFamily="34" charset="0"/>
              <a:sym typeface="Roboto"/>
            </a:endParaRPr>
          </a:p>
        </p:txBody>
      </p:sp>
      <p:sp>
        <p:nvSpPr>
          <p:cNvPr id="112" name="Google Shape;112;p14"/>
          <p:cNvSpPr txBox="1"/>
          <p:nvPr/>
        </p:nvSpPr>
        <p:spPr>
          <a:xfrm>
            <a:off x="1018397" y="4424648"/>
            <a:ext cx="2279374"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u-RU" sz="1400" dirty="0">
                <a:solidFill>
                  <a:schemeClr val="dk1"/>
                </a:solidFill>
                <a:latin typeface="Arial" panose="020B0604020202020204" pitchFamily="34" charset="0"/>
                <a:cs typeface="Arial" panose="020B0604020202020204" pitchFamily="34" charset="0"/>
                <a:sym typeface="Calibri"/>
              </a:rPr>
              <a:t>#YoEstoyPorGuate</a:t>
            </a:r>
            <a:br>
              <a:rPr lang="ru-RU" sz="1400" dirty="0">
                <a:solidFill>
                  <a:schemeClr val="dk1"/>
                </a:solidFill>
                <a:latin typeface="Arial" panose="020B0604020202020204" pitchFamily="34" charset="0"/>
                <a:cs typeface="Arial" panose="020B0604020202020204" pitchFamily="34" charset="0"/>
                <a:sym typeface="Calibri"/>
              </a:rPr>
            </a:br>
            <a:r>
              <a:rPr lang="ru-RU" sz="1400" dirty="0">
                <a:solidFill>
                  <a:schemeClr val="dk1"/>
                </a:solidFill>
                <a:latin typeface="Arial" panose="020B0604020202020204" pitchFamily="34" charset="0"/>
                <a:cs typeface="Arial" panose="020B0604020202020204" pitchFamily="34" charset="0"/>
                <a:sym typeface="Calibri"/>
              </a:rPr>
              <a:t>(«Я за Гватемалу»)</a:t>
            </a:r>
            <a:endParaRPr sz="1400" dirty="0">
              <a:solidFill>
                <a:schemeClr val="dk1"/>
              </a:solidFill>
              <a:latin typeface="Arial" panose="020B0604020202020204" pitchFamily="34" charset="0"/>
              <a:cs typeface="Arial" panose="020B0604020202020204" pitchFamily="34" charset="0"/>
              <a:sym typeface="Calibri"/>
            </a:endParaRPr>
          </a:p>
        </p:txBody>
      </p:sp>
      <p:sp>
        <p:nvSpPr>
          <p:cNvPr id="113" name="Google Shape;113;p14"/>
          <p:cNvSpPr txBox="1"/>
          <p:nvPr/>
        </p:nvSpPr>
        <p:spPr>
          <a:xfrm>
            <a:off x="3909860" y="2169857"/>
            <a:ext cx="2535531"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dirty="0">
                <a:solidFill>
                  <a:schemeClr val="dk1"/>
                </a:solidFill>
                <a:latin typeface="Arial" panose="020B0604020202020204" pitchFamily="34" charset="0"/>
                <a:ea typeface="Calibri"/>
                <a:cs typeface="Arial" panose="020B0604020202020204" pitchFamily="34" charset="0"/>
                <a:sym typeface="Calibri"/>
              </a:rPr>
              <a:t>#YoNoTengoPresidente  </a:t>
            </a:r>
            <a:endParaRPr sz="14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ru-RU" sz="1400" dirty="0">
                <a:solidFill>
                  <a:schemeClr val="dk1"/>
                </a:solidFill>
                <a:latin typeface="Arial" panose="020B0604020202020204" pitchFamily="34" charset="0"/>
                <a:ea typeface="Calibri"/>
                <a:cs typeface="Arial" panose="020B0604020202020204" pitchFamily="34" charset="0"/>
                <a:sym typeface="Calibri"/>
              </a:rPr>
              <a:t>(«У мене нема президента»)</a:t>
            </a:r>
            <a:endParaRPr sz="1400" dirty="0">
              <a:solidFill>
                <a:schemeClr val="dk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50" name="Прямокутник 49">
            <a:extLst>
              <a:ext uri="{FF2B5EF4-FFF2-40B4-BE49-F238E27FC236}">
                <a16:creationId xmlns:a16="http://schemas.microsoft.com/office/drawing/2014/main" id="{80E6E56A-5CCA-48DE-986E-B8D4414B62D5}"/>
              </a:ext>
            </a:extLst>
          </p:cNvPr>
          <p:cNvSpPr/>
          <p:nvPr/>
        </p:nvSpPr>
        <p:spPr>
          <a:xfrm>
            <a:off x="809697" y="5373798"/>
            <a:ext cx="10696503" cy="1135859"/>
          </a:xfrm>
          <a:prstGeom prst="rect">
            <a:avLst/>
          </a:prstGeom>
          <a:solidFill>
            <a:srgbClr val="B9D6D5"/>
          </a:solidFill>
          <a:ln w="28575">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B9D6D5"/>
                </a:solidFill>
              </a:ln>
              <a:noFill/>
            </a:endParaRPr>
          </a:p>
        </p:txBody>
      </p:sp>
      <p:sp>
        <p:nvSpPr>
          <p:cNvPr id="119" name="Google Shape;119;p15"/>
          <p:cNvSpPr/>
          <p:nvPr/>
        </p:nvSpPr>
        <p:spPr>
          <a:xfrm>
            <a:off x="3641727" y="1282309"/>
            <a:ext cx="4267199" cy="2440128"/>
          </a:xfrm>
          <a:prstGeom prst="ellipse">
            <a:avLst/>
          </a:prstGeom>
          <a:solidFill>
            <a:srgbClr val="B9D6D5"/>
          </a:solidFill>
          <a:ln w="12700" cap="flat" cmpd="sng">
            <a:solidFill>
              <a:srgbClr val="B9D6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121" name="Google Shape;121;p15"/>
          <p:cNvSpPr txBox="1"/>
          <p:nvPr/>
        </p:nvSpPr>
        <p:spPr>
          <a:xfrm>
            <a:off x="930965" y="468342"/>
            <a:ext cx="8385755"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solidFill>
                  <a:schemeClr val="dk1"/>
                </a:solidFill>
                <a:latin typeface="Arial" panose="020B0604020202020204" pitchFamily="34" charset="0"/>
                <a:ea typeface="Cambria Math"/>
                <a:cs typeface="Arial" panose="020B0604020202020204" pitchFamily="34" charset="0"/>
                <a:sym typeface="Cambria Math"/>
              </a:rPr>
              <a:t>Громадянське суспільство: </a:t>
            </a:r>
            <a:r>
              <a:rPr lang="ru-RU" sz="3000" b="1" dirty="0">
                <a:solidFill>
                  <a:schemeClr val="dk1"/>
                </a:solidFill>
                <a:highlight>
                  <a:srgbClr val="B9D6D5"/>
                </a:highlight>
                <a:latin typeface="Arial" panose="020B0604020202020204" pitchFamily="34" charset="0"/>
                <a:ea typeface="Cambria Math"/>
                <a:cs typeface="Arial" panose="020B0604020202020204" pitchFamily="34" charset="0"/>
                <a:sym typeface="Cambria Math"/>
              </a:rPr>
              <a:t>суть та ознаки</a:t>
            </a:r>
            <a:endParaRPr sz="3000" b="1" dirty="0">
              <a:solidFill>
                <a:schemeClr val="dk1"/>
              </a:solidFill>
              <a:highlight>
                <a:srgbClr val="B9D6D5"/>
              </a:highlight>
              <a:latin typeface="Arial" panose="020B0604020202020204" pitchFamily="34" charset="0"/>
              <a:ea typeface="Cambria Math"/>
              <a:cs typeface="Arial" panose="020B0604020202020204" pitchFamily="34" charset="0"/>
              <a:sym typeface="Cambria Math"/>
            </a:endParaRPr>
          </a:p>
        </p:txBody>
      </p:sp>
      <p:sp>
        <p:nvSpPr>
          <p:cNvPr id="123" name="Google Shape;123;p15"/>
          <p:cNvSpPr txBox="1"/>
          <p:nvPr/>
        </p:nvSpPr>
        <p:spPr>
          <a:xfrm>
            <a:off x="3858631" y="1772934"/>
            <a:ext cx="3937205"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600" b="1" dirty="0">
                <a:latin typeface="Arial" panose="020B0604020202020204" pitchFamily="34" charset="0"/>
                <a:ea typeface="Cambria Math"/>
                <a:cs typeface="Arial" panose="020B0604020202020204" pitchFamily="34" charset="0"/>
                <a:sym typeface="Cambria Math"/>
              </a:rPr>
              <a:t>Громадянське суспільство –</a:t>
            </a:r>
            <a:br>
              <a:rPr lang="ru-RU" sz="1600" b="1" dirty="0">
                <a:latin typeface="Arial" panose="020B0604020202020204" pitchFamily="34" charset="0"/>
                <a:ea typeface="Cambria Math"/>
                <a:cs typeface="Arial" panose="020B0604020202020204" pitchFamily="34" charset="0"/>
                <a:sym typeface="Cambria Math"/>
              </a:rPr>
            </a:br>
            <a:r>
              <a:rPr lang="ru-RU" sz="1600" b="1" dirty="0">
                <a:latin typeface="Arial" panose="020B0604020202020204" pitchFamily="34" charset="0"/>
                <a:ea typeface="Cambria Math"/>
                <a:cs typeface="Arial" panose="020B0604020202020204" pitchFamily="34" charset="0"/>
                <a:sym typeface="Cambria Math"/>
              </a:rPr>
              <a:t>сфера добровільних організацій</a:t>
            </a:r>
            <a:br>
              <a:rPr lang="ru-RU" sz="1600" b="1" dirty="0">
                <a:latin typeface="Arial" panose="020B0604020202020204" pitchFamily="34" charset="0"/>
                <a:ea typeface="Cambria Math"/>
                <a:cs typeface="Arial" panose="020B0604020202020204" pitchFamily="34" charset="0"/>
                <a:sym typeface="Cambria Math"/>
              </a:rPr>
            </a:br>
            <a:r>
              <a:rPr lang="ru-RU" sz="1600" b="1" dirty="0">
                <a:latin typeface="Arial" panose="020B0604020202020204" pitchFamily="34" charset="0"/>
                <a:ea typeface="Cambria Math"/>
                <a:cs typeface="Arial" panose="020B0604020202020204" pitchFamily="34" charset="0"/>
                <a:sym typeface="Cambria Math"/>
              </a:rPr>
              <a:t>та неформальних зв’язків, в які вступають індивіди і групи в публічній діяльності. </a:t>
            </a:r>
          </a:p>
          <a:p>
            <a:pPr marL="0" marR="0" lvl="0" indent="0" algn="ctr" rtl="0">
              <a:spcBef>
                <a:spcPts val="0"/>
              </a:spcBef>
              <a:spcAft>
                <a:spcPts val="0"/>
              </a:spcAft>
              <a:buNone/>
            </a:pPr>
            <a:r>
              <a:rPr lang="ru-RU" sz="1600" b="1" dirty="0">
                <a:latin typeface="Arial" panose="020B0604020202020204" pitchFamily="34" charset="0"/>
                <a:ea typeface="Cambria Math"/>
                <a:cs typeface="Arial" panose="020B0604020202020204" pitchFamily="34" charset="0"/>
                <a:sym typeface="Cambria Math"/>
              </a:rPr>
              <a:t>Проміжна ланка між громадянами і державою. </a:t>
            </a:r>
            <a:endParaRPr sz="1600" b="1" dirty="0">
              <a:latin typeface="Arial" panose="020B0604020202020204" pitchFamily="34" charset="0"/>
              <a:ea typeface="Cambria Math"/>
              <a:cs typeface="Arial" panose="020B0604020202020204" pitchFamily="34" charset="0"/>
              <a:sym typeface="Cambria Math"/>
            </a:endParaRPr>
          </a:p>
        </p:txBody>
      </p:sp>
      <p:sp>
        <p:nvSpPr>
          <p:cNvPr id="131" name="Google Shape;131;p15"/>
          <p:cNvSpPr txBox="1"/>
          <p:nvPr/>
        </p:nvSpPr>
        <p:spPr>
          <a:xfrm>
            <a:off x="869351" y="1409089"/>
            <a:ext cx="249140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dirty="0">
                <a:solidFill>
                  <a:schemeClr val="dk1"/>
                </a:solidFill>
                <a:latin typeface="Arial" panose="020B0604020202020204" pitchFamily="34" charset="0"/>
                <a:ea typeface="Cambria Math"/>
                <a:cs typeface="Arial" panose="020B0604020202020204" pitchFamily="34" charset="0"/>
                <a:sym typeface="Cambria Math"/>
              </a:rPr>
              <a:t>Економічна </a:t>
            </a:r>
            <a:r>
              <a:rPr lang="uk-UA" dirty="0">
                <a:solidFill>
                  <a:schemeClr val="dk1"/>
                </a:solidFill>
                <a:latin typeface="Arial" panose="020B0604020202020204" pitchFamily="34" charset="0"/>
                <a:ea typeface="Cambria Math"/>
                <a:cs typeface="Arial" panose="020B0604020202020204" pitchFamily="34" charset="0"/>
                <a:sym typeface="Cambria Math"/>
              </a:rPr>
              <a:t>незалежність</a:t>
            </a:r>
            <a:r>
              <a:rPr lang="ru-RU" dirty="0">
                <a:solidFill>
                  <a:schemeClr val="dk1"/>
                </a:solidFill>
                <a:latin typeface="Arial" panose="020B0604020202020204" pitchFamily="34" charset="0"/>
                <a:ea typeface="Cambria Math"/>
                <a:cs typeface="Arial" panose="020B0604020202020204" pitchFamily="34" charset="0"/>
                <a:sym typeface="Cambria Math"/>
              </a:rPr>
              <a:t> </a:t>
            </a:r>
            <a:endParaRPr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132" name="Google Shape;132;p15"/>
          <p:cNvSpPr txBox="1"/>
          <p:nvPr/>
        </p:nvSpPr>
        <p:spPr>
          <a:xfrm>
            <a:off x="8189893" y="3523516"/>
            <a:ext cx="245662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dirty="0">
                <a:solidFill>
                  <a:schemeClr val="dk1"/>
                </a:solidFill>
                <a:latin typeface="Arial" panose="020B0604020202020204" pitchFamily="34" charset="0"/>
                <a:ea typeface="Cambria Math"/>
                <a:cs typeface="Arial" panose="020B0604020202020204" pitchFamily="34" charset="0"/>
                <a:sym typeface="Cambria Math"/>
              </a:rPr>
              <a:t>розвинута демократія </a:t>
            </a:r>
            <a:endParaRPr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133" name="Google Shape;133;p15"/>
          <p:cNvSpPr txBox="1"/>
          <p:nvPr/>
        </p:nvSpPr>
        <p:spPr>
          <a:xfrm>
            <a:off x="856080" y="3568548"/>
            <a:ext cx="2425148"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dirty="0">
                <a:solidFill>
                  <a:schemeClr val="dk1"/>
                </a:solidFill>
                <a:latin typeface="Arial" panose="020B0604020202020204" pitchFamily="34" charset="0"/>
                <a:ea typeface="Cambria Math"/>
                <a:cs typeface="Arial" panose="020B0604020202020204" pitchFamily="34" charset="0"/>
                <a:sym typeface="Cambria Math"/>
              </a:rPr>
              <a:t>рівноправність громадян </a:t>
            </a:r>
            <a:endParaRPr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134" name="Google Shape;134;p15"/>
          <p:cNvSpPr txBox="1"/>
          <p:nvPr/>
        </p:nvSpPr>
        <p:spPr>
          <a:xfrm>
            <a:off x="809697" y="2274899"/>
            <a:ext cx="2517914" cy="92328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dirty="0">
                <a:solidFill>
                  <a:schemeClr val="dk1"/>
                </a:solidFill>
                <a:latin typeface="Arial" panose="020B0604020202020204" pitchFamily="34" charset="0"/>
                <a:ea typeface="Cambria Math"/>
                <a:cs typeface="Arial" panose="020B0604020202020204" pitchFamily="34" charset="0"/>
                <a:sym typeface="Cambria Math"/>
              </a:rPr>
              <a:t>забезпечення прав і свобод </a:t>
            </a:r>
            <a:r>
              <a:rPr lang="uk-UA" dirty="0">
                <a:solidFill>
                  <a:schemeClr val="dk1"/>
                </a:solidFill>
                <a:latin typeface="Arial" panose="020B0604020202020204" pitchFamily="34" charset="0"/>
                <a:ea typeface="Cambria Math"/>
                <a:cs typeface="Arial" panose="020B0604020202020204" pitchFamily="34" charset="0"/>
                <a:sym typeface="Cambria Math"/>
              </a:rPr>
              <a:t>громадян</a:t>
            </a:r>
            <a:r>
              <a:rPr lang="ru-RU" dirty="0">
                <a:solidFill>
                  <a:schemeClr val="dk1"/>
                </a:solidFill>
                <a:latin typeface="Arial" panose="020B0604020202020204" pitchFamily="34" charset="0"/>
                <a:ea typeface="Cambria Math"/>
                <a:cs typeface="Arial" panose="020B0604020202020204" pitchFamily="34" charset="0"/>
                <a:sym typeface="Cambria Math"/>
              </a:rPr>
              <a:t> з боку держави</a:t>
            </a:r>
            <a:endParaRPr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135" name="Google Shape;135;p15"/>
          <p:cNvSpPr txBox="1"/>
          <p:nvPr/>
        </p:nvSpPr>
        <p:spPr>
          <a:xfrm>
            <a:off x="8223043" y="1368933"/>
            <a:ext cx="306105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dirty="0">
                <a:solidFill>
                  <a:schemeClr val="dk1"/>
                </a:solidFill>
                <a:latin typeface="Arial" panose="020B0604020202020204" pitchFamily="34" charset="0"/>
                <a:ea typeface="Cambria Math"/>
                <a:cs typeface="Arial" panose="020B0604020202020204" pitchFamily="34" charset="0"/>
                <a:sym typeface="Cambria Math"/>
              </a:rPr>
              <a:t>вільне формування громадської думки (політична різноманітність) </a:t>
            </a:r>
            <a:endParaRPr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136" name="Google Shape;136;p15"/>
          <p:cNvSpPr txBox="1"/>
          <p:nvPr/>
        </p:nvSpPr>
        <p:spPr>
          <a:xfrm>
            <a:off x="8223043" y="2390076"/>
            <a:ext cx="301818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dirty="0">
                <a:solidFill>
                  <a:schemeClr val="dk1"/>
                </a:solidFill>
                <a:latin typeface="Arial" panose="020B0604020202020204" pitchFamily="34" charset="0"/>
                <a:ea typeface="Cambria Math"/>
                <a:cs typeface="Arial" panose="020B0604020202020204" pitchFamily="34" charset="0"/>
                <a:sym typeface="Cambria Math"/>
              </a:rPr>
              <a:t>свобода створення та діяльності засобів масової інформації</a:t>
            </a:r>
            <a:endParaRPr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137" name="Google Shape;137;p15"/>
          <p:cNvSpPr txBox="1"/>
          <p:nvPr/>
        </p:nvSpPr>
        <p:spPr>
          <a:xfrm>
            <a:off x="2760741" y="4378840"/>
            <a:ext cx="602916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600" dirty="0">
                <a:solidFill>
                  <a:schemeClr val="dk1"/>
                </a:solidFill>
                <a:latin typeface="Arial" panose="020B0604020202020204" pitchFamily="34" charset="0"/>
                <a:ea typeface="Calibri"/>
                <a:cs typeface="Arial" panose="020B0604020202020204" pitchFamily="34" charset="0"/>
                <a:sym typeface="Calibri"/>
              </a:rPr>
              <a:t>високий рівень інтелектуального та психологічного розвитку членів суспільства, їх здатність до самодіяльності у складі певного інституту громадянського суспільства.</a:t>
            </a: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139" name="Google Shape;139;p15"/>
          <p:cNvSpPr txBox="1"/>
          <p:nvPr/>
        </p:nvSpPr>
        <p:spPr>
          <a:xfrm>
            <a:off x="1066800" y="5423308"/>
            <a:ext cx="10058400"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dirty="0">
                <a:latin typeface="Arial" panose="020B0604020202020204" pitchFamily="34" charset="0"/>
                <a:ea typeface="Cambria Math"/>
                <a:cs typeface="Arial" panose="020B0604020202020204" pitchFamily="34" charset="0"/>
                <a:sym typeface="Cambria Math"/>
              </a:rPr>
              <a:t>Громадянське суспільство є необхідною складовою частиною демократії, </a:t>
            </a:r>
            <a:r>
              <a:rPr lang="ru-RU" dirty="0">
                <a:latin typeface="Arial" panose="020B0604020202020204" pitchFamily="34" charset="0"/>
                <a:ea typeface="Calibri"/>
                <a:cs typeface="Arial" panose="020B0604020202020204" pitchFamily="34" charset="0"/>
                <a:sym typeface="Calibri"/>
              </a:rPr>
              <a:t>покликане на те, щоб вирішувати проблеми громадян та представляти спільні інтереси через взаємодію із владою та брати у прийнятті рішень</a:t>
            </a:r>
            <a:endParaRPr dirty="0">
              <a:latin typeface="Arial" panose="020B0604020202020204" pitchFamily="34" charset="0"/>
              <a:ea typeface="Cambria Math"/>
              <a:cs typeface="Arial" panose="020B0604020202020204" pitchFamily="34" charset="0"/>
              <a:sym typeface="Cambria Math"/>
            </a:endParaRPr>
          </a:p>
        </p:txBody>
      </p:sp>
      <p:cxnSp>
        <p:nvCxnSpPr>
          <p:cNvPr id="4" name="Сполучна лінія: уступом 3">
            <a:extLst>
              <a:ext uri="{FF2B5EF4-FFF2-40B4-BE49-F238E27FC236}">
                <a16:creationId xmlns:a16="http://schemas.microsoft.com/office/drawing/2014/main" id="{CC81D59E-D9A4-41E3-A14C-236242614036}"/>
              </a:ext>
            </a:extLst>
          </p:cNvPr>
          <p:cNvCxnSpPr/>
          <p:nvPr/>
        </p:nvCxnSpPr>
        <p:spPr>
          <a:xfrm flipV="1">
            <a:off x="7406640" y="1562977"/>
            <a:ext cx="816403" cy="153889"/>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Сполучна лінія: уступом 5">
            <a:extLst>
              <a:ext uri="{FF2B5EF4-FFF2-40B4-BE49-F238E27FC236}">
                <a16:creationId xmlns:a16="http://schemas.microsoft.com/office/drawing/2014/main" id="{7B41FB69-B549-4784-BF5A-F6ACC9579173}"/>
              </a:ext>
            </a:extLst>
          </p:cNvPr>
          <p:cNvCxnSpPr>
            <a:endCxn id="131" idx="3"/>
          </p:cNvCxnSpPr>
          <p:nvPr/>
        </p:nvCxnSpPr>
        <p:spPr>
          <a:xfrm rot="10800000">
            <a:off x="3360760" y="1732234"/>
            <a:ext cx="815000" cy="40700"/>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 зі стрілкою 11">
            <a:extLst>
              <a:ext uri="{FF2B5EF4-FFF2-40B4-BE49-F238E27FC236}">
                <a16:creationId xmlns:a16="http://schemas.microsoft.com/office/drawing/2014/main" id="{4C673362-392A-4813-90C2-59E32EA61947}"/>
              </a:ext>
            </a:extLst>
          </p:cNvPr>
          <p:cNvCxnSpPr>
            <a:cxnSpLocks/>
            <a:stCxn id="119" idx="2"/>
          </p:cNvCxnSpPr>
          <p:nvPr/>
        </p:nvCxnSpPr>
        <p:spPr>
          <a:xfrm flipH="1">
            <a:off x="3360759" y="2502373"/>
            <a:ext cx="280968"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 зі стрілкою 15">
            <a:extLst>
              <a:ext uri="{FF2B5EF4-FFF2-40B4-BE49-F238E27FC236}">
                <a16:creationId xmlns:a16="http://schemas.microsoft.com/office/drawing/2014/main" id="{65419407-E990-4815-AAEB-0BF171C7DAB7}"/>
              </a:ext>
            </a:extLst>
          </p:cNvPr>
          <p:cNvCxnSpPr>
            <a:stCxn id="119" idx="6"/>
          </p:cNvCxnSpPr>
          <p:nvPr/>
        </p:nvCxnSpPr>
        <p:spPr>
          <a:xfrm>
            <a:off x="7908926" y="2502373"/>
            <a:ext cx="314117"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Сполучна лінія: уступом 17">
            <a:extLst>
              <a:ext uri="{FF2B5EF4-FFF2-40B4-BE49-F238E27FC236}">
                <a16:creationId xmlns:a16="http://schemas.microsoft.com/office/drawing/2014/main" id="{5BC04B82-EAD5-4C18-AC5E-EE4A731DF5F4}"/>
              </a:ext>
            </a:extLst>
          </p:cNvPr>
          <p:cNvCxnSpPr>
            <a:endCxn id="132" idx="1"/>
          </p:cNvCxnSpPr>
          <p:nvPr/>
        </p:nvCxnSpPr>
        <p:spPr>
          <a:xfrm rot="16200000" flipH="1">
            <a:off x="7495233" y="3152001"/>
            <a:ext cx="767988" cy="621331"/>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Сполучна лінія: уступом 19">
            <a:extLst>
              <a:ext uri="{FF2B5EF4-FFF2-40B4-BE49-F238E27FC236}">
                <a16:creationId xmlns:a16="http://schemas.microsoft.com/office/drawing/2014/main" id="{A0D03E5C-B80C-443B-9DFA-44B71C4ED927}"/>
              </a:ext>
            </a:extLst>
          </p:cNvPr>
          <p:cNvCxnSpPr>
            <a:cxnSpLocks/>
            <a:stCxn id="119" idx="3"/>
            <a:endCxn id="133" idx="3"/>
          </p:cNvCxnSpPr>
          <p:nvPr/>
        </p:nvCxnSpPr>
        <p:spPr>
          <a:xfrm rot="5400000">
            <a:off x="3510634" y="3135683"/>
            <a:ext cx="526604" cy="985416"/>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 зі стрілкою 21">
            <a:extLst>
              <a:ext uri="{FF2B5EF4-FFF2-40B4-BE49-F238E27FC236}">
                <a16:creationId xmlns:a16="http://schemas.microsoft.com/office/drawing/2014/main" id="{02A0DC52-773E-4FCC-BC09-D45A60F0AAD0}"/>
              </a:ext>
            </a:extLst>
          </p:cNvPr>
          <p:cNvCxnSpPr>
            <a:cxnSpLocks/>
            <a:stCxn id="119" idx="4"/>
          </p:cNvCxnSpPr>
          <p:nvPr/>
        </p:nvCxnSpPr>
        <p:spPr>
          <a:xfrm flipH="1">
            <a:off x="5775326" y="3722437"/>
            <a:ext cx="1" cy="48516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52" name="Google Shape;152;p16"/>
          <p:cNvPicPr preferRelativeResize="0"/>
          <p:nvPr/>
        </p:nvPicPr>
        <p:blipFill rotWithShape="1">
          <a:blip r:embed="rId3">
            <a:alphaModFix/>
          </a:blip>
          <a:srcRect/>
          <a:stretch/>
        </p:blipFill>
        <p:spPr>
          <a:xfrm>
            <a:off x="10563198" y="5199702"/>
            <a:ext cx="582322" cy="597253"/>
          </a:xfrm>
          <a:prstGeom prst="rect">
            <a:avLst/>
          </a:prstGeom>
          <a:noFill/>
          <a:ln>
            <a:noFill/>
          </a:ln>
        </p:spPr>
      </p:pic>
      <p:pic>
        <p:nvPicPr>
          <p:cNvPr id="153" name="Google Shape;153;p16"/>
          <p:cNvPicPr preferRelativeResize="0"/>
          <p:nvPr/>
        </p:nvPicPr>
        <p:blipFill rotWithShape="1">
          <a:blip r:embed="rId3">
            <a:alphaModFix/>
          </a:blip>
          <a:srcRect/>
          <a:stretch/>
        </p:blipFill>
        <p:spPr>
          <a:xfrm rot="10800000">
            <a:off x="1028459" y="2115813"/>
            <a:ext cx="579007" cy="593853"/>
          </a:xfrm>
          <a:prstGeom prst="rect">
            <a:avLst/>
          </a:prstGeom>
          <a:noFill/>
          <a:ln>
            <a:noFill/>
          </a:ln>
        </p:spPr>
      </p:pic>
      <p:sp>
        <p:nvSpPr>
          <p:cNvPr id="2" name="Заголовок 1">
            <a:extLst>
              <a:ext uri="{FF2B5EF4-FFF2-40B4-BE49-F238E27FC236}">
                <a16:creationId xmlns:a16="http://schemas.microsoft.com/office/drawing/2014/main" id="{2D8243AB-16EF-4C10-A54E-14DA5496B5D9}"/>
              </a:ext>
            </a:extLst>
          </p:cNvPr>
          <p:cNvSpPr>
            <a:spLocks noGrp="1"/>
          </p:cNvSpPr>
          <p:nvPr>
            <p:ph type="title"/>
          </p:nvPr>
        </p:nvSpPr>
        <p:spPr>
          <a:xfrm>
            <a:off x="1011484" y="479173"/>
            <a:ext cx="9363003" cy="721360"/>
          </a:xfrm>
        </p:spPr>
        <p:txBody>
          <a:bodyPr/>
          <a:lstStyle/>
          <a:p>
            <a:pPr>
              <a:lnSpc>
                <a:spcPct val="100000"/>
              </a:lnSpc>
            </a:pPr>
            <a:r>
              <a:rPr lang="ru-RU" b="1" dirty="0">
                <a:latin typeface="Arial" panose="020B0604020202020204" pitchFamily="34" charset="0"/>
                <a:ea typeface="Cambria Math"/>
                <a:cs typeface="Arial" panose="020B0604020202020204" pitchFamily="34" charset="0"/>
                <a:sym typeface="Cambria Math"/>
              </a:rPr>
              <a:t>Документи, що закріплюють участь суспільства в боротьбі з корупцією</a:t>
            </a:r>
            <a:endParaRPr lang="ru-RU" dirty="0"/>
          </a:p>
        </p:txBody>
      </p:sp>
      <p:pic>
        <p:nvPicPr>
          <p:cNvPr id="4" name="Рисунок 3">
            <a:extLst>
              <a:ext uri="{FF2B5EF4-FFF2-40B4-BE49-F238E27FC236}">
                <a16:creationId xmlns:a16="http://schemas.microsoft.com/office/drawing/2014/main" id="{C9F61337-0252-808A-26F9-F7700F709D1D}"/>
              </a:ext>
            </a:extLst>
          </p:cNvPr>
          <p:cNvPicPr>
            <a:picLocks noChangeAspect="1"/>
          </p:cNvPicPr>
          <p:nvPr/>
        </p:nvPicPr>
        <p:blipFill rotWithShape="1">
          <a:blip r:embed="rId4"/>
          <a:srcRect l="23371" t="44254" r="28871" b="22540"/>
          <a:stretch/>
        </p:blipFill>
        <p:spPr>
          <a:xfrm>
            <a:off x="1506583" y="2220686"/>
            <a:ext cx="8743406" cy="3419515"/>
          </a:xfrm>
          <a:prstGeom prst="rect">
            <a:avLst/>
          </a:prstGeom>
        </p:spPr>
      </p:pic>
    </p:spTree>
    <p:extLst>
      <p:ext uri="{BB962C8B-B14F-4D97-AF65-F5344CB8AC3E}">
        <p14:creationId xmlns:p14="http://schemas.microsoft.com/office/powerpoint/2010/main" val="284782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9" name="Заголовок 1">
            <a:extLst>
              <a:ext uri="{FF2B5EF4-FFF2-40B4-BE49-F238E27FC236}">
                <a16:creationId xmlns:a16="http://schemas.microsoft.com/office/drawing/2014/main" id="{E1D16A1E-514E-4B45-ABBB-B14FFFBE98E3}"/>
              </a:ext>
            </a:extLst>
          </p:cNvPr>
          <p:cNvSpPr>
            <a:spLocks noGrp="1"/>
          </p:cNvSpPr>
          <p:nvPr>
            <p:ph type="title"/>
          </p:nvPr>
        </p:nvSpPr>
        <p:spPr>
          <a:xfrm>
            <a:off x="1011484" y="479173"/>
            <a:ext cx="10440287" cy="721360"/>
          </a:xfrm>
        </p:spPr>
        <p:txBody>
          <a:bodyPr/>
          <a:lstStyle/>
          <a:p>
            <a:pPr>
              <a:lnSpc>
                <a:spcPct val="100000"/>
              </a:lnSpc>
            </a:pPr>
            <a:r>
              <a:rPr lang="ru-RU" b="1" dirty="0">
                <a:latin typeface="Arial" panose="020B0604020202020204" pitchFamily="34" charset="0"/>
                <a:ea typeface="Cambria Math"/>
                <a:cs typeface="Arial" panose="020B0604020202020204" pitchFamily="34" charset="0"/>
                <a:sym typeface="Cambria Math"/>
              </a:rPr>
              <a:t>Документи, що закріплюють участь суспільства в боротьбі з корупцією</a:t>
            </a:r>
            <a:endParaRPr lang="ru-RU" dirty="0"/>
          </a:p>
        </p:txBody>
      </p:sp>
      <p:pic>
        <p:nvPicPr>
          <p:cNvPr id="3" name="Рисунок 2">
            <a:extLst>
              <a:ext uri="{FF2B5EF4-FFF2-40B4-BE49-F238E27FC236}">
                <a16:creationId xmlns:a16="http://schemas.microsoft.com/office/drawing/2014/main" id="{ED04B10E-7472-C39E-0EEC-73B3145D169B}"/>
              </a:ext>
            </a:extLst>
          </p:cNvPr>
          <p:cNvPicPr>
            <a:picLocks noChangeAspect="1"/>
          </p:cNvPicPr>
          <p:nvPr/>
        </p:nvPicPr>
        <p:blipFill rotWithShape="1">
          <a:blip r:embed="rId3"/>
          <a:srcRect l="22643" t="28852" r="28714" b="30548"/>
          <a:stretch/>
        </p:blipFill>
        <p:spPr>
          <a:xfrm>
            <a:off x="1272741" y="1715587"/>
            <a:ext cx="9334299" cy="39088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6" name="Google Shape;166;p17"/>
          <p:cNvSpPr txBox="1"/>
          <p:nvPr/>
        </p:nvSpPr>
        <p:spPr>
          <a:xfrm>
            <a:off x="1020417" y="470266"/>
            <a:ext cx="8929126"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000" b="1" dirty="0">
                <a:latin typeface="Arial" panose="020B0604020202020204" pitchFamily="34" charset="0"/>
                <a:ea typeface="Cambria Math"/>
                <a:cs typeface="Arial" panose="020B0604020202020204" pitchFamily="34" charset="0"/>
                <a:sym typeface="Cambria Math"/>
              </a:rPr>
              <a:t>Українська нормативно-правова база</a:t>
            </a:r>
            <a:endParaRPr lang="uk-UA" sz="3000" dirty="0">
              <a:latin typeface="Arial" panose="020B0604020202020204" pitchFamily="34" charset="0"/>
              <a:ea typeface="Cambria Math"/>
              <a:cs typeface="Arial" panose="020B0604020202020204" pitchFamily="34" charset="0"/>
              <a:sym typeface="Cambria Math"/>
            </a:endParaRPr>
          </a:p>
        </p:txBody>
      </p:sp>
      <p:sp>
        <p:nvSpPr>
          <p:cNvPr id="167" name="Google Shape;167;p17"/>
          <p:cNvSpPr txBox="1"/>
          <p:nvPr/>
        </p:nvSpPr>
        <p:spPr>
          <a:xfrm>
            <a:off x="1046480" y="1334824"/>
            <a:ext cx="10579463" cy="200358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B9D6D5"/>
              </a:buClr>
              <a:buSzPts val="1600"/>
              <a:buFont typeface="Wingdings" panose="05000000000000000000" pitchFamily="2" charset="2"/>
              <a:buChar char="l"/>
            </a:pPr>
            <a:r>
              <a:rPr lang="ru-RU" u="none" strike="noStrike" dirty="0">
                <a:solidFill>
                  <a:schemeClr val="dk1"/>
                </a:solidFill>
                <a:latin typeface="Arial" panose="020B0604020202020204" pitchFamily="34" charset="0"/>
                <a:ea typeface="Cambria Math"/>
                <a:cs typeface="Arial" panose="020B0604020202020204" pitchFamily="34" charset="0"/>
                <a:sym typeface="Cambria Math"/>
              </a:rPr>
              <a:t>2006 рік - Україна </a:t>
            </a:r>
            <a:r>
              <a:rPr lang="ru-RU" b="1" u="none" strike="noStrike" dirty="0">
                <a:solidFill>
                  <a:schemeClr val="dk1"/>
                </a:solidFill>
                <a:latin typeface="Arial" panose="020B0604020202020204" pitchFamily="34" charset="0"/>
                <a:ea typeface="Cambria Math"/>
                <a:cs typeface="Arial" panose="020B0604020202020204" pitchFamily="34" charset="0"/>
                <a:sym typeface="Cambria Math"/>
              </a:rPr>
              <a:t>ратифікувала</a:t>
            </a:r>
            <a:r>
              <a:rPr lang="ru-RU" u="none" strike="noStrike" dirty="0">
                <a:solidFill>
                  <a:schemeClr val="dk1"/>
                </a:solidFill>
                <a:latin typeface="Arial" panose="020B0604020202020204" pitchFamily="34" charset="0"/>
                <a:ea typeface="Cambria Math"/>
                <a:cs typeface="Arial" panose="020B0604020202020204" pitchFamily="34" charset="0"/>
                <a:sym typeface="Cambria Math"/>
              </a:rPr>
              <a:t> Конвенцію Організації Об’єднаних націй проти корупції.</a:t>
            </a:r>
          </a:p>
          <a:p>
            <a:pPr marR="0" lvl="0" algn="just" rtl="0">
              <a:lnSpc>
                <a:spcPct val="115000"/>
              </a:lnSpc>
              <a:spcBef>
                <a:spcPts val="0"/>
              </a:spcBef>
              <a:spcAft>
                <a:spcPts val="0"/>
              </a:spcAft>
              <a:buClr>
                <a:srgbClr val="B9D6D5"/>
              </a:buClr>
              <a:buSzPts val="1600"/>
            </a:pPr>
            <a:r>
              <a:rPr lang="ru-RU" u="none" strike="noStrike" dirty="0">
                <a:solidFill>
                  <a:schemeClr val="dk1"/>
                </a:solidFill>
                <a:latin typeface="Arial" panose="020B0604020202020204" pitchFamily="34" charset="0"/>
                <a:ea typeface="Cambria Math"/>
                <a:cs typeface="Arial" panose="020B0604020202020204" pitchFamily="34" charset="0"/>
                <a:sym typeface="Cambria Math"/>
              </a:rPr>
              <a:t> </a:t>
            </a:r>
            <a:endParaRPr u="none" strike="noStrike" dirty="0">
              <a:solidFill>
                <a:schemeClr val="dk1"/>
              </a:solidFill>
              <a:latin typeface="Arial" panose="020B0604020202020204" pitchFamily="34" charset="0"/>
              <a:ea typeface="Cambria Math"/>
              <a:cs typeface="Arial" panose="020B0604020202020204" pitchFamily="34" charset="0"/>
              <a:sym typeface="Cambria Math"/>
            </a:endParaRPr>
          </a:p>
          <a:p>
            <a:pPr marL="342900" marR="0" lvl="0" indent="-342900" algn="just" rtl="0">
              <a:lnSpc>
                <a:spcPct val="115000"/>
              </a:lnSpc>
              <a:spcBef>
                <a:spcPts val="0"/>
              </a:spcBef>
              <a:spcAft>
                <a:spcPts val="0"/>
              </a:spcAft>
              <a:buClr>
                <a:srgbClr val="B9D6D5"/>
              </a:buClr>
              <a:buSzPts val="1600"/>
              <a:buFont typeface="Wingdings" panose="05000000000000000000" pitchFamily="2" charset="2"/>
              <a:buChar char="l"/>
            </a:pPr>
            <a:r>
              <a:rPr lang="ru-RU" u="none" strike="noStrike" dirty="0">
                <a:solidFill>
                  <a:schemeClr val="dk1"/>
                </a:solidFill>
                <a:latin typeface="Arial" panose="020B0604020202020204" pitchFamily="34" charset="0"/>
                <a:ea typeface="Cambria Math"/>
                <a:cs typeface="Arial" panose="020B0604020202020204" pitchFamily="34" charset="0"/>
                <a:sym typeface="Cambria Math"/>
              </a:rPr>
              <a:t>Закон України «Про запобігання корупції» (стаття 11, пункті 7) сказано, що </a:t>
            </a:r>
            <a:r>
              <a:rPr lang="ru-RU" b="1" i="1" u="none" strike="noStrike" dirty="0">
                <a:solidFill>
                  <a:schemeClr val="dk1"/>
                </a:solidFill>
                <a:latin typeface="Arial" panose="020B0604020202020204" pitchFamily="34" charset="0"/>
                <a:ea typeface="Cambria Math"/>
                <a:cs typeface="Arial" panose="020B0604020202020204" pitchFamily="34" charset="0"/>
                <a:sym typeface="Cambria Math"/>
              </a:rPr>
              <a:t>до повноважень Національного агентства з питань запобігання корупції належить залучення громадськості до формування, реалізації та моніторингу антикорупційної політики.</a:t>
            </a:r>
            <a:endParaRPr b="1" i="1" u="none" strike="noStrike"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169" name="Google Shape;169;p17"/>
          <p:cNvSpPr txBox="1"/>
          <p:nvPr/>
        </p:nvSpPr>
        <p:spPr>
          <a:xfrm>
            <a:off x="1056641" y="3330462"/>
            <a:ext cx="10088880" cy="2594516"/>
          </a:xfrm>
          <a:prstGeom prst="rect">
            <a:avLst/>
          </a:prstGeom>
          <a:noFill/>
          <a:ln>
            <a:noFill/>
          </a:ln>
        </p:spPr>
        <p:txBody>
          <a:bodyPr spcFirstLastPara="1" wrap="square" lIns="91425" tIns="45700" rIns="91425" bIns="45700" anchor="t" anchorCtr="0">
            <a:spAutoFit/>
          </a:bodyPr>
          <a:lstStyle/>
          <a:p>
            <a:pPr marL="0" marR="0" lvl="0" indent="0" rtl="0">
              <a:lnSpc>
                <a:spcPct val="115000"/>
              </a:lnSpc>
              <a:spcBef>
                <a:spcPts val="0"/>
              </a:spcBef>
              <a:spcAft>
                <a:spcPts val="0"/>
              </a:spcAft>
              <a:buNone/>
            </a:pPr>
            <a:r>
              <a:rPr lang="ru-RU" sz="2000" b="1" dirty="0">
                <a:latin typeface="Arial" panose="020B0604020202020204" pitchFamily="34" charset="0"/>
                <a:ea typeface="Cambria Math"/>
                <a:cs typeface="Arial" panose="020B0604020202020204" pitchFamily="34" charset="0"/>
                <a:sym typeface="Cambria Math"/>
              </a:rPr>
              <a:t>Закони України , які регулюються діяльність громадських обʼєднань:</a:t>
            </a:r>
          </a:p>
          <a:p>
            <a:pPr marL="0" marR="0" lvl="0" indent="0" rtl="0">
              <a:lnSpc>
                <a:spcPct val="115000"/>
              </a:lnSpc>
              <a:spcBef>
                <a:spcPts val="0"/>
              </a:spcBef>
              <a:spcAft>
                <a:spcPts val="0"/>
              </a:spcAft>
              <a:buNone/>
            </a:pPr>
            <a:r>
              <a:rPr lang="ru-RU" sz="800" b="1" dirty="0">
                <a:latin typeface="Arial" panose="020B0604020202020204" pitchFamily="34" charset="0"/>
                <a:ea typeface="Cambria Math"/>
                <a:cs typeface="Arial" panose="020B0604020202020204" pitchFamily="34" charset="0"/>
                <a:sym typeface="Cambria Math"/>
              </a:rPr>
              <a:t> </a:t>
            </a:r>
          </a:p>
          <a:p>
            <a:pPr marL="342900" marR="0" lvl="0" indent="-342900" rtl="0">
              <a:lnSpc>
                <a:spcPct val="115000"/>
              </a:lnSpc>
              <a:spcBef>
                <a:spcPts val="600"/>
              </a:spcBef>
              <a:spcAft>
                <a:spcPts val="0"/>
              </a:spcAft>
              <a:buClr>
                <a:srgbClr val="B9D6D5"/>
              </a:buClr>
              <a:buSzPts val="1600"/>
              <a:buFont typeface="Wingdings" panose="05000000000000000000" pitchFamily="2" charset="2"/>
              <a:buChar char="l"/>
            </a:pPr>
            <a:r>
              <a:rPr lang="ru-RU" sz="1600" u="none" strike="noStrike" dirty="0">
                <a:latin typeface="Arial" panose="020B0604020202020204" pitchFamily="34" charset="0"/>
                <a:ea typeface="Cambria Math"/>
                <a:cs typeface="Arial" panose="020B0604020202020204" pitchFamily="34" charset="0"/>
                <a:sym typeface="Cambria Math"/>
              </a:rPr>
              <a:t>«Про громадські об’єднання» від 22.03.2012 р. №2572-VI;</a:t>
            </a:r>
          </a:p>
          <a:p>
            <a:pPr marL="342900" marR="0" lvl="0" indent="-342900" rtl="0">
              <a:lnSpc>
                <a:spcPct val="115000"/>
              </a:lnSpc>
              <a:spcBef>
                <a:spcPts val="600"/>
              </a:spcBef>
              <a:spcAft>
                <a:spcPts val="0"/>
              </a:spcAft>
              <a:buClr>
                <a:srgbClr val="B9D6D5"/>
              </a:buClr>
              <a:buSzPts val="1600"/>
              <a:buFont typeface="Wingdings" panose="05000000000000000000" pitchFamily="2" charset="2"/>
              <a:buChar char="l"/>
            </a:pPr>
            <a:r>
              <a:rPr lang="ru-RU" sz="1600" u="none" strike="noStrike" dirty="0">
                <a:latin typeface="Arial" panose="020B0604020202020204" pitchFamily="34" charset="0"/>
                <a:ea typeface="Cambria Math"/>
                <a:cs typeface="Arial" panose="020B0604020202020204" pitchFamily="34" charset="0"/>
                <a:sym typeface="Cambria Math"/>
              </a:rPr>
              <a:t>«Про участь громадян в охороні громадського порядку і державного кордону»</a:t>
            </a:r>
            <a:br>
              <a:rPr lang="ru-RU" sz="1600" u="none" strike="noStrike" dirty="0">
                <a:latin typeface="Arial" panose="020B0604020202020204" pitchFamily="34" charset="0"/>
                <a:ea typeface="Cambria Math"/>
                <a:cs typeface="Arial" panose="020B0604020202020204" pitchFamily="34" charset="0"/>
                <a:sym typeface="Cambria Math"/>
              </a:rPr>
            </a:br>
            <a:r>
              <a:rPr lang="ru-RU" sz="1600" u="none" strike="noStrike" dirty="0">
                <a:latin typeface="Arial" panose="020B0604020202020204" pitchFamily="34" charset="0"/>
                <a:ea typeface="Cambria Math"/>
                <a:cs typeface="Arial" panose="020B0604020202020204" pitchFamily="34" charset="0"/>
                <a:sym typeface="Cambria Math"/>
              </a:rPr>
              <a:t>від 22.06.2000 р. №1835–ІІІ;</a:t>
            </a:r>
            <a:endParaRPr sz="1600" u="none" strike="noStrike" dirty="0">
              <a:latin typeface="Arial" panose="020B0604020202020204" pitchFamily="34" charset="0"/>
              <a:ea typeface="Cambria Math"/>
              <a:cs typeface="Arial" panose="020B0604020202020204" pitchFamily="34" charset="0"/>
              <a:sym typeface="Cambria Math"/>
            </a:endParaRPr>
          </a:p>
          <a:p>
            <a:pPr marL="342900" marR="0" lvl="0" indent="-342900" rtl="0">
              <a:lnSpc>
                <a:spcPct val="115000"/>
              </a:lnSpc>
              <a:spcBef>
                <a:spcPts val="600"/>
              </a:spcBef>
              <a:spcAft>
                <a:spcPts val="0"/>
              </a:spcAft>
              <a:buClr>
                <a:srgbClr val="B9D6D5"/>
              </a:buClr>
              <a:buSzPts val="1600"/>
              <a:buFont typeface="Wingdings" panose="05000000000000000000" pitchFamily="2" charset="2"/>
              <a:buChar char="l"/>
            </a:pPr>
            <a:r>
              <a:rPr lang="ru-RU" sz="1600" u="none" strike="noStrike" dirty="0">
                <a:latin typeface="Arial" panose="020B0604020202020204" pitchFamily="34" charset="0"/>
                <a:ea typeface="Cambria Math"/>
                <a:cs typeface="Arial" panose="020B0604020202020204" pitchFamily="34" charset="0"/>
                <a:sym typeface="Cambria Math"/>
              </a:rPr>
              <a:t>«Про органи самоорганізації населення» від 11.07.2001 р. №2625-ІІІ;</a:t>
            </a:r>
            <a:endParaRPr sz="1600" u="none" strike="noStrike" dirty="0">
              <a:latin typeface="Arial" panose="020B0604020202020204" pitchFamily="34" charset="0"/>
              <a:ea typeface="Cambria Math"/>
              <a:cs typeface="Arial" panose="020B0604020202020204" pitchFamily="34" charset="0"/>
              <a:sym typeface="Cambria Math"/>
            </a:endParaRPr>
          </a:p>
          <a:p>
            <a:pPr marL="342900" marR="0" lvl="0" indent="-342900" rtl="0">
              <a:lnSpc>
                <a:spcPct val="115000"/>
              </a:lnSpc>
              <a:spcBef>
                <a:spcPts val="600"/>
              </a:spcBef>
              <a:spcAft>
                <a:spcPts val="0"/>
              </a:spcAft>
              <a:buClr>
                <a:srgbClr val="B9D6D5"/>
              </a:buClr>
              <a:buSzPts val="1600"/>
              <a:buFont typeface="Wingdings" panose="05000000000000000000" pitchFamily="2" charset="2"/>
              <a:buChar char="l"/>
            </a:pPr>
            <a:r>
              <a:rPr lang="ru-RU" sz="1600" u="none" strike="noStrike" dirty="0">
                <a:latin typeface="Arial" panose="020B0604020202020204" pitchFamily="34" charset="0"/>
                <a:ea typeface="Cambria Math"/>
                <a:cs typeface="Arial" panose="020B0604020202020204" pitchFamily="34" charset="0"/>
                <a:sym typeface="Cambria Math"/>
              </a:rPr>
              <a:t>«Про молодіжні та дитячі громадські організації» від 01.12.1998р.</a:t>
            </a:r>
            <a:endParaRPr sz="1600" u="none" strike="noStrike" dirty="0">
              <a:latin typeface="Arial" panose="020B0604020202020204" pitchFamily="34" charset="0"/>
              <a:ea typeface="Cambria Math"/>
              <a:cs typeface="Arial" panose="020B0604020202020204" pitchFamily="34" charset="0"/>
              <a:sym typeface="Cambria Math"/>
            </a:endParaRPr>
          </a:p>
          <a:p>
            <a:pPr marL="285750" marR="0" lvl="0" indent="-285750" rtl="0">
              <a:lnSpc>
                <a:spcPct val="115000"/>
              </a:lnSpc>
              <a:spcBef>
                <a:spcPts val="0"/>
              </a:spcBef>
              <a:spcAft>
                <a:spcPts val="0"/>
              </a:spcAft>
              <a:buClr>
                <a:srgbClr val="B9D6D5"/>
              </a:buClr>
              <a:buFont typeface="Helvetica" panose="00000500000000000000" pitchFamily="50" charset="0"/>
              <a:buChar char="●"/>
            </a:pPr>
            <a:endParaRPr sz="1600"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18"/>
          <p:cNvSpPr txBox="1"/>
          <p:nvPr/>
        </p:nvSpPr>
        <p:spPr>
          <a:xfrm>
            <a:off x="1395833" y="2185048"/>
            <a:ext cx="994055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000" b="1" dirty="0">
                <a:solidFill>
                  <a:schemeClr val="dk1"/>
                </a:solidFill>
                <a:latin typeface="Arial" panose="020B0604020202020204" pitchFamily="34" charset="0"/>
                <a:ea typeface="Cambria Math"/>
                <a:cs typeface="Arial" panose="020B0604020202020204" pitchFamily="34" charset="0"/>
                <a:sym typeface="Cambria Math"/>
              </a:rPr>
              <a:t>Як саме громадянське суспільство може долучатися до антикорупційної діяльності?</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18"/>
          <p:cNvSpPr txBox="1"/>
          <p:nvPr/>
        </p:nvSpPr>
        <p:spPr>
          <a:xfrm>
            <a:off x="1021364" y="443334"/>
            <a:ext cx="9940551"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solidFill>
                  <a:schemeClr val="dk1"/>
                </a:solidFill>
                <a:latin typeface="Arial" panose="020B0604020202020204" pitchFamily="34" charset="0"/>
                <a:ea typeface="Cambria Math"/>
                <a:cs typeface="Arial" panose="020B0604020202020204" pitchFamily="34" charset="0"/>
                <a:sym typeface="Cambria Math"/>
              </a:rPr>
              <a:t>Функції громадян в антикорупційній діяльності </a:t>
            </a:r>
            <a:endParaRPr sz="3000" b="1" dirty="0">
              <a:solidFill>
                <a:schemeClr val="dk1"/>
              </a:solidFill>
              <a:latin typeface="Arial" panose="020B0604020202020204" pitchFamily="34" charset="0"/>
              <a:ea typeface="Cambria Math"/>
              <a:cs typeface="Arial" panose="020B0604020202020204" pitchFamily="34" charset="0"/>
              <a:sym typeface="Cambria Math"/>
            </a:endParaRPr>
          </a:p>
        </p:txBody>
      </p:sp>
      <p:pic>
        <p:nvPicPr>
          <p:cNvPr id="3" name="Рисунок 2">
            <a:extLst>
              <a:ext uri="{FF2B5EF4-FFF2-40B4-BE49-F238E27FC236}">
                <a16:creationId xmlns:a16="http://schemas.microsoft.com/office/drawing/2014/main" id="{FEC3297E-A743-A86C-3687-CA3A76E5F0F3}"/>
              </a:ext>
            </a:extLst>
          </p:cNvPr>
          <p:cNvPicPr>
            <a:picLocks noChangeAspect="1"/>
          </p:cNvPicPr>
          <p:nvPr/>
        </p:nvPicPr>
        <p:blipFill rotWithShape="1">
          <a:blip r:embed="rId3"/>
          <a:srcRect l="23214" t="41778" r="28714" b="15428"/>
          <a:stretch/>
        </p:blipFill>
        <p:spPr>
          <a:xfrm>
            <a:off x="1980620" y="1445625"/>
            <a:ext cx="8399997" cy="4206240"/>
          </a:xfrm>
          <a:prstGeom prst="rect">
            <a:avLst/>
          </a:prstGeom>
        </p:spPr>
      </p:pic>
    </p:spTree>
    <p:extLst>
      <p:ext uri="{BB962C8B-B14F-4D97-AF65-F5344CB8AC3E}">
        <p14:creationId xmlns:p14="http://schemas.microsoft.com/office/powerpoint/2010/main" val="139409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2" name="Google Shape;192;p19"/>
          <p:cNvSpPr/>
          <p:nvPr/>
        </p:nvSpPr>
        <p:spPr>
          <a:xfrm>
            <a:off x="983454" y="513222"/>
            <a:ext cx="10197689" cy="400110"/>
          </a:xfrm>
          <a:prstGeom prst="rect">
            <a:avLst/>
          </a:prstGeom>
          <a:noFill/>
          <a:ln>
            <a:noFill/>
          </a:ln>
        </p:spPr>
        <p:txBody>
          <a:bodyPr spcFirstLastPara="1" wrap="square" lIns="91425" tIns="45700" rIns="91425" bIns="45700" anchor="t" anchorCtr="0">
            <a:noAutofit/>
          </a:bodyPr>
          <a:lstStyle/>
          <a:p>
            <a:r>
              <a:rPr lang="ru-RU" sz="3000" b="1" dirty="0">
                <a:solidFill>
                  <a:schemeClr val="dk1"/>
                </a:solidFill>
                <a:latin typeface="Arial" panose="020B0604020202020204" pitchFamily="34" charset="0"/>
                <a:ea typeface="Cambria Math"/>
                <a:cs typeface="Arial" panose="020B0604020202020204" pitchFamily="34" charset="0"/>
                <a:sym typeface="Cambria Math"/>
              </a:rPr>
              <a:t>Переваги громадянського суспільства</a:t>
            </a:r>
            <a:br>
              <a:rPr lang="ru-RU" sz="3000" b="1" dirty="0">
                <a:solidFill>
                  <a:schemeClr val="dk1"/>
                </a:solidFill>
                <a:latin typeface="Arial" panose="020B0604020202020204" pitchFamily="34" charset="0"/>
                <a:ea typeface="Cambria Math"/>
                <a:cs typeface="Arial" panose="020B0604020202020204" pitchFamily="34" charset="0"/>
                <a:sym typeface="Cambria Math"/>
              </a:rPr>
            </a:br>
            <a:r>
              <a:rPr lang="ru-RU" sz="3000" b="1" dirty="0">
                <a:solidFill>
                  <a:schemeClr val="dk1"/>
                </a:solidFill>
                <a:latin typeface="Arial" panose="020B0604020202020204" pitchFamily="34" charset="0"/>
                <a:ea typeface="Calibri"/>
                <a:cs typeface="Arial" panose="020B0604020202020204" pitchFamily="34" charset="0"/>
                <a:sym typeface="Calibri"/>
              </a:rPr>
              <a:t>перед іншими організаціями:</a:t>
            </a:r>
          </a:p>
          <a:p>
            <a:pPr marL="0" marR="0" lvl="0" indent="0" algn="l" rtl="0">
              <a:spcBef>
                <a:spcPts val="0"/>
              </a:spcBef>
              <a:spcAft>
                <a:spcPts val="0"/>
              </a:spcAft>
              <a:buNone/>
            </a:pPr>
            <a:endParaRPr sz="2000" b="1"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196" name="Google Shape;196;p19"/>
          <p:cNvSpPr txBox="1"/>
          <p:nvPr/>
        </p:nvSpPr>
        <p:spPr>
          <a:xfrm>
            <a:off x="997155" y="2582954"/>
            <a:ext cx="10197689" cy="12002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B9D6D5"/>
              </a:buClr>
              <a:buFont typeface="Helvetica" panose="00000500000000000000" pitchFamily="50" charset="0"/>
              <a:buChar char="●"/>
            </a:pPr>
            <a:r>
              <a:rPr lang="ru-RU" dirty="0">
                <a:solidFill>
                  <a:schemeClr val="dk1"/>
                </a:solidFill>
                <a:latin typeface="Arial" panose="020B0604020202020204" pitchFamily="34" charset="0"/>
                <a:ea typeface="Cambria Math"/>
                <a:cs typeface="Arial" panose="020B0604020202020204" pitchFamily="34" charset="0"/>
                <a:sym typeface="Cambria Math"/>
              </a:rPr>
              <a:t>володіння навичками моніторингу уряду </a:t>
            </a:r>
            <a:endParaRPr dirty="0">
              <a:latin typeface="Arial" panose="020B0604020202020204" pitchFamily="34" charset="0"/>
            </a:endParaRPr>
          </a:p>
          <a:p>
            <a:pPr marL="266700" lvl="1" algn="r"/>
            <a:r>
              <a:rPr lang="ru-RU" b="1" i="1" dirty="0">
                <a:solidFill>
                  <a:schemeClr val="dk1"/>
                </a:solidFill>
                <a:latin typeface="Arial" panose="020B0604020202020204" pitchFamily="34" charset="0"/>
                <a:ea typeface="Cambria Math"/>
                <a:cs typeface="Arial" panose="020B0604020202020204" pitchFamily="34" charset="0"/>
                <a:sym typeface="Cambria Math"/>
              </a:rPr>
              <a:t>Наприклад</a:t>
            </a:r>
            <a:r>
              <a:rPr lang="ru-RU" i="1" dirty="0">
                <a:solidFill>
                  <a:schemeClr val="dk1"/>
                </a:solidFill>
                <a:latin typeface="Arial" panose="020B0604020202020204" pitchFamily="34" charset="0"/>
                <a:ea typeface="Cambria Math"/>
                <a:cs typeface="Arial" panose="020B0604020202020204" pitchFamily="34" charset="0"/>
                <a:sym typeface="Cambria Math"/>
              </a:rPr>
              <a:t> одним з проектів ГО «Рух Чесно» починаючи з 2011 року, був моніторинг кнопкодавів у Верховній Раді. Представники руху фіксували факти неперсонального голосування та збирав їх в окрему базу).</a:t>
            </a:r>
            <a:endParaRPr i="1" dirty="0">
              <a:solidFill>
                <a:schemeClr val="dk1"/>
              </a:solidFill>
              <a:latin typeface="Arial" panose="020B0604020202020204" pitchFamily="34" charset="0"/>
              <a:ea typeface="Cambria Math"/>
              <a:cs typeface="Arial" panose="020B0604020202020204" pitchFamily="34" charset="0"/>
              <a:sym typeface="Cambria Math"/>
            </a:endParaRPr>
          </a:p>
        </p:txBody>
      </p:sp>
      <p:sp>
        <p:nvSpPr>
          <p:cNvPr id="197" name="Google Shape;197;p19"/>
          <p:cNvSpPr txBox="1"/>
          <p:nvPr/>
        </p:nvSpPr>
        <p:spPr>
          <a:xfrm>
            <a:off x="997155" y="1826971"/>
            <a:ext cx="10197689" cy="64629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B9D6D5"/>
              </a:buClr>
              <a:buFont typeface="Helvetica" panose="00000500000000000000" pitchFamily="50" charset="0"/>
              <a:buChar char="●"/>
            </a:pPr>
            <a:r>
              <a:rPr lang="ru-RU"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На відміну від міжнародних громадських організацій, локальні можуть мати глибокі знання про місцеву корупцію, необхідні для розробки </a:t>
            </a:r>
            <a:r>
              <a:rPr lang="ru-RU"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ефективних антикорупційних стратегій</a:t>
            </a:r>
            <a:endParaRPr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
        <p:nvSpPr>
          <p:cNvPr id="198" name="Google Shape;198;p19"/>
          <p:cNvSpPr txBox="1"/>
          <p:nvPr/>
        </p:nvSpPr>
        <p:spPr>
          <a:xfrm>
            <a:off x="983454" y="4203642"/>
            <a:ext cx="10197689" cy="92328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B9D6D5"/>
              </a:buClr>
              <a:buFont typeface="Helvetica" panose="00000500000000000000" pitchFamily="50" charset="0"/>
              <a:buChar char="●"/>
            </a:pPr>
            <a:r>
              <a:rPr lang="ru-RU"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Мають стійкий зв’язок з місцевим населенням, можуть також мати перевагу у вигляді різних форм соціального капіталу та довіри, </a:t>
            </a:r>
            <a:r>
              <a:rPr lang="ru-RU" b="1"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чого не мають іноземні агенції </a:t>
            </a:r>
            <a:r>
              <a:rPr lang="ru-RU"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rPr>
              <a:t>та міжнародні актори</a:t>
            </a:r>
            <a:endParaRPr dirty="0">
              <a:solidFill>
                <a:schemeClr val="tx1">
                  <a:lumMod val="95000"/>
                  <a:lumOff val="5000"/>
                </a:schemeClr>
              </a:solidFill>
              <a:latin typeface="Arial" panose="020B0604020202020204" pitchFamily="34" charset="0"/>
              <a:ea typeface="Cambria Math"/>
              <a:cs typeface="Arial" panose="020B0604020202020204" pitchFamily="34" charset="0"/>
              <a:sym typeface="Cambria Math"/>
            </a:endParaRPr>
          </a:p>
        </p:txBody>
      </p:sp>
      <p:sp>
        <p:nvSpPr>
          <p:cNvPr id="199" name="Google Shape;199;p19"/>
          <p:cNvSpPr txBox="1"/>
          <p:nvPr/>
        </p:nvSpPr>
        <p:spPr>
          <a:xfrm>
            <a:off x="997155" y="5320481"/>
            <a:ext cx="10163906" cy="36929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B9D6D5"/>
              </a:buClr>
              <a:buFont typeface="Helvetica" panose="00000500000000000000" pitchFamily="50" charset="0"/>
              <a:buChar char="●"/>
            </a:pPr>
            <a:r>
              <a:rPr lang="ru-RU" dirty="0">
                <a:solidFill>
                  <a:schemeClr val="dk1"/>
                </a:solidFill>
                <a:latin typeface="Arial" panose="020B0604020202020204" pitchFamily="34" charset="0"/>
                <a:ea typeface="Cambria Math"/>
                <a:cs typeface="Arial" panose="020B0604020202020204" pitchFamily="34" charset="0"/>
                <a:sym typeface="Cambria Math"/>
              </a:rPr>
              <a:t>Більший досвід в мобілізації людей на громадські протести. </a:t>
            </a:r>
            <a:endParaRPr dirty="0">
              <a:solidFill>
                <a:schemeClr val="dk1"/>
              </a:solidFill>
              <a:latin typeface="Arial" panose="020B0604020202020204" pitchFamily="34" charset="0"/>
              <a:ea typeface="Cambria Math"/>
              <a:cs typeface="Arial" panose="020B0604020202020204" pitchFamily="34" charset="0"/>
              <a:sym typeface="Cambria Math"/>
            </a:endParaRPr>
          </a:p>
        </p:txBody>
      </p:sp>
    </p:spTree>
  </p:cSld>
  <p:clrMapOvr>
    <a:masterClrMapping/>
  </p:clrMapOvr>
</p:sld>
</file>

<file path=ppt/theme/theme1.xml><?xml version="1.0" encoding="utf-8"?>
<a:theme xmlns:a="http://schemas.openxmlformats.org/drawingml/2006/main" name="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ія1.potx" id="{96D6AD7B-74D1-40D1-A768-61DEC996FD49}" vid="{E166343F-E5C6-42A2-AAFA-3AF86A185481}"/>
    </a:ext>
  </a:ext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Презентація1</Template>
  <TotalTime>112</TotalTime>
  <Words>1356</Words>
  <Application>Microsoft Office PowerPoint</Application>
  <PresentationFormat>Широкий екран</PresentationFormat>
  <Paragraphs>98</Paragraphs>
  <Slides>18</Slides>
  <Notes>17</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18</vt:i4>
      </vt:variant>
    </vt:vector>
  </HeadingPairs>
  <TitlesOfParts>
    <vt:vector size="24" baseType="lpstr">
      <vt:lpstr>Arial</vt:lpstr>
      <vt:lpstr>Calibri</vt:lpstr>
      <vt:lpstr>Helvetica</vt:lpstr>
      <vt:lpstr>Wingdings</vt:lpstr>
      <vt:lpstr>Noto Sans Symbols</vt:lpstr>
      <vt:lpstr>Презентація1</vt:lpstr>
      <vt:lpstr> Активне громадянське суспільство для забезпечення доброчесності в державі</vt:lpstr>
      <vt:lpstr>Презентація PowerPoint</vt:lpstr>
      <vt:lpstr>Презентація PowerPoint</vt:lpstr>
      <vt:lpstr>Документи, що закріплюють участь суспільства в боротьбі з корупцією</vt:lpstr>
      <vt:lpstr>Документи, що закріплюють участь суспільства в боротьбі з корупцією</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Завдання та виклики для громадських активістів  </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Активне громадянське суспільство для забезпечення доброчесності в державі</dc:title>
  <dc:creator>User</dc:creator>
  <cp:lastModifiedBy>Larysa Sergiienko</cp:lastModifiedBy>
  <cp:revision>14</cp:revision>
  <dcterms:modified xsi:type="dcterms:W3CDTF">2023-11-01T07:23:32Z</dcterms:modified>
</cp:coreProperties>
</file>