
<file path=[Content_Types].xml><?xml version="1.0" encoding="utf-8"?>
<Types xmlns="http://schemas.openxmlformats.org/package/2006/content-types">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31"/>
  </p:notesMasterIdLst>
  <p:sldIdLst>
    <p:sldId id="310" r:id="rId2"/>
    <p:sldId id="916" r:id="rId3"/>
    <p:sldId id="917" r:id="rId4"/>
    <p:sldId id="918" r:id="rId5"/>
    <p:sldId id="919" r:id="rId6"/>
    <p:sldId id="920" r:id="rId7"/>
    <p:sldId id="921" r:id="rId8"/>
    <p:sldId id="922" r:id="rId9"/>
    <p:sldId id="923" r:id="rId10"/>
    <p:sldId id="924" r:id="rId11"/>
    <p:sldId id="925" r:id="rId12"/>
    <p:sldId id="926" r:id="rId13"/>
    <p:sldId id="927" r:id="rId14"/>
    <p:sldId id="928" r:id="rId15"/>
    <p:sldId id="929" r:id="rId16"/>
    <p:sldId id="930" r:id="rId17"/>
    <p:sldId id="931" r:id="rId18"/>
    <p:sldId id="932" r:id="rId19"/>
    <p:sldId id="933" r:id="rId20"/>
    <p:sldId id="934" r:id="rId21"/>
    <p:sldId id="935" r:id="rId22"/>
    <p:sldId id="936" r:id="rId23"/>
    <p:sldId id="937" r:id="rId24"/>
    <p:sldId id="938" r:id="rId25"/>
    <p:sldId id="939" r:id="rId26"/>
    <p:sldId id="941" r:id="rId27"/>
    <p:sldId id="940" r:id="rId28"/>
    <p:sldId id="942" r:id="rId29"/>
    <p:sldId id="914" r:id="rId30"/>
  </p:sldIdLst>
  <p:sldSz cx="9144000" cy="6858000" type="screen4x3"/>
  <p:notesSz cx="6735763" cy="9869488"/>
  <p:defaultTextStyle>
    <a:defPPr>
      <a:defRPr lang="ru-R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E51"/>
    <a:srgbClr val="CDD9FC"/>
    <a:srgbClr val="1D528D"/>
    <a:srgbClr val="91AAEC"/>
    <a:srgbClr val="FFFFFF"/>
    <a:srgbClr val="3186E3"/>
    <a:srgbClr val="E6E6E6"/>
    <a:srgbClr val="E8EDFD"/>
    <a:srgbClr val="2F85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Помірний стиль 4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69CF1AB2-1976-4502-BF36-3FF5EA218861}" styleName="Помір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6D9F66E-5EB9-4882-86FB-DCBF35E3C3E4}" styleName="Помірний стиль 4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BC89EF96-8CEA-46FF-86C4-4CE0E7609802}" styleName="Світли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Без стилю та сітки таблиці">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868" autoAdjust="0"/>
  </p:normalViewPr>
  <p:slideViewPr>
    <p:cSldViewPr>
      <p:cViewPr>
        <p:scale>
          <a:sx n="82" d="100"/>
          <a:sy n="82" d="100"/>
        </p:scale>
        <p:origin x="-2454" y="-7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19413" cy="495300"/>
          </a:xfrm>
          <a:prstGeom prst="rect">
            <a:avLst/>
          </a:prstGeom>
        </p:spPr>
        <p:txBody>
          <a:bodyPr vert="horz" lIns="90779" tIns="45389" rIns="90779" bIns="45389" rtlCol="0"/>
          <a:lstStyle>
            <a:lvl1pPr algn="l" eaLnBrk="1" hangingPunct="1">
              <a:defRPr sz="1200">
                <a:latin typeface="Arial" pitchFamily="34" charset="0"/>
                <a:cs typeface="Arial" pitchFamily="34" charset="0"/>
              </a:defRPr>
            </a:lvl1pPr>
          </a:lstStyle>
          <a:p>
            <a:pPr>
              <a:defRPr/>
            </a:pPr>
            <a:endParaRPr lang="ru-RU"/>
          </a:p>
        </p:txBody>
      </p:sp>
      <p:sp>
        <p:nvSpPr>
          <p:cNvPr id="3" name="Дата 2"/>
          <p:cNvSpPr>
            <a:spLocks noGrp="1"/>
          </p:cNvSpPr>
          <p:nvPr>
            <p:ph type="dt" idx="1"/>
          </p:nvPr>
        </p:nvSpPr>
        <p:spPr>
          <a:xfrm>
            <a:off x="3814763" y="0"/>
            <a:ext cx="2919412" cy="495300"/>
          </a:xfrm>
          <a:prstGeom prst="rect">
            <a:avLst/>
          </a:prstGeom>
        </p:spPr>
        <p:txBody>
          <a:bodyPr vert="horz" lIns="90779" tIns="45389" rIns="90779" bIns="45389" rtlCol="0"/>
          <a:lstStyle>
            <a:lvl1pPr algn="r" eaLnBrk="1" hangingPunct="1">
              <a:defRPr sz="1200">
                <a:latin typeface="Arial" pitchFamily="34" charset="0"/>
                <a:cs typeface="Arial" pitchFamily="34" charset="0"/>
              </a:defRPr>
            </a:lvl1pPr>
          </a:lstStyle>
          <a:p>
            <a:pPr>
              <a:defRPr/>
            </a:pPr>
            <a:fld id="{2E6D5D5E-4555-4EF0-8AEE-7A76AEF5CAEB}" type="datetimeFigureOut">
              <a:rPr lang="ru-RU"/>
              <a:pPr>
                <a:defRPr/>
              </a:pPr>
              <a:t>28.04.2023</a:t>
            </a:fld>
            <a:endParaRPr lang="ru-RU"/>
          </a:p>
        </p:txBody>
      </p:sp>
      <p:sp>
        <p:nvSpPr>
          <p:cNvPr id="4" name="Образ слайда 3"/>
          <p:cNvSpPr>
            <a:spLocks noGrp="1" noRot="1" noChangeAspect="1"/>
          </p:cNvSpPr>
          <p:nvPr>
            <p:ph type="sldImg" idx="2"/>
          </p:nvPr>
        </p:nvSpPr>
        <p:spPr>
          <a:xfrm>
            <a:off x="900113" y="739775"/>
            <a:ext cx="4935537" cy="3702050"/>
          </a:xfrm>
          <a:prstGeom prst="rect">
            <a:avLst/>
          </a:prstGeom>
          <a:noFill/>
          <a:ln w="12700">
            <a:solidFill>
              <a:prstClr val="black"/>
            </a:solidFill>
          </a:ln>
        </p:spPr>
        <p:txBody>
          <a:bodyPr vert="horz" lIns="90779" tIns="45389" rIns="90779" bIns="45389" rtlCol="0" anchor="ctr"/>
          <a:lstStyle/>
          <a:p>
            <a:pPr lvl="0"/>
            <a:endParaRPr lang="ru-RU" noProof="0" smtClean="0"/>
          </a:p>
        </p:txBody>
      </p:sp>
      <p:sp>
        <p:nvSpPr>
          <p:cNvPr id="5" name="Заметки 4"/>
          <p:cNvSpPr>
            <a:spLocks noGrp="1"/>
          </p:cNvSpPr>
          <p:nvPr>
            <p:ph type="body" sz="quarter" idx="3"/>
          </p:nvPr>
        </p:nvSpPr>
        <p:spPr>
          <a:xfrm>
            <a:off x="673100" y="4687888"/>
            <a:ext cx="5389563" cy="4441825"/>
          </a:xfrm>
          <a:prstGeom prst="rect">
            <a:avLst/>
          </a:prstGeom>
        </p:spPr>
        <p:txBody>
          <a:bodyPr vert="horz" lIns="90779" tIns="45389" rIns="90779" bIns="45389"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9372600"/>
            <a:ext cx="2919413" cy="495300"/>
          </a:xfrm>
          <a:prstGeom prst="rect">
            <a:avLst/>
          </a:prstGeom>
        </p:spPr>
        <p:txBody>
          <a:bodyPr vert="horz" lIns="90779" tIns="45389" rIns="90779" bIns="45389" rtlCol="0" anchor="b"/>
          <a:lstStyle>
            <a:lvl1pPr algn="l" eaLnBrk="1" hangingPunct="1">
              <a:defRPr sz="1200">
                <a:latin typeface="Arial" pitchFamily="34" charset="0"/>
                <a:cs typeface="Arial" pitchFamily="34" charset="0"/>
              </a:defRPr>
            </a:lvl1pPr>
          </a:lstStyle>
          <a:p>
            <a:pPr>
              <a:defRPr/>
            </a:pPr>
            <a:endParaRPr lang="ru-RU"/>
          </a:p>
        </p:txBody>
      </p:sp>
      <p:sp>
        <p:nvSpPr>
          <p:cNvPr id="7" name="Номер слайда 6"/>
          <p:cNvSpPr>
            <a:spLocks noGrp="1"/>
          </p:cNvSpPr>
          <p:nvPr>
            <p:ph type="sldNum" sz="quarter" idx="5"/>
          </p:nvPr>
        </p:nvSpPr>
        <p:spPr>
          <a:xfrm>
            <a:off x="3814763" y="9372600"/>
            <a:ext cx="2919412" cy="495300"/>
          </a:xfrm>
          <a:prstGeom prst="rect">
            <a:avLst/>
          </a:prstGeom>
        </p:spPr>
        <p:txBody>
          <a:bodyPr vert="horz" wrap="square" lIns="90779" tIns="45389" rIns="90779" bIns="45389" numCol="1" anchor="b" anchorCtr="0" compatLnSpc="1">
            <a:prstTxWarp prst="textNoShape">
              <a:avLst/>
            </a:prstTxWarp>
          </a:bodyPr>
          <a:lstStyle>
            <a:lvl1pPr algn="r" eaLnBrk="1" hangingPunct="1">
              <a:defRPr sz="1200"/>
            </a:lvl1pPr>
          </a:lstStyle>
          <a:p>
            <a:pPr>
              <a:defRPr/>
            </a:pPr>
            <a:fld id="{848B4526-B03E-4040-B591-F581FA3225D8}" type="slidenum">
              <a:rPr lang="ru-RU" altLang="uk-UA"/>
              <a:pPr>
                <a:defRPr/>
              </a:pPr>
              <a:t>‹#›</a:t>
            </a:fld>
            <a:endParaRPr lang="ru-RU" altLang="uk-UA"/>
          </a:p>
        </p:txBody>
      </p:sp>
    </p:spTree>
    <p:extLst>
      <p:ext uri="{BB962C8B-B14F-4D97-AF65-F5344CB8AC3E}">
        <p14:creationId xmlns:p14="http://schemas.microsoft.com/office/powerpoint/2010/main" val="18267075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Місце для зображення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Місце для нотаток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uk-UA" altLang="uk-UA" smtClean="0"/>
          </a:p>
        </p:txBody>
      </p:sp>
      <p:sp>
        <p:nvSpPr>
          <p:cNvPr id="18436" name="Місце для номера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A05ABA2-E792-4668-BF0F-AA519D8506F7}" type="slidenum">
              <a:rPr lang="ru-RU" altLang="uk-UA" smtClean="0"/>
              <a:pPr/>
              <a:t>2</a:t>
            </a:fld>
            <a:endParaRPr lang="ru-RU" altLang="uk-UA"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FB5924B7-1AF8-422D-9ECD-83655AD77063}"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355E69EE-5AEE-4D61-BEB5-FFBA04B6B967}" type="slidenum">
              <a:rPr lang="ru-RU" altLang="uk-UA"/>
              <a:pPr>
                <a:defRPr/>
              </a:pPr>
              <a:t>‹#›</a:t>
            </a:fld>
            <a:endParaRPr lang="ru-RU" altLang="uk-UA"/>
          </a:p>
        </p:txBody>
      </p:sp>
    </p:spTree>
    <p:extLst>
      <p:ext uri="{BB962C8B-B14F-4D97-AF65-F5344CB8AC3E}">
        <p14:creationId xmlns:p14="http://schemas.microsoft.com/office/powerpoint/2010/main" val="394881985"/>
      </p:ext>
    </p:extLst>
  </p:cSld>
  <p:clrMapOvr>
    <a:masterClrMapping/>
  </p:clrMapOvr>
  <p:transition>
    <p:strips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28600"/>
            <a:ext cx="2057400" cy="60960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28600"/>
            <a:ext cx="6019800" cy="60960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D876A1B-F1FC-4F9D-8735-539F3387C86B}"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1344234D-8F3B-4B36-88F3-FF6DA08768BF}" type="slidenum">
              <a:rPr lang="ru-RU" altLang="uk-UA"/>
              <a:pPr>
                <a:defRPr/>
              </a:pPr>
              <a:t>‹#›</a:t>
            </a:fld>
            <a:endParaRPr lang="ru-RU" altLang="uk-UA"/>
          </a:p>
        </p:txBody>
      </p:sp>
    </p:spTree>
    <p:extLst>
      <p:ext uri="{BB962C8B-B14F-4D97-AF65-F5344CB8AC3E}">
        <p14:creationId xmlns:p14="http://schemas.microsoft.com/office/powerpoint/2010/main" val="1320398685"/>
      </p:ext>
    </p:extLst>
  </p:cSld>
  <p:clrMapOvr>
    <a:masterClrMapping/>
  </p:clrMapOvr>
  <p:transition>
    <p:strips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7391400" cy="563563"/>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228725"/>
            <a:ext cx="8229600" cy="5095875"/>
          </a:xfrm>
        </p:spPr>
        <p:txBody>
          <a:bodyPr/>
          <a:lstStyle/>
          <a:p>
            <a:pPr lvl="0"/>
            <a:r>
              <a:rPr lang="ru-RU" noProof="0" smtClean="0"/>
              <a:t>Вставка таблицы</a:t>
            </a:r>
            <a:endParaRPr lang="ru-RU" noProof="0"/>
          </a:p>
        </p:txBody>
      </p:sp>
      <p:sp>
        <p:nvSpPr>
          <p:cNvPr id="4" name="Rectangle 4"/>
          <p:cNvSpPr>
            <a:spLocks noGrp="1" noChangeArrowheads="1"/>
          </p:cNvSpPr>
          <p:nvPr>
            <p:ph type="dt" sz="half" idx="10"/>
          </p:nvPr>
        </p:nvSpPr>
        <p:spPr>
          <a:ln/>
        </p:spPr>
        <p:txBody>
          <a:bodyPr/>
          <a:lstStyle>
            <a:lvl1pPr>
              <a:defRPr/>
            </a:lvl1pPr>
          </a:lstStyle>
          <a:p>
            <a:pPr>
              <a:defRPr/>
            </a:pPr>
            <a:fld id="{F8AC7B96-2133-482B-9A49-FB33CA307888}"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02C8EAAE-AAF7-4598-9176-0E6337A1B095}" type="slidenum">
              <a:rPr lang="ru-RU" altLang="uk-UA"/>
              <a:pPr>
                <a:defRPr/>
              </a:pPr>
              <a:t>‹#›</a:t>
            </a:fld>
            <a:endParaRPr lang="ru-RU" altLang="uk-UA"/>
          </a:p>
        </p:txBody>
      </p:sp>
    </p:spTree>
    <p:extLst>
      <p:ext uri="{BB962C8B-B14F-4D97-AF65-F5344CB8AC3E}">
        <p14:creationId xmlns:p14="http://schemas.microsoft.com/office/powerpoint/2010/main" val="2638147353"/>
      </p:ext>
    </p:extLst>
  </p:cSld>
  <p:clrMapOvr>
    <a:masterClrMapping/>
  </p:clrMapOvr>
  <p:transition>
    <p:strips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fld id="{1935189F-810A-42BE-A600-29357F47429B}"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7726E3-ADF1-4069-9592-3BBB5420D5B9}" type="slidenum">
              <a:rPr lang="ru-RU" altLang="uk-UA"/>
              <a:pPr>
                <a:defRPr/>
              </a:pPr>
              <a:t>‹#›</a:t>
            </a:fld>
            <a:endParaRPr lang="ru-RU" altLang="uk-UA"/>
          </a:p>
        </p:txBody>
      </p:sp>
    </p:spTree>
    <p:extLst>
      <p:ext uri="{BB962C8B-B14F-4D97-AF65-F5344CB8AC3E}">
        <p14:creationId xmlns:p14="http://schemas.microsoft.com/office/powerpoint/2010/main" val="1989942812"/>
      </p:ext>
    </p:extLst>
  </p:cSld>
  <p:clrMapOvr>
    <a:masterClrMapping/>
  </p:clrMapOvr>
  <p:transition>
    <p:strips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228725"/>
            <a:ext cx="4038600" cy="5095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fld id="{84B748A7-4F09-4AD6-96DC-558999BC23B1}" type="datetimeFigureOut">
              <a:rPr lang="ru-RU"/>
              <a:pPr>
                <a:defRPr/>
              </a:pPr>
              <a:t>28.04.2023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59AF2022-9459-4DBC-9158-8503C78619C1}" type="slidenum">
              <a:rPr lang="ru-RU" altLang="uk-UA"/>
              <a:pPr>
                <a:defRPr/>
              </a:pPr>
              <a:t>‹#›</a:t>
            </a:fld>
            <a:endParaRPr lang="ru-RU" altLang="uk-UA"/>
          </a:p>
        </p:txBody>
      </p:sp>
    </p:spTree>
    <p:extLst>
      <p:ext uri="{BB962C8B-B14F-4D97-AF65-F5344CB8AC3E}">
        <p14:creationId xmlns:p14="http://schemas.microsoft.com/office/powerpoint/2010/main" val="2292335475"/>
      </p:ext>
    </p:extLst>
  </p:cSld>
  <p:clrMapOvr>
    <a:masterClrMapping/>
  </p:clrMapOvr>
  <p:transition>
    <p:strips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fld id="{5533E7F4-FAEE-413D-A6F2-5D6E657EA765}" type="datetimeFigureOut">
              <a:rPr lang="ru-RU"/>
              <a:pPr>
                <a:defRPr/>
              </a:pPr>
              <a:t>28.04.2023</a:t>
            </a:fld>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49121591-235F-4382-8E52-81C71355E20E}" type="slidenum">
              <a:rPr lang="ru-RU" altLang="uk-UA"/>
              <a:pPr>
                <a:defRPr/>
              </a:pPr>
              <a:t>‹#›</a:t>
            </a:fld>
            <a:endParaRPr lang="ru-RU" altLang="uk-UA"/>
          </a:p>
        </p:txBody>
      </p:sp>
    </p:spTree>
    <p:extLst>
      <p:ext uri="{BB962C8B-B14F-4D97-AF65-F5344CB8AC3E}">
        <p14:creationId xmlns:p14="http://schemas.microsoft.com/office/powerpoint/2010/main" val="752994240"/>
      </p:ext>
    </p:extLst>
  </p:cSld>
  <p:clrMapOvr>
    <a:masterClrMapping/>
  </p:clrMapOvr>
  <p:transition>
    <p:strips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fld id="{F6F7033B-C7C1-4090-A704-DAC5E94A6E6E}" type="datetimeFigureOut">
              <a:rPr lang="ru-RU"/>
              <a:pPr>
                <a:defRPr/>
              </a:pPr>
              <a:t>28.04.2023</a:t>
            </a:fld>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C3BDE7FE-B45A-4EDD-9D51-7705D656E2CE}" type="slidenum">
              <a:rPr lang="ru-RU" altLang="uk-UA"/>
              <a:pPr>
                <a:defRPr/>
              </a:pPr>
              <a:t>‹#›</a:t>
            </a:fld>
            <a:endParaRPr lang="ru-RU" altLang="uk-UA"/>
          </a:p>
        </p:txBody>
      </p:sp>
    </p:spTree>
    <p:extLst>
      <p:ext uri="{BB962C8B-B14F-4D97-AF65-F5344CB8AC3E}">
        <p14:creationId xmlns:p14="http://schemas.microsoft.com/office/powerpoint/2010/main" val="3043509584"/>
      </p:ext>
    </p:extLst>
  </p:cSld>
  <p:clrMapOvr>
    <a:masterClrMapping/>
  </p:clrMapOvr>
  <p:transition>
    <p:strips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7E4D45D7-FA28-4CC1-B37C-FEB8251F7273}" type="datetimeFigureOut">
              <a:rPr lang="ru-RU"/>
              <a:pPr>
                <a:defRPr/>
              </a:pPr>
              <a:t>28.04.2023</a:t>
            </a:fld>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1CA0A99C-F9F3-454D-B324-30F05E80CAA3}" type="slidenum">
              <a:rPr lang="ru-RU" altLang="uk-UA"/>
              <a:pPr>
                <a:defRPr/>
              </a:pPr>
              <a:t>‹#›</a:t>
            </a:fld>
            <a:endParaRPr lang="ru-RU" altLang="uk-UA"/>
          </a:p>
        </p:txBody>
      </p:sp>
    </p:spTree>
    <p:extLst>
      <p:ext uri="{BB962C8B-B14F-4D97-AF65-F5344CB8AC3E}">
        <p14:creationId xmlns:p14="http://schemas.microsoft.com/office/powerpoint/2010/main" val="476136659"/>
      </p:ext>
    </p:extLst>
  </p:cSld>
  <p:clrMapOvr>
    <a:masterClrMapping/>
  </p:clrMapOvr>
  <p:transition>
    <p:strips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E5BD4F03-9FAF-45E7-91E4-F69D2ED9C5E2}" type="datetimeFigureOut">
              <a:rPr lang="ru-RU"/>
              <a:pPr>
                <a:defRPr/>
              </a:pPr>
              <a:t>28.04.2023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5AC1FA4-F55E-4F74-A03E-CEAB45C5171D}" type="slidenum">
              <a:rPr lang="ru-RU" altLang="uk-UA"/>
              <a:pPr>
                <a:defRPr/>
              </a:pPr>
              <a:t>‹#›</a:t>
            </a:fld>
            <a:endParaRPr lang="ru-RU" altLang="uk-UA"/>
          </a:p>
        </p:txBody>
      </p:sp>
    </p:spTree>
    <p:extLst>
      <p:ext uri="{BB962C8B-B14F-4D97-AF65-F5344CB8AC3E}">
        <p14:creationId xmlns:p14="http://schemas.microsoft.com/office/powerpoint/2010/main" val="3768877130"/>
      </p:ext>
    </p:extLst>
  </p:cSld>
  <p:clrMapOvr>
    <a:masterClrMapping/>
  </p:clrMapOvr>
  <p:transition>
    <p:strips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fld id="{812F2DC2-AFC0-4FE3-BD3F-2815475F871F}" type="datetimeFigureOut">
              <a:rPr lang="ru-RU"/>
              <a:pPr>
                <a:defRPr/>
              </a:pPr>
              <a:t>28.04.2023</a:t>
            </a:fld>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33FF389-3B31-48CB-83E6-A38D2F71DEF5}" type="slidenum">
              <a:rPr lang="ru-RU" altLang="uk-UA"/>
              <a:pPr>
                <a:defRPr/>
              </a:pPr>
              <a:t>‹#›</a:t>
            </a:fld>
            <a:endParaRPr lang="ru-RU" altLang="uk-UA"/>
          </a:p>
        </p:txBody>
      </p:sp>
    </p:spTree>
    <p:extLst>
      <p:ext uri="{BB962C8B-B14F-4D97-AF65-F5344CB8AC3E}">
        <p14:creationId xmlns:p14="http://schemas.microsoft.com/office/powerpoint/2010/main" val="3573174158"/>
      </p:ext>
    </p:extLst>
  </p:cSld>
  <p:clrMapOvr>
    <a:masterClrMapping/>
  </p:clrMapOvr>
  <p:transition>
    <p:strips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fld id="{C9AF27D7-ACD6-4895-A554-A98199A5CD1A}" type="datetimeFigureOut">
              <a:rPr lang="ru-RU"/>
              <a:pPr>
                <a:defRPr/>
              </a:pPr>
              <a:t>28.04.2023</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B9BFC59C-E7A5-41ED-A33D-5E7C81EBCB6A}" type="slidenum">
              <a:rPr lang="ru-RU" altLang="uk-UA"/>
              <a:pPr>
                <a:defRPr/>
              </a:pPr>
              <a:t>‹#›</a:t>
            </a:fld>
            <a:endParaRPr lang="ru-RU" altLang="uk-UA"/>
          </a:p>
        </p:txBody>
      </p:sp>
    </p:spTree>
    <p:extLst>
      <p:ext uri="{BB962C8B-B14F-4D97-AF65-F5344CB8AC3E}">
        <p14:creationId xmlns:p14="http://schemas.microsoft.com/office/powerpoint/2010/main" val="558426494"/>
      </p:ext>
    </p:extLst>
  </p:cSld>
  <p:clrMapOvr>
    <a:masterClrMapping/>
  </p:clrMapOvr>
  <p:transition>
    <p:strips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9" name="Rectangle 15"/>
          <p:cNvSpPr>
            <a:spLocks noChangeArrowheads="1"/>
          </p:cNvSpPr>
          <p:nvPr/>
        </p:nvSpPr>
        <p:spPr bwMode="gray">
          <a:xfrm>
            <a:off x="1588" y="4763"/>
            <a:ext cx="9144000" cy="931862"/>
          </a:xfrm>
          <a:prstGeom prst="rect">
            <a:avLst/>
          </a:prstGeom>
          <a:gradFill rotWithShape="1">
            <a:gsLst>
              <a:gs pos="0">
                <a:schemeClr val="hlink"/>
              </a:gs>
              <a:gs pos="50000">
                <a:schemeClr val="hlink">
                  <a:gamma/>
                  <a:tint val="0"/>
                  <a:invGamma/>
                </a:schemeClr>
              </a:gs>
              <a:gs pos="100000">
                <a:schemeClr val="hlink"/>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grpSp>
        <p:nvGrpSpPr>
          <p:cNvPr id="1027" name="Group 16"/>
          <p:cNvGrpSpPr>
            <a:grpSpLocks/>
          </p:cNvGrpSpPr>
          <p:nvPr/>
        </p:nvGrpSpPr>
        <p:grpSpPr bwMode="auto">
          <a:xfrm>
            <a:off x="-12700" y="0"/>
            <a:ext cx="9150350" cy="1012825"/>
            <a:chOff x="476" y="-638"/>
            <a:chExt cx="5764" cy="638"/>
          </a:xfrm>
        </p:grpSpPr>
        <p:sp>
          <p:nvSpPr>
            <p:cNvPr id="1035" name="Oval 17"/>
            <p:cNvSpPr>
              <a:spLocks noChangeArrowheads="1"/>
            </p:cNvSpPr>
            <p:nvPr userDrawn="1"/>
          </p:nvSpPr>
          <p:spPr bwMode="gray">
            <a:xfrm>
              <a:off x="555"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6" name="Oval 18"/>
            <p:cNvSpPr>
              <a:spLocks noChangeArrowheads="1"/>
            </p:cNvSpPr>
            <p:nvPr userDrawn="1"/>
          </p:nvSpPr>
          <p:spPr bwMode="gray">
            <a:xfrm>
              <a:off x="553"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7" name="Oval 19"/>
            <p:cNvSpPr>
              <a:spLocks noChangeArrowheads="1"/>
            </p:cNvSpPr>
            <p:nvPr userDrawn="1"/>
          </p:nvSpPr>
          <p:spPr bwMode="gray">
            <a:xfrm>
              <a:off x="843" y="-42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8" name="Oval 20"/>
            <p:cNvSpPr>
              <a:spLocks noChangeArrowheads="1"/>
            </p:cNvSpPr>
            <p:nvPr userDrawn="1"/>
          </p:nvSpPr>
          <p:spPr bwMode="gray">
            <a:xfrm>
              <a:off x="843" y="-13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2" name="Oval 21"/>
            <p:cNvSpPr>
              <a:spLocks noChangeArrowheads="1"/>
            </p:cNvSpPr>
            <p:nvPr userDrawn="1"/>
          </p:nvSpPr>
          <p:spPr bwMode="gray">
            <a:xfrm>
              <a:off x="1113"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0" name="Oval 22"/>
            <p:cNvSpPr>
              <a:spLocks noChangeArrowheads="1"/>
            </p:cNvSpPr>
            <p:nvPr userDrawn="1"/>
          </p:nvSpPr>
          <p:spPr bwMode="gray">
            <a:xfrm>
              <a:off x="1249"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41" name="Line 23"/>
            <p:cNvSpPr>
              <a:spLocks noChangeShapeType="1"/>
            </p:cNvSpPr>
            <p:nvPr userDrawn="1"/>
          </p:nvSpPr>
          <p:spPr bwMode="gray">
            <a:xfrm>
              <a:off x="577"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2" name="Line 24"/>
            <p:cNvSpPr>
              <a:spLocks noChangeShapeType="1"/>
            </p:cNvSpPr>
            <p:nvPr userDrawn="1"/>
          </p:nvSpPr>
          <p:spPr bwMode="gray">
            <a:xfrm>
              <a:off x="71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3" name="Line 25"/>
            <p:cNvSpPr>
              <a:spLocks noChangeShapeType="1"/>
            </p:cNvSpPr>
            <p:nvPr userDrawn="1"/>
          </p:nvSpPr>
          <p:spPr bwMode="gray">
            <a:xfrm>
              <a:off x="864"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4" name="Line 26"/>
            <p:cNvSpPr>
              <a:spLocks noChangeShapeType="1"/>
            </p:cNvSpPr>
            <p:nvPr userDrawn="1"/>
          </p:nvSpPr>
          <p:spPr bwMode="gray">
            <a:xfrm>
              <a:off x="1000"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5" name="Line 27"/>
            <p:cNvSpPr>
              <a:spLocks noChangeShapeType="1"/>
            </p:cNvSpPr>
            <p:nvPr userDrawn="1"/>
          </p:nvSpPr>
          <p:spPr bwMode="gray">
            <a:xfrm>
              <a:off x="1136" y="-633"/>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6" name="Line 28"/>
            <p:cNvSpPr>
              <a:spLocks noChangeShapeType="1"/>
            </p:cNvSpPr>
            <p:nvPr userDrawn="1"/>
          </p:nvSpPr>
          <p:spPr bwMode="gray">
            <a:xfrm>
              <a:off x="1272" y="-635"/>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7" name="Line 29"/>
            <p:cNvSpPr>
              <a:spLocks noChangeShapeType="1"/>
            </p:cNvSpPr>
            <p:nvPr userDrawn="1"/>
          </p:nvSpPr>
          <p:spPr bwMode="gray">
            <a:xfrm>
              <a:off x="1414"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8" name="Line 30"/>
            <p:cNvSpPr>
              <a:spLocks noChangeShapeType="1"/>
            </p:cNvSpPr>
            <p:nvPr userDrawn="1"/>
          </p:nvSpPr>
          <p:spPr bwMode="gray">
            <a:xfrm>
              <a:off x="1565"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49" name="Line 31"/>
            <p:cNvSpPr>
              <a:spLocks noChangeShapeType="1"/>
            </p:cNvSpPr>
            <p:nvPr userDrawn="1"/>
          </p:nvSpPr>
          <p:spPr bwMode="gray">
            <a:xfrm>
              <a:off x="1701" y="-634"/>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0" name="Line 32"/>
            <p:cNvSpPr>
              <a:spLocks noChangeShapeType="1"/>
            </p:cNvSpPr>
            <p:nvPr userDrawn="1"/>
          </p:nvSpPr>
          <p:spPr bwMode="gray">
            <a:xfrm>
              <a:off x="1837"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1" name="Line 33"/>
            <p:cNvSpPr>
              <a:spLocks noChangeShapeType="1"/>
            </p:cNvSpPr>
            <p:nvPr userDrawn="1"/>
          </p:nvSpPr>
          <p:spPr bwMode="gray">
            <a:xfrm>
              <a:off x="1973" y="-633"/>
              <a:ext cx="0" cy="633"/>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2" name="Line 34"/>
            <p:cNvSpPr>
              <a:spLocks noChangeShapeType="1"/>
            </p:cNvSpPr>
            <p:nvPr userDrawn="1"/>
          </p:nvSpPr>
          <p:spPr bwMode="gray">
            <a:xfrm>
              <a:off x="2109" y="-634"/>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53" name="Oval 35"/>
            <p:cNvSpPr>
              <a:spLocks noChangeArrowheads="1"/>
            </p:cNvSpPr>
            <p:nvPr userDrawn="1"/>
          </p:nvSpPr>
          <p:spPr bwMode="gray">
            <a:xfrm>
              <a:off x="1392"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4" name="Oval 36"/>
            <p:cNvSpPr>
              <a:spLocks noChangeArrowheads="1"/>
            </p:cNvSpPr>
            <p:nvPr userDrawn="1"/>
          </p:nvSpPr>
          <p:spPr bwMode="gray">
            <a:xfrm>
              <a:off x="1390" y="-542"/>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5" name="Oval 37"/>
            <p:cNvSpPr>
              <a:spLocks noChangeArrowheads="1"/>
            </p:cNvSpPr>
            <p:nvPr userDrawn="1"/>
          </p:nvSpPr>
          <p:spPr bwMode="gray">
            <a:xfrm>
              <a:off x="1680"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6" name="Oval 38"/>
            <p:cNvSpPr>
              <a:spLocks noChangeArrowheads="1"/>
            </p:cNvSpPr>
            <p:nvPr userDrawn="1"/>
          </p:nvSpPr>
          <p:spPr bwMode="gray">
            <a:xfrm>
              <a:off x="1680" y="-54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7" name="Oval 39"/>
            <p:cNvSpPr>
              <a:spLocks noChangeArrowheads="1"/>
            </p:cNvSpPr>
            <p:nvPr userDrawn="1"/>
          </p:nvSpPr>
          <p:spPr bwMode="gray">
            <a:xfrm>
              <a:off x="1950" y="-28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8" name="Oval 40"/>
            <p:cNvSpPr>
              <a:spLocks noChangeArrowheads="1"/>
            </p:cNvSpPr>
            <p:nvPr userDrawn="1"/>
          </p:nvSpPr>
          <p:spPr bwMode="gray">
            <a:xfrm>
              <a:off x="2086" y="-1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59" name="Oval 41"/>
            <p:cNvSpPr>
              <a:spLocks noChangeArrowheads="1"/>
            </p:cNvSpPr>
            <p:nvPr userDrawn="1"/>
          </p:nvSpPr>
          <p:spPr bwMode="gray">
            <a:xfrm>
              <a:off x="2224" y="-28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0" name="Oval 42"/>
            <p:cNvSpPr>
              <a:spLocks noChangeArrowheads="1"/>
            </p:cNvSpPr>
            <p:nvPr userDrawn="1"/>
          </p:nvSpPr>
          <p:spPr bwMode="gray">
            <a:xfrm>
              <a:off x="2222"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1" name="Oval 43"/>
            <p:cNvSpPr>
              <a:spLocks noChangeArrowheads="1"/>
            </p:cNvSpPr>
            <p:nvPr userDrawn="1"/>
          </p:nvSpPr>
          <p:spPr bwMode="gray">
            <a:xfrm>
              <a:off x="2512" y="-42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2" name="Oval 44"/>
            <p:cNvSpPr>
              <a:spLocks noChangeArrowheads="1"/>
            </p:cNvSpPr>
            <p:nvPr userDrawn="1"/>
          </p:nvSpPr>
          <p:spPr bwMode="gray">
            <a:xfrm>
              <a:off x="2512" y="-15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3" name="Oval 45"/>
            <p:cNvSpPr>
              <a:spLocks noChangeArrowheads="1"/>
            </p:cNvSpPr>
            <p:nvPr userDrawn="1"/>
          </p:nvSpPr>
          <p:spPr bwMode="gray">
            <a:xfrm>
              <a:off x="2782" y="-289"/>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4" name="Oval 46"/>
            <p:cNvSpPr>
              <a:spLocks noChangeArrowheads="1"/>
            </p:cNvSpPr>
            <p:nvPr userDrawn="1"/>
          </p:nvSpPr>
          <p:spPr bwMode="gray">
            <a:xfrm>
              <a:off x="2918"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65" name="Group 47"/>
            <p:cNvGrpSpPr>
              <a:grpSpLocks/>
            </p:cNvGrpSpPr>
            <p:nvPr userDrawn="1"/>
          </p:nvGrpSpPr>
          <p:grpSpPr bwMode="auto">
            <a:xfrm>
              <a:off x="2246" y="-638"/>
              <a:ext cx="1532" cy="635"/>
              <a:chOff x="-765" y="-1448"/>
              <a:chExt cx="1532" cy="2896"/>
            </a:xfrm>
          </p:grpSpPr>
          <p:sp>
            <p:nvSpPr>
              <p:cNvPr id="1111" name="Line 48"/>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2" name="Line 49"/>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3" name="Line 50"/>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4" name="Line 51"/>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5" name="Line 52"/>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6" name="Line 53"/>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7" name="Line 54"/>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8" name="Line 55"/>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9" name="Line 56"/>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0" name="Line 57"/>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1" name="Line 58"/>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22" name="Line 59"/>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66" name="Oval 60"/>
            <p:cNvSpPr>
              <a:spLocks noChangeArrowheads="1"/>
            </p:cNvSpPr>
            <p:nvPr userDrawn="1"/>
          </p:nvSpPr>
          <p:spPr bwMode="gray">
            <a:xfrm>
              <a:off x="3061" y="-41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7" name="Oval 61"/>
            <p:cNvSpPr>
              <a:spLocks noChangeArrowheads="1"/>
            </p:cNvSpPr>
            <p:nvPr userDrawn="1"/>
          </p:nvSpPr>
          <p:spPr bwMode="gray">
            <a:xfrm>
              <a:off x="3059"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8" name="Oval 62"/>
            <p:cNvSpPr>
              <a:spLocks noChangeArrowheads="1"/>
            </p:cNvSpPr>
            <p:nvPr userDrawn="1"/>
          </p:nvSpPr>
          <p:spPr bwMode="gray">
            <a:xfrm>
              <a:off x="3349" y="-41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69" name="Oval 63"/>
            <p:cNvSpPr>
              <a:spLocks noChangeArrowheads="1"/>
            </p:cNvSpPr>
            <p:nvPr userDrawn="1"/>
          </p:nvSpPr>
          <p:spPr bwMode="gray">
            <a:xfrm>
              <a:off x="3349"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0" name="Oval 64"/>
            <p:cNvSpPr>
              <a:spLocks noChangeArrowheads="1"/>
            </p:cNvSpPr>
            <p:nvPr userDrawn="1"/>
          </p:nvSpPr>
          <p:spPr bwMode="gray">
            <a:xfrm>
              <a:off x="3619"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1" name="Oval 65"/>
            <p:cNvSpPr>
              <a:spLocks noChangeArrowheads="1"/>
            </p:cNvSpPr>
            <p:nvPr userDrawn="1"/>
          </p:nvSpPr>
          <p:spPr bwMode="gray">
            <a:xfrm>
              <a:off x="3755"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2" name="Oval 66"/>
            <p:cNvSpPr>
              <a:spLocks noChangeArrowheads="1"/>
            </p:cNvSpPr>
            <p:nvPr userDrawn="1"/>
          </p:nvSpPr>
          <p:spPr bwMode="gray">
            <a:xfrm>
              <a:off x="3913" y="-27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3" name="Oval 67"/>
            <p:cNvSpPr>
              <a:spLocks noChangeArrowheads="1"/>
            </p:cNvSpPr>
            <p:nvPr userDrawn="1"/>
          </p:nvSpPr>
          <p:spPr bwMode="gray">
            <a:xfrm>
              <a:off x="3911" y="-548"/>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4" name="Oval 68"/>
            <p:cNvSpPr>
              <a:spLocks noChangeArrowheads="1"/>
            </p:cNvSpPr>
            <p:nvPr userDrawn="1"/>
          </p:nvSpPr>
          <p:spPr bwMode="gray">
            <a:xfrm>
              <a:off x="4201" y="-45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5" name="Oval 69"/>
            <p:cNvSpPr>
              <a:spLocks noChangeArrowheads="1"/>
            </p:cNvSpPr>
            <p:nvPr userDrawn="1"/>
          </p:nvSpPr>
          <p:spPr bwMode="gray">
            <a:xfrm>
              <a:off x="4201" y="-1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6" name="Oval 70"/>
            <p:cNvSpPr>
              <a:spLocks noChangeArrowheads="1"/>
            </p:cNvSpPr>
            <p:nvPr userDrawn="1"/>
          </p:nvSpPr>
          <p:spPr bwMode="gray">
            <a:xfrm>
              <a:off x="4471" y="-29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77" name="Oval 71"/>
            <p:cNvSpPr>
              <a:spLocks noChangeArrowheads="1"/>
            </p:cNvSpPr>
            <p:nvPr userDrawn="1"/>
          </p:nvSpPr>
          <p:spPr bwMode="gray">
            <a:xfrm>
              <a:off x="4607" y="-154"/>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grpSp>
          <p:nvGrpSpPr>
            <p:cNvPr id="1078" name="Group 72"/>
            <p:cNvGrpSpPr>
              <a:grpSpLocks/>
            </p:cNvGrpSpPr>
            <p:nvPr userDrawn="1"/>
          </p:nvGrpSpPr>
          <p:grpSpPr bwMode="auto">
            <a:xfrm>
              <a:off x="3935" y="-638"/>
              <a:ext cx="1532" cy="635"/>
              <a:chOff x="-765" y="-1448"/>
              <a:chExt cx="1532" cy="2896"/>
            </a:xfrm>
          </p:grpSpPr>
          <p:sp>
            <p:nvSpPr>
              <p:cNvPr id="1099" name="Line 73"/>
              <p:cNvSpPr>
                <a:spLocks noChangeShapeType="1"/>
              </p:cNvSpPr>
              <p:nvPr userDrawn="1"/>
            </p:nvSpPr>
            <p:spPr bwMode="gray">
              <a:xfrm>
                <a:off x="-765"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0" name="Line 74"/>
              <p:cNvSpPr>
                <a:spLocks noChangeShapeType="1"/>
              </p:cNvSpPr>
              <p:nvPr userDrawn="1"/>
            </p:nvSpPr>
            <p:spPr bwMode="gray">
              <a:xfrm>
                <a:off x="-614"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1" name="Line 75"/>
              <p:cNvSpPr>
                <a:spLocks noChangeShapeType="1"/>
              </p:cNvSpPr>
              <p:nvPr userDrawn="1"/>
            </p:nvSpPr>
            <p:spPr bwMode="gray">
              <a:xfrm>
                <a:off x="-478"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2" name="Line 76"/>
              <p:cNvSpPr>
                <a:spLocks noChangeShapeType="1"/>
              </p:cNvSpPr>
              <p:nvPr userDrawn="1"/>
            </p:nvSpPr>
            <p:spPr bwMode="gray">
              <a:xfrm>
                <a:off x="-342"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3" name="Line 77"/>
              <p:cNvSpPr>
                <a:spLocks noChangeShapeType="1"/>
              </p:cNvSpPr>
              <p:nvPr userDrawn="1"/>
            </p:nvSpPr>
            <p:spPr bwMode="gray">
              <a:xfrm>
                <a:off x="-206" y="-1439"/>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4" name="Line 78"/>
              <p:cNvSpPr>
                <a:spLocks noChangeShapeType="1"/>
              </p:cNvSpPr>
              <p:nvPr userDrawn="1"/>
            </p:nvSpPr>
            <p:spPr bwMode="gray">
              <a:xfrm>
                <a:off x="-70" y="-1448"/>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5" name="Line 79"/>
              <p:cNvSpPr>
                <a:spLocks noChangeShapeType="1"/>
              </p:cNvSpPr>
              <p:nvPr userDrawn="1"/>
            </p:nvSpPr>
            <p:spPr bwMode="gray">
              <a:xfrm>
                <a:off x="72"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6" name="Line 80"/>
              <p:cNvSpPr>
                <a:spLocks noChangeShapeType="1"/>
              </p:cNvSpPr>
              <p:nvPr userDrawn="1"/>
            </p:nvSpPr>
            <p:spPr bwMode="gray">
              <a:xfrm>
                <a:off x="223"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7" name="Line 81"/>
              <p:cNvSpPr>
                <a:spLocks noChangeShapeType="1"/>
              </p:cNvSpPr>
              <p:nvPr userDrawn="1"/>
            </p:nvSpPr>
            <p:spPr bwMode="gray">
              <a:xfrm>
                <a:off x="359" y="-1443"/>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8" name="Line 82"/>
              <p:cNvSpPr>
                <a:spLocks noChangeShapeType="1"/>
              </p:cNvSpPr>
              <p:nvPr userDrawn="1"/>
            </p:nvSpPr>
            <p:spPr bwMode="gray">
              <a:xfrm>
                <a:off x="495"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09" name="Line 83"/>
              <p:cNvSpPr>
                <a:spLocks noChangeShapeType="1"/>
              </p:cNvSpPr>
              <p:nvPr userDrawn="1"/>
            </p:nvSpPr>
            <p:spPr bwMode="gray">
              <a:xfrm>
                <a:off x="631" y="-1439"/>
                <a:ext cx="0" cy="2887"/>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110" name="Line 84"/>
              <p:cNvSpPr>
                <a:spLocks noChangeShapeType="1"/>
              </p:cNvSpPr>
              <p:nvPr userDrawn="1"/>
            </p:nvSpPr>
            <p:spPr bwMode="gray">
              <a:xfrm>
                <a:off x="767" y="-1443"/>
                <a:ext cx="0" cy="288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079" name="Oval 85"/>
            <p:cNvSpPr>
              <a:spLocks noChangeArrowheads="1"/>
            </p:cNvSpPr>
            <p:nvPr userDrawn="1"/>
          </p:nvSpPr>
          <p:spPr bwMode="gray">
            <a:xfrm>
              <a:off x="4750" y="-36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0" name="Oval 86"/>
            <p:cNvSpPr>
              <a:spLocks noChangeArrowheads="1"/>
            </p:cNvSpPr>
            <p:nvPr userDrawn="1"/>
          </p:nvSpPr>
          <p:spPr bwMode="gray">
            <a:xfrm>
              <a:off x="4748" y="-54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1" name="Oval 87"/>
            <p:cNvSpPr>
              <a:spLocks noChangeArrowheads="1"/>
            </p:cNvSpPr>
            <p:nvPr userDrawn="1"/>
          </p:nvSpPr>
          <p:spPr bwMode="gray">
            <a:xfrm>
              <a:off x="5038" y="-42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2" name="Oval 88"/>
            <p:cNvSpPr>
              <a:spLocks noChangeArrowheads="1"/>
            </p:cNvSpPr>
            <p:nvPr userDrawn="1"/>
          </p:nvSpPr>
          <p:spPr bwMode="gray">
            <a:xfrm>
              <a:off x="5038" y="-543"/>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3" name="Oval 89"/>
            <p:cNvSpPr>
              <a:spLocks noChangeArrowheads="1"/>
            </p:cNvSpPr>
            <p:nvPr userDrawn="1"/>
          </p:nvSpPr>
          <p:spPr bwMode="gray">
            <a:xfrm>
              <a:off x="5308" y="-28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4" name="Oval 90"/>
            <p:cNvSpPr>
              <a:spLocks noChangeArrowheads="1"/>
            </p:cNvSpPr>
            <p:nvPr userDrawn="1"/>
          </p:nvSpPr>
          <p:spPr bwMode="gray">
            <a:xfrm>
              <a:off x="5444" y="-151"/>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5" name="Oval 91"/>
            <p:cNvSpPr>
              <a:spLocks noChangeArrowheads="1"/>
            </p:cNvSpPr>
            <p:nvPr userDrawn="1"/>
          </p:nvSpPr>
          <p:spPr bwMode="gray">
            <a:xfrm>
              <a:off x="5580" y="-286"/>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6" name="Oval 92"/>
            <p:cNvSpPr>
              <a:spLocks noChangeArrowheads="1"/>
            </p:cNvSpPr>
            <p:nvPr userDrawn="1"/>
          </p:nvSpPr>
          <p:spPr bwMode="gray">
            <a:xfrm>
              <a:off x="5578" y="-547"/>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7" name="Oval 93"/>
            <p:cNvSpPr>
              <a:spLocks noChangeArrowheads="1"/>
            </p:cNvSpPr>
            <p:nvPr userDrawn="1"/>
          </p:nvSpPr>
          <p:spPr bwMode="gray">
            <a:xfrm>
              <a:off x="5868" y="-42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8" name="Oval 94"/>
            <p:cNvSpPr>
              <a:spLocks noChangeArrowheads="1"/>
            </p:cNvSpPr>
            <p:nvPr userDrawn="1"/>
          </p:nvSpPr>
          <p:spPr bwMode="gray">
            <a:xfrm>
              <a:off x="5868" y="-155"/>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89" name="Oval 95"/>
            <p:cNvSpPr>
              <a:spLocks noChangeArrowheads="1"/>
            </p:cNvSpPr>
            <p:nvPr userDrawn="1"/>
          </p:nvSpPr>
          <p:spPr bwMode="gray">
            <a:xfrm>
              <a:off x="6138" y="-280"/>
              <a:ext cx="44" cy="44"/>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90" name="Line 96"/>
            <p:cNvSpPr>
              <a:spLocks noChangeShapeType="1"/>
            </p:cNvSpPr>
            <p:nvPr userDrawn="1"/>
          </p:nvSpPr>
          <p:spPr bwMode="gray">
            <a:xfrm>
              <a:off x="5602"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1" name="Line 97"/>
            <p:cNvSpPr>
              <a:spLocks noChangeShapeType="1"/>
            </p:cNvSpPr>
            <p:nvPr userDrawn="1"/>
          </p:nvSpPr>
          <p:spPr bwMode="gray">
            <a:xfrm>
              <a:off x="5753"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2" name="Line 98"/>
            <p:cNvSpPr>
              <a:spLocks noChangeShapeType="1"/>
            </p:cNvSpPr>
            <p:nvPr userDrawn="1"/>
          </p:nvSpPr>
          <p:spPr bwMode="gray">
            <a:xfrm>
              <a:off x="5889" y="-636"/>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3" name="Line 99"/>
            <p:cNvSpPr>
              <a:spLocks noChangeShapeType="1"/>
            </p:cNvSpPr>
            <p:nvPr userDrawn="1"/>
          </p:nvSpPr>
          <p:spPr bwMode="gray">
            <a:xfrm>
              <a:off x="6025"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4" name="Line 100"/>
            <p:cNvSpPr>
              <a:spLocks noChangeShapeType="1"/>
            </p:cNvSpPr>
            <p:nvPr userDrawn="1"/>
          </p:nvSpPr>
          <p:spPr bwMode="gray">
            <a:xfrm>
              <a:off x="6161" y="-635"/>
              <a:ext cx="0" cy="632"/>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5" name="Line 101"/>
            <p:cNvSpPr>
              <a:spLocks noChangeShapeType="1"/>
            </p:cNvSpPr>
            <p:nvPr userDrawn="1"/>
          </p:nvSpPr>
          <p:spPr bwMode="gray">
            <a:xfrm>
              <a:off x="476" y="-525"/>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6" name="Line 102"/>
            <p:cNvSpPr>
              <a:spLocks noChangeShapeType="1"/>
            </p:cNvSpPr>
            <p:nvPr userDrawn="1"/>
          </p:nvSpPr>
          <p:spPr bwMode="gray">
            <a:xfrm>
              <a:off x="477" y="-389"/>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7" name="Line 103"/>
            <p:cNvSpPr>
              <a:spLocks noChangeShapeType="1"/>
            </p:cNvSpPr>
            <p:nvPr userDrawn="1"/>
          </p:nvSpPr>
          <p:spPr bwMode="gray">
            <a:xfrm>
              <a:off x="478" y="-253"/>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sp>
          <p:nvSpPr>
            <p:cNvPr id="1098" name="Line 104"/>
            <p:cNvSpPr>
              <a:spLocks noChangeShapeType="1"/>
            </p:cNvSpPr>
            <p:nvPr userDrawn="1"/>
          </p:nvSpPr>
          <p:spPr bwMode="gray">
            <a:xfrm>
              <a:off x="480" y="-126"/>
              <a:ext cx="5760" cy="0"/>
            </a:xfrm>
            <a:prstGeom prst="line">
              <a:avLst/>
            </a:prstGeom>
            <a:noFill/>
            <a:ln w="9525">
              <a:solidFill>
                <a:schemeClr val="bg1"/>
              </a:solidFill>
              <a:round/>
              <a:headEnd/>
              <a:tailEnd/>
            </a:ln>
            <a:extLst>
              <a:ext uri="{909E8E84-426E-40DD-AFC4-6F175D3DCCD1}">
                <a14:hiddenFill xmlns:a14="http://schemas.microsoft.com/office/drawing/2010/main">
                  <a:noFill/>
                </a14:hiddenFill>
              </a:ext>
            </a:extLst>
          </p:spPr>
          <p:txBody>
            <a:bodyPr/>
            <a:lstStyle/>
            <a:p>
              <a:endParaRPr lang="uk-UA"/>
            </a:p>
          </p:txBody>
        </p:sp>
      </p:grpSp>
      <p:sp>
        <p:nvSpPr>
          <p:cNvPr id="1129" name="Rectangle 105"/>
          <p:cNvSpPr>
            <a:spLocks noChangeArrowheads="1"/>
          </p:cNvSpPr>
          <p:nvPr/>
        </p:nvSpPr>
        <p:spPr bwMode="gray">
          <a:xfrm>
            <a:off x="0" y="800100"/>
            <a:ext cx="9144000" cy="301625"/>
          </a:xfrm>
          <a:prstGeom prst="rect">
            <a:avLst/>
          </a:prstGeom>
          <a:gradFill rotWithShape="1">
            <a:gsLst>
              <a:gs pos="0">
                <a:schemeClr val="tx1">
                  <a:gamma/>
                  <a:shade val="46275"/>
                  <a:invGamma/>
                </a:schemeClr>
              </a:gs>
              <a:gs pos="100000">
                <a:schemeClr val="tx1"/>
              </a:gs>
            </a:gsLst>
            <a:lin ang="0" scaled="1"/>
          </a:gradFill>
          <a:ln w="9525">
            <a:noFill/>
            <a:miter lim="800000"/>
            <a:headEnd/>
            <a:tailEnd/>
          </a:ln>
          <a:effectLst/>
        </p:spPr>
        <p:txBody>
          <a:bodyPr wrap="none" anchor="ctr"/>
          <a:lstStyle/>
          <a:p>
            <a:pPr eaLnBrk="1" fontAlgn="auto" hangingPunct="1">
              <a:spcBef>
                <a:spcPts val="0"/>
              </a:spcBef>
              <a:spcAft>
                <a:spcPts val="0"/>
              </a:spcAft>
              <a:defRPr/>
            </a:pPr>
            <a:endParaRPr lang="ru-RU">
              <a:latin typeface="+mn-lt"/>
              <a:cs typeface="+mn-cs"/>
            </a:endParaRPr>
          </a:p>
        </p:txBody>
      </p:sp>
      <p:sp>
        <p:nvSpPr>
          <p:cNvPr id="1029" name="Oval 106" descr="06_original_w"/>
          <p:cNvSpPr>
            <a:spLocks noChangeArrowheads="1"/>
          </p:cNvSpPr>
          <p:nvPr/>
        </p:nvSpPr>
        <p:spPr bwMode="gray">
          <a:xfrm>
            <a:off x="7956550" y="404813"/>
            <a:ext cx="936625" cy="1008062"/>
          </a:xfrm>
          <a:prstGeom prst="ellipse">
            <a:avLst/>
          </a:prstGeom>
          <a:blipFill dpi="0" rotWithShape="1">
            <a:blip r:embed="rId13"/>
            <a:srcRect/>
            <a:stretch>
              <a:fillRect/>
            </a:stretch>
          </a:blipFill>
          <a:ln w="57150">
            <a:solidFill>
              <a:schemeClr val="tx1"/>
            </a:solidFill>
            <a:round/>
            <a:headEnd/>
            <a:tailEnd/>
          </a:ln>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uk-UA" altLang="uk-UA" smtClean="0"/>
          </a:p>
        </p:txBody>
      </p:sp>
      <p:sp>
        <p:nvSpPr>
          <p:cNvPr id="1030" name="Rectangle 3"/>
          <p:cNvSpPr>
            <a:spLocks noGrp="1" noChangeArrowheads="1"/>
          </p:cNvSpPr>
          <p:nvPr>
            <p:ph type="body" idx="1"/>
          </p:nvPr>
        </p:nvSpPr>
        <p:spPr bwMode="auto">
          <a:xfrm>
            <a:off x="457200" y="1228725"/>
            <a:ext cx="8229600" cy="509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uk-UA" smtClean="0"/>
              <a:t>Образец текста</a:t>
            </a:r>
          </a:p>
          <a:p>
            <a:pPr lvl="1"/>
            <a:r>
              <a:rPr lang="en-US" altLang="uk-UA" smtClean="0"/>
              <a:t>Второй уровень</a:t>
            </a:r>
          </a:p>
          <a:p>
            <a:pPr lvl="2"/>
            <a:r>
              <a:rPr lang="en-US" altLang="uk-UA" smtClean="0"/>
              <a:t>Третий уровень</a:t>
            </a:r>
          </a:p>
          <a:p>
            <a:pPr lvl="3"/>
            <a:r>
              <a:rPr lang="en-US" altLang="uk-UA" smtClean="0"/>
              <a:t>Четвертый уровень</a:t>
            </a:r>
          </a:p>
          <a:p>
            <a:pPr lvl="4"/>
            <a:r>
              <a:rPr lang="en-US" altLang="uk-UA" smtClean="0"/>
              <a:t>Пятый уровень</a:t>
            </a:r>
          </a:p>
        </p:txBody>
      </p:sp>
      <p:sp>
        <p:nvSpPr>
          <p:cNvPr id="1028" name="Rectangle 4"/>
          <p:cNvSpPr>
            <a:spLocks noGrp="1" noChangeArrowheads="1"/>
          </p:cNvSpPr>
          <p:nvPr>
            <p:ph type="dt" sz="half" idx="2"/>
          </p:nvPr>
        </p:nvSpPr>
        <p:spPr bwMode="auto">
          <a:xfrm>
            <a:off x="457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0">
                <a:latin typeface="+mn-lt"/>
                <a:cs typeface="+mn-cs"/>
              </a:defRPr>
            </a:lvl1pPr>
          </a:lstStyle>
          <a:p>
            <a:pPr>
              <a:defRPr/>
            </a:pPr>
            <a:fld id="{A95AFC7E-0181-4ED6-9046-95DD480F976B}" type="datetimeFigureOut">
              <a:rPr lang="ru-RU"/>
              <a:pPr>
                <a:defRPr/>
              </a:pPr>
              <a:t>28.04.2023</a:t>
            </a:fld>
            <a:endParaRPr lang="ru-RU"/>
          </a:p>
        </p:txBody>
      </p:sp>
      <p:sp>
        <p:nvSpPr>
          <p:cNvPr id="3" name="Rectangle 5"/>
          <p:cNvSpPr>
            <a:spLocks noGrp="1" noChangeArrowheads="1"/>
          </p:cNvSpPr>
          <p:nvPr>
            <p:ph type="ftr" sz="quarter" idx="3"/>
          </p:nvPr>
        </p:nvSpPr>
        <p:spPr bwMode="auto">
          <a:xfrm>
            <a:off x="3124200" y="6400800"/>
            <a:ext cx="2895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0">
                <a:latin typeface="+mn-lt"/>
                <a:cs typeface="+mn-cs"/>
              </a:defRPr>
            </a:lvl1pPr>
          </a:lstStyle>
          <a:p>
            <a:pPr>
              <a:defRPr/>
            </a:pPr>
            <a:endParaRPr lang="ru-RU"/>
          </a:p>
        </p:txBody>
      </p:sp>
      <p:sp>
        <p:nvSpPr>
          <p:cNvPr id="4" name="Rectangle 6"/>
          <p:cNvSpPr>
            <a:spLocks noGrp="1" noChangeArrowheads="1"/>
          </p:cNvSpPr>
          <p:nvPr>
            <p:ph type="sldNum" sz="quarter" idx="4"/>
          </p:nvPr>
        </p:nvSpPr>
        <p:spPr bwMode="auto">
          <a:xfrm>
            <a:off x="6553200" y="6400800"/>
            <a:ext cx="2133600" cy="3206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9EE5AEF-E962-4A57-8304-8F18007BB3C8}" type="slidenum">
              <a:rPr lang="ru-RU" altLang="uk-UA"/>
              <a:pPr>
                <a:defRPr/>
              </a:pPr>
              <a:t>‹#›</a:t>
            </a:fld>
            <a:endParaRPr lang="ru-RU" altLang="uk-UA"/>
          </a:p>
        </p:txBody>
      </p:sp>
      <p:sp>
        <p:nvSpPr>
          <p:cNvPr id="1034" name="Rectangle 2"/>
          <p:cNvSpPr>
            <a:spLocks noGrp="1" noChangeArrowheads="1"/>
          </p:cNvSpPr>
          <p:nvPr>
            <p:ph type="title"/>
          </p:nvPr>
        </p:nvSpPr>
        <p:spPr bwMode="black">
          <a:xfrm>
            <a:off x="457200" y="228600"/>
            <a:ext cx="7391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uk-UA" smtClean="0"/>
              <a:t>Образец заголовка</a:t>
            </a:r>
          </a:p>
        </p:txBody>
      </p:sp>
    </p:spTree>
  </p:cSld>
  <p:clrMap bg1="lt1" tx1="dk1" bg2="lt2" tx2="dk2" accent1="accent1" accent2="accent2" accent3="accent3" accent4="accent4" accent5="accent5" accent6="accent6" hlink="hlink" folHlink="folHlink"/>
  <p:sldLayoutIdLst>
    <p:sldLayoutId id="2147485275" r:id="rId1"/>
    <p:sldLayoutId id="2147485276" r:id="rId2"/>
    <p:sldLayoutId id="2147485277" r:id="rId3"/>
    <p:sldLayoutId id="2147485278" r:id="rId4"/>
    <p:sldLayoutId id="2147485279" r:id="rId5"/>
    <p:sldLayoutId id="2147485280" r:id="rId6"/>
    <p:sldLayoutId id="2147485281" r:id="rId7"/>
    <p:sldLayoutId id="2147485282" r:id="rId8"/>
    <p:sldLayoutId id="2147485283" r:id="rId9"/>
    <p:sldLayoutId id="2147485284" r:id="rId10"/>
    <p:sldLayoutId id="2147485285" r:id="rId11"/>
  </p:sldLayoutIdLst>
  <p:transition>
    <p:strips dir="ld"/>
  </p:transition>
  <p:txStyles>
    <p:titleStyle>
      <a:lvl1pPr algn="r" rtl="0" eaLnBrk="0" fontAlgn="base" hangingPunct="0">
        <a:spcBef>
          <a:spcPct val="0"/>
        </a:spcBef>
        <a:spcAft>
          <a:spcPct val="0"/>
        </a:spcAft>
        <a:defRPr sz="2800" b="1" i="1">
          <a:solidFill>
            <a:schemeClr val="tx1"/>
          </a:solidFill>
          <a:latin typeface="+mj-lt"/>
          <a:ea typeface="+mj-ea"/>
          <a:cs typeface="+mj-cs"/>
        </a:defRPr>
      </a:lvl1pPr>
      <a:lvl2pPr algn="r" rtl="0" eaLnBrk="0" fontAlgn="base" hangingPunct="0">
        <a:spcBef>
          <a:spcPct val="0"/>
        </a:spcBef>
        <a:spcAft>
          <a:spcPct val="0"/>
        </a:spcAft>
        <a:defRPr sz="2800" b="1" i="1">
          <a:solidFill>
            <a:schemeClr val="tx1"/>
          </a:solidFill>
          <a:latin typeface="Verdana" pitchFamily="34" charset="0"/>
        </a:defRPr>
      </a:lvl2pPr>
      <a:lvl3pPr algn="r" rtl="0" eaLnBrk="0" fontAlgn="base" hangingPunct="0">
        <a:spcBef>
          <a:spcPct val="0"/>
        </a:spcBef>
        <a:spcAft>
          <a:spcPct val="0"/>
        </a:spcAft>
        <a:defRPr sz="2800" b="1" i="1">
          <a:solidFill>
            <a:schemeClr val="tx1"/>
          </a:solidFill>
          <a:latin typeface="Verdana" pitchFamily="34" charset="0"/>
        </a:defRPr>
      </a:lvl3pPr>
      <a:lvl4pPr algn="r" rtl="0" eaLnBrk="0" fontAlgn="base" hangingPunct="0">
        <a:spcBef>
          <a:spcPct val="0"/>
        </a:spcBef>
        <a:spcAft>
          <a:spcPct val="0"/>
        </a:spcAft>
        <a:defRPr sz="2800" b="1" i="1">
          <a:solidFill>
            <a:schemeClr val="tx1"/>
          </a:solidFill>
          <a:latin typeface="Verdana" pitchFamily="34" charset="0"/>
        </a:defRPr>
      </a:lvl4pPr>
      <a:lvl5pPr algn="r" rtl="0" eaLnBrk="0" fontAlgn="base" hangingPunct="0">
        <a:spcBef>
          <a:spcPct val="0"/>
        </a:spcBef>
        <a:spcAft>
          <a:spcPct val="0"/>
        </a:spcAft>
        <a:defRPr sz="2800" b="1" i="1">
          <a:solidFill>
            <a:schemeClr val="tx1"/>
          </a:solidFill>
          <a:latin typeface="Verdana" pitchFamily="34" charset="0"/>
        </a:defRPr>
      </a:lvl5pPr>
      <a:lvl6pPr marL="457200" algn="r" rtl="0" eaLnBrk="1" fontAlgn="base" hangingPunct="1">
        <a:spcBef>
          <a:spcPct val="0"/>
        </a:spcBef>
        <a:spcAft>
          <a:spcPct val="0"/>
        </a:spcAft>
        <a:defRPr sz="2800" b="1" i="1">
          <a:solidFill>
            <a:schemeClr val="tx1"/>
          </a:solidFill>
          <a:latin typeface="Verdana" pitchFamily="34" charset="0"/>
        </a:defRPr>
      </a:lvl6pPr>
      <a:lvl7pPr marL="914400" algn="r" rtl="0" eaLnBrk="1" fontAlgn="base" hangingPunct="1">
        <a:spcBef>
          <a:spcPct val="0"/>
        </a:spcBef>
        <a:spcAft>
          <a:spcPct val="0"/>
        </a:spcAft>
        <a:defRPr sz="2800" b="1" i="1">
          <a:solidFill>
            <a:schemeClr val="tx1"/>
          </a:solidFill>
          <a:latin typeface="Verdana" pitchFamily="34" charset="0"/>
        </a:defRPr>
      </a:lvl7pPr>
      <a:lvl8pPr marL="1371600" algn="r" rtl="0" eaLnBrk="1" fontAlgn="base" hangingPunct="1">
        <a:spcBef>
          <a:spcPct val="0"/>
        </a:spcBef>
        <a:spcAft>
          <a:spcPct val="0"/>
        </a:spcAft>
        <a:defRPr sz="2800" b="1" i="1">
          <a:solidFill>
            <a:schemeClr val="tx1"/>
          </a:solidFill>
          <a:latin typeface="Verdana" pitchFamily="34" charset="0"/>
        </a:defRPr>
      </a:lvl8pPr>
      <a:lvl9pPr marL="1828800" algn="r" rtl="0" eaLnBrk="1" fontAlgn="base" hangingPunct="1">
        <a:spcBef>
          <a:spcPct val="0"/>
        </a:spcBef>
        <a:spcAft>
          <a:spcPct val="0"/>
        </a:spcAft>
        <a:defRPr sz="2800" b="1" i="1">
          <a:solidFill>
            <a:schemeClr val="tx1"/>
          </a:solidFill>
          <a:latin typeface="Verdana" pitchFamily="34"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buChar char="v"/>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764704"/>
            <a:ext cx="9144000" cy="4929187"/>
          </a:xfrm>
        </p:spPr>
        <p:txBody>
          <a:bodyPr/>
          <a:lstStyle/>
          <a:p>
            <a:pPr algn="ctr">
              <a:defRPr/>
            </a:pPr>
            <a:r>
              <a:rPr lang="uk-UA" sz="5400" i="0" dirty="0" smtClean="0">
                <a:solidFill>
                  <a:schemeClr val="accent4">
                    <a:lumMod val="50000"/>
                  </a:schemeClr>
                </a:solidFill>
                <a:latin typeface="Bookman Old Style" pitchFamily="18" charset="0"/>
              </a:rPr>
              <a:t>Тема </a:t>
            </a:r>
            <a:r>
              <a:rPr lang="en-US" sz="5400" i="0" dirty="0" smtClean="0">
                <a:solidFill>
                  <a:schemeClr val="accent4">
                    <a:lumMod val="50000"/>
                  </a:schemeClr>
                </a:solidFill>
                <a:latin typeface="Bookman Old Style" pitchFamily="18" charset="0"/>
              </a:rPr>
              <a:t>1</a:t>
            </a:r>
            <a:r>
              <a:rPr lang="uk-UA" sz="5400" i="0" dirty="0" smtClean="0">
                <a:solidFill>
                  <a:schemeClr val="accent4">
                    <a:lumMod val="50000"/>
                  </a:schemeClr>
                </a:solidFill>
                <a:latin typeface="Bookman Old Style" pitchFamily="18" charset="0"/>
              </a:rPr>
              <a:t>.</a:t>
            </a:r>
            <a:r>
              <a:rPr lang="ru-RU" sz="4400" i="0" dirty="0">
                <a:latin typeface="Bookman Old Style" pitchFamily="18" charset="0"/>
              </a:rPr>
              <a:t/>
            </a:r>
            <a:br>
              <a:rPr lang="ru-RU" sz="4400" i="0" dirty="0">
                <a:latin typeface="Bookman Old Style" pitchFamily="18" charset="0"/>
              </a:rPr>
            </a:br>
            <a:r>
              <a:rPr lang="ru-RU" sz="4400" i="0" dirty="0" err="1">
                <a:latin typeface="Bookman Old Style" pitchFamily="18" charset="0"/>
              </a:rPr>
              <a:t>Поняття</a:t>
            </a:r>
            <a:r>
              <a:rPr lang="ru-RU" sz="4400" i="0" dirty="0">
                <a:latin typeface="Bookman Old Style" pitchFamily="18" charset="0"/>
              </a:rPr>
              <a:t> науки і </a:t>
            </a:r>
            <a:r>
              <a:rPr lang="ru-RU" sz="4400" i="0" dirty="0" err="1">
                <a:latin typeface="Bookman Old Style" pitchFamily="18" charset="0"/>
              </a:rPr>
              <a:t>наукової</a:t>
            </a:r>
            <a:r>
              <a:rPr lang="ru-RU" sz="4400" i="0" dirty="0">
                <a:latin typeface="Bookman Old Style" pitchFamily="18" charset="0"/>
              </a:rPr>
              <a:t> діяльності</a:t>
            </a:r>
            <a:endParaRPr lang="ru-RU" sz="5400" i="0" dirty="0">
              <a:latin typeface="Bookman Old Style" pitchFamily="18" charset="0"/>
            </a:endParaRPr>
          </a:p>
        </p:txBody>
      </p:sp>
    </p:spTree>
  </p:cSld>
  <p:clrMapOvr>
    <a:masterClrMapping/>
  </p:clrMapOvr>
  <p:transition>
    <p:strips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4265" y="116632"/>
            <a:ext cx="8640452" cy="535531"/>
          </a:xfrm>
          <a:prstGeom prst="rect">
            <a:avLst/>
          </a:prstGeom>
        </p:spPr>
        <p:txBody>
          <a:bodyPr wrap="square">
            <a:spAutoFit/>
          </a:bodyPr>
          <a:lstStyle/>
          <a:p>
            <a:pPr algn="ctr">
              <a:lnSpc>
                <a:spcPct val="80000"/>
              </a:lnSpc>
              <a:spcAft>
                <a:spcPts val="0"/>
              </a:spcAft>
            </a:pPr>
            <a:r>
              <a:rPr lang="ru-RU" sz="3600" b="1" dirty="0">
                <a:latin typeface="+mn-lt"/>
                <a:ea typeface="Calibri" panose="020F0502020204030204" pitchFamily="34" charset="0"/>
              </a:rPr>
              <a:t>Варіанти </a:t>
            </a:r>
            <a:r>
              <a:rPr lang="ru-RU" sz="3600" b="1" dirty="0" err="1">
                <a:latin typeface="+mn-lt"/>
                <a:ea typeface="Calibri" panose="020F0502020204030204" pitchFamily="34" charset="0"/>
              </a:rPr>
              <a:t>дефініції</a:t>
            </a:r>
            <a:r>
              <a:rPr lang="ru-RU" sz="3600" b="1" dirty="0">
                <a:latin typeface="+mn-lt"/>
                <a:ea typeface="Calibri" panose="020F0502020204030204" pitchFamily="34" charset="0"/>
              </a:rPr>
              <a:t> </a:t>
            </a:r>
            <a:r>
              <a:rPr lang="ru-RU" sz="3600" b="1" dirty="0" err="1">
                <a:latin typeface="+mn-lt"/>
                <a:ea typeface="Calibri" panose="020F0502020204030204" pitchFamily="34" charset="0"/>
              </a:rPr>
              <a:t>терміна</a:t>
            </a:r>
            <a:r>
              <a:rPr lang="ru-RU" sz="3600" b="1" dirty="0">
                <a:latin typeface="+mn-lt"/>
                <a:ea typeface="Calibri" panose="020F0502020204030204" pitchFamily="34" charset="0"/>
              </a:rPr>
              <a:t> “наука”</a:t>
            </a:r>
            <a:endParaRPr lang="uk-UA" sz="3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3881329827"/>
              </p:ext>
            </p:extLst>
          </p:nvPr>
        </p:nvGraphicFramePr>
        <p:xfrm>
          <a:off x="107504" y="652163"/>
          <a:ext cx="8928992" cy="6108993"/>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a16="http://schemas.microsoft.com/office/drawing/2014/main" xmlns="" val="25817436"/>
                    </a:ext>
                  </a:extLst>
                </a:gridCol>
                <a:gridCol w="4032448">
                  <a:extLst>
                    <a:ext uri="{9D8B030D-6E8A-4147-A177-3AD203B41FA5}">
                      <a16:colId xmlns:a16="http://schemas.microsoft.com/office/drawing/2014/main" xmlns="" val="2162601133"/>
                    </a:ext>
                  </a:extLst>
                </a:gridCol>
                <a:gridCol w="3384376">
                  <a:extLst>
                    <a:ext uri="{9D8B030D-6E8A-4147-A177-3AD203B41FA5}">
                      <a16:colId xmlns:a16="http://schemas.microsoft.com/office/drawing/2014/main" xmlns="" val="1812659224"/>
                    </a:ext>
                  </a:extLst>
                </a:gridCol>
              </a:tblGrid>
              <a:tr h="287498">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xmlns="" val="2559676895"/>
                  </a:ext>
                </a:extLst>
              </a:tr>
              <a:tr h="1196932">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Шарль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Ріше</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Richet</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spc="-50" dirty="0">
                          <a:solidFill>
                            <a:sysClr val="windowText" lastClr="000000"/>
                          </a:solidFill>
                          <a:effectLst/>
                          <a:latin typeface="Times New Roman" panose="02020603050405020304" pitchFamily="18" charset="0"/>
                          <a:cs typeface="Times New Roman" panose="02020603050405020304" pitchFamily="18" charset="0"/>
                        </a:rPr>
                        <a:t>Наука вимагає дедалі більших жертв. Вона не бажає ні з ким ділитися. Вона вимагає, щоб окремі люди присвячували їй усе своє існування, весь свій інтелект, всю свою працю. ... Знати, коли слід виявити завзятість, коли зупинитися, – це дар, властивий таланту і навіть генію.</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spcAft>
                          <a:spcPts val="0"/>
                        </a:spcAft>
                      </a:pPr>
                      <a:r>
                        <a:rPr lang="uk-UA" sz="1400" dirty="0" smtClean="0">
                          <a:solidFill>
                            <a:sysClr val="windowText" lastClr="000000"/>
                          </a:solidFill>
                          <a:effectLst/>
                          <a:latin typeface="Times New Roman" panose="02020603050405020304" pitchFamily="18" charset="0"/>
                          <a:cs typeface="Times New Roman" panose="02020603050405020304" pitchFamily="18" charset="0"/>
                        </a:rPr>
                        <a:t>Кондрашов</a:t>
                      </a:r>
                      <a:r>
                        <a:rPr lang="en-US" sz="1400" baseline="0" dirty="0" smtClean="0">
                          <a:solidFill>
                            <a:sysClr val="windowText" lastClr="000000"/>
                          </a:solidFill>
                          <a:effectLst/>
                          <a:latin typeface="Times New Roman" panose="02020603050405020304" pitchFamily="18" charset="0"/>
                          <a:cs typeface="Times New Roman" panose="02020603050405020304" pitchFamily="18" charset="0"/>
                        </a:rPr>
                        <a:t> </a:t>
                      </a:r>
                      <a:r>
                        <a:rPr lang="uk-UA" sz="1400" dirty="0" smtClean="0">
                          <a:solidFill>
                            <a:sysClr val="windowText" lastClr="000000"/>
                          </a:solidFill>
                          <a:effectLst/>
                          <a:latin typeface="Times New Roman" panose="02020603050405020304" pitchFamily="18" charset="0"/>
                          <a:cs typeface="Times New Roman" panose="02020603050405020304" pitchFamily="18" charset="0"/>
                        </a:rPr>
                        <a:t>А</a:t>
                      </a:r>
                      <a:r>
                        <a:rPr lang="uk-UA" sz="1400" dirty="0">
                          <a:solidFill>
                            <a:sysClr val="windowText" lastClr="000000"/>
                          </a:solidFill>
                          <a:effectLst/>
                          <a:latin typeface="Times New Roman" panose="02020603050405020304" pitchFamily="18"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cs typeface="Times New Roman" panose="02020603050405020304" pitchFamily="18" charset="0"/>
                        </a:rPr>
                        <a:t>Антология</a:t>
                      </a:r>
                      <a:r>
                        <a:rPr lang="uk-UA" sz="1400" dirty="0">
                          <a:solidFill>
                            <a:sysClr val="windowText" lastClr="000000"/>
                          </a:solidFill>
                          <a:effectLst/>
                          <a:latin typeface="Times New Roman" panose="02020603050405020304" pitchFamily="18"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cs typeface="Times New Roman" panose="02020603050405020304" pitchFamily="18" charset="0"/>
                        </a:rPr>
                        <a:t>успеха</a:t>
                      </a:r>
                      <a:r>
                        <a:rPr lang="uk-UA" sz="1400" dirty="0">
                          <a:solidFill>
                            <a:sysClr val="windowText" lastClr="000000"/>
                          </a:solidFill>
                          <a:effectLst/>
                          <a:latin typeface="Times New Roman" panose="02020603050405020304" pitchFamily="18" charset="0"/>
                          <a:cs typeface="Times New Roman" panose="02020603050405020304" pitchFamily="18" charset="0"/>
                        </a:rPr>
                        <a:t> в афоризмах / А. Кондрашов. – М.: </a:t>
                      </a:r>
                      <a:r>
                        <a:rPr lang="uk-UA" sz="1400" dirty="0" err="1">
                          <a:solidFill>
                            <a:sysClr val="windowText" lastClr="000000"/>
                          </a:solidFill>
                          <a:effectLst/>
                          <a:latin typeface="Times New Roman" panose="02020603050405020304" pitchFamily="18" charset="0"/>
                          <a:cs typeface="Times New Roman" panose="02020603050405020304" pitchFamily="18" charset="0"/>
                        </a:rPr>
                        <a:t>Ламартис</a:t>
                      </a:r>
                      <a:r>
                        <a:rPr lang="uk-UA" sz="1400" dirty="0">
                          <a:solidFill>
                            <a:sysClr val="windowText" lastClr="000000"/>
                          </a:solidFill>
                          <a:effectLst/>
                          <a:latin typeface="Times New Roman" panose="02020603050405020304" pitchFamily="18" charset="0"/>
                          <a:cs typeface="Times New Roman" panose="02020603050405020304" pitchFamily="18" charset="0"/>
                        </a:rPr>
                        <a:t>, 2010. – 1280 с.</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extLst>
                  <a:ext uri="{0D108BD9-81ED-4DB2-BD59-A6C34878D82A}">
                    <a16:rowId xmlns:a16="http://schemas.microsoft.com/office/drawing/2014/main" xmlns="" val="643438766"/>
                  </a:ext>
                </a:extLst>
              </a:tr>
              <a:tr h="598466">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Арбітр Гай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Петроній</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скарб, і вчена людина ніколи не пропаде</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xmlns="" val="1776939889"/>
                  </a:ext>
                </a:extLst>
              </a:tr>
              <a:tr h="1196932">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Френсіс</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Бекон</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є не що інше, як відображення дійсності. </a:t>
                      </a:r>
                    </a:p>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Якби наука сама по собі не приносила ніякої практичної користі, то й тоді не можна було б назвати її марною, аби тільки вона робила витонченим розум і наводила в ньому порядок</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Бэкон</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Фрэнсис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Хрестоматия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ресурс]. – Режим доступу : http://www.philsci. univ.kiev.ua/</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biblio</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/Bekon.htm. </a:t>
                      </a:r>
                    </a:p>
                  </a:txBody>
                  <a:tcPr marL="68580" marR="68580" marT="0" marB="0">
                    <a:solidFill>
                      <a:schemeClr val="bg1"/>
                    </a:solidFill>
                  </a:tcPr>
                </a:tc>
                <a:extLst>
                  <a:ext uri="{0D108BD9-81ED-4DB2-BD59-A6C34878D82A}">
                    <a16:rowId xmlns:a16="http://schemas.microsoft.com/office/drawing/2014/main" xmlns="" val="923906984"/>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П'єр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Бурдьє</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створена, щоб бути неперевершеною</a:t>
                      </a:r>
                    </a:p>
                    <a:p>
                      <a:pPr>
                        <a:lnSpc>
                          <a:spcPct val="115000"/>
                        </a:lnSpc>
                        <a:spcAft>
                          <a:spcPts val="100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Conditions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socials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internationale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idées</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Pierre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Bourdieu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Romanistische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Zeitschriftfur</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Literaturgeschichte</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Heildelberg</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 14–1/2. – 1990. –                p. 1–10.</a:t>
                      </a:r>
                    </a:p>
                  </a:txBody>
                  <a:tcPr marL="68580" marR="68580" marT="0" marB="0">
                    <a:solidFill>
                      <a:schemeClr val="bg1"/>
                    </a:solidFill>
                  </a:tcPr>
                </a:tc>
                <a:extLst>
                  <a:ext uri="{0D108BD9-81ED-4DB2-BD59-A6C34878D82A}">
                    <a16:rowId xmlns:a16="http://schemas.microsoft.com/office/drawing/2014/main" xmlns="" val="2938790195"/>
                  </a:ext>
                </a:extLst>
              </a:tr>
              <a:tr h="997443">
                <a:tc>
                  <a:txBody>
                    <a:bodyPr/>
                    <a:lstStyle/>
                    <a:p>
                      <a:pPr>
                        <a:spcAft>
                          <a:spcPts val="0"/>
                        </a:spcAft>
                      </a:pP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Джон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Десмонд</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Бернал</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не предмет чистого мислення, а предмет мислення, який постійно залучається в практику і постійно підкріплюється практикою. Ось чому науку не може вивчати у відриві від техніки</a:t>
                      </a:r>
                    </a:p>
                  </a:txBody>
                  <a:tcPr marL="68580" marR="68580" marT="0" marB="0">
                    <a:solidFill>
                      <a:schemeClr val="bg1"/>
                    </a:solidFill>
                  </a:tcPr>
                </a:tc>
                <a:tc>
                  <a:txBody>
                    <a:bodyPr/>
                    <a:lstStyle/>
                    <a:p>
                      <a:pPr algn="just">
                        <a:spcAft>
                          <a:spcPts val="0"/>
                        </a:spcAft>
                      </a:pPr>
                      <a:r>
                        <a:rPr lang="uk-UA"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Кондрашов</a:t>
                      </a:r>
                      <a:r>
                        <a:rPr lang="en-US"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2010. – 1280 с.</a:t>
                      </a:r>
                    </a:p>
                  </a:txBody>
                  <a:tcPr marL="68580" marR="68580" marT="0" marB="0">
                    <a:solidFill>
                      <a:schemeClr val="bg1"/>
                    </a:solidFill>
                  </a:tcPr>
                </a:tc>
                <a:extLst>
                  <a:ext uri="{0D108BD9-81ED-4DB2-BD59-A6C34878D82A}">
                    <a16:rowId xmlns:a16="http://schemas.microsoft.com/office/drawing/2014/main" xmlns="" val="2788300570"/>
                  </a:ext>
                </a:extLst>
              </a:tr>
              <a:tr h="598466">
                <a:tc>
                  <a:txBody>
                    <a:bodyPr/>
                    <a:lstStyle/>
                    <a:p>
                      <a:pPr>
                        <a:spcAft>
                          <a:spcPts val="0"/>
                        </a:spcAft>
                      </a:pP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Імре</a:t>
                      </a:r>
                      <a:r>
                        <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Лакатоса</a:t>
                      </a:r>
                      <a:endParaRPr lang="uk-UA" sz="140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spcAft>
                          <a:spcPts val="0"/>
                        </a:spcAft>
                      </a:pPr>
                      <a:r>
                        <a:rPr lang="uk-UA" sz="140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Якщо мета науки – істина, наука має домагатися несуперечності</a:t>
                      </a:r>
                    </a:p>
                  </a:txBody>
                  <a:tcPr marL="68580" marR="68580" marT="0" marB="0">
                    <a:solidFill>
                      <a:schemeClr val="bg1"/>
                    </a:solidFill>
                  </a:tcPr>
                </a:tc>
                <a:tc>
                  <a:txBody>
                    <a:bodyPr/>
                    <a:lstStyle/>
                    <a:p>
                      <a:pPr>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История</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науки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ее</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рациональные</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реконструкции</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И.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Лакатос</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1978. – 235 с.</a:t>
                      </a:r>
                    </a:p>
                  </a:txBody>
                  <a:tcPr marL="68580" marR="68580" marT="0" marB="0">
                    <a:solidFill>
                      <a:schemeClr val="bg1"/>
                    </a:solidFill>
                  </a:tcPr>
                </a:tc>
                <a:extLst>
                  <a:ext uri="{0D108BD9-81ED-4DB2-BD59-A6C34878D82A}">
                    <a16:rowId xmlns:a16="http://schemas.microsoft.com/office/drawing/2014/main" xmlns="" val="1053811956"/>
                  </a:ext>
                </a:extLst>
              </a:tr>
            </a:tbl>
          </a:graphicData>
        </a:graphic>
      </p:graphicFrame>
    </p:spTree>
    <p:extLst>
      <p:ext uri="{BB962C8B-B14F-4D97-AF65-F5344CB8AC3E}">
        <p14:creationId xmlns:p14="http://schemas.microsoft.com/office/powerpoint/2010/main" val="3163182441"/>
      </p:ext>
    </p:extLst>
  </p:cSld>
  <p:clrMapOvr>
    <a:masterClrMapping/>
  </p:clrMapOvr>
  <p:transition>
    <p:strips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6" name="Таблиця 5"/>
          <p:cNvGraphicFramePr>
            <a:graphicFrameLocks noGrp="1"/>
          </p:cNvGraphicFramePr>
          <p:nvPr>
            <p:extLst>
              <p:ext uri="{D42A27DB-BD31-4B8C-83A1-F6EECF244321}">
                <p14:modId xmlns:p14="http://schemas.microsoft.com/office/powerpoint/2010/main" val="549188512"/>
              </p:ext>
            </p:extLst>
          </p:nvPr>
        </p:nvGraphicFramePr>
        <p:xfrm>
          <a:off x="107504" y="23737"/>
          <a:ext cx="8928992" cy="6726999"/>
        </p:xfrm>
        <a:graphic>
          <a:graphicData uri="http://schemas.openxmlformats.org/drawingml/2006/table">
            <a:tbl>
              <a:tblPr firstRow="1" firstCol="1" lastRow="1" lastCol="1" bandRow="1" bandCol="1">
                <a:tableStyleId>{5940675A-B579-460E-94D1-54222C63F5DA}</a:tableStyleId>
              </a:tblPr>
              <a:tblGrid>
                <a:gridCol w="1512168">
                  <a:extLst>
                    <a:ext uri="{9D8B030D-6E8A-4147-A177-3AD203B41FA5}">
                      <a16:colId xmlns:a16="http://schemas.microsoft.com/office/drawing/2014/main" xmlns="" val="25817436"/>
                    </a:ext>
                  </a:extLst>
                </a:gridCol>
                <a:gridCol w="4104456">
                  <a:extLst>
                    <a:ext uri="{9D8B030D-6E8A-4147-A177-3AD203B41FA5}">
                      <a16:colId xmlns:a16="http://schemas.microsoft.com/office/drawing/2014/main" xmlns="" val="2162601133"/>
                    </a:ext>
                  </a:extLst>
                </a:gridCol>
                <a:gridCol w="3312368">
                  <a:extLst>
                    <a:ext uri="{9D8B030D-6E8A-4147-A177-3AD203B41FA5}">
                      <a16:colId xmlns:a16="http://schemas.microsoft.com/office/drawing/2014/main" xmlns="" val="1812659224"/>
                    </a:ext>
                  </a:extLst>
                </a:gridCol>
              </a:tblGrid>
              <a:tr h="234472">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Учений (учені)</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Характеристика</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tc>
                  <a:txBody>
                    <a:bodyPr/>
                    <a:lstStyle/>
                    <a:p>
                      <a:pPr algn="ctr">
                        <a:spcAft>
                          <a:spcPts val="0"/>
                        </a:spcAft>
                      </a:pPr>
                      <a:r>
                        <a:rPr lang="uk-UA" sz="1600" b="1" dirty="0">
                          <a:solidFill>
                            <a:sysClr val="windowText" lastClr="000000"/>
                          </a:solidFill>
                          <a:effectLst/>
                          <a:latin typeface="Times New Roman" panose="02020603050405020304" pitchFamily="18" charset="0"/>
                          <a:cs typeface="Times New Roman" panose="02020603050405020304" pitchFamily="18" charset="0"/>
                        </a:rPr>
                        <a:t>Джерело</a:t>
                      </a:r>
                      <a:endParaRPr lang="uk-UA" sz="16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bg1"/>
                    </a:solidFill>
                  </a:tcPr>
                </a:tc>
                <a:extLst>
                  <a:ext uri="{0D108BD9-81ED-4DB2-BD59-A6C34878D82A}">
                    <a16:rowId xmlns:a16="http://schemas.microsoft.com/office/drawing/2014/main" xmlns="" val="2559676895"/>
                  </a:ext>
                </a:extLst>
              </a:tr>
              <a:tr h="1025816">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Бертран Рассел</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те, що ми знаємо, філософія – те, чого ми не знаємо</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Крысова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Ю. 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Становление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либеральных</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идей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Бертрана Рассела  / Ю. 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Крысова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Компаративное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видение</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СПб., 2008. – С.119–125</a:t>
                      </a:r>
                    </a:p>
                  </a:txBody>
                  <a:tcPr marL="68580" marR="68580" marT="0" marB="0">
                    <a:solidFill>
                      <a:schemeClr val="bg1"/>
                    </a:solidFill>
                  </a:tcPr>
                </a:tc>
                <a:extLst>
                  <a:ext uri="{0D108BD9-81ED-4DB2-BD59-A6C34878D82A}">
                    <a16:rowId xmlns:a16="http://schemas.microsoft.com/office/drawing/2014/main" xmlns="" val="643438766"/>
                  </a:ext>
                </a:extLst>
              </a:tr>
              <a:tr h="615490">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Томас Генрі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Гекслі</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Хакслі</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Вічна трагедія науки: потворні факти вбивають красиві гіпотези</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xmlns="" val="1776939889"/>
                  </a:ext>
                </a:extLst>
              </a:tr>
              <a:tr h="820653">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Луї Пастер</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має бути найбільш піднесеним втіленням батьківщини, бо з усіх народів першим буде завжди той, який випередить інші у сфері думки і розумової діяльності</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Patrice</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Debré</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Louis Pasteur </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Debré</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Patrice</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JHU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Press</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2000. – 600 с.</a:t>
                      </a:r>
                    </a:p>
                  </a:txBody>
                  <a:tcPr marL="68580" marR="68580" marT="0" marB="0">
                    <a:solidFill>
                      <a:schemeClr val="bg1"/>
                    </a:solidFill>
                  </a:tcPr>
                </a:tc>
                <a:extLst>
                  <a:ext uri="{0D108BD9-81ED-4DB2-BD59-A6C34878D82A}">
                    <a16:rowId xmlns:a16="http://schemas.microsoft.com/office/drawing/2014/main" xmlns="" val="923906984"/>
                  </a:ext>
                </a:extLst>
              </a:tr>
              <a:tr h="1148914">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 І. Вавилов</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зовсім особлива сфера праці, яка приваблює до себе непереборною силою. Вчений завершує свою дослідницьку діяльність майже завжди, тільки йдучи з життя</a:t>
                      </a:r>
                    </a:p>
                  </a:txBody>
                  <a:tcPr marL="68580" marR="68580" marT="0" marB="0">
                    <a:solidFill>
                      <a:schemeClr val="bg1"/>
                    </a:solidFill>
                  </a:tcPr>
                </a:tc>
                <a:tc>
                  <a:txBody>
                    <a:bodyPr/>
                    <a:lstStyle/>
                    <a:p>
                      <a:pPr>
                        <a:lnSpc>
                          <a:spcPct val="90000"/>
                        </a:lnSpc>
                        <a:spcAft>
                          <a:spcPts val="0"/>
                        </a:spcAft>
                      </a:pPr>
                      <a:r>
                        <a:rPr lang="ru-RU"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Юшкевич А. П.. С. И. Вавилов как исследователь творчества И. Ньютона </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 П. Юшкевич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Труды</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ИИЕТ. – Т.17. – М.: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-во АН СССР, 1957. – С.66–89</a:t>
                      </a:r>
                    </a:p>
                    <a:p>
                      <a:pPr algn="just">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p>
                  </a:txBody>
                  <a:tcPr marL="68580" marR="68580" marT="0" marB="0">
                    <a:solidFill>
                      <a:schemeClr val="bg1"/>
                    </a:solidFill>
                  </a:tcPr>
                </a:tc>
                <a:extLst>
                  <a:ext uri="{0D108BD9-81ED-4DB2-BD59-A6C34878D82A}">
                    <a16:rowId xmlns:a16="http://schemas.microsoft.com/office/drawing/2014/main" xmlns="" val="1416252107"/>
                  </a:ext>
                </a:extLst>
              </a:tr>
              <a:tr h="615490">
                <a:tc>
                  <a:txBody>
                    <a:bodyPr/>
                    <a:lstStyle/>
                    <a:p>
                      <a:pPr algn="just">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А.М. Горький</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gn="just">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нервова система нашої епохи</a:t>
                      </a:r>
                    </a:p>
                  </a:txBody>
                  <a:tcPr marL="68580" marR="68580" marT="0" marB="0">
                    <a:solidFill>
                      <a:schemeClr val="bg1"/>
                    </a:solidFill>
                  </a:tcPr>
                </a:tc>
                <a:tc>
                  <a:txBody>
                    <a:bodyPr/>
                    <a:lstStyle/>
                    <a:p>
                      <a:pPr>
                        <a:lnSpc>
                          <a:spcPct val="90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 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М. : ЭКСМО-</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2011. – 1056 с.</a:t>
                      </a:r>
                    </a:p>
                  </a:txBody>
                  <a:tcPr marL="68580" marR="68580" marT="0" marB="0">
                    <a:solidFill>
                      <a:schemeClr val="bg1"/>
                    </a:solidFill>
                  </a:tcPr>
                </a:tc>
                <a:extLst>
                  <a:ext uri="{0D108BD9-81ED-4DB2-BD59-A6C34878D82A}">
                    <a16:rowId xmlns:a16="http://schemas.microsoft.com/office/drawing/2014/main" xmlns="" val="2938790195"/>
                  </a:ext>
                </a:extLst>
              </a:tr>
              <a:tr h="1436143">
                <a:tc>
                  <a:txBody>
                    <a:bodyPr/>
                    <a:lstStyle/>
                    <a:p>
                      <a:pPr>
                        <a:lnSpc>
                          <a:spcPct val="90000"/>
                        </a:lnSpc>
                        <a:spcAft>
                          <a:spcPts val="0"/>
                        </a:spcAft>
                      </a:pP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Дж</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Грант</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90000"/>
                        </a:lnSpc>
                        <a:spcAft>
                          <a:spcPts val="0"/>
                        </a:spcAft>
                      </a:pPr>
                      <a:r>
                        <a:rPr lang="uk-UA" sz="1400" b="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в сучасному розумінні означає проект добування об'єктивного знання, розроблюваний розумом. З погляду розуму цей проект означає виклик усіх речей у світі на суд суб'єкта та розслідування їхнього буття з тим, щоб вони самі видали нам причину, чому вони об'єктивно такі, якими є</a:t>
                      </a:r>
                    </a:p>
                  </a:txBody>
                  <a:tcPr marL="68580" marR="68580" marT="0" marB="0">
                    <a:solidFill>
                      <a:schemeClr val="bg1"/>
                    </a:solidFill>
                  </a:tcPr>
                </a:tc>
                <a:tc>
                  <a:txBody>
                    <a:bodyPr/>
                    <a:lstStyle/>
                    <a:p>
                      <a:pPr>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Грант П.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культура,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технология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 П. Грант //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Новая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технологическая</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волна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на Западе. – М.: Наука. – С. 156</a:t>
                      </a:r>
                    </a:p>
                  </a:txBody>
                  <a:tcPr marL="68580" marR="68580" marT="0" marB="0">
                    <a:solidFill>
                      <a:schemeClr val="bg1"/>
                    </a:solidFill>
                  </a:tcPr>
                </a:tc>
                <a:extLst>
                  <a:ext uri="{0D108BD9-81ED-4DB2-BD59-A6C34878D82A}">
                    <a16:rowId xmlns:a16="http://schemas.microsoft.com/office/drawing/2014/main" xmlns="" val="2788300570"/>
                  </a:ext>
                </a:extLst>
              </a:tr>
              <a:tr h="820653">
                <a:tc>
                  <a:txBody>
                    <a:bodyPr/>
                    <a:lstStyle/>
                    <a:p>
                      <a:pPr>
                        <a:lnSpc>
                          <a:spcPct val="90000"/>
                        </a:lnSpc>
                        <a:spcAft>
                          <a:spcPts val="0"/>
                        </a:spcAft>
                      </a:pP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С.Марцин</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Н. </a:t>
                      </a:r>
                      <a:r>
                        <a:rPr lang="uk-UA" sz="1400" b="0" i="1" dirty="0" err="1">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Г.Міценко</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i="1" spc="-5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О. А. Даниленко</a:t>
                      </a:r>
                      <a:r>
                        <a:rPr lang="uk-UA" sz="1400" b="0" i="1"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a:t>
                      </a:r>
                      <a:endParaRPr lang="uk-UA" sz="1400" b="0" dirty="0">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bg1"/>
                    </a:solidFill>
                  </a:tcPr>
                </a:tc>
                <a:tc>
                  <a:txBody>
                    <a:bodyPr/>
                    <a:lstStyle/>
                    <a:p>
                      <a:pPr>
                        <a:lnSpc>
                          <a:spcPct val="90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це динамічна система достовірних, найбільш суттєвих знань про об’єктивні закони розвитку природи, суспільства та мислення</a:t>
                      </a:r>
                    </a:p>
                  </a:txBody>
                  <a:tcPr marL="68580" marR="68580" marT="0" marB="0">
                    <a:solidFill>
                      <a:schemeClr val="bg1"/>
                    </a:solidFill>
                  </a:tcPr>
                </a:tc>
                <a:tc>
                  <a:txBody>
                    <a:bodyPr/>
                    <a:lstStyle/>
                    <a:p>
                      <a:pPr algn="l">
                        <a:lnSpc>
                          <a:spcPct val="90000"/>
                        </a:lnSpc>
                        <a:spcAft>
                          <a:spcPts val="0"/>
                        </a:spcAft>
                      </a:pP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наукових досліджень :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навч</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посіб</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 В. С.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Марцин</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Н. Г.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Міценко</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О. А. Даниленко. – Л. :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Ромус</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-Поліграф, 2002. – 128  c.</a:t>
                      </a:r>
                    </a:p>
                  </a:txBody>
                  <a:tcPr marL="68580" marR="68580" marT="0" marB="0">
                    <a:solidFill>
                      <a:schemeClr val="bg1"/>
                    </a:solidFill>
                  </a:tcPr>
                </a:tc>
                <a:extLst>
                  <a:ext uri="{0D108BD9-81ED-4DB2-BD59-A6C34878D82A}">
                    <a16:rowId xmlns:a16="http://schemas.microsoft.com/office/drawing/2014/main" xmlns="" val="1053811956"/>
                  </a:ext>
                </a:extLst>
              </a:tr>
            </a:tbl>
          </a:graphicData>
        </a:graphic>
      </p:graphicFrame>
    </p:spTree>
    <p:extLst>
      <p:ext uri="{BB962C8B-B14F-4D97-AF65-F5344CB8AC3E}">
        <p14:creationId xmlns:p14="http://schemas.microsoft.com/office/powerpoint/2010/main" val="189662467"/>
      </p:ext>
    </p:extLst>
  </p:cSld>
  <p:clrMapOvr>
    <a:masterClrMapping/>
  </p:clrMapOvr>
  <p:transition>
    <p:strips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0"/>
            <a:ext cx="8176665" cy="904863"/>
          </a:xfrm>
          <a:prstGeom prst="rect">
            <a:avLst/>
          </a:prstGeom>
        </p:spPr>
        <p:txBody>
          <a:bodyPr wrap="square">
            <a:spAutoFit/>
          </a:bodyPr>
          <a:lstStyle/>
          <a:p>
            <a:pPr algn="ctr">
              <a:lnSpc>
                <a:spcPct val="80000"/>
              </a:lnSpc>
              <a:spcAft>
                <a:spcPts val="0"/>
              </a:spcAft>
            </a:pPr>
            <a:r>
              <a:rPr lang="ru-RU" sz="3300" b="1" dirty="0">
                <a:latin typeface="+mn-lt"/>
                <a:ea typeface="Calibri" panose="020F0502020204030204" pitchFamily="34" charset="0"/>
              </a:rPr>
              <a:t>Дефініції </a:t>
            </a:r>
            <a:r>
              <a:rPr lang="ru-RU" sz="3300" b="1" dirty="0" err="1">
                <a:latin typeface="+mn-lt"/>
                <a:ea typeface="Calibri" panose="020F0502020204030204" pitchFamily="34" charset="0"/>
              </a:rPr>
              <a:t>поняття</a:t>
            </a:r>
            <a:r>
              <a:rPr lang="ru-RU" sz="3300" b="1" dirty="0">
                <a:latin typeface="+mn-lt"/>
                <a:ea typeface="Calibri" panose="020F0502020204030204" pitchFamily="34" charset="0"/>
              </a:rPr>
              <a:t> “наука” у словниках</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627996199"/>
              </p:ext>
            </p:extLst>
          </p:nvPr>
        </p:nvGraphicFramePr>
        <p:xfrm>
          <a:off x="107504" y="836713"/>
          <a:ext cx="8928991" cy="5995032"/>
        </p:xfrm>
        <a:graphic>
          <a:graphicData uri="http://schemas.openxmlformats.org/drawingml/2006/table">
            <a:tbl>
              <a:tblPr firstRow="1" firstCol="1" lastRow="1" lastCol="1" bandRow="1" bandCol="1"/>
              <a:tblGrid>
                <a:gridCol w="6312437">
                  <a:extLst>
                    <a:ext uri="{9D8B030D-6E8A-4147-A177-3AD203B41FA5}">
                      <a16:colId xmlns:a16="http://schemas.microsoft.com/office/drawing/2014/main" xmlns="" val="2224576947"/>
                    </a:ext>
                  </a:extLst>
                </a:gridCol>
                <a:gridCol w="2616554">
                  <a:extLst>
                    <a:ext uri="{9D8B030D-6E8A-4147-A177-3AD203B41FA5}">
                      <a16:colId xmlns:a16="http://schemas.microsoft.com/office/drawing/2014/main" xmlns="" val="2197593789"/>
                    </a:ext>
                  </a:extLst>
                </a:gridCol>
              </a:tblGrid>
              <a:tr h="320164">
                <a:tc>
                  <a:txBody>
                    <a:bodyPr/>
                    <a:lstStyle/>
                    <a:p>
                      <a:pPr algn="ctr">
                        <a:lnSpc>
                          <a:spcPct val="115000"/>
                        </a:lnSpc>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Визначення</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Джерело</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388154641"/>
                  </a:ext>
                </a:extLst>
              </a:tr>
              <a:tr h="1821281">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людської діяльності, функція якої – вироблення і теоретична систематизація об’єктивних знань про дійсність; одна із форм суспільної свідомості; включає як діяльність із набуття нового знання, так і її результат – знання, що лежать в основі наукової картини світу; визначення окремих галузей наукового знання</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gn="l">
                        <a:spcAft>
                          <a:spcPts val="0"/>
                        </a:spcAft>
                      </a:pP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Большой</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энциклопедический</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uk-UA" sz="1400" b="0" kern="0" dirty="0" err="1">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словарь</a:t>
                      </a:r>
                      <a:r>
                        <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[Електронний </a:t>
                      </a:r>
                      <a:r>
                        <a:rPr lang="uk-UA" sz="1400" b="0" kern="0" spc="-2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ресурс]. – Режим доступу :</a:t>
                      </a:r>
                      <a:endParaRPr lang="uk-UA" sz="1400" b="0" kern="0" dirty="0">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pP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http://www.onlinedics.ru/slovar/bes/n/nauka.html.</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630157556"/>
                  </a:ext>
                </a:extLst>
              </a:tr>
              <a:tr h="976551">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одна із сфер людської діяльності, функцією якої є вироблення і систематизація знань про природу, суспільство і свідомість</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логики</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a:t>
                      </a:r>
                      <a:r>
                        <a:rPr lang="uk-UA" sz="1400" b="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var</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b="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log</a:t>
                      </a:r>
                      <a:r>
                        <a:rPr lang="uk-UA" sz="1400" b="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/n/nauka.html</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5991417"/>
                  </a:ext>
                </a:extLst>
              </a:tr>
              <a:tr h="1416587">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закономірності розвитку природи, суспільства та мислення</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Толковый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русского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языка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Ожегова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http://www.onlinedics.ru/slovar/ojegov/n/nauka.html.</a:t>
                      </a:r>
                    </a:p>
                    <a:p>
                      <a:pPr>
                        <a:lnSpc>
                          <a:spcPct val="115000"/>
                        </a:lnSpc>
                        <a:spcAft>
                          <a:spcPts val="0"/>
                        </a:spcAft>
                      </a:pPr>
                      <a:endPar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741824400"/>
                  </a:ext>
                </a:extLst>
              </a:tr>
              <a:tr h="1298064">
                <a:tc>
                  <a:txBody>
                    <a:bodyPr/>
                    <a:lstStyle/>
                    <a:p>
                      <a:pPr>
                        <a:lnSpc>
                          <a:spcPct val="115000"/>
                        </a:lnSpc>
                        <a:spcAft>
                          <a:spcPts val="0"/>
                        </a:spcAft>
                      </a:pPr>
                      <a:r>
                        <a:rPr lang="uk-UA" sz="18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закономірності розвитку природи, суспільства та мислення і про способи планомірного впливу на навколишній світ</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Толковый</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русского</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b="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языка</a:t>
                      </a:r>
                      <a:r>
                        <a:rPr lang="uk-UA" sz="1400" b="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Ушакова [Електронний </a:t>
                      </a:r>
                      <a:r>
                        <a:rPr lang="uk-UA" sz="1400" b="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r>
                        <a:rPr lang="uk-UA"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en-US" sz="1400" b="0" spc="-2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http://www.onlinedics.ru/slovar/ushakov/n/nauka.html</a:t>
                      </a: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249301428"/>
                  </a:ext>
                </a:extLst>
              </a:tr>
            </a:tbl>
          </a:graphicData>
        </a:graphic>
      </p:graphicFrame>
    </p:spTree>
    <p:extLst>
      <p:ext uri="{BB962C8B-B14F-4D97-AF65-F5344CB8AC3E}">
        <p14:creationId xmlns:p14="http://schemas.microsoft.com/office/powerpoint/2010/main" val="2127581839"/>
      </p:ext>
    </p:extLst>
  </p:cSld>
  <p:clrMapOvr>
    <a:masterClrMapping/>
  </p:clrMapOvr>
  <p:transition>
    <p:strips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501529613"/>
              </p:ext>
            </p:extLst>
          </p:nvPr>
        </p:nvGraphicFramePr>
        <p:xfrm>
          <a:off x="107504" y="27738"/>
          <a:ext cx="8928991" cy="6861001"/>
        </p:xfrm>
        <a:graphic>
          <a:graphicData uri="http://schemas.openxmlformats.org/drawingml/2006/table">
            <a:tbl>
              <a:tblPr firstRow="1" firstCol="1" lastRow="1" lastCol="1" bandRow="1" bandCol="1"/>
              <a:tblGrid>
                <a:gridCol w="6312437">
                  <a:extLst>
                    <a:ext uri="{9D8B030D-6E8A-4147-A177-3AD203B41FA5}">
                      <a16:colId xmlns:a16="http://schemas.microsoft.com/office/drawing/2014/main" xmlns="" val="2224576947"/>
                    </a:ext>
                  </a:extLst>
                </a:gridCol>
                <a:gridCol w="2616554">
                  <a:extLst>
                    <a:ext uri="{9D8B030D-6E8A-4147-A177-3AD203B41FA5}">
                      <a16:colId xmlns:a16="http://schemas.microsoft.com/office/drawing/2014/main" xmlns="" val="2197593789"/>
                    </a:ext>
                  </a:extLst>
                </a:gridCol>
              </a:tblGrid>
              <a:tr h="338265">
                <a:tc>
                  <a:txBody>
                    <a:bodyPr/>
                    <a:lstStyle/>
                    <a:p>
                      <a:pPr algn="ctr">
                        <a:lnSpc>
                          <a:spcPct val="115000"/>
                        </a:lnSpc>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Визначення</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000" b="1"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Джерело</a:t>
                      </a:r>
                      <a:endParaRPr lang="uk-UA" sz="2000" b="1" dirty="0">
                        <a:solidFill>
                          <a:sysClr val="windowText" lastClr="0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248" marR="682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388154641"/>
                  </a:ext>
                </a:extLst>
              </a:tr>
              <a:tr h="1525471">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діяльності, вироблення і теоретичної систематизації об’єктивних знань про дійсність, одна із форм суспільної свідомості, що включає діяльність із набуття</a:t>
                      </a:r>
                    </a:p>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знань, а також її результат – знання, що лежать в основі наукової картини світу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исторический-словарь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630157556"/>
                  </a:ext>
                </a:extLst>
              </a:tr>
              <a:tr h="1427672">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сфера людської діяльності, функцією якої є вироблення і теоретична систематизація об’єктивних знань про дійсність</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Политический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политический-словарь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25991417"/>
                  </a:ext>
                </a:extLst>
              </a:tr>
              <a:tr h="2145595">
                <a:tc>
                  <a:txBody>
                    <a:bodyPr/>
                    <a:lstStyle/>
                    <a:p>
                      <a:pPr>
                        <a:lnSpc>
                          <a:spcPct val="115000"/>
                        </a:lnSpc>
                        <a:spcAft>
                          <a:spcPts val="0"/>
                        </a:spcAft>
                      </a:pPr>
                      <a:r>
                        <a:rPr lang="uk-UA" sz="18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система знань про закони природи, суспільства, мислення. Науки розрізняють: за характером предмета дослідження (природничі, технічні, гуманітарні, соціальні та ін.); за способом збору даних та рівнем їх узагальнення (емпіричні, теоретичні, </a:t>
                      </a:r>
                      <a:r>
                        <a:rPr lang="uk-UA" sz="18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фундаментальні); за методом дослідження (</a:t>
                      </a:r>
                      <a:r>
                        <a:rPr lang="uk-UA" sz="18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номотетичні</a:t>
                      </a:r>
                      <a:r>
                        <a:rPr lang="uk-UA" sz="18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ідеографічні); за ступенем практичного застосування (чисті, прикладні)</a:t>
                      </a:r>
                      <a:endPar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Социологический</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[Електронний </a:t>
                      </a:r>
                      <a:r>
                        <a:rPr lang="uk-UA" sz="1400" spc="-2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ресурс]. – Режим доступу :</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http://www.slovarionline.</a:t>
                      </a:r>
                    </a:p>
                    <a:p>
                      <a:pPr>
                        <a:lnSpc>
                          <a:spcPct val="115000"/>
                        </a:lnSpc>
                        <a:spcAft>
                          <a:spcPts val="0"/>
                        </a:spcAft>
                      </a:pP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ru</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социологический-словарь</a:t>
                      </a:r>
                      <a:r>
                        <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2741824400"/>
                  </a:ext>
                </a:extLst>
              </a:tr>
              <a:tr h="1252681">
                <a:tc>
                  <a:txBody>
                    <a:bodyPr/>
                    <a:lstStyle/>
                    <a:p>
                      <a:pPr>
                        <a:lnSpc>
                          <a:spcPct val="115000"/>
                        </a:lnSpc>
                        <a:spcAft>
                          <a:spcPts val="0"/>
                        </a:spcAft>
                      </a:pPr>
                      <a:r>
                        <a:rPr lang="uk-UA" sz="18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 – особливий вид пізнавальної діяльності, що спрямований на вироблення об’єктивних, системно організованих та обґрунтованих знань про світ</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Философский</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словарь</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[Еле-</a:t>
                      </a:r>
                      <a:r>
                        <a:rPr lang="uk-UA" sz="1400" spc="-50" dirty="0" err="1">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ктронний</a:t>
                      </a:r>
                      <a:r>
                        <a:rPr lang="uk-UA" sz="1400" spc="-5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 ресурс]. – Режим доступу: </a:t>
                      </a:r>
                      <a:r>
                        <a:rPr lang="en-US" sz="1400" spc="-5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http://www.slovario </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nline.ru/</a:t>
                      </a:r>
                      <a:r>
                        <a:rPr lang="uk-UA" sz="1400" spc="-4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word</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a:t>
                      </a:r>
                      <a:r>
                        <a:rPr lang="uk-UA" sz="1400" spc="-40" dirty="0" err="1"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философский-словарь</a:t>
                      </a:r>
                      <a:r>
                        <a:rPr lang="uk-UA" sz="1400" spc="-40" dirty="0" smtClean="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/наука.htm</a:t>
                      </a:r>
                      <a:endParaRPr lang="uk-UA" sz="1400" dirty="0">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249301428"/>
                  </a:ext>
                </a:extLst>
              </a:tr>
            </a:tbl>
          </a:graphicData>
        </a:graphic>
      </p:graphicFrame>
    </p:spTree>
    <p:extLst>
      <p:ext uri="{BB962C8B-B14F-4D97-AF65-F5344CB8AC3E}">
        <p14:creationId xmlns:p14="http://schemas.microsoft.com/office/powerpoint/2010/main" val="544465535"/>
      </p:ext>
    </p:extLst>
  </p:cSld>
  <p:clrMapOvr>
    <a:masterClrMapping/>
  </p:clrMapOvr>
  <p:transition>
    <p:strips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Завдання науки</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6" name="Group 1"/>
          <p:cNvGrpSpPr>
            <a:grpSpLocks/>
          </p:cNvGrpSpPr>
          <p:nvPr/>
        </p:nvGrpSpPr>
        <p:grpSpPr bwMode="auto">
          <a:xfrm>
            <a:off x="251520" y="1153042"/>
            <a:ext cx="8814446" cy="5588325"/>
            <a:chOff x="1314" y="9067"/>
            <a:chExt cx="9443" cy="3752"/>
          </a:xfrm>
        </p:grpSpPr>
        <p:grpSp>
          <p:nvGrpSpPr>
            <p:cNvPr id="7" name="Group 29"/>
            <p:cNvGrpSpPr>
              <a:grpSpLocks/>
            </p:cNvGrpSpPr>
            <p:nvPr/>
          </p:nvGrpSpPr>
          <p:grpSpPr bwMode="auto">
            <a:xfrm>
              <a:off x="2214" y="10668"/>
              <a:ext cx="7560" cy="180"/>
              <a:chOff x="2214" y="5039"/>
              <a:chExt cx="7560" cy="180"/>
            </a:xfrm>
          </p:grpSpPr>
          <p:sp>
            <p:nvSpPr>
              <p:cNvPr id="36" name="Line 33"/>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7" name="Line 32"/>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8" name="Line 31"/>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39" name="Line 30"/>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nvGrpSpPr>
            <p:cNvPr id="8" name="Group 2"/>
            <p:cNvGrpSpPr>
              <a:grpSpLocks/>
            </p:cNvGrpSpPr>
            <p:nvPr/>
          </p:nvGrpSpPr>
          <p:grpSpPr bwMode="auto">
            <a:xfrm>
              <a:off x="1314" y="9067"/>
              <a:ext cx="9443" cy="3752"/>
              <a:chOff x="1314" y="9067"/>
              <a:chExt cx="9443" cy="3752"/>
            </a:xfrm>
          </p:grpSpPr>
          <p:sp>
            <p:nvSpPr>
              <p:cNvPr id="9" name="Line 28"/>
              <p:cNvSpPr>
                <a:spLocks noChangeShapeType="1"/>
              </p:cNvSpPr>
              <p:nvPr/>
            </p:nvSpPr>
            <p:spPr bwMode="auto">
              <a:xfrm>
                <a:off x="5814" y="9588"/>
                <a:ext cx="0" cy="18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0" name="Group 15"/>
              <p:cNvGrpSpPr>
                <a:grpSpLocks/>
              </p:cNvGrpSpPr>
              <p:nvPr/>
            </p:nvGrpSpPr>
            <p:grpSpPr bwMode="auto">
              <a:xfrm>
                <a:off x="1314" y="9067"/>
                <a:ext cx="9443" cy="3752"/>
                <a:chOff x="1314" y="9067"/>
                <a:chExt cx="9443" cy="3752"/>
              </a:xfrm>
            </p:grpSpPr>
            <p:grpSp>
              <p:nvGrpSpPr>
                <p:cNvPr id="23" name="Group 24"/>
                <p:cNvGrpSpPr>
                  <a:grpSpLocks/>
                </p:cNvGrpSpPr>
                <p:nvPr/>
              </p:nvGrpSpPr>
              <p:grpSpPr bwMode="auto">
                <a:xfrm>
                  <a:off x="1314" y="10114"/>
                  <a:ext cx="9443" cy="554"/>
                  <a:chOff x="1314" y="4485"/>
                  <a:chExt cx="9443" cy="554"/>
                </a:xfrm>
              </p:grpSpPr>
              <p:sp>
                <p:nvSpPr>
                  <p:cNvPr id="33" name="AutoShape 27"/>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описування</a:t>
                    </a:r>
                    <a:endParaRPr kumimoji="0" lang="uk-UA" altLang="uk-UA" sz="3600" b="0" i="0" u="none" strike="noStrike" cap="none" normalizeH="0" baseline="0" dirty="0" smtClean="0">
                      <a:ln>
                        <a:noFill/>
                      </a:ln>
                      <a:solidFill>
                        <a:sysClr val="windowText" lastClr="000000"/>
                      </a:solidFill>
                      <a:effectLst/>
                    </a:endParaRPr>
                  </a:p>
                </p:txBody>
              </p:sp>
              <p:sp>
                <p:nvSpPr>
                  <p:cNvPr id="34" name="AutoShape 26"/>
                  <p:cNvSpPr>
                    <a:spLocks noChangeArrowheads="1"/>
                  </p:cNvSpPr>
                  <p:nvPr/>
                </p:nvSpPr>
                <p:spPr bwMode="auto">
                  <a:xfrm>
                    <a:off x="4247" y="4485"/>
                    <a:ext cx="3085"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пояснювання</a:t>
                    </a:r>
                    <a:endParaRPr kumimoji="0" lang="uk-UA" altLang="uk-UA" sz="3600" b="0" i="0" u="none" strike="noStrike" cap="none" normalizeH="0" baseline="0" smtClean="0">
                      <a:ln>
                        <a:noFill/>
                      </a:ln>
                      <a:solidFill>
                        <a:sysClr val="windowText" lastClr="000000"/>
                      </a:solidFill>
                      <a:effectLst/>
                    </a:endParaRPr>
                  </a:p>
                </p:txBody>
              </p:sp>
              <p:sp>
                <p:nvSpPr>
                  <p:cNvPr id="35" name="AutoShape 25"/>
                  <p:cNvSpPr>
                    <a:spLocks noChangeArrowheads="1"/>
                  </p:cNvSpPr>
                  <p:nvPr/>
                </p:nvSpPr>
                <p:spPr bwMode="auto">
                  <a:xfrm>
                    <a:off x="7530" y="4490"/>
                    <a:ext cx="322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uk-UA" altLang="uk-UA" sz="3600" b="0" i="0" u="none" strike="noStrike" cap="none" normalizeH="0" baseline="0" dirty="0" smtClean="0">
                      <a:ln>
                        <a:noFill/>
                      </a:ln>
                      <a:solidFill>
                        <a:sysClr val="windowText" lastClr="000000"/>
                      </a:solidFill>
                      <a:effectLst/>
                    </a:endParaRPr>
                  </a:p>
                </p:txBody>
              </p:sp>
            </p:grpSp>
            <p:grpSp>
              <p:nvGrpSpPr>
                <p:cNvPr id="24" name="Group 20"/>
                <p:cNvGrpSpPr>
                  <a:grpSpLocks/>
                </p:cNvGrpSpPr>
                <p:nvPr/>
              </p:nvGrpSpPr>
              <p:grpSpPr bwMode="auto">
                <a:xfrm>
                  <a:off x="1314" y="11190"/>
                  <a:ext cx="9334" cy="558"/>
                  <a:chOff x="1314" y="4481"/>
                  <a:chExt cx="9334" cy="558"/>
                </a:xfrm>
              </p:grpSpPr>
              <p:sp>
                <p:nvSpPr>
                  <p:cNvPr id="30" name="AutoShape 23"/>
                  <p:cNvSpPr>
                    <a:spLocks noChangeArrowheads="1"/>
                  </p:cNvSpPr>
                  <p:nvPr/>
                </p:nvSpPr>
                <p:spPr bwMode="auto">
                  <a:xfrm>
                    <a:off x="1314" y="4499"/>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процеси</a:t>
                    </a:r>
                    <a:endParaRPr kumimoji="0" lang="uk-UA" altLang="uk-UA" sz="3600" b="0" i="0" u="none" strike="noStrike" cap="none" normalizeH="0" baseline="0" smtClean="0">
                      <a:ln>
                        <a:noFill/>
                      </a:ln>
                      <a:solidFill>
                        <a:sysClr val="windowText" lastClr="000000"/>
                      </a:solidFill>
                      <a:effectLst/>
                    </a:endParaRPr>
                  </a:p>
                </p:txBody>
              </p:sp>
              <p:sp>
                <p:nvSpPr>
                  <p:cNvPr id="31" name="AutoShape 22"/>
                  <p:cNvSpPr>
                    <a:spLocks noChangeArrowheads="1"/>
                  </p:cNvSpPr>
                  <p:nvPr/>
                </p:nvSpPr>
                <p:spPr bwMode="auto">
                  <a:xfrm>
                    <a:off x="4477"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явища</a:t>
                    </a:r>
                    <a:endParaRPr kumimoji="0" lang="uk-UA" altLang="uk-UA" sz="3600" b="0" i="0" u="none" strike="noStrike" cap="none" normalizeH="0" baseline="0" smtClean="0">
                      <a:ln>
                        <a:noFill/>
                      </a:ln>
                      <a:solidFill>
                        <a:sysClr val="windowText" lastClr="000000"/>
                      </a:solidFill>
                      <a:effectLst/>
                    </a:endParaRPr>
                  </a:p>
                </p:txBody>
              </p:sp>
              <p:sp>
                <p:nvSpPr>
                  <p:cNvPr id="32" name="AutoShape 21"/>
                  <p:cNvSpPr>
                    <a:spLocks noChangeArrowheads="1"/>
                  </p:cNvSpPr>
                  <p:nvPr/>
                </p:nvSpPr>
                <p:spPr bwMode="auto">
                  <a:xfrm>
                    <a:off x="7948" y="4481"/>
                    <a:ext cx="2700"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факти</a:t>
                    </a:r>
                    <a:endParaRPr kumimoji="0" lang="uk-UA" altLang="uk-UA" sz="3600" b="0" i="0" u="none" strike="noStrike" cap="none" normalizeH="0" baseline="0" smtClean="0">
                      <a:ln>
                        <a:noFill/>
                      </a:ln>
                      <a:solidFill>
                        <a:sysClr val="windowText" lastClr="000000"/>
                      </a:solidFill>
                      <a:effectLst/>
                    </a:endParaRPr>
                  </a:p>
                </p:txBody>
              </p:sp>
            </p:grpSp>
            <p:sp>
              <p:nvSpPr>
                <p:cNvPr id="25" name="AutoShape 19"/>
                <p:cNvSpPr>
                  <a:spLocks noChangeArrowheads="1"/>
                </p:cNvSpPr>
                <p:nvPr/>
              </p:nvSpPr>
              <p:spPr bwMode="auto">
                <a:xfrm>
                  <a:off x="3937" y="12279"/>
                  <a:ext cx="3857" cy="540"/>
                </a:xfrm>
                <a:prstGeom prst="roundRect">
                  <a:avLst>
                    <a:gd name="adj" fmla="val 16667"/>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6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предмет вивчення</a:t>
                  </a:r>
                  <a:endParaRPr kumimoji="0" lang="uk-UA" altLang="uk-UA" sz="3600" b="0" i="0" u="none" strike="noStrike" cap="none" normalizeH="0" baseline="0" dirty="0" smtClean="0">
                    <a:ln>
                      <a:noFill/>
                    </a:ln>
                    <a:solidFill>
                      <a:sysClr val="windowText" lastClr="000000"/>
                    </a:solidFill>
                    <a:effectLst/>
                  </a:endParaRPr>
                </a:p>
              </p:txBody>
            </p:sp>
            <p:grpSp>
              <p:nvGrpSpPr>
                <p:cNvPr id="26" name="Group 16"/>
                <p:cNvGrpSpPr>
                  <a:grpSpLocks/>
                </p:cNvGrpSpPr>
                <p:nvPr/>
              </p:nvGrpSpPr>
              <p:grpSpPr bwMode="auto">
                <a:xfrm>
                  <a:off x="2214" y="9067"/>
                  <a:ext cx="7560" cy="707"/>
                  <a:chOff x="2214" y="9067"/>
                  <a:chExt cx="7560" cy="707"/>
                </a:xfrm>
              </p:grpSpPr>
              <p:sp>
                <p:nvSpPr>
                  <p:cNvPr id="27" name="AutoShape 18"/>
                  <p:cNvSpPr>
                    <a:spLocks noChangeArrowheads="1"/>
                  </p:cNvSpPr>
                  <p:nvPr/>
                </p:nvSpPr>
                <p:spPr bwMode="auto">
                  <a:xfrm>
                    <a:off x="4014" y="9067"/>
                    <a:ext cx="3780" cy="644"/>
                  </a:xfrm>
                  <a:prstGeom prst="roundRect">
                    <a:avLst>
                      <a:gd name="adj" fmla="val 16667"/>
                    </a:avLst>
                  </a:prstGeom>
                  <a:solidFill>
                    <a:schemeClr val="accent1">
                      <a:lumMod val="60000"/>
                      <a:lumOff val="40000"/>
                    </a:schemeClr>
                  </a:solidFill>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70000"/>
                      </a:lnSpc>
                      <a:spcBef>
                        <a:spcPct val="0"/>
                      </a:spcBef>
                      <a:spcAft>
                        <a:spcPct val="0"/>
                      </a:spcAft>
                      <a:buClrTx/>
                      <a:buSzTx/>
                      <a:buFontTx/>
                      <a:buNone/>
                      <a:tabLst/>
                    </a:pPr>
                    <a:r>
                      <a:rPr kumimoji="0" lang="uk-UA" altLang="uk-UA" sz="4000" b="1" i="1"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Завдання науки</a:t>
                    </a:r>
                    <a:endParaRPr kumimoji="0" lang="uk-UA" altLang="uk-UA" sz="4000" b="0" i="1" u="none" strike="noStrike" cap="none" normalizeH="0" baseline="0" dirty="0" smtClean="0">
                      <a:ln>
                        <a:noFill/>
                      </a:ln>
                      <a:solidFill>
                        <a:sysClr val="windowText" lastClr="000000"/>
                      </a:solidFill>
                      <a:effectLst/>
                    </a:endParaRPr>
                  </a:p>
                </p:txBody>
              </p:sp>
              <p:sp>
                <p:nvSpPr>
                  <p:cNvPr id="29" name="Line 17"/>
                  <p:cNvSpPr>
                    <a:spLocks noChangeShapeType="1"/>
                  </p:cNvSpPr>
                  <p:nvPr/>
                </p:nvSpPr>
                <p:spPr bwMode="auto">
                  <a:xfrm>
                    <a:off x="2214" y="9774"/>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11" name="Line 14"/>
              <p:cNvSpPr>
                <a:spLocks noChangeShapeType="1"/>
              </p:cNvSpPr>
              <p:nvPr/>
            </p:nvSpPr>
            <p:spPr bwMode="auto">
              <a:xfrm>
                <a:off x="22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2" name="Line 13"/>
              <p:cNvSpPr>
                <a:spLocks noChangeShapeType="1"/>
              </p:cNvSpPr>
              <p:nvPr/>
            </p:nvSpPr>
            <p:spPr bwMode="auto">
              <a:xfrm>
                <a:off x="581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3" name="Line 12"/>
              <p:cNvSpPr>
                <a:spLocks noChangeShapeType="1"/>
              </p:cNvSpPr>
              <p:nvPr/>
            </p:nvSpPr>
            <p:spPr bwMode="auto">
              <a:xfrm>
                <a:off x="9774" y="976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4" name="Line 11"/>
              <p:cNvSpPr>
                <a:spLocks noChangeShapeType="1"/>
              </p:cNvSpPr>
              <p:nvPr/>
            </p:nvSpPr>
            <p:spPr bwMode="auto">
              <a:xfrm>
                <a:off x="22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5" name="Line 10"/>
              <p:cNvSpPr>
                <a:spLocks noChangeShapeType="1"/>
              </p:cNvSpPr>
              <p:nvPr/>
            </p:nvSpPr>
            <p:spPr bwMode="auto">
              <a:xfrm>
                <a:off x="581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6" name="Line 9"/>
              <p:cNvSpPr>
                <a:spLocks noChangeShapeType="1"/>
              </p:cNvSpPr>
              <p:nvPr/>
            </p:nvSpPr>
            <p:spPr bwMode="auto">
              <a:xfrm>
                <a:off x="9774" y="10848"/>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nvGrpSpPr>
              <p:cNvPr id="17" name="Group 4"/>
              <p:cNvGrpSpPr>
                <a:grpSpLocks/>
              </p:cNvGrpSpPr>
              <p:nvPr/>
            </p:nvGrpSpPr>
            <p:grpSpPr bwMode="auto">
              <a:xfrm>
                <a:off x="2214" y="11748"/>
                <a:ext cx="7560" cy="180"/>
                <a:chOff x="2214" y="5039"/>
                <a:chExt cx="7560" cy="180"/>
              </a:xfrm>
            </p:grpSpPr>
            <p:sp>
              <p:nvSpPr>
                <p:cNvPr id="19" name="Line 8"/>
                <p:cNvSpPr>
                  <a:spLocks noChangeShapeType="1"/>
                </p:cNvSpPr>
                <p:nvPr/>
              </p:nvSpPr>
              <p:spPr bwMode="auto">
                <a:xfrm>
                  <a:off x="22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7"/>
                <p:cNvSpPr>
                  <a:spLocks noChangeShapeType="1"/>
                </p:cNvSpPr>
                <p:nvPr/>
              </p:nvSpPr>
              <p:spPr bwMode="auto">
                <a:xfrm>
                  <a:off x="581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6"/>
                <p:cNvSpPr>
                  <a:spLocks noChangeShapeType="1"/>
                </p:cNvSpPr>
                <p:nvPr/>
              </p:nvSpPr>
              <p:spPr bwMode="auto">
                <a:xfrm>
                  <a:off x="9774" y="5039"/>
                  <a:ext cx="0" cy="18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5"/>
                <p:cNvSpPr>
                  <a:spLocks noChangeShapeType="1"/>
                </p:cNvSpPr>
                <p:nvPr/>
              </p:nvSpPr>
              <p:spPr bwMode="auto">
                <a:xfrm>
                  <a:off x="2214" y="5219"/>
                  <a:ext cx="7560" cy="0"/>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18" name="Line 3"/>
              <p:cNvSpPr>
                <a:spLocks noChangeShapeType="1"/>
              </p:cNvSpPr>
              <p:nvPr/>
            </p:nvSpPr>
            <p:spPr bwMode="auto">
              <a:xfrm>
                <a:off x="5814" y="11919"/>
                <a:ext cx="0" cy="360"/>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gr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840211283"/>
      </p:ext>
    </p:extLst>
  </p:cSld>
  <p:clrMapOvr>
    <a:masterClrMapping/>
  </p:clrMapOvr>
  <p:transition>
    <p:strips dir="l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Критерії </a:t>
            </a:r>
            <a:r>
              <a:rPr lang="ru-RU" sz="6000" b="1" dirty="0" err="1">
                <a:latin typeface="+mn-lt"/>
                <a:ea typeface="Calibri" panose="020F0502020204030204" pitchFamily="34" charset="0"/>
              </a:rPr>
              <a:t>науковості</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54" name="Групувати 153"/>
          <p:cNvGrpSpPr/>
          <p:nvPr/>
        </p:nvGrpSpPr>
        <p:grpSpPr>
          <a:xfrm>
            <a:off x="128257" y="842254"/>
            <a:ext cx="8908238" cy="5981255"/>
            <a:chOff x="250224" y="620394"/>
            <a:chExt cx="6079139" cy="5521643"/>
          </a:xfrm>
        </p:grpSpPr>
        <p:sp>
          <p:nvSpPr>
            <p:cNvPr id="97" name="AutoShape 134"/>
            <p:cNvSpPr>
              <a:spLocks noChangeArrowheads="1"/>
            </p:cNvSpPr>
            <p:nvPr/>
          </p:nvSpPr>
          <p:spPr bwMode="auto">
            <a:xfrm>
              <a:off x="266700" y="1185863"/>
              <a:ext cx="109538" cy="223837"/>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8" name="AutoShape 133"/>
            <p:cNvSpPr>
              <a:spLocks noChangeArrowheads="1"/>
            </p:cNvSpPr>
            <p:nvPr/>
          </p:nvSpPr>
          <p:spPr bwMode="auto">
            <a:xfrm>
              <a:off x="266699" y="1740598"/>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99" name="AutoShape 132"/>
            <p:cNvSpPr>
              <a:spLocks noChangeArrowheads="1"/>
            </p:cNvSpPr>
            <p:nvPr/>
          </p:nvSpPr>
          <p:spPr bwMode="auto">
            <a:xfrm>
              <a:off x="266699" y="227933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0" name="AutoShape 131"/>
            <p:cNvSpPr>
              <a:spLocks noChangeArrowheads="1"/>
            </p:cNvSpPr>
            <p:nvPr/>
          </p:nvSpPr>
          <p:spPr bwMode="auto">
            <a:xfrm>
              <a:off x="266699" y="2837199"/>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1" name="AutoShape 130"/>
            <p:cNvSpPr>
              <a:spLocks noChangeArrowheads="1"/>
            </p:cNvSpPr>
            <p:nvPr/>
          </p:nvSpPr>
          <p:spPr bwMode="auto">
            <a:xfrm>
              <a:off x="266700" y="3340941"/>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2" name="AutoShape 129"/>
            <p:cNvSpPr>
              <a:spLocks noChangeArrowheads="1"/>
            </p:cNvSpPr>
            <p:nvPr/>
          </p:nvSpPr>
          <p:spPr bwMode="auto">
            <a:xfrm>
              <a:off x="266700" y="3848932"/>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3" name="AutoShape 128"/>
            <p:cNvSpPr>
              <a:spLocks noChangeArrowheads="1"/>
            </p:cNvSpPr>
            <p:nvPr/>
          </p:nvSpPr>
          <p:spPr bwMode="auto">
            <a:xfrm>
              <a:off x="266700" y="4340037"/>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4" name="AutoShape 127"/>
            <p:cNvSpPr>
              <a:spLocks noChangeArrowheads="1"/>
            </p:cNvSpPr>
            <p:nvPr/>
          </p:nvSpPr>
          <p:spPr bwMode="auto">
            <a:xfrm>
              <a:off x="266700" y="4770452"/>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5" name="AutoShape 126"/>
            <p:cNvSpPr>
              <a:spLocks noChangeArrowheads="1"/>
            </p:cNvSpPr>
            <p:nvPr/>
          </p:nvSpPr>
          <p:spPr bwMode="auto">
            <a:xfrm>
              <a:off x="266700" y="5312685"/>
              <a:ext cx="109538" cy="222250"/>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6" name="AutoShape 125"/>
            <p:cNvSpPr>
              <a:spLocks noChangeArrowheads="1"/>
            </p:cNvSpPr>
            <p:nvPr/>
          </p:nvSpPr>
          <p:spPr bwMode="auto">
            <a:xfrm>
              <a:off x="266700" y="5816427"/>
              <a:ext cx="109538" cy="223838"/>
            </a:xfrm>
            <a:prstGeom prst="notchedRightArrow">
              <a:avLst>
                <a:gd name="adj1" fmla="val 50000"/>
                <a:gd name="adj2" fmla="val 25000"/>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108" name="Line 123"/>
            <p:cNvSpPr>
              <a:spLocks noChangeShapeType="1"/>
            </p:cNvSpPr>
            <p:nvPr/>
          </p:nvSpPr>
          <p:spPr bwMode="auto">
            <a:xfrm flipV="1">
              <a:off x="250224" y="1077735"/>
              <a:ext cx="4117" cy="4928356"/>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nvGrpSpPr>
            <p:cNvPr id="109" name="Group 80"/>
            <p:cNvGrpSpPr>
              <a:grpSpLocks/>
            </p:cNvGrpSpPr>
            <p:nvPr/>
          </p:nvGrpSpPr>
          <p:grpSpPr bwMode="auto">
            <a:xfrm>
              <a:off x="376238" y="620394"/>
              <a:ext cx="5953125" cy="5521643"/>
              <a:chOff x="1487" y="5981"/>
              <a:chExt cx="9374" cy="8695"/>
            </a:xfrm>
          </p:grpSpPr>
          <p:sp>
            <p:nvSpPr>
              <p:cNvPr id="110" name="Rectangle 122"/>
              <p:cNvSpPr>
                <a:spLocks noChangeArrowheads="1"/>
              </p:cNvSpPr>
              <p:nvPr/>
            </p:nvSpPr>
            <p:spPr bwMode="auto">
              <a:xfrm>
                <a:off x="1487" y="5981"/>
                <a:ext cx="3029" cy="625"/>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Критерії науковості</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11" name="Rectangle 121"/>
              <p:cNvSpPr>
                <a:spLocks noChangeArrowheads="1"/>
              </p:cNvSpPr>
              <p:nvPr/>
            </p:nvSpPr>
            <p:spPr bwMode="auto">
              <a:xfrm>
                <a:off x="4700" y="6012"/>
                <a:ext cx="6154" cy="526"/>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Arial Unicode MS" charset="-128"/>
                    <a:cs typeface="Times New Roman" panose="02020603050405020304" pitchFamily="18" charset="0"/>
                  </a:rPr>
                  <a:t>Характеристика</a:t>
                </a:r>
                <a:endParaRPr kumimoji="0" lang="uk-UA" altLang="uk-UA" sz="2400" b="0" i="0"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grpSp>
            <p:nvGrpSpPr>
              <p:cNvPr id="112" name="Group 117"/>
              <p:cNvGrpSpPr>
                <a:grpSpLocks/>
              </p:cNvGrpSpPr>
              <p:nvPr/>
            </p:nvGrpSpPr>
            <p:grpSpPr bwMode="auto">
              <a:xfrm>
                <a:off x="1494" y="6715"/>
                <a:ext cx="9367" cy="823"/>
                <a:chOff x="1494" y="6760"/>
                <a:chExt cx="9367" cy="823"/>
              </a:xfrm>
            </p:grpSpPr>
            <p:sp>
              <p:nvSpPr>
                <p:cNvPr id="149" name="Rectangle 120"/>
                <p:cNvSpPr>
                  <a:spLocks noChangeArrowheads="1"/>
                </p:cNvSpPr>
                <p:nvPr/>
              </p:nvSpPr>
              <p:spPr bwMode="auto">
                <a:xfrm>
                  <a:off x="1494" y="6834"/>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об’єктивність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0" name="Rectangle 119"/>
                <p:cNvSpPr>
                  <a:spLocks noChangeArrowheads="1"/>
                </p:cNvSpPr>
                <p:nvPr/>
              </p:nvSpPr>
              <p:spPr bwMode="auto">
                <a:xfrm>
                  <a:off x="4689" y="6760"/>
                  <a:ext cx="6172" cy="823"/>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defTabSz="914400" rtl="0" eaLnBrk="0" fontAlgn="base" latinLnBrk="0" hangingPunct="0">
                    <a:lnSpc>
                      <a:spcPct val="8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подання предмета дослідження в об'єктивованому вигляді, незалежно від того, які – матеріальні чи ідеальні – феномени досліджуються</a:t>
                  </a:r>
                  <a:endParaRPr kumimoji="0" lang="uk-UA" altLang="uk-UA" sz="15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3" name="Group 113"/>
              <p:cNvGrpSpPr>
                <a:grpSpLocks/>
              </p:cNvGrpSpPr>
              <p:nvPr/>
            </p:nvGrpSpPr>
            <p:grpSpPr bwMode="auto">
              <a:xfrm>
                <a:off x="1494" y="7604"/>
                <a:ext cx="9360" cy="742"/>
                <a:chOff x="1494" y="7694"/>
                <a:chExt cx="9360" cy="742"/>
              </a:xfrm>
            </p:grpSpPr>
            <p:sp>
              <p:nvSpPr>
                <p:cNvPr id="146" name="Rectangle 116"/>
                <p:cNvSpPr>
                  <a:spLocks noChangeArrowheads="1"/>
                </p:cNvSpPr>
                <p:nvPr/>
              </p:nvSpPr>
              <p:spPr bwMode="auto">
                <a:xfrm>
                  <a:off x="1494" y="7745"/>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системність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7" name="Rectangle 115"/>
                <p:cNvSpPr>
                  <a:spLocks noChangeArrowheads="1"/>
                </p:cNvSpPr>
                <p:nvPr/>
              </p:nvSpPr>
              <p:spPr bwMode="auto">
                <a:xfrm>
                  <a:off x="4689" y="7694"/>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організація знання в певну систему за логікою предмета, що відображається знанням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4" name="Group 109"/>
              <p:cNvGrpSpPr>
                <a:grpSpLocks/>
              </p:cNvGrpSpPr>
              <p:nvPr/>
            </p:nvGrpSpPr>
            <p:grpSpPr bwMode="auto">
              <a:xfrm>
                <a:off x="1494" y="8422"/>
                <a:ext cx="9360" cy="742"/>
                <a:chOff x="1494" y="8572"/>
                <a:chExt cx="9360" cy="742"/>
              </a:xfrm>
            </p:grpSpPr>
            <p:sp>
              <p:nvSpPr>
                <p:cNvPr id="143" name="Rectangle 112"/>
                <p:cNvSpPr>
                  <a:spLocks noChangeArrowheads="1"/>
                </p:cNvSpPr>
                <p:nvPr/>
              </p:nvSpPr>
              <p:spPr bwMode="auto">
                <a:xfrm>
                  <a:off x="1494" y="864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обґрунтованість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4" name="Rectangle 111"/>
                <p:cNvSpPr>
                  <a:spLocks noChangeArrowheads="1"/>
                </p:cNvSpPr>
                <p:nvPr/>
              </p:nvSpPr>
              <p:spPr bwMode="auto">
                <a:xfrm>
                  <a:off x="4689" y="8572"/>
                  <a:ext cx="6165" cy="74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аргументація наукових положень до повноти обґрунтованості і доведеності</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5" name="Group 105"/>
              <p:cNvGrpSpPr>
                <a:grpSpLocks/>
              </p:cNvGrpSpPr>
              <p:nvPr/>
            </p:nvGrpSpPr>
            <p:grpSpPr bwMode="auto">
              <a:xfrm>
                <a:off x="1487" y="9225"/>
                <a:ext cx="9367" cy="741"/>
                <a:chOff x="1487" y="9450"/>
                <a:chExt cx="9367" cy="741"/>
              </a:xfrm>
            </p:grpSpPr>
            <p:sp>
              <p:nvSpPr>
                <p:cNvPr id="140" name="Rectangle 108"/>
                <p:cNvSpPr>
                  <a:spLocks noChangeArrowheads="1"/>
                </p:cNvSpPr>
                <p:nvPr/>
              </p:nvSpPr>
              <p:spPr bwMode="auto">
                <a:xfrm>
                  <a:off x="1487" y="9557"/>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істинність</a:t>
                  </a:r>
                  <a:endParaRPr kumimoji="0" lang="uk-UA" altLang="uk-UA" sz="16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1" name="Rectangle 107"/>
                <p:cNvSpPr>
                  <a:spLocks noChangeArrowheads="1"/>
                </p:cNvSpPr>
                <p:nvPr/>
              </p:nvSpPr>
              <p:spPr bwMode="auto">
                <a:xfrm>
                  <a:off x="4689" y="9450"/>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надання адекватного відображення дійсності. Істинність є центральним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регулятивом</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науки</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2" name="Line 106"/>
                <p:cNvSpPr>
                  <a:spLocks noChangeShapeType="1"/>
                </p:cNvSpPr>
                <p:nvPr/>
              </p:nvSpPr>
              <p:spPr bwMode="auto">
                <a:xfrm>
                  <a:off x="4516" y="9866"/>
                  <a:ext cx="173"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grpSp>
          <p:grpSp>
            <p:nvGrpSpPr>
              <p:cNvPr id="116" name="Group 101"/>
              <p:cNvGrpSpPr>
                <a:grpSpLocks/>
              </p:cNvGrpSpPr>
              <p:nvPr/>
            </p:nvGrpSpPr>
            <p:grpSpPr bwMode="auto">
              <a:xfrm>
                <a:off x="1487" y="10043"/>
                <a:ext cx="9367" cy="741"/>
                <a:chOff x="1487" y="10328"/>
                <a:chExt cx="9367" cy="741"/>
              </a:xfrm>
            </p:grpSpPr>
            <p:sp>
              <p:nvSpPr>
                <p:cNvPr id="137" name="Rectangle 104"/>
                <p:cNvSpPr>
                  <a:spLocks noChangeArrowheads="1"/>
                </p:cNvSpPr>
                <p:nvPr/>
              </p:nvSpPr>
              <p:spPr bwMode="auto">
                <a:xfrm>
                  <a:off x="1487" y="10442"/>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проблемність</a:t>
                  </a:r>
                  <a:endParaRPr kumimoji="0" lang="uk-UA" altLang="uk-UA" sz="14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8" name="Rectangle 103"/>
                <p:cNvSpPr>
                  <a:spLocks noChangeArrowheads="1"/>
                </p:cNvSpPr>
                <p:nvPr/>
              </p:nvSpPr>
              <p:spPr bwMode="auto">
                <a:xfrm>
                  <a:off x="4689" y="10328"/>
                  <a:ext cx="6165" cy="741"/>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вирішення наукою проблем як найближче її завдання</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7" name="Group 97"/>
              <p:cNvGrpSpPr>
                <a:grpSpLocks/>
              </p:cNvGrpSpPr>
              <p:nvPr/>
            </p:nvGrpSpPr>
            <p:grpSpPr bwMode="auto">
              <a:xfrm>
                <a:off x="1487" y="10831"/>
                <a:ext cx="9367" cy="738"/>
                <a:chOff x="1487" y="11206"/>
                <a:chExt cx="9367" cy="738"/>
              </a:xfrm>
            </p:grpSpPr>
            <p:sp>
              <p:nvSpPr>
                <p:cNvPr id="134" name="Rectangle 100"/>
                <p:cNvSpPr>
                  <a:spLocks noChangeArrowheads="1"/>
                </p:cNvSpPr>
                <p:nvPr/>
              </p:nvSpPr>
              <p:spPr bwMode="auto">
                <a:xfrm>
                  <a:off x="1487" y="11242"/>
                  <a:ext cx="3029"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причинна матриця </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пояснення</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явищ</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5" name="Rectangle 99"/>
                <p:cNvSpPr>
                  <a:spLocks noChangeArrowheads="1"/>
                </p:cNvSpPr>
                <p:nvPr/>
              </p:nvSpPr>
              <p:spPr bwMode="auto">
                <a:xfrm>
                  <a:off x="4689" y="11206"/>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науковий аналіз передбачає пошук причин, тобто мотивованих певними закономірностями чинників</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8" name="Group 93"/>
              <p:cNvGrpSpPr>
                <a:grpSpLocks/>
              </p:cNvGrpSpPr>
              <p:nvPr/>
            </p:nvGrpSpPr>
            <p:grpSpPr bwMode="auto">
              <a:xfrm>
                <a:off x="1494" y="11604"/>
                <a:ext cx="9360" cy="702"/>
                <a:chOff x="1494" y="12084"/>
                <a:chExt cx="9360" cy="702"/>
              </a:xfrm>
            </p:grpSpPr>
            <p:sp>
              <p:nvSpPr>
                <p:cNvPr id="131" name="Rectangle 96"/>
                <p:cNvSpPr>
                  <a:spLocks noChangeArrowheads="1"/>
                </p:cNvSpPr>
                <p:nvPr/>
              </p:nvSpPr>
              <p:spPr bwMode="auto">
                <a:xfrm>
                  <a:off x="1494" y="12184"/>
                  <a:ext cx="3029"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ідеалізація</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32" name="Rectangle 95"/>
                <p:cNvSpPr>
                  <a:spLocks noChangeArrowheads="1"/>
                </p:cNvSpPr>
                <p:nvPr/>
              </p:nvSpPr>
              <p:spPr bwMode="auto">
                <a:xfrm>
                  <a:off x="4689" y="12084"/>
                  <a:ext cx="6165"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досліджує явища, так би мовити, в чистому вигляді, відсторонюючись від дрібниць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19" name="Group 89"/>
              <p:cNvGrpSpPr>
                <a:grpSpLocks/>
              </p:cNvGrpSpPr>
              <p:nvPr/>
            </p:nvGrpSpPr>
            <p:grpSpPr bwMode="auto">
              <a:xfrm>
                <a:off x="1501" y="12369"/>
                <a:ext cx="9360" cy="702"/>
                <a:chOff x="1494" y="12962"/>
                <a:chExt cx="9360" cy="702"/>
              </a:xfrm>
            </p:grpSpPr>
            <p:sp>
              <p:nvSpPr>
                <p:cNvPr id="128" name="Rectangle 92"/>
                <p:cNvSpPr>
                  <a:spLocks noChangeArrowheads="1"/>
                </p:cNvSpPr>
                <p:nvPr/>
              </p:nvSpPr>
              <p:spPr bwMode="auto">
                <a:xfrm>
                  <a:off x="1494" y="13021"/>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предметність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9" name="Rectangle 91"/>
                <p:cNvSpPr>
                  <a:spLocks noChangeArrowheads="1"/>
                </p:cNvSpPr>
                <p:nvPr/>
              </p:nvSpPr>
              <p:spPr bwMode="auto">
                <a:xfrm>
                  <a:off x="4682" y="12962"/>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наука вирішує лише проблеми певного роду, при цьому наукові знання є специфічними </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0" name="Group 85"/>
              <p:cNvGrpSpPr>
                <a:grpSpLocks/>
              </p:cNvGrpSpPr>
              <p:nvPr/>
            </p:nvGrpSpPr>
            <p:grpSpPr bwMode="auto">
              <a:xfrm>
                <a:off x="1494" y="13194"/>
                <a:ext cx="9367" cy="702"/>
                <a:chOff x="1487" y="13840"/>
                <a:chExt cx="9367" cy="702"/>
              </a:xfrm>
            </p:grpSpPr>
            <p:sp>
              <p:nvSpPr>
                <p:cNvPr id="125" name="Rectangle 88"/>
                <p:cNvSpPr>
                  <a:spLocks noChangeArrowheads="1"/>
                </p:cNvSpPr>
                <p:nvPr/>
              </p:nvSpPr>
              <p:spPr bwMode="auto">
                <a:xfrm>
                  <a:off x="1487" y="13840"/>
                  <a:ext cx="302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інтерсуб</a:t>
                  </a:r>
                  <a:r>
                    <a:rPr kumimoji="0" lang="en-US"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єктивна</a:t>
                  </a:r>
                  <a:r>
                    <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перевірюваність</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6" name="Rectangle 87"/>
                <p:cNvSpPr>
                  <a:spLocks noChangeArrowheads="1"/>
                </p:cNvSpPr>
                <p:nvPr/>
              </p:nvSpPr>
              <p:spPr bwMode="auto">
                <a:xfrm>
                  <a:off x="4682" y="13840"/>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аргументи науки є відкритими для критичної перевірки будь-яким суб’єктом</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nvGrpSpPr>
              <p:cNvPr id="121" name="Group 81"/>
              <p:cNvGrpSpPr>
                <a:grpSpLocks/>
              </p:cNvGrpSpPr>
              <p:nvPr/>
            </p:nvGrpSpPr>
            <p:grpSpPr bwMode="auto">
              <a:xfrm>
                <a:off x="1494" y="13974"/>
                <a:ext cx="9367" cy="702"/>
                <a:chOff x="1487" y="14718"/>
                <a:chExt cx="9367" cy="702"/>
              </a:xfrm>
            </p:grpSpPr>
            <p:sp>
              <p:nvSpPr>
                <p:cNvPr id="122" name="Rectangle 84"/>
                <p:cNvSpPr>
                  <a:spLocks noChangeArrowheads="1"/>
                </p:cNvSpPr>
                <p:nvPr/>
              </p:nvSpPr>
              <p:spPr bwMode="auto">
                <a:xfrm>
                  <a:off x="1487" y="14820"/>
                  <a:ext cx="3022" cy="527"/>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раціональність</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3" name="Rectangle 83"/>
                <p:cNvSpPr>
                  <a:spLocks noChangeArrowheads="1"/>
                </p:cNvSpPr>
                <p:nvPr/>
              </p:nvSpPr>
              <p:spPr bwMode="auto">
                <a:xfrm>
                  <a:off x="4682" y="14718"/>
                  <a:ext cx="6172" cy="702"/>
                </a:xfrm>
                <a:prstGeom prst="rect">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робота з ідеалізованими </a:t>
                  </a:r>
                  <a:r>
                    <a:rPr kumimoji="0" lang="uk-UA" altLang="uk-UA" sz="15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об’єктами,акцентування</a:t>
                  </a:r>
                  <a:r>
                    <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уваги на пізнавальному аспекті осягнення світу</a:t>
                  </a:r>
                  <a:endParaRPr kumimoji="0" lang="uk-UA" altLang="uk-UA" sz="15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grpSp>
      </p:gr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156" name="Пряма сполучна лінія 155"/>
          <p:cNvCxnSpPr>
            <a:stCxn id="108" idx="1"/>
            <a:endCxn id="110" idx="1"/>
          </p:cNvCxnSpPr>
          <p:nvPr/>
        </p:nvCxnSpPr>
        <p:spPr bwMode="auto">
          <a:xfrm flipV="1">
            <a:off x="134290" y="1057222"/>
            <a:ext cx="178625" cy="280441"/>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160" name="Line 106"/>
          <p:cNvSpPr>
            <a:spLocks noChangeShapeType="1"/>
          </p:cNvSpPr>
          <p:nvPr/>
        </p:nvSpPr>
        <p:spPr bwMode="auto">
          <a:xfrm>
            <a:off x="3131746" y="3933056"/>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1" name="Line 106"/>
          <p:cNvSpPr>
            <a:spLocks noChangeShapeType="1"/>
          </p:cNvSpPr>
          <p:nvPr/>
        </p:nvSpPr>
        <p:spPr bwMode="auto">
          <a:xfrm>
            <a:off x="3131746" y="2708920"/>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2" name="Line 106"/>
          <p:cNvSpPr>
            <a:spLocks noChangeShapeType="1"/>
          </p:cNvSpPr>
          <p:nvPr/>
        </p:nvSpPr>
        <p:spPr bwMode="auto">
          <a:xfrm>
            <a:off x="3141983" y="220486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3" name="Line 106"/>
          <p:cNvSpPr>
            <a:spLocks noChangeShapeType="1"/>
          </p:cNvSpPr>
          <p:nvPr/>
        </p:nvSpPr>
        <p:spPr bwMode="auto">
          <a:xfrm>
            <a:off x="3131746" y="155679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4" name="Line 106"/>
          <p:cNvSpPr>
            <a:spLocks noChangeShapeType="1"/>
          </p:cNvSpPr>
          <p:nvPr/>
        </p:nvSpPr>
        <p:spPr bwMode="auto">
          <a:xfrm>
            <a:off x="3131746" y="443711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5" name="Line 106"/>
          <p:cNvSpPr>
            <a:spLocks noChangeShapeType="1"/>
          </p:cNvSpPr>
          <p:nvPr/>
        </p:nvSpPr>
        <p:spPr bwMode="auto">
          <a:xfrm>
            <a:off x="3138260" y="494116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6" name="Line 106"/>
          <p:cNvSpPr>
            <a:spLocks noChangeShapeType="1"/>
          </p:cNvSpPr>
          <p:nvPr/>
        </p:nvSpPr>
        <p:spPr bwMode="auto">
          <a:xfrm>
            <a:off x="3138260" y="5445224"/>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7" name="Line 106"/>
          <p:cNvSpPr>
            <a:spLocks noChangeShapeType="1"/>
          </p:cNvSpPr>
          <p:nvPr/>
        </p:nvSpPr>
        <p:spPr bwMode="auto">
          <a:xfrm>
            <a:off x="3131746" y="6021288"/>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
        <p:nvSpPr>
          <p:cNvPr id="168" name="Line 106"/>
          <p:cNvSpPr>
            <a:spLocks noChangeShapeType="1"/>
          </p:cNvSpPr>
          <p:nvPr/>
        </p:nvSpPr>
        <p:spPr bwMode="auto">
          <a:xfrm>
            <a:off x="3131746" y="6597352"/>
            <a:ext cx="160996"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sz="1400">
              <a:solidFill>
                <a:sysClr val="windowText" lastClr="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7740379"/>
      </p:ext>
    </p:extLst>
  </p:cSld>
  <p:clrMapOvr>
    <a:masterClrMapping/>
  </p:clrMapOvr>
  <p:transition>
    <p:strips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3528" y="41701"/>
            <a:ext cx="817666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Поділ наук на види за предметом та методом </a:t>
            </a:r>
            <a:r>
              <a:rPr lang="ru-RU" sz="3200" b="1" dirty="0" err="1">
                <a:latin typeface="+mn-lt"/>
                <a:ea typeface="Calibri" panose="020F0502020204030204" pitchFamily="34" charset="0"/>
              </a:rPr>
              <a:t>пізнання</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8" name="Group 18"/>
          <p:cNvGrpSpPr>
            <a:grpSpLocks/>
          </p:cNvGrpSpPr>
          <p:nvPr/>
        </p:nvGrpSpPr>
        <p:grpSpPr bwMode="auto">
          <a:xfrm>
            <a:off x="237964" y="1337441"/>
            <a:ext cx="8668072" cy="4323808"/>
            <a:chOff x="1134" y="12599"/>
            <a:chExt cx="9720" cy="1486"/>
          </a:xfrm>
        </p:grpSpPr>
        <p:sp>
          <p:nvSpPr>
            <p:cNvPr id="19" name="Line 28"/>
            <p:cNvSpPr>
              <a:spLocks noChangeShapeType="1"/>
            </p:cNvSpPr>
            <p:nvPr/>
          </p:nvSpPr>
          <p:spPr bwMode="auto">
            <a:xfrm>
              <a:off x="2034" y="13393"/>
              <a:ext cx="846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nvGrpSpPr>
            <p:cNvPr id="20" name="Group 19"/>
            <p:cNvGrpSpPr>
              <a:grpSpLocks/>
            </p:cNvGrpSpPr>
            <p:nvPr/>
          </p:nvGrpSpPr>
          <p:grpSpPr bwMode="auto">
            <a:xfrm>
              <a:off x="1134" y="12599"/>
              <a:ext cx="9720" cy="1486"/>
              <a:chOff x="1134" y="3666"/>
              <a:chExt cx="9720" cy="1486"/>
            </a:xfrm>
          </p:grpSpPr>
          <p:sp>
            <p:nvSpPr>
              <p:cNvPr id="21" name="Rectangle 27"/>
              <p:cNvSpPr>
                <a:spLocks noChangeArrowheads="1"/>
              </p:cNvSpPr>
              <p:nvPr/>
            </p:nvSpPr>
            <p:spPr bwMode="auto">
              <a:xfrm>
                <a:off x="3643" y="3666"/>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1" i="0" u="none" strike="noStrike" cap="none" normalizeH="0" baseline="0" dirty="0" smtClean="0">
                  <a:ln>
                    <a:noFill/>
                  </a:ln>
                  <a:solidFill>
                    <a:schemeClr val="bg1"/>
                  </a:solidFill>
                  <a:effectLst/>
                </a:endParaRPr>
              </a:p>
            </p:txBody>
          </p:sp>
          <p:sp>
            <p:nvSpPr>
              <p:cNvPr id="22" name="Rectangle 26"/>
              <p:cNvSpPr>
                <a:spLocks noChangeArrowheads="1"/>
              </p:cNvSpPr>
              <p:nvPr/>
            </p:nvSpPr>
            <p:spPr bwMode="auto">
              <a:xfrm>
                <a:off x="113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Суспільні </a:t>
                </a:r>
                <a:endParaRPr kumimoji="0" lang="uk-UA" altLang="uk-UA" sz="4500" b="0" i="0" u="none" strike="noStrike" cap="none" normalizeH="0" baseline="0" dirty="0" smtClean="0">
                  <a:ln>
                    <a:noFill/>
                  </a:ln>
                  <a:solidFill>
                    <a:schemeClr val="bg1"/>
                  </a:solidFill>
                  <a:effectLst/>
                </a:endParaRPr>
              </a:p>
            </p:txBody>
          </p:sp>
          <p:sp>
            <p:nvSpPr>
              <p:cNvPr id="23" name="Rectangle 25"/>
              <p:cNvSpPr>
                <a:spLocks noChangeArrowheads="1"/>
              </p:cNvSpPr>
              <p:nvPr/>
            </p:nvSpPr>
            <p:spPr bwMode="auto">
              <a:xfrm>
                <a:off x="4218" y="4679"/>
                <a:ext cx="3472"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Природничі </a:t>
                </a:r>
                <a:endParaRPr kumimoji="0" lang="uk-UA" altLang="uk-UA" sz="4500" b="0" i="0" u="none" strike="noStrike" cap="none" normalizeH="0" baseline="0" smtClean="0">
                  <a:ln>
                    <a:noFill/>
                  </a:ln>
                  <a:solidFill>
                    <a:schemeClr val="bg1"/>
                  </a:solidFill>
                  <a:effectLst/>
                </a:endParaRPr>
              </a:p>
            </p:txBody>
          </p:sp>
          <p:sp>
            <p:nvSpPr>
              <p:cNvPr id="24" name="Rectangle 24"/>
              <p:cNvSpPr>
                <a:spLocks noChangeArrowheads="1"/>
              </p:cNvSpPr>
              <p:nvPr/>
            </p:nvSpPr>
            <p:spPr bwMode="auto">
              <a:xfrm>
                <a:off x="7974" y="4679"/>
                <a:ext cx="2880"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Технічні </a:t>
                </a:r>
                <a:endParaRPr kumimoji="0" lang="uk-UA" altLang="uk-UA" sz="4500" b="0" i="0" u="none" strike="noStrike" cap="none" normalizeH="0" baseline="0" smtClean="0">
                  <a:ln>
                    <a:noFill/>
                  </a:ln>
                  <a:solidFill>
                    <a:schemeClr val="bg1"/>
                  </a:solidFill>
                  <a:effectLst/>
                </a:endParaRPr>
              </a:p>
            </p:txBody>
          </p:sp>
          <p:sp>
            <p:nvSpPr>
              <p:cNvPr id="25" name="Line 23"/>
              <p:cNvSpPr>
                <a:spLocks noChangeShapeType="1"/>
              </p:cNvSpPr>
              <p:nvPr/>
            </p:nvSpPr>
            <p:spPr bwMode="auto">
              <a:xfrm>
                <a:off x="6354" y="4139"/>
                <a:ext cx="0" cy="36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22"/>
              <p:cNvSpPr>
                <a:spLocks noChangeShapeType="1"/>
              </p:cNvSpPr>
              <p:nvPr/>
            </p:nvSpPr>
            <p:spPr bwMode="auto">
              <a:xfrm>
                <a:off x="2034" y="4461"/>
                <a:ext cx="0" cy="218"/>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1"/>
              <p:cNvSpPr>
                <a:spLocks noChangeShapeType="1"/>
              </p:cNvSpPr>
              <p:nvPr/>
            </p:nvSpPr>
            <p:spPr bwMode="auto">
              <a:xfrm>
                <a:off x="6354" y="4499"/>
                <a:ext cx="0" cy="18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9" name="Line 20"/>
              <p:cNvSpPr>
                <a:spLocks noChangeShapeType="1"/>
              </p:cNvSpPr>
              <p:nvPr/>
            </p:nvSpPr>
            <p:spPr bwMode="auto">
              <a:xfrm>
                <a:off x="10494" y="4460"/>
                <a:ext cx="0" cy="21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grpSp>
      <p:sp>
        <p:nvSpPr>
          <p:cNvPr id="30" name="Rectangle 34"/>
          <p:cNvSpPr>
            <a:spLocks noChangeArrowheads="1"/>
          </p:cNvSpPr>
          <p:nvPr/>
        </p:nvSpPr>
        <p:spPr bwMode="auto">
          <a:xfrm>
            <a:off x="1691680" y="31140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866380455"/>
      </p:ext>
    </p:extLst>
  </p:cSld>
  <p:clrMapOvr>
    <a:masterClrMapping/>
  </p:clrMapOvr>
  <p:transition>
    <p:strips dir="l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29485"/>
          </a:xfrm>
          <a:prstGeom prst="rect">
            <a:avLst/>
          </a:prstGeom>
        </p:spPr>
        <p:txBody>
          <a:bodyPr wrap="square">
            <a:spAutoFit/>
          </a:bodyPr>
          <a:lstStyle/>
          <a:p>
            <a:pPr algn="ctr">
              <a:lnSpc>
                <a:spcPct val="80000"/>
              </a:lnSpc>
              <a:spcAft>
                <a:spcPts val="0"/>
              </a:spcAft>
            </a:pPr>
            <a:r>
              <a:rPr lang="ru-RU" sz="3300" b="1" dirty="0" smtClean="0">
                <a:latin typeface="+mn-lt"/>
                <a:ea typeface="Calibri" panose="020F0502020204030204" pitchFamily="34" charset="0"/>
              </a:rPr>
              <a:t>Поділ наук на види за </a:t>
            </a:r>
            <a:r>
              <a:rPr lang="ru-RU" sz="3300" b="1" dirty="0" err="1" smtClean="0">
                <a:latin typeface="+mn-lt"/>
                <a:ea typeface="Calibri" panose="020F0502020204030204" pitchFamily="34" charset="0"/>
              </a:rPr>
              <a:t>співвідношенням</a:t>
            </a:r>
            <a:r>
              <a:rPr lang="ru-RU" sz="3300" b="1" dirty="0" smtClean="0">
                <a:latin typeface="+mn-lt"/>
                <a:ea typeface="Calibri" panose="020F0502020204030204" pitchFamily="34" charset="0"/>
              </a:rPr>
              <a:t> </a:t>
            </a:r>
            <a:r>
              <a:rPr lang="ru-RU" sz="3300" b="1" dirty="0" err="1" smtClean="0">
                <a:latin typeface="+mn-lt"/>
                <a:ea typeface="Calibri" panose="020F0502020204030204" pitchFamily="34" charset="0"/>
              </a:rPr>
              <a:t>із</a:t>
            </a:r>
            <a:r>
              <a:rPr lang="ru-RU" sz="3300" b="1" dirty="0" smtClean="0">
                <a:latin typeface="+mn-lt"/>
                <a:ea typeface="Calibri" panose="020F0502020204030204" pitchFamily="34" charset="0"/>
              </a:rPr>
              <a:t> практикою</a:t>
            </a:r>
            <a:endParaRPr lang="uk-UA" sz="33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18618" y="1268760"/>
            <a:ext cx="8565315" cy="5035276"/>
            <a:chOff x="914" y="9875"/>
            <a:chExt cx="10240" cy="1747"/>
          </a:xfrm>
        </p:grpSpPr>
        <p:sp>
          <p:nvSpPr>
            <p:cNvPr id="6" name="Rectangle 9"/>
            <p:cNvSpPr>
              <a:spLocks noChangeArrowheads="1"/>
            </p:cNvSpPr>
            <p:nvPr/>
          </p:nvSpPr>
          <p:spPr bwMode="auto">
            <a:xfrm>
              <a:off x="3643" y="9875"/>
              <a:ext cx="5400" cy="473"/>
            </a:xfrm>
            <a:prstGeom prst="rect">
              <a:avLst/>
            </a:prstGeom>
            <a:ln>
              <a:headEnd/>
              <a:tailEnd/>
            </a:ln>
          </p:spPr>
          <p:style>
            <a:lnRef idx="0">
              <a:schemeClr val="dk1"/>
            </a:lnRef>
            <a:fillRef idx="3">
              <a:schemeClr val="dk1"/>
            </a:fillRef>
            <a:effectRef idx="3">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Науки </a:t>
              </a:r>
              <a:endParaRPr kumimoji="0" lang="uk-UA" altLang="uk-UA" sz="6600" b="0" i="0" u="none" strike="noStrike" cap="none" normalizeH="0" baseline="0" dirty="0" smtClean="0">
                <a:ln>
                  <a:noFill/>
                </a:ln>
                <a:solidFill>
                  <a:schemeClr val="bg1"/>
                </a:solidFill>
                <a:effectLst/>
              </a:endParaRPr>
            </a:p>
          </p:txBody>
        </p:sp>
        <p:sp>
          <p:nvSpPr>
            <p:cNvPr id="7" name="Rectangle 8"/>
            <p:cNvSpPr>
              <a:spLocks noChangeArrowheads="1"/>
            </p:cNvSpPr>
            <p:nvPr/>
          </p:nvSpPr>
          <p:spPr bwMode="auto">
            <a:xfrm>
              <a:off x="914" y="10524"/>
              <a:ext cx="5129" cy="473"/>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Фундаментальні </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7"/>
            <p:cNvSpPr>
              <a:spLocks noChangeArrowheads="1"/>
            </p:cNvSpPr>
            <p:nvPr/>
          </p:nvSpPr>
          <p:spPr bwMode="auto">
            <a:xfrm>
              <a:off x="6688" y="10516"/>
              <a:ext cx="4466" cy="48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Прикладні </a:t>
              </a:r>
              <a:r>
                <a:rPr kumimoji="0" lang="uk-UA" altLang="uk-UA" sz="40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40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3"/>
            <p:cNvSpPr>
              <a:spLocks noChangeArrowheads="1"/>
            </p:cNvSpPr>
            <p:nvPr/>
          </p:nvSpPr>
          <p:spPr bwMode="auto">
            <a:xfrm>
              <a:off x="3478" y="11076"/>
              <a:ext cx="5961" cy="54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Науково-практичні розробки</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gr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33" name="Пряма зі стрілкою 32"/>
          <p:cNvCxnSpPr/>
          <p:nvPr/>
        </p:nvCxnSpPr>
        <p:spPr bwMode="auto">
          <a:xfrm>
            <a:off x="3131840" y="2638030"/>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5" name="Пряма зі стрілкою 34"/>
          <p:cNvCxnSpPr>
            <a:stCxn id="6" idx="2"/>
          </p:cNvCxnSpPr>
          <p:nvPr/>
        </p:nvCxnSpPr>
        <p:spPr bwMode="auto">
          <a:xfrm flipH="1">
            <a:off x="4859740" y="2632060"/>
            <a:ext cx="1" cy="2098272"/>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cxnSp>
        <p:nvCxnSpPr>
          <p:cNvPr id="37" name="Пряма зі стрілкою 36"/>
          <p:cNvCxnSpPr/>
          <p:nvPr/>
        </p:nvCxnSpPr>
        <p:spPr bwMode="auto">
          <a:xfrm>
            <a:off x="6732240" y="2635441"/>
            <a:ext cx="0" cy="478620"/>
          </a:xfrm>
          <a:prstGeom prst="straightConnector1">
            <a:avLst/>
          </a:prstGeom>
          <a:ln>
            <a:headEnd type="none" w="med" len="med"/>
            <a:tailEnd type="triangle"/>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60786178"/>
      </p:ext>
    </p:extLst>
  </p:cSld>
  <p:clrMapOvr>
    <a:masterClrMapping/>
  </p:clrMapOvr>
  <p:transition>
    <p:strips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904863"/>
          </a:xfrm>
          <a:prstGeom prst="rect">
            <a:avLst/>
          </a:prstGeom>
        </p:spPr>
        <p:txBody>
          <a:bodyPr wrap="square">
            <a:spAutoFit/>
          </a:bodyPr>
          <a:lstStyle/>
          <a:p>
            <a:pPr algn="ctr">
              <a:lnSpc>
                <a:spcPct val="80000"/>
              </a:lnSpc>
              <a:spcAft>
                <a:spcPts val="0"/>
              </a:spcAft>
            </a:pPr>
            <a:r>
              <a:rPr lang="ru-RU" sz="6600" b="1" dirty="0">
                <a:latin typeface="+mn-lt"/>
                <a:ea typeface="Calibri" panose="020F0502020204030204" pitchFamily="34" charset="0"/>
              </a:rPr>
              <a:t>Функції науки</a:t>
            </a:r>
            <a:endParaRPr lang="uk-UA" sz="6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28468" y="1124744"/>
            <a:ext cx="9115532" cy="5304289"/>
            <a:chOff x="1360" y="11508"/>
            <a:chExt cx="9353" cy="3569"/>
          </a:xfrm>
        </p:grpSpPr>
        <p:sp>
          <p:nvSpPr>
            <p:cNvPr id="9" name="AutoShape 18"/>
            <p:cNvSpPr>
              <a:spLocks noChangeArrowheads="1"/>
            </p:cNvSpPr>
            <p:nvPr/>
          </p:nvSpPr>
          <p:spPr bwMode="auto">
            <a:xfrm>
              <a:off x="4054" y="12286"/>
              <a:ext cx="2985" cy="1707"/>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4000" b="1" i="0" u="sng" strike="noStrike" cap="none" normalizeH="0" baseline="0" dirty="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Функції науки</a:t>
              </a:r>
              <a:endParaRPr kumimoji="0" lang="ru-RU" altLang="uk-UA" sz="4000" b="0" i="0" u="sng" strike="noStrike" cap="none" normalizeH="0" baseline="0" dirty="0" smtClean="0">
                <a:ln>
                  <a:noFill/>
                </a:ln>
                <a:solidFill>
                  <a:schemeClr val="bg1"/>
                </a:solidFill>
                <a:effectLst/>
                <a:latin typeface="Arial" panose="020B0604020202020204" pitchFamily="34" charset="0"/>
              </a:endParaRPr>
            </a:p>
          </p:txBody>
        </p:sp>
        <p:sp>
          <p:nvSpPr>
            <p:cNvPr id="10" name="AutoShape 17"/>
            <p:cNvSpPr>
              <a:spLocks noChangeArrowheads="1"/>
            </p:cNvSpPr>
            <p:nvPr/>
          </p:nvSpPr>
          <p:spPr bwMode="auto">
            <a:xfrm>
              <a:off x="1707" y="11708"/>
              <a:ext cx="1980" cy="72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опис</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1" name="AutoShape 16"/>
            <p:cNvSpPr>
              <a:spLocks noChangeArrowheads="1"/>
            </p:cNvSpPr>
            <p:nvPr/>
          </p:nvSpPr>
          <p:spPr bwMode="auto">
            <a:xfrm>
              <a:off x="1376" y="13688"/>
              <a:ext cx="294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пояснення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3" name="AutoShape 15"/>
            <p:cNvSpPr>
              <a:spLocks noChangeArrowheads="1"/>
            </p:cNvSpPr>
            <p:nvPr/>
          </p:nvSpPr>
          <p:spPr bwMode="auto">
            <a:xfrm>
              <a:off x="6962" y="12501"/>
              <a:ext cx="3751"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передбачення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AutoShape 14"/>
            <p:cNvSpPr>
              <a:spLocks noChangeArrowheads="1"/>
            </p:cNvSpPr>
            <p:nvPr/>
          </p:nvSpPr>
          <p:spPr bwMode="auto">
            <a:xfrm>
              <a:off x="7459" y="13850"/>
              <a:ext cx="3005"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розуміння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6" name="AutoShape 13"/>
            <p:cNvSpPr>
              <a:spLocks noChangeArrowheads="1"/>
            </p:cNvSpPr>
            <p:nvPr/>
          </p:nvSpPr>
          <p:spPr bwMode="auto">
            <a:xfrm>
              <a:off x="3931" y="11512"/>
              <a:ext cx="2498" cy="646"/>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пізнання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AutoShape 12"/>
            <p:cNvSpPr>
              <a:spLocks noChangeArrowheads="1"/>
            </p:cNvSpPr>
            <p:nvPr/>
          </p:nvSpPr>
          <p:spPr bwMode="auto">
            <a:xfrm>
              <a:off x="1360" y="12512"/>
              <a:ext cx="2924"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виховання</a:t>
              </a:r>
              <a:endParaRPr kumimoji="0" lang="ru-RU" altLang="uk-UA" sz="3200" b="0" i="0" u="none" strike="noStrike" cap="none" normalizeH="0" baseline="0" smtClean="0">
                <a:ln>
                  <a:noFill/>
                </a:ln>
                <a:solidFill>
                  <a:schemeClr val="bg1"/>
                </a:solidFill>
                <a:effectLst/>
                <a:latin typeface="Arial" panose="020B0604020202020204" pitchFamily="34" charset="0"/>
              </a:endParaRPr>
            </a:p>
          </p:txBody>
        </p:sp>
        <p:sp>
          <p:nvSpPr>
            <p:cNvPr id="18" name="AutoShape 11"/>
            <p:cNvSpPr>
              <a:spLocks noChangeArrowheads="1"/>
            </p:cNvSpPr>
            <p:nvPr/>
          </p:nvSpPr>
          <p:spPr bwMode="auto">
            <a:xfrm>
              <a:off x="3927" y="14177"/>
              <a:ext cx="3240" cy="900"/>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організація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AutoShape 10"/>
            <p:cNvSpPr>
              <a:spLocks noChangeArrowheads="1"/>
            </p:cNvSpPr>
            <p:nvPr/>
          </p:nvSpPr>
          <p:spPr bwMode="auto">
            <a:xfrm>
              <a:off x="6354" y="11508"/>
              <a:ext cx="4256" cy="968"/>
            </a:xfrm>
            <a:prstGeom prst="star8">
              <a:avLst>
                <a:gd name="adj" fmla="val 38250"/>
              </a:avLst>
            </a:prstGeom>
            <a:ln>
              <a:solidFill>
                <a:srgbClr val="0F2E51"/>
              </a:solidFill>
              <a:headEnd/>
              <a:tailEnd/>
            </a:ln>
          </p:spPr>
          <p:style>
            <a:lnRef idx="3">
              <a:schemeClr val="lt1"/>
            </a:lnRef>
            <a:fillRef idx="1">
              <a:schemeClr val="dk1"/>
            </a:fillRef>
            <a:effectRef idx="1">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err="1" smtClean="0">
                  <a:ln>
                    <a:noFill/>
                  </a:ln>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rPr>
                <a:t>конструювання</a:t>
              </a:r>
              <a:endParaRPr kumimoji="0" lang="ru-RU"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20" name="Line 9"/>
            <p:cNvSpPr>
              <a:spLocks noChangeShapeType="1"/>
            </p:cNvSpPr>
            <p:nvPr/>
          </p:nvSpPr>
          <p:spPr bwMode="auto">
            <a:xfrm flipH="1" flipV="1">
              <a:off x="3856" y="13117"/>
              <a:ext cx="198" cy="1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8"/>
            <p:cNvSpPr>
              <a:spLocks noChangeShapeType="1"/>
            </p:cNvSpPr>
            <p:nvPr/>
          </p:nvSpPr>
          <p:spPr bwMode="auto">
            <a:xfrm flipH="1">
              <a:off x="3856" y="13758"/>
              <a:ext cx="659"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7"/>
            <p:cNvSpPr>
              <a:spLocks noChangeShapeType="1"/>
            </p:cNvSpPr>
            <p:nvPr/>
          </p:nvSpPr>
          <p:spPr bwMode="auto">
            <a:xfrm flipH="1" flipV="1">
              <a:off x="3634" y="12089"/>
              <a:ext cx="848" cy="462"/>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6"/>
            <p:cNvSpPr>
              <a:spLocks noChangeShapeType="1"/>
            </p:cNvSpPr>
            <p:nvPr/>
          </p:nvSpPr>
          <p:spPr bwMode="auto">
            <a:xfrm flipH="1" flipV="1">
              <a:off x="5547" y="12041"/>
              <a:ext cx="12" cy="26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4" name="Line 5"/>
            <p:cNvSpPr>
              <a:spLocks noChangeShapeType="1"/>
            </p:cNvSpPr>
            <p:nvPr/>
          </p:nvSpPr>
          <p:spPr bwMode="auto">
            <a:xfrm flipH="1" flipV="1">
              <a:off x="5547" y="14002"/>
              <a:ext cx="12" cy="175"/>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5" name="Line 4"/>
            <p:cNvSpPr>
              <a:spLocks noChangeShapeType="1"/>
            </p:cNvSpPr>
            <p:nvPr/>
          </p:nvSpPr>
          <p:spPr bwMode="auto">
            <a:xfrm flipV="1">
              <a:off x="6613" y="12321"/>
              <a:ext cx="365" cy="224"/>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6" name="Line 3"/>
            <p:cNvSpPr>
              <a:spLocks noChangeShapeType="1"/>
            </p:cNvSpPr>
            <p:nvPr/>
          </p:nvSpPr>
          <p:spPr bwMode="auto">
            <a:xfrm flipH="1">
              <a:off x="7057" y="13107"/>
              <a:ext cx="431" cy="21"/>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7" name="Line 2"/>
            <p:cNvSpPr>
              <a:spLocks noChangeShapeType="1"/>
            </p:cNvSpPr>
            <p:nvPr/>
          </p:nvSpPr>
          <p:spPr bwMode="auto">
            <a:xfrm>
              <a:off x="6613" y="13758"/>
              <a:ext cx="1256" cy="390"/>
            </a:xfrm>
            <a:prstGeom prst="line">
              <a:avLst/>
            </a:prstGeom>
            <a:ln>
              <a:solidFill>
                <a:srgbClr val="0F2E51"/>
              </a:solidFill>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4251014340"/>
      </p:ext>
    </p:extLst>
  </p:cSld>
  <p:clrMapOvr>
    <a:masterClrMapping/>
  </p:clrMapOvr>
  <p:transition>
    <p:strips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3051" y="-7543"/>
            <a:ext cx="8608713"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Трактування науки з </a:t>
            </a:r>
            <a:r>
              <a:rPr lang="ru-RU" sz="3200" b="1" dirty="0" err="1">
                <a:latin typeface="+mn-lt"/>
                <a:ea typeface="Calibri" panose="020F0502020204030204" pitchFamily="34" charset="0"/>
              </a:rPr>
              <a:t>двох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основних</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позицій</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4" name="Rectangle 16"/>
          <p:cNvSpPr>
            <a:spLocks noChangeArrowheads="1"/>
          </p:cNvSpPr>
          <p:nvPr/>
        </p:nvSpPr>
        <p:spPr bwMode="auto">
          <a:xfrm>
            <a:off x="1043608" y="21788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395536" y="1196752"/>
            <a:ext cx="8496944" cy="4824536"/>
            <a:chOff x="1134" y="7679"/>
            <a:chExt cx="9540" cy="2163"/>
          </a:xfrm>
        </p:grpSpPr>
        <p:sp>
          <p:nvSpPr>
            <p:cNvPr id="6" name="Rectangle 12"/>
            <p:cNvSpPr>
              <a:spLocks noChangeArrowheads="1"/>
            </p:cNvSpPr>
            <p:nvPr/>
          </p:nvSpPr>
          <p:spPr bwMode="auto">
            <a:xfrm>
              <a:off x="3654" y="7679"/>
              <a:ext cx="4140" cy="540"/>
            </a:xfrm>
            <a:prstGeom prst="rect">
              <a:avLst/>
            </a:prstGeom>
            <a:ln>
              <a:headEnd/>
              <a:tailEnd/>
            </a:ln>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66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НАУКА</a:t>
              </a:r>
              <a:endParaRPr kumimoji="0" lang="uk-UA" altLang="uk-UA" sz="6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11"/>
            <p:cNvSpPr>
              <a:spLocks noChangeArrowheads="1"/>
            </p:cNvSpPr>
            <p:nvPr/>
          </p:nvSpPr>
          <p:spPr bwMode="auto">
            <a:xfrm>
              <a:off x="1134" y="8582"/>
              <a:ext cx="414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з теоретичної позиції</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8" name="Rectangle 10"/>
            <p:cNvSpPr>
              <a:spLocks noChangeArrowheads="1"/>
            </p:cNvSpPr>
            <p:nvPr/>
          </p:nvSpPr>
          <p:spPr bwMode="auto">
            <a:xfrm>
              <a:off x="5814" y="8582"/>
              <a:ext cx="4860" cy="647"/>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38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як певний вид суспільного поділу праці</a:t>
              </a:r>
              <a:endParaRPr kumimoji="0" lang="uk-UA" altLang="uk-UA" sz="3800" b="0" i="0" u="none" strike="noStrike" cap="none" normalizeH="0" baseline="0" dirty="0" smtClean="0">
                <a:ln>
                  <a:noFill/>
                </a:ln>
                <a:solidFill>
                  <a:schemeClr val="bg1"/>
                </a:solidFill>
                <a:effectLst/>
                <a:latin typeface="Arial" panose="020B0604020202020204" pitchFamily="34" charset="0"/>
              </a:endParaRPr>
            </a:p>
          </p:txBody>
        </p:sp>
        <p:sp>
          <p:nvSpPr>
            <p:cNvPr id="12" name="Rectangle 9"/>
            <p:cNvSpPr>
              <a:spLocks noChangeArrowheads="1"/>
            </p:cNvSpPr>
            <p:nvPr/>
          </p:nvSpPr>
          <p:spPr bwMode="auto">
            <a:xfrm>
              <a:off x="1134" y="9302"/>
              <a:ext cx="414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5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система знань</a:t>
              </a:r>
              <a:endParaRPr kumimoji="0" lang="uk-UA" altLang="uk-UA" sz="4500" b="0" i="0" u="none" strike="noStrike" cap="none" normalizeH="0" baseline="0" smtClean="0">
                <a:ln>
                  <a:noFill/>
                </a:ln>
                <a:solidFill>
                  <a:schemeClr val="bg1"/>
                </a:solidFill>
                <a:effectLst/>
                <a:latin typeface="Arial" panose="020B0604020202020204" pitchFamily="34" charset="0"/>
              </a:endParaRPr>
            </a:p>
          </p:txBody>
        </p:sp>
        <p:sp>
          <p:nvSpPr>
            <p:cNvPr id="28" name="Rectangle 8"/>
            <p:cNvSpPr>
              <a:spLocks noChangeArrowheads="1"/>
            </p:cNvSpPr>
            <p:nvPr/>
          </p:nvSpPr>
          <p:spPr bwMode="auto">
            <a:xfrm>
              <a:off x="5814" y="9302"/>
              <a:ext cx="4860" cy="540"/>
            </a:xfrm>
            <a:prstGeom prst="rect">
              <a:avLst/>
            </a:prstGeom>
            <a:ln>
              <a:headEnd/>
              <a:tailEn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80000"/>
                </a:lnSpc>
                <a:spcBef>
                  <a:spcPct val="0"/>
                </a:spcBef>
                <a:spcAft>
                  <a:spcPct val="0"/>
                </a:spcAft>
                <a:buClrTx/>
                <a:buSzTx/>
                <a:buFontTx/>
                <a:buNone/>
                <a:tabLst/>
              </a:pPr>
              <a:r>
                <a:rPr kumimoji="0" lang="uk-UA" altLang="uk-UA" sz="45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наукова діяльність</a:t>
              </a:r>
              <a:endParaRPr kumimoji="0" lang="uk-UA" altLang="uk-UA" sz="4500" b="0" i="0" u="none" strike="noStrike" cap="none" normalizeH="0" baseline="0" dirty="0" smtClean="0">
                <a:ln>
                  <a:noFill/>
                </a:ln>
                <a:solidFill>
                  <a:schemeClr val="bg1"/>
                </a:solidFill>
                <a:effectLst/>
                <a:latin typeface="Arial" panose="020B0604020202020204" pitchFamily="34" charset="0"/>
              </a:endParaRPr>
            </a:p>
          </p:txBody>
        </p:sp>
        <p:sp>
          <p:nvSpPr>
            <p:cNvPr id="30" name="Line 7"/>
            <p:cNvSpPr>
              <a:spLocks noChangeShapeType="1"/>
            </p:cNvSpPr>
            <p:nvPr/>
          </p:nvSpPr>
          <p:spPr bwMode="auto">
            <a:xfrm>
              <a:off x="5634" y="8222"/>
              <a:ext cx="0" cy="18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1" name="Line 6"/>
            <p:cNvSpPr>
              <a:spLocks noChangeShapeType="1"/>
            </p:cNvSpPr>
            <p:nvPr/>
          </p:nvSpPr>
          <p:spPr bwMode="auto">
            <a:xfrm>
              <a:off x="2934" y="8402"/>
              <a:ext cx="5400" cy="0"/>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2" name="Line 5"/>
            <p:cNvSpPr>
              <a:spLocks noChangeShapeType="1"/>
            </p:cNvSpPr>
            <p:nvPr/>
          </p:nvSpPr>
          <p:spPr bwMode="auto">
            <a:xfrm>
              <a:off x="29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3" name="Line 4"/>
            <p:cNvSpPr>
              <a:spLocks noChangeShapeType="1"/>
            </p:cNvSpPr>
            <p:nvPr/>
          </p:nvSpPr>
          <p:spPr bwMode="auto">
            <a:xfrm>
              <a:off x="8334" y="8402"/>
              <a:ext cx="0" cy="180"/>
            </a:xfrm>
            <a:prstGeom prst="line">
              <a:avLst/>
            </a:prstGeom>
            <a:ln>
              <a:headEnd/>
              <a:tailEnd type="triangl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4" name="Line 3"/>
            <p:cNvSpPr>
              <a:spLocks noChangeShapeType="1"/>
            </p:cNvSpPr>
            <p:nvPr/>
          </p:nvSpPr>
          <p:spPr bwMode="auto">
            <a:xfrm>
              <a:off x="29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35" name="Line 2"/>
            <p:cNvSpPr>
              <a:spLocks noChangeShapeType="1"/>
            </p:cNvSpPr>
            <p:nvPr/>
          </p:nvSpPr>
          <p:spPr bwMode="auto">
            <a:xfrm>
              <a:off x="8334" y="9229"/>
              <a:ext cx="0" cy="73"/>
            </a:xfrm>
            <a:prstGeom prst="line">
              <a:avLst/>
            </a:prstGeom>
            <a:ln>
              <a:headEnd/>
              <a:tailEn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Tree>
    <p:extLst>
      <p:ext uri="{BB962C8B-B14F-4D97-AF65-F5344CB8AC3E}">
        <p14:creationId xmlns:p14="http://schemas.microsoft.com/office/powerpoint/2010/main" val="2028660649"/>
      </p:ext>
    </p:extLst>
  </p:cSld>
  <p:clrMapOvr>
    <a:masterClrMapping/>
  </p:clrMapOvr>
  <p:transition>
    <p:strips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28600"/>
            <a:ext cx="8353425" cy="563563"/>
          </a:xfrm>
        </p:spPr>
        <p:txBody>
          <a:bodyPr/>
          <a:lstStyle/>
          <a:p>
            <a:pPr algn="ctr">
              <a:defRPr/>
            </a:pPr>
            <a:r>
              <a:rPr lang="uk-UA" sz="5000" i="0" dirty="0" smtClean="0">
                <a:solidFill>
                  <a:schemeClr val="accent4">
                    <a:lumMod val="50000"/>
                  </a:schemeClr>
                </a:solidFill>
                <a:latin typeface="+mn-lt"/>
              </a:rPr>
              <a:t>ЗМІСТ</a:t>
            </a:r>
            <a:endParaRPr lang="uk-UA" sz="5000" i="0" dirty="0">
              <a:solidFill>
                <a:schemeClr val="accent4">
                  <a:lumMod val="50000"/>
                </a:schemeClr>
              </a:solidFill>
              <a:latin typeface="+mn-lt"/>
            </a:endParaRPr>
          </a:p>
        </p:txBody>
      </p:sp>
      <p:sp>
        <p:nvSpPr>
          <p:cNvPr id="3" name="Місце для вмісту 2"/>
          <p:cNvSpPr>
            <a:spLocks noGrp="1"/>
          </p:cNvSpPr>
          <p:nvPr>
            <p:ph idx="1"/>
          </p:nvPr>
        </p:nvSpPr>
        <p:spPr>
          <a:xfrm>
            <a:off x="395228" y="1628800"/>
            <a:ext cx="8353425" cy="4320479"/>
          </a:xfrm>
        </p:spPr>
        <p:txBody>
          <a:bodyPr/>
          <a:lstStyle/>
          <a:p>
            <a:pPr marL="0" indent="0" algn="just">
              <a:buNone/>
            </a:pPr>
            <a:r>
              <a:rPr lang="en-US" dirty="0" smtClean="0"/>
              <a:t>1</a:t>
            </a:r>
            <a:r>
              <a:rPr lang="ru-RU" dirty="0" smtClean="0"/>
              <a:t>.1.</a:t>
            </a:r>
            <a:r>
              <a:rPr lang="ru-RU" dirty="0" smtClean="0"/>
              <a:t>Процес </a:t>
            </a:r>
            <a:r>
              <a:rPr lang="ru-RU" dirty="0" err="1"/>
              <a:t>пізнання</a:t>
            </a:r>
            <a:r>
              <a:rPr lang="ru-RU" dirty="0"/>
              <a:t> і наука </a:t>
            </a:r>
            <a:endParaRPr lang="uk-UA" dirty="0"/>
          </a:p>
          <a:p>
            <a:pPr marL="0" indent="0" algn="just">
              <a:buNone/>
            </a:pPr>
            <a:r>
              <a:rPr lang="ru-RU" dirty="0"/>
              <a:t>1.2. Предметна область та </a:t>
            </a:r>
            <a:r>
              <a:rPr lang="ru-RU" dirty="0" err="1"/>
              <a:t>елементи</a:t>
            </a:r>
            <a:r>
              <a:rPr lang="ru-RU" dirty="0"/>
              <a:t> науки</a:t>
            </a:r>
            <a:endParaRPr lang="uk-UA" dirty="0"/>
          </a:p>
          <a:p>
            <a:pPr marL="0" indent="0" algn="just">
              <a:buNone/>
            </a:pPr>
            <a:r>
              <a:rPr lang="ru-RU" dirty="0"/>
              <a:t>1.3. Наука як </a:t>
            </a:r>
            <a:r>
              <a:rPr lang="ru-RU" dirty="0" err="1"/>
              <a:t>діяльність</a:t>
            </a:r>
            <a:r>
              <a:rPr lang="ru-RU" dirty="0"/>
              <a:t>: характеристика, </a:t>
            </a:r>
            <a:r>
              <a:rPr lang="ru-RU" dirty="0" err="1"/>
              <a:t>регулювання</a:t>
            </a:r>
            <a:r>
              <a:rPr lang="ru-RU" dirty="0"/>
              <a:t>, </a:t>
            </a:r>
            <a:r>
              <a:rPr lang="ru-RU" dirty="0" err="1"/>
              <a:t>суб’єкти</a:t>
            </a:r>
            <a:endParaRPr lang="uk-UA" dirty="0"/>
          </a:p>
        </p:txBody>
      </p:sp>
    </p:spTree>
  </p:cSld>
  <p:clrMapOvr>
    <a:masterClrMapping/>
  </p:clrMapOvr>
  <p:transition>
    <p:strips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19702" y="15279"/>
            <a:ext cx="8608713" cy="547842"/>
          </a:xfrm>
          <a:prstGeom prst="rect">
            <a:avLst/>
          </a:prstGeom>
        </p:spPr>
        <p:txBody>
          <a:bodyPr wrap="square">
            <a:spAutoFit/>
          </a:bodyPr>
          <a:lstStyle/>
          <a:p>
            <a:pPr algn="ctr">
              <a:lnSpc>
                <a:spcPct val="80000"/>
              </a:lnSpc>
              <a:spcAft>
                <a:spcPts val="0"/>
              </a:spcAft>
            </a:pPr>
            <a:r>
              <a:rPr lang="ru-RU" sz="3700" b="1" dirty="0">
                <a:latin typeface="+mn-lt"/>
                <a:ea typeface="Calibri" panose="020F0502020204030204" pitchFamily="34" charset="0"/>
              </a:rPr>
              <a:t>Основні </a:t>
            </a:r>
            <a:r>
              <a:rPr lang="ru-RU" sz="3700" b="1" dirty="0" err="1">
                <a:latin typeface="+mn-lt"/>
                <a:ea typeface="Calibri" panose="020F0502020204030204" pitchFamily="34" charset="0"/>
              </a:rPr>
              <a:t>структурні</a:t>
            </a:r>
            <a:r>
              <a:rPr lang="ru-RU" sz="3700" b="1" dirty="0">
                <a:latin typeface="+mn-lt"/>
                <a:ea typeface="Calibri" panose="020F0502020204030204" pitchFamily="34" charset="0"/>
              </a:rPr>
              <a:t> </a:t>
            </a:r>
            <a:r>
              <a:rPr lang="ru-RU" sz="3700" b="1" dirty="0" err="1">
                <a:latin typeface="+mn-lt"/>
                <a:ea typeface="Calibri" panose="020F0502020204030204" pitchFamily="34" charset="0"/>
              </a:rPr>
              <a:t>елементи</a:t>
            </a:r>
            <a:r>
              <a:rPr lang="ru-RU" sz="3700" b="1" dirty="0">
                <a:latin typeface="+mn-lt"/>
                <a:ea typeface="Calibri" panose="020F0502020204030204" pitchFamily="34" charset="0"/>
              </a:rPr>
              <a:t> науки</a:t>
            </a:r>
            <a:endParaRPr lang="uk-UA" sz="37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grpSp>
        <p:nvGrpSpPr>
          <p:cNvPr id="5" name="Group 1"/>
          <p:cNvGrpSpPr>
            <a:grpSpLocks/>
          </p:cNvGrpSpPr>
          <p:nvPr/>
        </p:nvGrpSpPr>
        <p:grpSpPr bwMode="auto">
          <a:xfrm>
            <a:off x="138517" y="895922"/>
            <a:ext cx="8812088" cy="5716271"/>
            <a:chOff x="1134" y="2273"/>
            <a:chExt cx="9360" cy="4326"/>
          </a:xfrm>
        </p:grpSpPr>
        <p:sp>
          <p:nvSpPr>
            <p:cNvPr id="9" name="Line 39"/>
            <p:cNvSpPr>
              <a:spLocks noChangeShapeType="1"/>
            </p:cNvSpPr>
            <p:nvPr/>
          </p:nvSpPr>
          <p:spPr bwMode="auto">
            <a:xfrm>
              <a:off x="4194" y="4613"/>
              <a:ext cx="612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10" name="Group 2"/>
            <p:cNvGrpSpPr>
              <a:grpSpLocks/>
            </p:cNvGrpSpPr>
            <p:nvPr/>
          </p:nvGrpSpPr>
          <p:grpSpPr bwMode="auto">
            <a:xfrm>
              <a:off x="1134" y="2273"/>
              <a:ext cx="9360" cy="4326"/>
              <a:chOff x="1134" y="2273"/>
              <a:chExt cx="9360" cy="4326"/>
            </a:xfrm>
          </p:grpSpPr>
          <p:sp>
            <p:nvSpPr>
              <p:cNvPr id="11" name="Rectangle 38"/>
              <p:cNvSpPr>
                <a:spLocks noChangeArrowheads="1"/>
              </p:cNvSpPr>
              <p:nvPr/>
            </p:nvSpPr>
            <p:spPr bwMode="auto">
              <a:xfrm>
                <a:off x="4194" y="227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Ідея </a:t>
                </a:r>
                <a:endParaRPr kumimoji="0" lang="uk-UA" altLang="uk-UA" sz="4800" b="0" i="0" u="none" strike="noStrike" cap="none" normalizeH="0" baseline="0" dirty="0" smtClean="0">
                  <a:ln>
                    <a:noFill/>
                  </a:ln>
                  <a:solidFill>
                    <a:schemeClr val="tx2"/>
                  </a:solidFill>
                  <a:effectLst/>
                </a:endParaRPr>
              </a:p>
            </p:txBody>
          </p:sp>
          <p:sp>
            <p:nvSpPr>
              <p:cNvPr id="13" name="Rectangle 37"/>
              <p:cNvSpPr>
                <a:spLocks noChangeArrowheads="1"/>
              </p:cNvSpPr>
              <p:nvPr/>
            </p:nvSpPr>
            <p:spPr bwMode="auto">
              <a:xfrm>
                <a:off x="4194" y="2993"/>
                <a:ext cx="397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Гіпотеза </a:t>
                </a:r>
                <a:endParaRPr kumimoji="0" lang="uk-UA" altLang="uk-UA" sz="4800" b="0" i="0" u="none" strike="noStrike" cap="none" normalizeH="0" baseline="0" smtClean="0">
                  <a:ln>
                    <a:noFill/>
                  </a:ln>
                  <a:solidFill>
                    <a:schemeClr val="tx2"/>
                  </a:solidFill>
                  <a:effectLst/>
                </a:endParaRPr>
              </a:p>
            </p:txBody>
          </p:sp>
          <p:sp>
            <p:nvSpPr>
              <p:cNvPr id="15" name="Rectangle 36"/>
              <p:cNvSpPr>
                <a:spLocks noChangeArrowheads="1"/>
              </p:cNvSpPr>
              <p:nvPr/>
            </p:nvSpPr>
            <p:spPr bwMode="auto">
              <a:xfrm>
                <a:off x="1314" y="3893"/>
                <a:ext cx="216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Закони</a:t>
                </a:r>
                <a:endParaRPr kumimoji="0" lang="uk-UA" altLang="uk-UA" sz="4800" b="0" i="0" u="none" strike="noStrike" cap="none" normalizeH="0" baseline="0" dirty="0" smtClean="0">
                  <a:ln>
                    <a:noFill/>
                  </a:ln>
                  <a:solidFill>
                    <a:schemeClr val="tx2"/>
                  </a:solidFill>
                  <a:effectLst/>
                </a:endParaRPr>
              </a:p>
            </p:txBody>
          </p:sp>
          <p:sp>
            <p:nvSpPr>
              <p:cNvPr id="16" name="Rectangle 35"/>
              <p:cNvSpPr>
                <a:spLocks noChangeArrowheads="1"/>
              </p:cNvSpPr>
              <p:nvPr/>
            </p:nvSpPr>
            <p:spPr bwMode="auto">
              <a:xfrm>
                <a:off x="4194" y="3893"/>
                <a:ext cx="6300"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8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Теорія  </a:t>
                </a:r>
                <a:endParaRPr kumimoji="0" lang="uk-UA" altLang="uk-UA" sz="4800" b="0" i="0" u="none" strike="noStrike" cap="none" normalizeH="0" baseline="0" smtClean="0">
                  <a:ln>
                    <a:noFill/>
                  </a:ln>
                  <a:solidFill>
                    <a:schemeClr val="tx2"/>
                  </a:solidFill>
                  <a:effectLst/>
                </a:endParaRPr>
              </a:p>
            </p:txBody>
          </p:sp>
          <p:grpSp>
            <p:nvGrpSpPr>
              <p:cNvPr id="17" name="Group 31"/>
              <p:cNvGrpSpPr>
                <a:grpSpLocks/>
              </p:cNvGrpSpPr>
              <p:nvPr/>
            </p:nvGrpSpPr>
            <p:grpSpPr bwMode="auto">
              <a:xfrm>
                <a:off x="1134" y="4793"/>
                <a:ext cx="2520" cy="1800"/>
                <a:chOff x="1134" y="11339"/>
                <a:chExt cx="2520" cy="1800"/>
              </a:xfrm>
            </p:grpSpPr>
            <p:sp>
              <p:nvSpPr>
                <p:cNvPr id="55" name="Rectangle 34"/>
                <p:cNvSpPr>
                  <a:spLocks noChangeArrowheads="1"/>
                </p:cNvSpPr>
                <p:nvPr/>
              </p:nvSpPr>
              <p:spPr bwMode="auto">
                <a:xfrm>
                  <a:off x="11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специфічні</a:t>
                  </a:r>
                  <a:endParaRPr kumimoji="0" lang="uk-UA" altLang="uk-UA" sz="4800" b="0" i="0" u="none" strike="noStrike" cap="none" normalizeH="0" baseline="0" smtClean="0">
                    <a:ln>
                      <a:noFill/>
                    </a:ln>
                    <a:solidFill>
                      <a:schemeClr val="tx2"/>
                    </a:solidFill>
                    <a:effectLst/>
                    <a:latin typeface="Arial" panose="020B0604020202020204" pitchFamily="34" charset="0"/>
                  </a:endParaRPr>
                </a:p>
              </p:txBody>
            </p:sp>
            <p:sp>
              <p:nvSpPr>
                <p:cNvPr id="56" name="Rectangle 33"/>
                <p:cNvSpPr>
                  <a:spLocks noChangeArrowheads="1"/>
                </p:cNvSpPr>
                <p:nvPr/>
              </p:nvSpPr>
              <p:spPr bwMode="auto">
                <a:xfrm>
                  <a:off x="2034" y="1133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загальні</a:t>
                  </a:r>
                  <a:endParaRPr kumimoji="0" lang="uk-UA" altLang="uk-UA" sz="3600" b="0" i="0" u="none" strike="noStrike" cap="none" normalizeH="0" baseline="0" smtClean="0">
                    <a:ln>
                      <a:noFill/>
                    </a:ln>
                    <a:solidFill>
                      <a:schemeClr val="tx2"/>
                    </a:solidFill>
                    <a:effectLst/>
                  </a:endParaRPr>
                </a:p>
              </p:txBody>
            </p:sp>
            <p:sp>
              <p:nvSpPr>
                <p:cNvPr id="57" name="Rectangle 32"/>
                <p:cNvSpPr>
                  <a:spLocks noChangeArrowheads="1"/>
                </p:cNvSpPr>
                <p:nvPr/>
              </p:nvSpPr>
              <p:spPr bwMode="auto">
                <a:xfrm>
                  <a:off x="2934" y="1133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особливі</a:t>
                  </a:r>
                  <a:endParaRPr kumimoji="0" lang="uk-UA" altLang="uk-UA" sz="3600" b="0" i="0" u="none" strike="noStrike" cap="none" normalizeH="0" baseline="0" smtClean="0">
                    <a:ln>
                      <a:noFill/>
                    </a:ln>
                    <a:solidFill>
                      <a:schemeClr val="tx2"/>
                    </a:solidFill>
                    <a:effectLst/>
                  </a:endParaRPr>
                </a:p>
              </p:txBody>
            </p:sp>
          </p:grpSp>
          <p:sp>
            <p:nvSpPr>
              <p:cNvPr id="18" name="Line 30"/>
              <p:cNvSpPr>
                <a:spLocks noChangeShapeType="1"/>
              </p:cNvSpPr>
              <p:nvPr/>
            </p:nvSpPr>
            <p:spPr bwMode="auto">
              <a:xfrm>
                <a:off x="6174" y="28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19" name="Line 29"/>
              <p:cNvSpPr>
                <a:spLocks noChangeShapeType="1"/>
              </p:cNvSpPr>
              <p:nvPr/>
            </p:nvSpPr>
            <p:spPr bwMode="auto">
              <a:xfrm>
                <a:off x="6174" y="353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0" name="Line 28"/>
              <p:cNvSpPr>
                <a:spLocks noChangeShapeType="1"/>
              </p:cNvSpPr>
              <p:nvPr/>
            </p:nvSpPr>
            <p:spPr bwMode="auto">
              <a:xfrm>
                <a:off x="2034" y="3713"/>
                <a:ext cx="666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1" name="Line 27"/>
              <p:cNvSpPr>
                <a:spLocks noChangeShapeType="1"/>
              </p:cNvSpPr>
              <p:nvPr/>
            </p:nvSpPr>
            <p:spPr bwMode="auto">
              <a:xfrm>
                <a:off x="203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2" name="Line 26"/>
              <p:cNvSpPr>
                <a:spLocks noChangeShapeType="1"/>
              </p:cNvSpPr>
              <p:nvPr/>
            </p:nvSpPr>
            <p:spPr bwMode="auto">
              <a:xfrm>
                <a:off x="8694" y="37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3" name="Line 25"/>
              <p:cNvSpPr>
                <a:spLocks noChangeShapeType="1"/>
              </p:cNvSpPr>
              <p:nvPr/>
            </p:nvSpPr>
            <p:spPr bwMode="auto">
              <a:xfrm>
                <a:off x="221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24"/>
              <p:cNvSpPr>
                <a:spLocks noChangeShapeType="1"/>
              </p:cNvSpPr>
              <p:nvPr/>
            </p:nvSpPr>
            <p:spPr bwMode="auto">
              <a:xfrm>
                <a:off x="1494" y="4613"/>
                <a:ext cx="1800" cy="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5" name="Line 23"/>
              <p:cNvSpPr>
                <a:spLocks noChangeShapeType="1"/>
              </p:cNvSpPr>
              <p:nvPr/>
            </p:nvSpPr>
            <p:spPr bwMode="auto">
              <a:xfrm>
                <a:off x="14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6" name="Line 22"/>
              <p:cNvSpPr>
                <a:spLocks noChangeShapeType="1"/>
              </p:cNvSpPr>
              <p:nvPr/>
            </p:nvSpPr>
            <p:spPr bwMode="auto">
              <a:xfrm>
                <a:off x="221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7" name="Line 21"/>
              <p:cNvSpPr>
                <a:spLocks noChangeShapeType="1"/>
              </p:cNvSpPr>
              <p:nvPr/>
            </p:nvSpPr>
            <p:spPr bwMode="auto">
              <a:xfrm>
                <a:off x="32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20"/>
              <p:cNvSpPr>
                <a:spLocks noChangeShapeType="1"/>
              </p:cNvSpPr>
              <p:nvPr/>
            </p:nvSpPr>
            <p:spPr bwMode="auto">
              <a:xfrm>
                <a:off x="7434" y="4433"/>
                <a:ext cx="0" cy="180"/>
              </a:xfrm>
              <a:prstGeom prst="lin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nvGrpSpPr>
              <p:cNvPr id="37" name="Group 3"/>
              <p:cNvGrpSpPr>
                <a:grpSpLocks/>
              </p:cNvGrpSpPr>
              <p:nvPr/>
            </p:nvGrpSpPr>
            <p:grpSpPr bwMode="auto">
              <a:xfrm>
                <a:off x="4014" y="4604"/>
                <a:ext cx="6480" cy="1995"/>
                <a:chOff x="4014" y="4604"/>
                <a:chExt cx="6480" cy="1995"/>
              </a:xfrm>
            </p:grpSpPr>
            <p:sp>
              <p:nvSpPr>
                <p:cNvPr id="38" name="Rectangle 19"/>
                <p:cNvSpPr>
                  <a:spLocks noChangeArrowheads="1"/>
                </p:cNvSpPr>
                <p:nvPr/>
              </p:nvSpPr>
              <p:spPr bwMode="auto">
                <a:xfrm>
                  <a:off x="4014" y="4769"/>
                  <a:ext cx="72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tx2"/>
                    </a:solidFill>
                    <a:effectLst/>
                  </a:endParaRPr>
                </a:p>
              </p:txBody>
            </p:sp>
            <p:sp>
              <p:nvSpPr>
                <p:cNvPr id="39" name="Rectangle 18"/>
                <p:cNvSpPr>
                  <a:spLocks noChangeArrowheads="1"/>
                </p:cNvSpPr>
                <p:nvPr/>
              </p:nvSpPr>
              <p:spPr bwMode="auto">
                <a:xfrm>
                  <a:off x="4959" y="4799"/>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tx2"/>
                    </a:solidFill>
                    <a:effectLst/>
                  </a:endParaRPr>
                </a:p>
              </p:txBody>
            </p:sp>
            <p:sp>
              <p:nvSpPr>
                <p:cNvPr id="41" name="Rectangle 17"/>
                <p:cNvSpPr>
                  <a:spLocks noChangeArrowheads="1"/>
                </p:cNvSpPr>
                <p:nvPr/>
              </p:nvSpPr>
              <p:spPr bwMode="auto">
                <a:xfrm>
                  <a:off x="572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smtClean="0">
                    <a:ln>
                      <a:noFill/>
                    </a:ln>
                    <a:solidFill>
                      <a:schemeClr val="tx2"/>
                    </a:solidFill>
                    <a:effectLst/>
                  </a:endParaRPr>
                </a:p>
              </p:txBody>
            </p:sp>
            <p:sp>
              <p:nvSpPr>
                <p:cNvPr id="42" name="Rectangle 16"/>
                <p:cNvSpPr>
                  <a:spLocks noChangeArrowheads="1"/>
                </p:cNvSpPr>
                <p:nvPr/>
              </p:nvSpPr>
              <p:spPr bwMode="auto">
                <a:xfrm>
                  <a:off x="653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dirty="0" smtClean="0">
                    <a:ln>
                      <a:noFill/>
                    </a:ln>
                    <a:solidFill>
                      <a:schemeClr val="tx2"/>
                    </a:solidFill>
                    <a:effectLst/>
                  </a:endParaRPr>
                </a:p>
              </p:txBody>
            </p:sp>
            <p:sp>
              <p:nvSpPr>
                <p:cNvPr id="43" name="Rectangle 15"/>
                <p:cNvSpPr>
                  <a:spLocks noChangeArrowheads="1"/>
                </p:cNvSpPr>
                <p:nvPr/>
              </p:nvSpPr>
              <p:spPr bwMode="auto">
                <a:xfrm>
                  <a:off x="7359"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tx2"/>
                    </a:solidFill>
                    <a:effectLst/>
                  </a:endParaRPr>
                </a:p>
              </p:txBody>
            </p:sp>
            <p:sp>
              <p:nvSpPr>
                <p:cNvPr id="44" name="Rectangle 14"/>
                <p:cNvSpPr>
                  <a:spLocks noChangeArrowheads="1"/>
                </p:cNvSpPr>
                <p:nvPr/>
              </p:nvSpPr>
              <p:spPr bwMode="auto">
                <a:xfrm>
                  <a:off x="81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dirty="0" smtClean="0">
                    <a:ln>
                      <a:noFill/>
                    </a:ln>
                    <a:solidFill>
                      <a:schemeClr val="tx2"/>
                    </a:solidFill>
                    <a:effectLst/>
                  </a:endParaRPr>
                </a:p>
              </p:txBody>
            </p:sp>
            <p:sp>
              <p:nvSpPr>
                <p:cNvPr id="45" name="Rectangle 13"/>
                <p:cNvSpPr>
                  <a:spLocks noChangeArrowheads="1"/>
                </p:cNvSpPr>
                <p:nvPr/>
              </p:nvSpPr>
              <p:spPr bwMode="auto">
                <a:xfrm>
                  <a:off x="9054" y="4775"/>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положення </a:t>
                  </a:r>
                  <a:endParaRPr kumimoji="0" lang="uk-UA" altLang="uk-UA" sz="3600" b="0" i="0" u="none" strike="noStrike" cap="none" normalizeH="0" baseline="0" smtClean="0">
                    <a:ln>
                      <a:noFill/>
                    </a:ln>
                    <a:solidFill>
                      <a:schemeClr val="tx2"/>
                    </a:solidFill>
                    <a:effectLst/>
                  </a:endParaRPr>
                </a:p>
              </p:txBody>
            </p:sp>
            <p:sp>
              <p:nvSpPr>
                <p:cNvPr id="46" name="Rectangle 12"/>
                <p:cNvSpPr>
                  <a:spLocks noChangeArrowheads="1"/>
                </p:cNvSpPr>
                <p:nvPr/>
              </p:nvSpPr>
              <p:spPr bwMode="auto">
                <a:xfrm>
                  <a:off x="9954" y="4790"/>
                  <a:ext cx="540" cy="180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vert270"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tx2"/>
                    </a:solidFill>
                    <a:effectLst/>
                  </a:endParaRPr>
                </a:p>
              </p:txBody>
            </p:sp>
            <p:sp>
              <p:nvSpPr>
                <p:cNvPr id="47" name="Line 11"/>
                <p:cNvSpPr>
                  <a:spLocks noChangeShapeType="1"/>
                </p:cNvSpPr>
                <p:nvPr/>
              </p:nvSpPr>
              <p:spPr bwMode="auto">
                <a:xfrm>
                  <a:off x="41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8" name="Line 10"/>
                <p:cNvSpPr>
                  <a:spLocks noChangeShapeType="1"/>
                </p:cNvSpPr>
                <p:nvPr/>
              </p:nvSpPr>
              <p:spPr bwMode="auto">
                <a:xfrm>
                  <a:off x="527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9" name="Line 9"/>
                <p:cNvSpPr>
                  <a:spLocks noChangeShapeType="1"/>
                </p:cNvSpPr>
                <p:nvPr/>
              </p:nvSpPr>
              <p:spPr bwMode="auto">
                <a:xfrm>
                  <a:off x="103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0" name="Line 8"/>
                <p:cNvSpPr>
                  <a:spLocks noChangeShapeType="1"/>
                </p:cNvSpPr>
                <p:nvPr/>
              </p:nvSpPr>
              <p:spPr bwMode="auto">
                <a:xfrm>
                  <a:off x="9414" y="4619"/>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1" name="Line 7"/>
                <p:cNvSpPr>
                  <a:spLocks noChangeShapeType="1"/>
                </p:cNvSpPr>
                <p:nvPr/>
              </p:nvSpPr>
              <p:spPr bwMode="auto">
                <a:xfrm>
                  <a:off x="8439" y="4604"/>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2" name="Line 6"/>
                <p:cNvSpPr>
                  <a:spLocks noChangeShapeType="1"/>
                </p:cNvSpPr>
                <p:nvPr/>
              </p:nvSpPr>
              <p:spPr bwMode="auto">
                <a:xfrm>
                  <a:off x="764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3" name="Line 5"/>
                <p:cNvSpPr>
                  <a:spLocks noChangeShapeType="1"/>
                </p:cNvSpPr>
                <p:nvPr/>
              </p:nvSpPr>
              <p:spPr bwMode="auto">
                <a:xfrm>
                  <a:off x="680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54" name="Line 4"/>
                <p:cNvSpPr>
                  <a:spLocks noChangeShapeType="1"/>
                </p:cNvSpPr>
                <p:nvPr/>
              </p:nvSpPr>
              <p:spPr bwMode="auto">
                <a:xfrm>
                  <a:off x="5994" y="4613"/>
                  <a:ext cx="0" cy="180"/>
                </a:xfrm>
                <a:prstGeom prst="line">
                  <a:avLst/>
                </a:prstGeom>
                <a:ln>
                  <a:headEnd/>
                  <a:tailEnd type="triangl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grpSp>
      </p:gr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4170818190"/>
      </p:ext>
    </p:extLst>
  </p:cSld>
  <p:clrMapOvr>
    <a:masterClrMapping/>
  </p:clrMapOvr>
  <p:transition>
    <p:strips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78635"/>
            <a:ext cx="8608713" cy="757130"/>
          </a:xfrm>
          <a:prstGeom prst="rect">
            <a:avLst/>
          </a:prstGeom>
        </p:spPr>
        <p:txBody>
          <a:bodyPr wrap="square">
            <a:spAutoFit/>
          </a:bodyPr>
          <a:lstStyle/>
          <a:p>
            <a:pPr algn="ctr">
              <a:lnSpc>
                <a:spcPct val="80000"/>
              </a:lnSpc>
              <a:spcAft>
                <a:spcPts val="0"/>
              </a:spcAft>
            </a:pPr>
            <a:r>
              <a:rPr lang="ru-RU" sz="5200" b="1" dirty="0">
                <a:latin typeface="+mn-lt"/>
                <a:ea typeface="Calibri" panose="020F0502020204030204" pitchFamily="34" charset="0"/>
              </a:rPr>
              <a:t>Стадії </a:t>
            </a:r>
            <a:r>
              <a:rPr lang="ru-RU" sz="5200" b="1" dirty="0" err="1">
                <a:latin typeface="+mn-lt"/>
                <a:ea typeface="Calibri" panose="020F0502020204030204" pitchFamily="34" charset="0"/>
              </a:rPr>
              <a:t>розвитку</a:t>
            </a:r>
            <a:r>
              <a:rPr lang="ru-RU" sz="5200" b="1" dirty="0">
                <a:latin typeface="+mn-lt"/>
                <a:ea typeface="Calibri" panose="020F0502020204030204" pitchFamily="34" charset="0"/>
              </a:rPr>
              <a:t> </a:t>
            </a:r>
            <a:r>
              <a:rPr lang="ru-RU" sz="5200" b="1" dirty="0" err="1">
                <a:latin typeface="+mn-lt"/>
                <a:ea typeface="Calibri" panose="020F0502020204030204" pitchFamily="34" charset="0"/>
              </a:rPr>
              <a:t>гіпотези</a:t>
            </a:r>
            <a:endParaRPr lang="uk-UA" sz="5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3"/>
          <p:cNvGrpSpPr>
            <a:grpSpLocks/>
          </p:cNvGrpSpPr>
          <p:nvPr/>
        </p:nvGrpSpPr>
        <p:grpSpPr bwMode="auto">
          <a:xfrm>
            <a:off x="98200" y="1212095"/>
            <a:ext cx="8925009" cy="5588950"/>
            <a:chOff x="1118" y="13979"/>
            <a:chExt cx="9896" cy="2740"/>
          </a:xfrm>
        </p:grpSpPr>
        <p:sp>
          <p:nvSpPr>
            <p:cNvPr id="14" name="Rectangle 16"/>
            <p:cNvSpPr>
              <a:spLocks noChangeArrowheads="1"/>
            </p:cNvSpPr>
            <p:nvPr/>
          </p:nvSpPr>
          <p:spPr bwMode="auto">
            <a:xfrm>
              <a:off x="2891" y="15962"/>
              <a:ext cx="8100" cy="7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перевірка отриманих результатів на  практиці і на основі уточнення гіпотези</a:t>
              </a:r>
              <a:endParaRPr kumimoji="0" lang="uk-UA" altLang="uk-UA" sz="3600" b="0" i="0" u="none" strike="noStrike" cap="none" normalizeH="0" baseline="0" dirty="0" smtClean="0">
                <a:ln>
                  <a:noFill/>
                </a:ln>
                <a:solidFill>
                  <a:schemeClr val="tx1"/>
                </a:solidFill>
                <a:effectLst/>
              </a:endParaRPr>
            </a:p>
          </p:txBody>
        </p:sp>
        <p:grpSp>
          <p:nvGrpSpPr>
            <p:cNvPr id="28" name="Group 5"/>
            <p:cNvGrpSpPr>
              <a:grpSpLocks/>
            </p:cNvGrpSpPr>
            <p:nvPr/>
          </p:nvGrpSpPr>
          <p:grpSpPr bwMode="auto">
            <a:xfrm>
              <a:off x="1118" y="13979"/>
              <a:ext cx="9896" cy="2687"/>
              <a:chOff x="1133" y="12685"/>
              <a:chExt cx="9896" cy="2687"/>
            </a:xfrm>
          </p:grpSpPr>
          <p:sp>
            <p:nvSpPr>
              <p:cNvPr id="31" name="Rectangle 15"/>
              <p:cNvSpPr>
                <a:spLocks noChangeArrowheads="1"/>
              </p:cNvSpPr>
              <p:nvPr/>
            </p:nvSpPr>
            <p:spPr bwMode="auto">
              <a:xfrm>
                <a:off x="2563" y="12685"/>
                <a:ext cx="6840" cy="454"/>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54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Розвиток гіпотези</a:t>
                </a:r>
                <a:endParaRPr kumimoji="0" lang="uk-UA" altLang="uk-UA" sz="5400" b="0" i="0" u="none" strike="noStrike" cap="none" normalizeH="0" baseline="0" dirty="0" smtClean="0">
                  <a:ln>
                    <a:noFill/>
                  </a:ln>
                  <a:solidFill>
                    <a:schemeClr val="bg1"/>
                  </a:solidFill>
                  <a:effectLst/>
                </a:endParaRPr>
              </a:p>
            </p:txBody>
          </p:sp>
          <p:sp>
            <p:nvSpPr>
              <p:cNvPr id="32" name="Rectangle 14"/>
              <p:cNvSpPr>
                <a:spLocks noChangeArrowheads="1"/>
              </p:cNvSpPr>
              <p:nvPr/>
            </p:nvSpPr>
            <p:spPr bwMode="auto">
              <a:xfrm>
                <a:off x="1144" y="13308"/>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 стадія</a:t>
                </a:r>
                <a:endParaRPr kumimoji="0" lang="uk-UA" altLang="uk-UA" sz="3300" b="0" i="0" u="none" strike="noStrike" cap="none" normalizeH="0" baseline="0" dirty="0" smtClean="0">
                  <a:ln>
                    <a:noFill/>
                  </a:ln>
                  <a:solidFill>
                    <a:schemeClr val="bg1"/>
                  </a:solidFill>
                  <a:effectLst/>
                </a:endParaRPr>
              </a:p>
            </p:txBody>
          </p:sp>
          <p:sp>
            <p:nvSpPr>
              <p:cNvPr id="33" name="Rectangle 13"/>
              <p:cNvSpPr>
                <a:spLocks noChangeArrowheads="1"/>
              </p:cNvSpPr>
              <p:nvPr/>
            </p:nvSpPr>
            <p:spPr bwMode="auto">
              <a:xfrm>
                <a:off x="1133" y="14065"/>
                <a:ext cx="1550" cy="540"/>
              </a:xfrm>
              <a:prstGeom prst="rect">
                <a:avLst/>
              </a:prstGeom>
              <a:solidFill>
                <a:schemeClr val="tx1"/>
              </a:solidFill>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 стадія</a:t>
                </a:r>
                <a:endParaRPr kumimoji="0" lang="uk-UA" altLang="uk-UA" sz="3300" b="0" i="0" u="none" strike="noStrike" cap="none" normalizeH="0" baseline="0" dirty="0" smtClean="0">
                  <a:ln>
                    <a:noFill/>
                  </a:ln>
                  <a:solidFill>
                    <a:schemeClr val="bg1"/>
                  </a:solidFill>
                  <a:effectLst/>
                </a:endParaRPr>
              </a:p>
            </p:txBody>
          </p:sp>
          <p:sp>
            <p:nvSpPr>
              <p:cNvPr id="34" name="Rectangle 12"/>
              <p:cNvSpPr>
                <a:spLocks noChangeArrowheads="1"/>
              </p:cNvSpPr>
              <p:nvPr/>
            </p:nvSpPr>
            <p:spPr bwMode="auto">
              <a:xfrm>
                <a:off x="1133" y="14832"/>
                <a:ext cx="155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3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ІІІ стадія</a:t>
                </a:r>
                <a:endParaRPr kumimoji="0" lang="uk-UA" altLang="uk-UA" sz="3300" b="0" i="0" u="none" strike="noStrike" cap="none" normalizeH="0" baseline="0" dirty="0" smtClean="0">
                  <a:ln>
                    <a:noFill/>
                  </a:ln>
                  <a:solidFill>
                    <a:schemeClr val="bg1"/>
                  </a:solidFill>
                  <a:effectLst/>
                </a:endParaRPr>
              </a:p>
            </p:txBody>
          </p:sp>
          <p:sp>
            <p:nvSpPr>
              <p:cNvPr id="35" name="Rectangle 11"/>
              <p:cNvSpPr>
                <a:spLocks noChangeArrowheads="1"/>
              </p:cNvSpPr>
              <p:nvPr/>
            </p:nvSpPr>
            <p:spPr bwMode="auto">
              <a:xfrm>
                <a:off x="2929" y="13184"/>
                <a:ext cx="8100" cy="80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накопичення фактичного матеріалу і висунення на його основі припущень гіпотези</a:t>
                </a:r>
                <a:endParaRPr kumimoji="0" lang="uk-UA" altLang="uk-UA" sz="3600" b="0" i="0" u="none" strike="noStrike" cap="none" normalizeH="0" baseline="0" dirty="0" smtClean="0">
                  <a:ln>
                    <a:noFill/>
                  </a:ln>
                  <a:solidFill>
                    <a:schemeClr val="tx1"/>
                  </a:solidFill>
                  <a:effectLst/>
                </a:endParaRPr>
              </a:p>
            </p:txBody>
          </p:sp>
          <p:sp>
            <p:nvSpPr>
              <p:cNvPr id="59" name="Rectangle 10"/>
              <p:cNvSpPr>
                <a:spLocks noChangeArrowheads="1"/>
              </p:cNvSpPr>
              <p:nvPr/>
            </p:nvSpPr>
            <p:spPr bwMode="auto">
              <a:xfrm>
                <a:off x="2929" y="14060"/>
                <a:ext cx="8100" cy="5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tx1"/>
                    </a:solidFill>
                    <a:effectLst/>
                    <a:latin typeface="Times New Roman" panose="02020603050405020304" pitchFamily="18" charset="0"/>
                    <a:ea typeface="Arial Unicode MS" charset="-128"/>
                    <a:cs typeface="Times New Roman" panose="02020603050405020304" pitchFamily="18" charset="0"/>
                  </a:rPr>
                  <a:t>формулювання та обґрунтування гіпотези</a:t>
                </a:r>
                <a:endParaRPr kumimoji="0" lang="uk-UA" altLang="uk-UA" sz="3600" b="0" i="0" u="none" strike="noStrike" cap="none" normalizeH="0" baseline="0" smtClean="0">
                  <a:ln>
                    <a:noFill/>
                  </a:ln>
                  <a:solidFill>
                    <a:schemeClr val="tx1"/>
                  </a:solidFill>
                  <a:effectLst/>
                </a:endParaRPr>
              </a:p>
            </p:txBody>
          </p:sp>
          <p:sp>
            <p:nvSpPr>
              <p:cNvPr id="60" name="Line 9"/>
              <p:cNvSpPr>
                <a:spLocks noChangeShapeType="1"/>
              </p:cNvSpPr>
              <p:nvPr/>
            </p:nvSpPr>
            <p:spPr bwMode="auto">
              <a:xfrm>
                <a:off x="1942" y="12959"/>
                <a:ext cx="632"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1" name="Line 8"/>
              <p:cNvSpPr>
                <a:spLocks noChangeShapeType="1"/>
              </p:cNvSpPr>
              <p:nvPr/>
            </p:nvSpPr>
            <p:spPr bwMode="auto">
              <a:xfrm>
                <a:off x="1937" y="12959"/>
                <a:ext cx="0" cy="349"/>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2" name="Line 7"/>
              <p:cNvSpPr>
                <a:spLocks noChangeShapeType="1"/>
              </p:cNvSpPr>
              <p:nvPr/>
            </p:nvSpPr>
            <p:spPr bwMode="auto">
              <a:xfrm>
                <a:off x="1937" y="13848"/>
                <a:ext cx="0" cy="21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3" name="Line 6"/>
              <p:cNvSpPr>
                <a:spLocks noChangeShapeType="1"/>
              </p:cNvSpPr>
              <p:nvPr/>
            </p:nvSpPr>
            <p:spPr bwMode="auto">
              <a:xfrm>
                <a:off x="1937" y="14605"/>
                <a:ext cx="0" cy="227"/>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30" name="Line 4"/>
            <p:cNvSpPr>
              <a:spLocks noChangeShapeType="1"/>
            </p:cNvSpPr>
            <p:nvPr/>
          </p:nvSpPr>
          <p:spPr bwMode="auto">
            <a:xfrm>
              <a:off x="2668" y="16372"/>
              <a:ext cx="223"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67" name="Line 4"/>
          <p:cNvSpPr>
            <a:spLocks noChangeShapeType="1"/>
          </p:cNvSpPr>
          <p:nvPr/>
        </p:nvSpPr>
        <p:spPr bwMode="auto">
          <a:xfrm>
            <a:off x="1506486" y="4515730"/>
            <a:ext cx="201119" cy="4119"/>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8" name="Line 4"/>
          <p:cNvSpPr>
            <a:spLocks noChangeShapeType="1"/>
          </p:cNvSpPr>
          <p:nvPr/>
        </p:nvSpPr>
        <p:spPr bwMode="auto">
          <a:xfrm>
            <a:off x="1506486" y="3143715"/>
            <a:ext cx="20111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052527237"/>
      </p:ext>
    </p:extLst>
  </p:cSld>
  <p:clrMapOvr>
    <a:masterClrMapping/>
  </p:clrMapOvr>
  <p:transition>
    <p:strips dir="l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180528" y="-6925"/>
            <a:ext cx="8608713" cy="830997"/>
          </a:xfrm>
          <a:prstGeom prst="rect">
            <a:avLst/>
          </a:prstGeom>
        </p:spPr>
        <p:txBody>
          <a:bodyPr wrap="square">
            <a:spAutoFit/>
          </a:bodyPr>
          <a:lstStyle/>
          <a:p>
            <a:pPr algn="ctr">
              <a:lnSpc>
                <a:spcPct val="80000"/>
              </a:lnSpc>
              <a:spcAft>
                <a:spcPts val="0"/>
              </a:spcAft>
            </a:pPr>
            <a:r>
              <a:rPr lang="ru-RU" sz="6000" b="1" dirty="0">
                <a:latin typeface="+mn-lt"/>
                <a:ea typeface="Calibri" panose="020F0502020204030204" pitchFamily="34" charset="0"/>
              </a:rPr>
              <a:t>Структура </a:t>
            </a:r>
            <a:r>
              <a:rPr lang="ru-RU" sz="6000" b="1" dirty="0" err="1" smtClean="0">
                <a:latin typeface="+mn-lt"/>
                <a:ea typeface="Calibri" panose="020F0502020204030204" pitchFamily="34" charset="0"/>
              </a:rPr>
              <a:t>теорії</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98105" y="1217871"/>
            <a:ext cx="8691439" cy="5388404"/>
            <a:chOff x="1572" y="9646"/>
            <a:chExt cx="9099" cy="5593"/>
          </a:xfrm>
        </p:grpSpPr>
        <p:sp>
          <p:nvSpPr>
            <p:cNvPr id="5" name="AutoShape 18"/>
            <p:cNvSpPr>
              <a:spLocks noChangeArrowheads="1"/>
            </p:cNvSpPr>
            <p:nvPr/>
          </p:nvSpPr>
          <p:spPr bwMode="auto">
            <a:xfrm>
              <a:off x="4914" y="11534"/>
              <a:ext cx="2329" cy="1425"/>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sng"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Теорія</a:t>
              </a:r>
              <a:endParaRPr kumimoji="0" lang="uk-UA" altLang="uk-UA" sz="4000" b="0" i="0" u="sng" strike="noStrike" cap="none" normalizeH="0" baseline="0" dirty="0" smtClean="0">
                <a:ln>
                  <a:noFill/>
                </a:ln>
                <a:solidFill>
                  <a:schemeClr val="bg1"/>
                </a:solidFill>
                <a:effectLst/>
                <a:latin typeface="Arial" panose="020B0604020202020204" pitchFamily="34" charset="0"/>
              </a:endParaRPr>
            </a:p>
          </p:txBody>
        </p:sp>
        <p:sp>
          <p:nvSpPr>
            <p:cNvPr id="6" name="AutoShape 17"/>
            <p:cNvSpPr>
              <a:spLocks noChangeArrowheads="1"/>
            </p:cNvSpPr>
            <p:nvPr/>
          </p:nvSpPr>
          <p:spPr bwMode="auto">
            <a:xfrm>
              <a:off x="1674" y="10619"/>
              <a:ext cx="1980" cy="144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7" name="AutoShape 16"/>
            <p:cNvSpPr>
              <a:spLocks noChangeArrowheads="1"/>
            </p:cNvSpPr>
            <p:nvPr/>
          </p:nvSpPr>
          <p:spPr bwMode="auto">
            <a:xfrm>
              <a:off x="3643" y="9647"/>
              <a:ext cx="2674" cy="1132"/>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Концепції</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8" name="AutoShape 15"/>
            <p:cNvSpPr>
              <a:spLocks noChangeArrowheads="1"/>
            </p:cNvSpPr>
            <p:nvPr/>
          </p:nvSpPr>
          <p:spPr bwMode="auto">
            <a:xfrm>
              <a:off x="6829" y="9646"/>
              <a:ext cx="2325" cy="140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Аксіоми</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AutoShape 14"/>
            <p:cNvSpPr>
              <a:spLocks noChangeArrowheads="1"/>
            </p:cNvSpPr>
            <p:nvPr/>
          </p:nvSpPr>
          <p:spPr bwMode="auto">
            <a:xfrm>
              <a:off x="7798" y="11251"/>
              <a:ext cx="2873" cy="118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Постулати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0" name="AutoShape 13"/>
            <p:cNvSpPr>
              <a:spLocks noChangeArrowheads="1"/>
            </p:cNvSpPr>
            <p:nvPr/>
          </p:nvSpPr>
          <p:spPr bwMode="auto">
            <a:xfrm>
              <a:off x="1572" y="12458"/>
              <a:ext cx="2655" cy="121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Судження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AutoShape 12"/>
            <p:cNvSpPr>
              <a:spLocks noChangeArrowheads="1"/>
            </p:cNvSpPr>
            <p:nvPr/>
          </p:nvSpPr>
          <p:spPr bwMode="auto">
            <a:xfrm>
              <a:off x="3463" y="13869"/>
              <a:ext cx="2531" cy="1370"/>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Поняття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3" name="AutoShape 11"/>
            <p:cNvSpPr>
              <a:spLocks noChangeArrowheads="1"/>
            </p:cNvSpPr>
            <p:nvPr/>
          </p:nvSpPr>
          <p:spPr bwMode="auto">
            <a:xfrm>
              <a:off x="6354" y="13966"/>
              <a:ext cx="3025" cy="1119"/>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Положення</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5" name="AutoShape 10"/>
            <p:cNvSpPr>
              <a:spLocks noChangeArrowheads="1"/>
            </p:cNvSpPr>
            <p:nvPr/>
          </p:nvSpPr>
          <p:spPr bwMode="auto">
            <a:xfrm>
              <a:off x="7819" y="12703"/>
              <a:ext cx="2831" cy="1074"/>
            </a:xfrm>
            <a:prstGeom prst="octagon">
              <a:avLst>
                <a:gd name="adj" fmla="val 29287"/>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Принципи</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6" name="Line 9"/>
            <p:cNvSpPr>
              <a:spLocks noChangeShapeType="1"/>
            </p:cNvSpPr>
            <p:nvPr/>
          </p:nvSpPr>
          <p:spPr bwMode="auto">
            <a:xfrm flipH="1" flipV="1">
              <a:off x="3643" y="11425"/>
              <a:ext cx="1260" cy="54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7" name="Line 8"/>
            <p:cNvSpPr>
              <a:spLocks noChangeShapeType="1"/>
            </p:cNvSpPr>
            <p:nvPr/>
          </p:nvSpPr>
          <p:spPr bwMode="auto">
            <a:xfrm flipV="1">
              <a:off x="7243" y="11831"/>
              <a:ext cx="555" cy="121"/>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8" name="Line 7"/>
            <p:cNvSpPr>
              <a:spLocks noChangeShapeType="1"/>
            </p:cNvSpPr>
            <p:nvPr/>
          </p:nvSpPr>
          <p:spPr bwMode="auto">
            <a:xfrm flipH="1" flipV="1">
              <a:off x="4689" y="10794"/>
              <a:ext cx="679" cy="754"/>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19" name="Line 6"/>
            <p:cNvSpPr>
              <a:spLocks noChangeShapeType="1"/>
            </p:cNvSpPr>
            <p:nvPr/>
          </p:nvSpPr>
          <p:spPr bwMode="auto">
            <a:xfrm flipV="1">
              <a:off x="6829" y="11065"/>
              <a:ext cx="414" cy="46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0" name="Line 5"/>
            <p:cNvSpPr>
              <a:spLocks noChangeShapeType="1"/>
            </p:cNvSpPr>
            <p:nvPr/>
          </p:nvSpPr>
          <p:spPr bwMode="auto">
            <a:xfrm flipH="1">
              <a:off x="4238" y="12552"/>
              <a:ext cx="676" cy="407"/>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1" name="Line 4"/>
            <p:cNvSpPr>
              <a:spLocks noChangeShapeType="1"/>
            </p:cNvSpPr>
            <p:nvPr/>
          </p:nvSpPr>
          <p:spPr bwMode="auto">
            <a:xfrm>
              <a:off x="7243" y="12542"/>
              <a:ext cx="687" cy="37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2" name="Line 3"/>
            <p:cNvSpPr>
              <a:spLocks noChangeShapeType="1"/>
            </p:cNvSpPr>
            <p:nvPr/>
          </p:nvSpPr>
          <p:spPr bwMode="auto">
            <a:xfrm flipH="1">
              <a:off x="4689" y="12959"/>
              <a:ext cx="630" cy="910"/>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sp>
          <p:nvSpPr>
            <p:cNvPr id="23" name="Line 2"/>
            <p:cNvSpPr>
              <a:spLocks noChangeShapeType="1"/>
            </p:cNvSpPr>
            <p:nvPr/>
          </p:nvSpPr>
          <p:spPr bwMode="auto">
            <a:xfrm>
              <a:off x="6817" y="12964"/>
              <a:ext cx="786" cy="1002"/>
            </a:xfrm>
            <a:prstGeom prst="line">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solidFill>
                  <a:schemeClr val="bg1"/>
                </a:solidFill>
              </a:endParaRPr>
            </a:p>
          </p:txBody>
        </p:sp>
      </p:grpSp>
      <p:sp>
        <p:nvSpPr>
          <p:cNvPr id="24" name="Rectangle 29"/>
          <p:cNvSpPr>
            <a:spLocks noChangeArrowheads="1"/>
          </p:cNvSpPr>
          <p:nvPr/>
        </p:nvSpPr>
        <p:spPr bwMode="auto">
          <a:xfrm>
            <a:off x="1031032" y="233380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3855142988"/>
      </p:ext>
    </p:extLst>
  </p:cSld>
  <p:clrMapOvr>
    <a:masterClrMapping/>
  </p:clrMapOvr>
  <p:transition>
    <p:strips dir="l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15568"/>
            <a:ext cx="8608713" cy="683264"/>
          </a:xfrm>
          <a:prstGeom prst="rect">
            <a:avLst/>
          </a:prstGeom>
        </p:spPr>
        <p:txBody>
          <a:bodyPr wrap="square">
            <a:spAutoFit/>
          </a:bodyPr>
          <a:lstStyle/>
          <a:p>
            <a:pPr algn="ctr">
              <a:lnSpc>
                <a:spcPct val="80000"/>
              </a:lnSpc>
              <a:spcAft>
                <a:spcPts val="0"/>
              </a:spcAft>
            </a:pPr>
            <a:r>
              <a:rPr lang="ru-RU" sz="4600" b="1" dirty="0">
                <a:latin typeface="+mn-lt"/>
                <a:ea typeface="Calibri" panose="020F0502020204030204" pitchFamily="34" charset="0"/>
              </a:rPr>
              <a:t>Структура </a:t>
            </a:r>
            <a:r>
              <a:rPr lang="ru-RU" sz="4600" b="1" dirty="0" err="1">
                <a:latin typeface="+mn-lt"/>
                <a:ea typeface="Calibri" panose="020F0502020204030204" pitchFamily="34" charset="0"/>
              </a:rPr>
              <a:t>наукового</a:t>
            </a:r>
            <a:r>
              <a:rPr lang="ru-RU" sz="4600" b="1" dirty="0">
                <a:latin typeface="+mn-lt"/>
                <a:ea typeface="Calibri" panose="020F0502020204030204" pitchFamily="34" charset="0"/>
              </a:rPr>
              <a:t> факту</a:t>
            </a:r>
            <a:endParaRPr lang="uk-UA" sz="46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2" name="Group 1"/>
          <p:cNvGrpSpPr>
            <a:grpSpLocks/>
          </p:cNvGrpSpPr>
          <p:nvPr/>
        </p:nvGrpSpPr>
        <p:grpSpPr bwMode="auto">
          <a:xfrm>
            <a:off x="251520" y="1140464"/>
            <a:ext cx="8784976" cy="5385128"/>
            <a:chOff x="1134" y="12779"/>
            <a:chExt cx="10065" cy="6173"/>
          </a:xfrm>
        </p:grpSpPr>
        <p:sp>
          <p:nvSpPr>
            <p:cNvPr id="14" name="Line 21"/>
            <p:cNvSpPr>
              <a:spLocks noChangeShapeType="1"/>
            </p:cNvSpPr>
            <p:nvPr/>
          </p:nvSpPr>
          <p:spPr bwMode="auto">
            <a:xfrm>
              <a:off x="1134" y="12959"/>
              <a:ext cx="12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nvGrpSpPr>
            <p:cNvPr id="25" name="Group 2"/>
            <p:cNvGrpSpPr>
              <a:grpSpLocks/>
            </p:cNvGrpSpPr>
            <p:nvPr/>
          </p:nvGrpSpPr>
          <p:grpSpPr bwMode="auto">
            <a:xfrm>
              <a:off x="1134" y="12779"/>
              <a:ext cx="10065" cy="6173"/>
              <a:chOff x="1134" y="9719"/>
              <a:chExt cx="10065" cy="6173"/>
            </a:xfrm>
          </p:grpSpPr>
          <p:sp>
            <p:nvSpPr>
              <p:cNvPr id="26" name="Rectangle 20"/>
              <p:cNvSpPr>
                <a:spLocks noChangeArrowheads="1"/>
              </p:cNvSpPr>
              <p:nvPr/>
            </p:nvSpPr>
            <p:spPr bwMode="auto">
              <a:xfrm>
                <a:off x="2394" y="9719"/>
                <a:ext cx="72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4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ФАКТ</a:t>
                </a:r>
                <a:endParaRPr kumimoji="0" lang="uk-UA" altLang="uk-UA" sz="4400" b="1" i="0" u="none" strike="noStrike" cap="none" normalizeH="0" baseline="0" dirty="0" smtClean="0">
                  <a:ln>
                    <a:noFill/>
                  </a:ln>
                  <a:solidFill>
                    <a:schemeClr val="bg1"/>
                  </a:solidFill>
                  <a:effectLst/>
                </a:endParaRPr>
              </a:p>
            </p:txBody>
          </p:sp>
          <p:sp>
            <p:nvSpPr>
              <p:cNvPr id="27" name="Rectangle 19"/>
              <p:cNvSpPr>
                <a:spLocks noChangeArrowheads="1"/>
              </p:cNvSpPr>
              <p:nvPr/>
            </p:nvSpPr>
            <p:spPr bwMode="auto">
              <a:xfrm>
                <a:off x="1535" y="10376"/>
                <a:ext cx="2813" cy="1002"/>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ea typeface="Times New Roman" panose="02020603050405020304" pitchFamily="18" charset="0"/>
                  </a:rPr>
                  <a:t>об'єктивна складова</a:t>
                </a:r>
                <a:endParaRPr kumimoji="0" lang="uk-UA" altLang="uk-UA" sz="2800" b="0" i="0" u="none" strike="noStrike" cap="none" normalizeH="0" baseline="0" dirty="0" smtClean="0">
                  <a:ln>
                    <a:noFill/>
                  </a:ln>
                  <a:solidFill>
                    <a:schemeClr val="tx1"/>
                  </a:solidFill>
                  <a:effectLst/>
                </a:endParaRPr>
              </a:p>
            </p:txBody>
          </p:sp>
          <p:sp>
            <p:nvSpPr>
              <p:cNvPr id="28" name="Rectangle 18"/>
              <p:cNvSpPr>
                <a:spLocks noChangeArrowheads="1"/>
              </p:cNvSpPr>
              <p:nvPr/>
            </p:nvSpPr>
            <p:spPr bwMode="auto">
              <a:xfrm>
                <a:off x="4599" y="10372"/>
                <a:ext cx="6600" cy="1085"/>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реальні процеси, події, структури, які є похідною основою для фіксації пізнавального результату, що називається фактом </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0" name="Rectangle 17"/>
              <p:cNvSpPr>
                <a:spLocks noChangeArrowheads="1"/>
              </p:cNvSpPr>
              <p:nvPr/>
            </p:nvSpPr>
            <p:spPr bwMode="auto">
              <a:xfrm>
                <a:off x="1521" y="11561"/>
                <a:ext cx="2827" cy="1041"/>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інформаційна складова</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1" name="Rectangle 16"/>
              <p:cNvSpPr>
                <a:spLocks noChangeArrowheads="1"/>
              </p:cNvSpPr>
              <p:nvPr/>
            </p:nvSpPr>
            <p:spPr bwMode="auto">
              <a:xfrm>
                <a:off x="4599" y="11561"/>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інформаційні посередники, які забезпечують передачу інформації від джерела до адресату – засобу фіксації факту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2" name="Rectangle 15"/>
              <p:cNvSpPr>
                <a:spLocks noChangeArrowheads="1"/>
              </p:cNvSpPr>
              <p:nvPr/>
            </p:nvSpPr>
            <p:spPr bwMode="auto">
              <a:xfrm>
                <a:off x="1520" y="12723"/>
                <a:ext cx="2828" cy="146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практична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3" name="Rectangle 14"/>
              <p:cNvSpPr>
                <a:spLocks noChangeArrowheads="1"/>
              </p:cNvSpPr>
              <p:nvPr/>
            </p:nvSpPr>
            <p:spPr bwMode="auto">
              <a:xfrm>
                <a:off x="4599" y="12846"/>
                <a:ext cx="6600" cy="108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зумовленість факту наявними якісними і кількісними можливостями спостереження, вимірювання й експерименту</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4" name="Rectangle 13"/>
              <p:cNvSpPr>
                <a:spLocks noChangeArrowheads="1"/>
              </p:cNvSpPr>
              <p:nvPr/>
            </p:nvSpPr>
            <p:spPr bwMode="auto">
              <a:xfrm>
                <a:off x="1520" y="14304"/>
                <a:ext cx="2828" cy="1588"/>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когнітивна детермінація факту</a:t>
                </a:r>
                <a:endParaRPr kumimoji="0" lang="uk-UA" altLang="uk-UA" sz="2800" b="0" i="0" u="none" strike="noStrike" cap="none" normalizeH="0" baseline="0" dirty="0" smtClean="0">
                  <a:ln>
                    <a:noFill/>
                  </a:ln>
                  <a:solidFill>
                    <a:schemeClr val="tx1"/>
                  </a:solidFill>
                  <a:effectLst/>
                  <a:latin typeface="Arial" panose="020B0604020202020204" pitchFamily="34" charset="0"/>
                </a:endParaRPr>
              </a:p>
            </p:txBody>
          </p:sp>
          <p:sp>
            <p:nvSpPr>
              <p:cNvPr id="35" name="Rectangle 12"/>
              <p:cNvSpPr>
                <a:spLocks noChangeArrowheads="1"/>
              </p:cNvSpPr>
              <p:nvPr/>
            </p:nvSpPr>
            <p:spPr bwMode="auto">
              <a:xfrm>
                <a:off x="4599" y="14304"/>
                <a:ext cx="6600" cy="1493"/>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0" u="none" strike="noStrike" cap="none" normalizeH="0" baseline="0" dirty="0" smtClean="0">
                    <a:ln>
                      <a:noFill/>
                    </a:ln>
                    <a:solidFill>
                      <a:schemeClr val="tx2"/>
                    </a:solidFill>
                    <a:effectLst/>
                    <a:latin typeface="Arial" panose="020B0604020202020204" pitchFamily="34" charset="0"/>
                    <a:ea typeface="Times New Roman" panose="02020603050405020304" pitchFamily="18" charset="0"/>
                  </a:rPr>
                  <a:t>залежність способів фіксації та інтерпретації фактів від системи похідних абстракцій теорії, теоретичних схем, психологічних настанов тощо</a:t>
                </a:r>
                <a:endParaRPr kumimoji="0" lang="uk-UA" altLang="uk-UA" sz="2000" b="0" i="0" u="none" strike="noStrike" cap="none" normalizeH="0" baseline="0" dirty="0" smtClean="0">
                  <a:ln>
                    <a:noFill/>
                  </a:ln>
                  <a:solidFill>
                    <a:schemeClr val="tx2"/>
                  </a:solidFill>
                  <a:effectLst/>
                  <a:latin typeface="Arial" panose="020B0604020202020204" pitchFamily="34" charset="0"/>
                </a:endParaRPr>
              </a:p>
            </p:txBody>
          </p:sp>
          <p:sp>
            <p:nvSpPr>
              <p:cNvPr id="36" name="Line 11"/>
              <p:cNvSpPr>
                <a:spLocks noChangeShapeType="1"/>
              </p:cNvSpPr>
              <p:nvPr/>
            </p:nvSpPr>
            <p:spPr bwMode="auto">
              <a:xfrm>
                <a:off x="1134" y="9899"/>
                <a:ext cx="0" cy="522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8" name="Line 9"/>
              <p:cNvSpPr>
                <a:spLocks noChangeShapeType="1"/>
              </p:cNvSpPr>
              <p:nvPr/>
            </p:nvSpPr>
            <p:spPr bwMode="auto">
              <a:xfrm>
                <a:off x="1134" y="12015"/>
                <a:ext cx="386" cy="0"/>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9" name="Line 8"/>
              <p:cNvSpPr>
                <a:spLocks noChangeShapeType="1"/>
              </p:cNvSpPr>
              <p:nvPr/>
            </p:nvSpPr>
            <p:spPr bwMode="auto">
              <a:xfrm>
                <a:off x="1134" y="13386"/>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1" name="Line 7"/>
              <p:cNvSpPr>
                <a:spLocks noChangeShapeType="1"/>
              </p:cNvSpPr>
              <p:nvPr/>
            </p:nvSpPr>
            <p:spPr bwMode="auto">
              <a:xfrm>
                <a:off x="1134" y="15119"/>
                <a:ext cx="38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44" name="Line 4"/>
              <p:cNvSpPr>
                <a:spLocks noChangeShapeType="1"/>
              </p:cNvSpPr>
              <p:nvPr/>
            </p:nvSpPr>
            <p:spPr bwMode="auto">
              <a:xfrm flipV="1">
                <a:off x="4348" y="15066"/>
                <a:ext cx="244"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grpSp>
      <p:sp>
        <p:nvSpPr>
          <p:cNvPr id="46" name="Rectangle 32"/>
          <p:cNvSpPr>
            <a:spLocks noChangeArrowheads="1"/>
          </p:cNvSpPr>
          <p:nvPr/>
        </p:nvSpPr>
        <p:spPr bwMode="auto">
          <a:xfrm>
            <a:off x="1132756" y="1955056"/>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0" name="Line 9"/>
          <p:cNvSpPr>
            <a:spLocks noChangeShapeType="1"/>
          </p:cNvSpPr>
          <p:nvPr/>
        </p:nvSpPr>
        <p:spPr bwMode="auto">
          <a:xfrm>
            <a:off x="251520" y="2132856"/>
            <a:ext cx="350004" cy="13796"/>
          </a:xfrm>
          <a:prstGeom prst="line">
            <a:avLst/>
          </a:prstGeom>
          <a:ln>
            <a:headEnd/>
            <a:tailEnd type="triangle" w="med" len="me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6" name="Line 4"/>
          <p:cNvSpPr>
            <a:spLocks noChangeShapeType="1"/>
          </p:cNvSpPr>
          <p:nvPr/>
        </p:nvSpPr>
        <p:spPr bwMode="auto">
          <a:xfrm flipV="1">
            <a:off x="3056777" y="4293096"/>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7" name="Line 4"/>
          <p:cNvSpPr>
            <a:spLocks noChangeShapeType="1"/>
          </p:cNvSpPr>
          <p:nvPr/>
        </p:nvSpPr>
        <p:spPr bwMode="auto">
          <a:xfrm flipV="1">
            <a:off x="3066743" y="3140968"/>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59" name="Line 4"/>
          <p:cNvSpPr>
            <a:spLocks noChangeShapeType="1"/>
          </p:cNvSpPr>
          <p:nvPr/>
        </p:nvSpPr>
        <p:spPr bwMode="auto">
          <a:xfrm flipV="1">
            <a:off x="3066742" y="2146652"/>
            <a:ext cx="21296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127845153"/>
      </p:ext>
    </p:extLst>
  </p:cSld>
  <p:clrMapOvr>
    <a:masterClrMapping/>
  </p:clrMapOvr>
  <p:transition>
    <p:strips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8237" y="-19254"/>
            <a:ext cx="8608713" cy="683264"/>
          </a:xfrm>
          <a:prstGeom prst="rect">
            <a:avLst/>
          </a:prstGeom>
        </p:spPr>
        <p:txBody>
          <a:bodyPr wrap="square">
            <a:spAutoFit/>
          </a:bodyPr>
          <a:lstStyle/>
          <a:p>
            <a:pPr algn="ctr">
              <a:lnSpc>
                <a:spcPct val="80000"/>
              </a:lnSpc>
              <a:spcAft>
                <a:spcPts val="0"/>
              </a:spcAft>
            </a:pPr>
            <a:r>
              <a:rPr lang="ru-RU" sz="4800" b="1" dirty="0">
                <a:latin typeface="+mn-lt"/>
                <a:ea typeface="Calibri" panose="020F0502020204030204" pitchFamily="34" charset="0"/>
              </a:rPr>
              <a:t>Види </a:t>
            </a:r>
            <a:r>
              <a:rPr lang="ru-RU" sz="4800" b="1" dirty="0" err="1">
                <a:latin typeface="+mn-lt"/>
                <a:ea typeface="Calibri" panose="020F0502020204030204" pitchFamily="34" charset="0"/>
              </a:rPr>
              <a:t>наукової</a:t>
            </a:r>
            <a:r>
              <a:rPr lang="ru-RU" sz="4800" b="1" dirty="0">
                <a:latin typeface="+mn-lt"/>
                <a:ea typeface="Calibri" panose="020F0502020204030204" pitchFamily="34" charset="0"/>
              </a:rPr>
              <a:t> діяльності</a:t>
            </a:r>
            <a:endParaRPr lang="uk-UA" sz="48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153" name="Rectangle 158"/>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9" name="Rectangle 29"/>
          <p:cNvSpPr>
            <a:spLocks noChangeArrowheads="1"/>
          </p:cNvSpPr>
          <p:nvPr/>
        </p:nvSpPr>
        <p:spPr bwMode="auto">
          <a:xfrm>
            <a:off x="1428750" y="250525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35280" y="608811"/>
            <a:ext cx="8781102" cy="6143797"/>
            <a:chOff x="873" y="1752"/>
            <a:chExt cx="10489" cy="5466"/>
          </a:xfrm>
        </p:grpSpPr>
        <p:sp>
          <p:nvSpPr>
            <p:cNvPr id="5" name="Rectangle 16"/>
            <p:cNvSpPr>
              <a:spLocks noChangeArrowheads="1"/>
            </p:cNvSpPr>
            <p:nvPr/>
          </p:nvSpPr>
          <p:spPr bwMode="auto">
            <a:xfrm>
              <a:off x="1945" y="1752"/>
              <a:ext cx="7638" cy="58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4000" b="1"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Види наукової діяльності</a:t>
              </a:r>
              <a:endParaRPr kumimoji="0" lang="uk-UA" altLang="uk-UA" sz="4000" b="0" i="0" u="none" strike="noStrike" cap="none" normalizeH="0" baseline="0" dirty="0" smtClean="0">
                <a:ln>
                  <a:noFill/>
                </a:ln>
                <a:solidFill>
                  <a:schemeClr val="bg1"/>
                </a:solidFill>
                <a:effectLst/>
              </a:endParaRPr>
            </a:p>
          </p:txBody>
        </p:sp>
        <p:sp>
          <p:nvSpPr>
            <p:cNvPr id="6" name="Rectangle 15"/>
            <p:cNvSpPr>
              <a:spLocks noChangeArrowheads="1"/>
            </p:cNvSpPr>
            <p:nvPr/>
          </p:nvSpPr>
          <p:spPr bwMode="auto">
            <a:xfrm>
              <a:off x="1256" y="2443"/>
              <a:ext cx="3398" cy="99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науково-технічна</a:t>
              </a:r>
              <a:endParaRPr kumimoji="0" lang="uk-UA" altLang="uk-UA" sz="3600" b="0" i="0" u="none" strike="noStrike" cap="none" normalizeH="0" baseline="0" dirty="0" smtClean="0">
                <a:ln>
                  <a:noFill/>
                </a:ln>
                <a:solidFill>
                  <a:schemeClr val="bg1"/>
                </a:solidFill>
                <a:effectLst/>
              </a:endParaRPr>
            </a:p>
          </p:txBody>
        </p:sp>
        <p:sp>
          <p:nvSpPr>
            <p:cNvPr id="7" name="Rectangle 14"/>
            <p:cNvSpPr>
              <a:spLocks noChangeArrowheads="1"/>
            </p:cNvSpPr>
            <p:nvPr/>
          </p:nvSpPr>
          <p:spPr bwMode="auto">
            <a:xfrm>
              <a:off x="4882" y="2376"/>
              <a:ext cx="6480" cy="12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інтелектуальна творча діяльність, спрямована на здобуття і використання нових знань у всіх галузях техніки і технологій</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13"/>
            <p:cNvSpPr>
              <a:spLocks noChangeArrowheads="1"/>
            </p:cNvSpPr>
            <p:nvPr/>
          </p:nvSpPr>
          <p:spPr bwMode="auto">
            <a:xfrm>
              <a:off x="1256" y="4095"/>
              <a:ext cx="3409" cy="105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науково-організаційна</a:t>
              </a:r>
              <a:endParaRPr kumimoji="0" lang="uk-UA" altLang="uk-UA" sz="3600" b="0" i="0" u="none" strike="noStrike" cap="none" normalizeH="0" baseline="0" dirty="0" smtClean="0">
                <a:ln>
                  <a:noFill/>
                </a:ln>
                <a:solidFill>
                  <a:schemeClr val="bg1"/>
                </a:solidFill>
                <a:effectLst/>
              </a:endParaRPr>
            </a:p>
          </p:txBody>
        </p:sp>
        <p:sp>
          <p:nvSpPr>
            <p:cNvPr id="9" name="Rectangle 12"/>
            <p:cNvSpPr>
              <a:spLocks noChangeArrowheads="1"/>
            </p:cNvSpPr>
            <p:nvPr/>
          </p:nvSpPr>
          <p:spPr bwMode="auto">
            <a:xfrm>
              <a:off x="4882" y="3737"/>
              <a:ext cx="6480" cy="1699"/>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діяльність, що спрямована на методичне, організаційне забезпечення та координацію наукової, науково-технічної та науково-педагогічної діяльності</a:t>
              </a:r>
              <a:endParaRPr kumimoji="0" lang="uk-UA" altLang="uk-UA" sz="2400" b="0" i="0" u="none" strike="noStrike" cap="none" normalizeH="0" baseline="0" dirty="0" smtClean="0">
                <a:ln>
                  <a:noFill/>
                </a:ln>
                <a:solidFill>
                  <a:schemeClr val="tx2"/>
                </a:solidFill>
                <a:effectLst/>
              </a:endParaRPr>
            </a:p>
          </p:txBody>
        </p:sp>
        <p:sp>
          <p:nvSpPr>
            <p:cNvPr id="10" name="Rectangle 11"/>
            <p:cNvSpPr>
              <a:spLocks noChangeArrowheads="1"/>
            </p:cNvSpPr>
            <p:nvPr/>
          </p:nvSpPr>
          <p:spPr bwMode="auto">
            <a:xfrm>
              <a:off x="1265" y="5841"/>
              <a:ext cx="3404" cy="102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Times New Roman" panose="02020603050405020304" pitchFamily="18" charset="0"/>
                  <a:ea typeface="Arial Unicode MS" charset="-128"/>
                  <a:cs typeface="Times New Roman" panose="02020603050405020304" pitchFamily="18" charset="0"/>
                </a:rPr>
                <a:t>науково-педагогічна</a:t>
              </a:r>
              <a:endParaRPr kumimoji="0" lang="uk-UA" altLang="uk-UA" sz="3600" b="0" i="0" u="none" strike="noStrike" cap="none" normalizeH="0" baseline="0" dirty="0" smtClean="0">
                <a:ln>
                  <a:noFill/>
                </a:ln>
                <a:solidFill>
                  <a:schemeClr val="bg1"/>
                </a:solidFill>
                <a:effectLst/>
              </a:endParaRPr>
            </a:p>
          </p:txBody>
        </p:sp>
        <p:sp>
          <p:nvSpPr>
            <p:cNvPr id="11" name="Rectangle 10"/>
            <p:cNvSpPr>
              <a:spLocks noChangeArrowheads="1"/>
            </p:cNvSpPr>
            <p:nvPr/>
          </p:nvSpPr>
          <p:spPr bwMode="auto">
            <a:xfrm>
              <a:off x="4882" y="5488"/>
              <a:ext cx="6480" cy="173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педагогічна діяльність у </a:t>
              </a:r>
              <a:r>
                <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вищих навчальних закладах та закладах післядипломної освіти ІІІ–І</a:t>
              </a:r>
              <a:r>
                <a:rPr kumimoji="0" lang="en-US"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 </a:t>
              </a: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рівнів акредитації, пов’язана з науковою та (або) науково-технічною діяльністю</a:t>
              </a:r>
              <a:endParaRPr kumimoji="0" lang="uk-UA" altLang="uk-UA" sz="2400" b="0" i="0" u="none" strike="noStrike" cap="none" normalizeH="0" baseline="0" dirty="0" smtClean="0">
                <a:ln>
                  <a:noFill/>
                </a:ln>
                <a:solidFill>
                  <a:schemeClr val="tx2"/>
                </a:solidFill>
                <a:effectLst/>
              </a:endParaRPr>
            </a:p>
          </p:txBody>
        </p:sp>
        <p:sp>
          <p:nvSpPr>
            <p:cNvPr id="13" name="Line 9"/>
            <p:cNvSpPr>
              <a:spLocks noChangeShapeType="1"/>
            </p:cNvSpPr>
            <p:nvPr/>
          </p:nvSpPr>
          <p:spPr bwMode="auto">
            <a:xfrm>
              <a:off x="892" y="2041"/>
              <a:ext cx="1052" cy="5"/>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5" name="Line 8"/>
            <p:cNvSpPr>
              <a:spLocks noChangeShapeType="1"/>
            </p:cNvSpPr>
            <p:nvPr/>
          </p:nvSpPr>
          <p:spPr bwMode="auto">
            <a:xfrm>
              <a:off x="873" y="2041"/>
              <a:ext cx="7" cy="439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16" name="AutoShape 7"/>
            <p:cNvSpPr>
              <a:spLocks noChangeArrowheads="1"/>
            </p:cNvSpPr>
            <p:nvPr/>
          </p:nvSpPr>
          <p:spPr bwMode="auto">
            <a:xfrm>
              <a:off x="892" y="2836"/>
              <a:ext cx="364" cy="163"/>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7" name="AutoShape 6"/>
            <p:cNvSpPr>
              <a:spLocks noChangeArrowheads="1"/>
            </p:cNvSpPr>
            <p:nvPr/>
          </p:nvSpPr>
          <p:spPr bwMode="auto">
            <a:xfrm>
              <a:off x="892" y="4490"/>
              <a:ext cx="358" cy="160"/>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sp>
          <p:nvSpPr>
            <p:cNvPr id="18" name="AutoShape 5"/>
            <p:cNvSpPr>
              <a:spLocks noChangeArrowheads="1"/>
            </p:cNvSpPr>
            <p:nvPr/>
          </p:nvSpPr>
          <p:spPr bwMode="auto">
            <a:xfrm>
              <a:off x="911" y="6266"/>
              <a:ext cx="349" cy="196"/>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endParaRPr lang="uk-UA"/>
            </a:p>
          </p:txBody>
        </p:sp>
      </p:grpSp>
      <p:sp>
        <p:nvSpPr>
          <p:cNvPr id="22" name="Rectangle 25"/>
          <p:cNvSpPr>
            <a:spLocks noChangeArrowheads="1"/>
          </p:cNvSpPr>
          <p:nvPr/>
        </p:nvSpPr>
        <p:spPr bwMode="auto">
          <a:xfrm>
            <a:off x="1485900" y="223934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45" name="Пряма сполучна лінія 44"/>
          <p:cNvCxnSpPr/>
          <p:nvPr/>
        </p:nvCxnSpPr>
        <p:spPr bwMode="auto">
          <a:xfrm>
            <a:off x="3409838" y="194693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5" name="Пряма сполучна лінія 54"/>
          <p:cNvCxnSpPr/>
          <p:nvPr/>
        </p:nvCxnSpPr>
        <p:spPr bwMode="auto">
          <a:xfrm>
            <a:off x="3419872" y="3772896"/>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418347" y="5792710"/>
            <a:ext cx="17163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550009054"/>
      </p:ext>
    </p:extLst>
  </p:cSld>
  <p:clrMapOvr>
    <a:masterClrMapping/>
  </p:clrMapOvr>
  <p:transition>
    <p:strips dir="l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140190"/>
            <a:ext cx="8580477" cy="634020"/>
          </a:xfrm>
          <a:prstGeom prst="rect">
            <a:avLst/>
          </a:prstGeom>
        </p:spPr>
        <p:txBody>
          <a:bodyPr wrap="square">
            <a:spAutoFit/>
          </a:bodyPr>
          <a:lstStyle/>
          <a:p>
            <a:pPr algn="ctr">
              <a:lnSpc>
                <a:spcPct val="80000"/>
              </a:lnSpc>
              <a:spcAft>
                <a:spcPts val="0"/>
              </a:spcAft>
            </a:pPr>
            <a:r>
              <a:rPr lang="ru-RU" sz="4400" b="1" dirty="0">
                <a:latin typeface="+mn-lt"/>
                <a:ea typeface="Calibri" panose="020F0502020204030204" pitchFamily="34" charset="0"/>
              </a:rPr>
              <a:t>Суб’єкти </a:t>
            </a:r>
            <a:r>
              <a:rPr lang="ru-RU" sz="4400" b="1" dirty="0" err="1">
                <a:latin typeface="+mn-lt"/>
                <a:ea typeface="Calibri" panose="020F0502020204030204" pitchFamily="34" charset="0"/>
              </a:rPr>
              <a:t>наукової</a:t>
            </a:r>
            <a:r>
              <a:rPr lang="ru-RU" sz="4400" b="1" dirty="0">
                <a:latin typeface="+mn-lt"/>
                <a:ea typeface="Calibri" panose="020F0502020204030204" pitchFamily="34" charset="0"/>
              </a:rPr>
              <a:t> діяльності</a:t>
            </a:r>
            <a:endParaRPr lang="uk-UA" sz="44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30" name="Rectangle 17"/>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1" name="Групувати 30"/>
          <p:cNvGrpSpPr/>
          <p:nvPr/>
        </p:nvGrpSpPr>
        <p:grpSpPr>
          <a:xfrm>
            <a:off x="257347" y="774210"/>
            <a:ext cx="8640959" cy="5958474"/>
            <a:chOff x="257347" y="774210"/>
            <a:chExt cx="8640959" cy="5958474"/>
          </a:xfrm>
        </p:grpSpPr>
        <p:grpSp>
          <p:nvGrpSpPr>
            <p:cNvPr id="12" name="Group 1"/>
            <p:cNvGrpSpPr>
              <a:grpSpLocks/>
            </p:cNvGrpSpPr>
            <p:nvPr/>
          </p:nvGrpSpPr>
          <p:grpSpPr bwMode="auto">
            <a:xfrm>
              <a:off x="257347" y="774210"/>
              <a:ext cx="8640959" cy="5958474"/>
              <a:chOff x="1314" y="9775"/>
              <a:chExt cx="9540" cy="4280"/>
            </a:xfrm>
          </p:grpSpPr>
          <p:grpSp>
            <p:nvGrpSpPr>
              <p:cNvPr id="14" name="Group 7"/>
              <p:cNvGrpSpPr>
                <a:grpSpLocks/>
              </p:cNvGrpSpPr>
              <p:nvPr/>
            </p:nvGrpSpPr>
            <p:grpSpPr bwMode="auto">
              <a:xfrm>
                <a:off x="1314" y="9775"/>
                <a:ext cx="9540" cy="4280"/>
                <a:chOff x="1314" y="9775"/>
                <a:chExt cx="9540" cy="4280"/>
              </a:xfrm>
            </p:grpSpPr>
            <p:sp>
              <p:nvSpPr>
                <p:cNvPr id="25" name="AutoShape 11"/>
                <p:cNvSpPr>
                  <a:spLocks noChangeArrowheads="1"/>
                </p:cNvSpPr>
                <p:nvPr/>
              </p:nvSpPr>
              <p:spPr bwMode="auto">
                <a:xfrm>
                  <a:off x="1314" y="9775"/>
                  <a:ext cx="7394" cy="1005"/>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1"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Суб’єкт наукової діяльності</a:t>
                  </a:r>
                  <a:endParaRPr kumimoji="0" lang="uk-UA" altLang="uk-UA" sz="4400" b="1" i="0" u="none" strike="noStrike" cap="none" normalizeH="0" baseline="0" dirty="0" smtClean="0">
                    <a:ln>
                      <a:noFill/>
                    </a:ln>
                    <a:solidFill>
                      <a:schemeClr val="tx2"/>
                    </a:solidFill>
                    <a:effectLst/>
                    <a:latin typeface="Arial" panose="020B0604020202020204" pitchFamily="34" charset="0"/>
                  </a:endParaRPr>
                </a:p>
              </p:txBody>
            </p:sp>
            <p:sp>
              <p:nvSpPr>
                <p:cNvPr id="26" name="AutoShape 10"/>
                <p:cNvSpPr>
                  <a:spLocks noChangeArrowheads="1"/>
                </p:cNvSpPr>
                <p:nvPr/>
              </p:nvSpPr>
              <p:spPr bwMode="auto">
                <a:xfrm>
                  <a:off x="1314" y="11309"/>
                  <a:ext cx="1980" cy="2690"/>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окремий вчений, з ім'ям якого пов'язано відкриття</a:t>
                  </a:r>
                  <a:endParaRPr kumimoji="0" lang="uk-UA" altLang="uk-UA" sz="2400" b="0" i="0" u="none" strike="noStrike" cap="none" normalizeH="0" baseline="0" dirty="0" smtClean="0">
                    <a:ln>
                      <a:noFill/>
                    </a:ln>
                    <a:solidFill>
                      <a:schemeClr val="tx2"/>
                    </a:solidFill>
                    <a:effectLst/>
                  </a:endParaRPr>
                </a:p>
              </p:txBody>
            </p:sp>
            <p:sp>
              <p:nvSpPr>
                <p:cNvPr id="27" name="AutoShape 9"/>
                <p:cNvSpPr>
                  <a:spLocks noChangeArrowheads="1"/>
                </p:cNvSpPr>
                <p:nvPr/>
              </p:nvSpPr>
              <p:spPr bwMode="auto">
                <a:xfrm>
                  <a:off x="3527" y="11008"/>
                  <a:ext cx="2954" cy="304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особливе співтовариство людей – учених, спеціально зайнятих виробництвом знання</a:t>
                  </a:r>
                  <a:endParaRPr kumimoji="0" lang="uk-UA" altLang="uk-UA" sz="2400" b="0" i="0" u="none" strike="noStrike" cap="none" normalizeH="0" baseline="0" dirty="0" smtClean="0">
                    <a:ln>
                      <a:noFill/>
                    </a:ln>
                    <a:solidFill>
                      <a:schemeClr val="tx2"/>
                    </a:solidFill>
                    <a:effectLst/>
                  </a:endParaRPr>
                </a:p>
              </p:txBody>
            </p:sp>
            <p:sp>
              <p:nvSpPr>
                <p:cNvPr id="28" name="AutoShape 8"/>
                <p:cNvSpPr>
                  <a:spLocks noChangeArrowheads="1"/>
                </p:cNvSpPr>
                <p:nvPr/>
              </p:nvSpPr>
              <p:spPr bwMode="auto">
                <a:xfrm>
                  <a:off x="6714" y="10482"/>
                  <a:ext cx="4140" cy="3517"/>
                </a:xfrm>
                <a:prstGeom prst="flowChartPunchedTap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як усе людство, що складається з окремих народів, коли кожен народ, виробляючи норми, ідеї та цінності, що фіксуються в його культурі, виступає як особливий суб'єкт </a:t>
                  </a:r>
                  <a:endParaRPr kumimoji="0" lang="ru-RU"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пізнавальної діяльності</a:t>
                  </a:r>
                  <a:endParaRPr kumimoji="0" lang="uk-UA" altLang="uk-UA" sz="240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grpSp>
          <p:sp>
            <p:nvSpPr>
              <p:cNvPr id="23" name="AutoShape 3"/>
              <p:cNvSpPr>
                <a:spLocks noChangeArrowheads="1"/>
              </p:cNvSpPr>
              <p:nvPr/>
            </p:nvSpPr>
            <p:spPr bwMode="auto">
              <a:xfrm>
                <a:off x="7628" y="10608"/>
                <a:ext cx="332" cy="552"/>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38" name="AutoShape 3"/>
            <p:cNvSpPr>
              <a:spLocks noChangeArrowheads="1"/>
            </p:cNvSpPr>
            <p:nvPr/>
          </p:nvSpPr>
          <p:spPr bwMode="auto">
            <a:xfrm>
              <a:off x="2855371" y="2173338"/>
              <a:ext cx="300713" cy="1111646"/>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sp>
          <p:nvSpPr>
            <p:cNvPr id="39" name="AutoShape 3"/>
            <p:cNvSpPr>
              <a:spLocks noChangeArrowheads="1"/>
            </p:cNvSpPr>
            <p:nvPr/>
          </p:nvSpPr>
          <p:spPr bwMode="auto">
            <a:xfrm>
              <a:off x="575080" y="2173338"/>
              <a:ext cx="300713" cy="1460398"/>
            </a:xfrm>
            <a:prstGeom prst="downArrow">
              <a:avLst>
                <a:gd name="adj1" fmla="val 50000"/>
                <a:gd name="adj2" fmla="val 50000"/>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p>
          </p:txBody>
        </p:sp>
      </p:grpSp>
    </p:spTree>
    <p:extLst>
      <p:ext uri="{BB962C8B-B14F-4D97-AF65-F5344CB8AC3E}">
        <p14:creationId xmlns:p14="http://schemas.microsoft.com/office/powerpoint/2010/main" val="3841637792"/>
      </p:ext>
    </p:extLst>
  </p:cSld>
  <p:clrMapOvr>
    <a:masterClrMapping/>
  </p:clrMapOvr>
  <p:transition>
    <p:strips dir="l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наукової</a:t>
            </a:r>
            <a:r>
              <a:rPr lang="ru-RU" sz="3200" b="1" dirty="0">
                <a:latin typeface="+mn-lt"/>
                <a:ea typeface="Calibri" panose="020F0502020204030204" pitchFamily="34" charset="0"/>
              </a:rPr>
              <a:t> та </a:t>
            </a:r>
            <a:r>
              <a:rPr lang="ru-RU" sz="3200" b="1" dirty="0" err="1">
                <a:latin typeface="+mn-lt"/>
                <a:ea typeface="Calibri" panose="020F0502020204030204" pitchFamily="34" charset="0"/>
              </a:rPr>
              <a:t>науково-технічної</a:t>
            </a:r>
            <a:r>
              <a:rPr lang="ru-RU" sz="3200" b="1" dirty="0">
                <a:latin typeface="+mn-lt"/>
                <a:ea typeface="Calibri" panose="020F0502020204030204" pitchFamily="34" charset="0"/>
              </a:rPr>
              <a:t> діяльності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181094" y="795077"/>
            <a:ext cx="8863813" cy="5917490"/>
            <a:chOff x="763" y="2011"/>
            <a:chExt cx="10431" cy="5342"/>
          </a:xfrm>
        </p:grpSpPr>
        <p:sp>
          <p:nvSpPr>
            <p:cNvPr id="5" name="Rectangle 32"/>
            <p:cNvSpPr>
              <a:spLocks noChangeArrowheads="1"/>
            </p:cNvSpPr>
            <p:nvPr/>
          </p:nvSpPr>
          <p:spPr bwMode="auto">
            <a:xfrm>
              <a:off x="1282" y="2011"/>
              <a:ext cx="9902" cy="59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mn-lt"/>
              </a:endParaRPr>
            </a:p>
          </p:txBody>
        </p:sp>
        <p:sp>
          <p:nvSpPr>
            <p:cNvPr id="6" name="Rectangle 31"/>
            <p:cNvSpPr>
              <a:spLocks noChangeArrowheads="1"/>
            </p:cNvSpPr>
            <p:nvPr/>
          </p:nvSpPr>
          <p:spPr bwMode="auto">
            <a:xfrm>
              <a:off x="954" y="2879"/>
              <a:ext cx="2700" cy="54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Учений</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7" name="Rectangle 30"/>
            <p:cNvSpPr>
              <a:spLocks noChangeArrowheads="1"/>
            </p:cNvSpPr>
            <p:nvPr/>
          </p:nvSpPr>
          <p:spPr bwMode="auto">
            <a:xfrm>
              <a:off x="4014" y="2657"/>
              <a:ext cx="7170" cy="133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фізична особа  (громадянин  України,  іноземець  або особа  без  громадянства),  яка має повну вищу освіту і проводить фундаментальні  та  (або)  прикладні наукові дослідження і отримує наукові  та  (або)  науково-технічні  результати</a:t>
              </a:r>
              <a:r>
                <a:rPr kumimoji="0" lang="uk-UA" altLang="uk-UA" sz="185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i="0" u="none" strike="noStrike" cap="none" normalizeH="0" baseline="0" dirty="0" smtClean="0">
                <a:ln>
                  <a:noFill/>
                </a:ln>
                <a:solidFill>
                  <a:schemeClr val="tx2"/>
                </a:solidFill>
                <a:effectLst/>
                <a:latin typeface="+mn-lt"/>
              </a:endParaRPr>
            </a:p>
          </p:txBody>
        </p:sp>
        <p:sp>
          <p:nvSpPr>
            <p:cNvPr id="8" name="Rectangle 29"/>
            <p:cNvSpPr>
              <a:spLocks noChangeArrowheads="1"/>
            </p:cNvSpPr>
            <p:nvPr/>
          </p:nvSpPr>
          <p:spPr bwMode="auto">
            <a:xfrm>
              <a:off x="1044" y="4311"/>
              <a:ext cx="2700" cy="1059"/>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Науковий працівник</a:t>
              </a:r>
              <a:endParaRPr kumimoji="0" lang="uk-UA" altLang="uk-UA" sz="3600" b="0" i="0" u="none" strike="noStrike" cap="none" normalizeH="0" baseline="0" dirty="0" smtClean="0">
                <a:ln>
                  <a:noFill/>
                </a:ln>
                <a:solidFill>
                  <a:schemeClr val="bg1"/>
                </a:solidFill>
                <a:effectLst/>
                <a:latin typeface="Arial" panose="020B0604020202020204" pitchFamily="34" charset="0"/>
              </a:endParaRPr>
            </a:p>
          </p:txBody>
        </p:sp>
        <p:sp>
          <p:nvSpPr>
            <p:cNvPr id="9" name="Rectangle 28"/>
            <p:cNvSpPr>
              <a:spLocks noChangeArrowheads="1"/>
            </p:cNvSpPr>
            <p:nvPr/>
          </p:nvSpPr>
          <p:spPr bwMode="auto">
            <a:xfrm>
              <a:off x="4024" y="4044"/>
              <a:ext cx="7170" cy="183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учений, який за основним місцем роботи та  відповідно до  трудового  договору  (контракту)  </a:t>
              </a:r>
              <a:r>
                <a:rPr kumimoji="0" lang="uk-UA" altLang="uk-UA" sz="1850" b="0" i="0" u="none" strike="noStrike" cap="none" normalizeH="0" baseline="0" dirty="0" err="1"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професійно</a:t>
              </a: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 займається науковою, науково-технічною, науково-організаційною або науково-педагогічною  діяльністю  та  має  відповідну кваліфікацію незалежно  від  наявності  наукового  ступеню  або вченого звання, підтверджену  результатами  атестації</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2"/>
                </a:solidFill>
                <a:effectLst/>
                <a:latin typeface="Arial" panose="020B0604020202020204" pitchFamily="34" charset="0"/>
              </a:endParaRPr>
            </a:p>
          </p:txBody>
        </p:sp>
        <p:sp>
          <p:nvSpPr>
            <p:cNvPr id="10" name="Rectangle 27"/>
            <p:cNvSpPr>
              <a:spLocks noChangeArrowheads="1"/>
            </p:cNvSpPr>
            <p:nvPr/>
          </p:nvSpPr>
          <p:spPr bwMode="auto">
            <a:xfrm>
              <a:off x="970" y="6058"/>
              <a:ext cx="2700" cy="1065"/>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0" u="none" strike="noStrike" cap="none" normalizeH="0" baseline="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установа</a:t>
              </a:r>
              <a:endParaRPr kumimoji="0" lang="uk-UA" altLang="uk-UA" sz="3600" b="0" i="0" u="none" strike="noStrike" cap="none" normalizeH="0" baseline="0" smtClean="0">
                <a:ln>
                  <a:noFill/>
                </a:ln>
                <a:solidFill>
                  <a:schemeClr val="bg1"/>
                </a:solidFill>
                <a:effectLst/>
                <a:latin typeface="Arial" panose="020B0604020202020204" pitchFamily="34" charset="0"/>
              </a:endParaRPr>
            </a:p>
          </p:txBody>
        </p:sp>
        <p:sp>
          <p:nvSpPr>
            <p:cNvPr id="11" name="Rectangle 26"/>
            <p:cNvSpPr>
              <a:spLocks noChangeArrowheads="1"/>
            </p:cNvSpPr>
            <p:nvPr/>
          </p:nvSpPr>
          <p:spPr bwMode="auto">
            <a:xfrm>
              <a:off x="4040" y="5972"/>
              <a:ext cx="7154" cy="1381"/>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sz="1850" b="0" i="0" u="none" strike="noStrike" cap="none" normalizeH="0" baseline="0" dirty="0" smtClean="0">
                  <a:ln>
                    <a:noFill/>
                  </a:ln>
                  <a:solidFill>
                    <a:schemeClr val="tx2"/>
                  </a:solidFill>
                  <a:effectLst/>
                  <a:latin typeface="Times New Roman" panose="02020603050405020304" pitchFamily="18" charset="0"/>
                  <a:ea typeface="Times New Roman" panose="02020603050405020304" pitchFamily="18" charset="0"/>
                  <a:cs typeface="Times New Roman" panose="02020603050405020304" pitchFamily="18" charset="0"/>
                </a:rPr>
                <a:t>юридична особа незалежно від форми власності, що створена в установленому законодавством порядку,  для якої наукова або науково-технічна діяльність є основною і  становить  понад 70% загального річного обсягу  виконаних робіт</a:t>
              </a:r>
              <a:r>
                <a:rPr kumimoji="0" lang="uk-UA" altLang="uk-UA" sz="1850"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rPr>
                <a:t> </a:t>
              </a:r>
              <a:endParaRPr kumimoji="0" lang="ru-RU" altLang="uk-UA" sz="185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latin typeface="+mn-lt"/>
              </a:endParaRPr>
            </a:p>
          </p:txBody>
        </p:sp>
        <p:sp>
          <p:nvSpPr>
            <p:cNvPr id="22" name="Line 17"/>
            <p:cNvSpPr>
              <a:spLocks noChangeShapeType="1"/>
            </p:cNvSpPr>
            <p:nvPr/>
          </p:nvSpPr>
          <p:spPr bwMode="auto">
            <a:xfrm>
              <a:off x="763" y="2308"/>
              <a:ext cx="519" cy="3"/>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4" name="Line 16"/>
            <p:cNvSpPr>
              <a:spLocks noChangeShapeType="1"/>
            </p:cNvSpPr>
            <p:nvPr/>
          </p:nvSpPr>
          <p:spPr bwMode="auto">
            <a:xfrm>
              <a:off x="763" y="2311"/>
              <a:ext cx="11" cy="4348"/>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29" name="Line 15"/>
            <p:cNvSpPr>
              <a:spLocks noChangeShapeType="1"/>
            </p:cNvSpPr>
            <p:nvPr/>
          </p:nvSpPr>
          <p:spPr bwMode="auto">
            <a:xfrm>
              <a:off x="763" y="3172"/>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5" name="Line 10"/>
            <p:cNvSpPr>
              <a:spLocks noChangeShapeType="1"/>
            </p:cNvSpPr>
            <p:nvPr/>
          </p:nvSpPr>
          <p:spPr bwMode="auto">
            <a:xfrm>
              <a:off x="774" y="6659"/>
              <a:ext cx="18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6" name="Line 9"/>
            <p:cNvSpPr>
              <a:spLocks noChangeShapeType="1"/>
            </p:cNvSpPr>
            <p:nvPr/>
          </p:nvSpPr>
          <p:spPr bwMode="auto">
            <a:xfrm flipV="1">
              <a:off x="774" y="4779"/>
              <a:ext cx="270"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37" name="Line 8"/>
            <p:cNvSpPr>
              <a:spLocks noChangeShapeType="1"/>
            </p:cNvSpPr>
            <p:nvPr/>
          </p:nvSpPr>
          <p:spPr bwMode="auto">
            <a:xfrm>
              <a:off x="3643" y="3163"/>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1" name="Line 7"/>
            <p:cNvSpPr>
              <a:spLocks noChangeShapeType="1"/>
            </p:cNvSpPr>
            <p:nvPr/>
          </p:nvSpPr>
          <p:spPr bwMode="auto">
            <a:xfrm flipV="1">
              <a:off x="3744" y="4778"/>
              <a:ext cx="270" cy="1"/>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sp>
          <p:nvSpPr>
            <p:cNvPr id="46" name="Line 2"/>
            <p:cNvSpPr>
              <a:spLocks noChangeShapeType="1"/>
            </p:cNvSpPr>
            <p:nvPr/>
          </p:nvSpPr>
          <p:spPr bwMode="auto">
            <a:xfrm>
              <a:off x="3674" y="6659"/>
              <a:ext cx="360"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chemeClr val="tx2"/>
                </a:solidFill>
              </a:endParaRPr>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2462869718"/>
      </p:ext>
    </p:extLst>
  </p:cSld>
  <p:clrMapOvr>
    <a:masterClrMapping/>
  </p:clrMapOvr>
  <p:transition>
    <p:strips dir="l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84552" y="124519"/>
            <a:ext cx="8837468" cy="6707873"/>
            <a:chOff x="763" y="2083"/>
            <a:chExt cx="10400" cy="11644"/>
          </a:xfrm>
        </p:grpSpPr>
        <p:sp>
          <p:nvSpPr>
            <p:cNvPr id="5" name="Rectangle 32"/>
            <p:cNvSpPr>
              <a:spLocks noChangeArrowheads="1"/>
            </p:cNvSpPr>
            <p:nvPr/>
          </p:nvSpPr>
          <p:spPr bwMode="auto">
            <a:xfrm>
              <a:off x="1572" y="2083"/>
              <a:ext cx="9490" cy="721"/>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Суб’єкти наукової та науково-технічної діяльності</a:t>
              </a:r>
              <a:endParaRPr kumimoji="0" lang="uk-UA" altLang="uk-UA" sz="2400" b="1" i="0" u="none" strike="noStrike" cap="none" normalizeH="0" baseline="0" dirty="0" smtClean="0">
                <a:ln>
                  <a:noFill/>
                </a:ln>
                <a:solidFill>
                  <a:schemeClr val="bg1"/>
                </a:solidFill>
                <a:effectLst/>
                <a:latin typeface="Arial" panose="020B0604020202020204" pitchFamily="34" charset="0"/>
              </a:endParaRPr>
            </a:p>
          </p:txBody>
        </p:sp>
        <p:sp>
          <p:nvSpPr>
            <p:cNvPr id="13" name="Rectangle 25"/>
            <p:cNvSpPr>
              <a:spLocks noChangeArrowheads="1"/>
            </p:cNvSpPr>
            <p:nvPr/>
          </p:nvSpPr>
          <p:spPr bwMode="auto">
            <a:xfrm>
              <a:off x="1143" y="2899"/>
              <a:ext cx="3479" cy="2560"/>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Громадські наукові організації</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5" name="Rectangle 24"/>
            <p:cNvSpPr>
              <a:spLocks noChangeArrowheads="1"/>
            </p:cNvSpPr>
            <p:nvPr/>
          </p:nvSpPr>
          <p:spPr bwMode="auto">
            <a:xfrm>
              <a:off x="4718" y="3078"/>
              <a:ext cx="6403" cy="1967"/>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об'єднання вчених для цілеспрямованого розвитку  відповідних  напрямів  науки,  захисту фахових  інтересів, взаємної координації науково-дослідної роботи, обміну досвідом</a:t>
              </a:r>
              <a:endParaRPr kumimoji="0" lang="uk-UA" altLang="uk-UA" b="0" i="0" u="none" strike="noStrike" cap="none" normalizeH="0" baseline="0" dirty="0" smtClean="0">
                <a:ln>
                  <a:noFill/>
                </a:ln>
                <a:solidFill>
                  <a:schemeClr val="tx2"/>
                </a:solidFill>
                <a:effectLst/>
                <a:latin typeface="Times New Roman" panose="02020603050405020304" pitchFamily="18" charset="0"/>
                <a:cs typeface="Times New Roman" panose="02020603050405020304" pitchFamily="18" charset="0"/>
              </a:endParaRPr>
            </a:p>
          </p:txBody>
        </p:sp>
        <p:sp>
          <p:nvSpPr>
            <p:cNvPr id="16" name="Rectangle 23"/>
            <p:cNvSpPr>
              <a:spLocks noChangeArrowheads="1"/>
            </p:cNvSpPr>
            <p:nvPr/>
          </p:nvSpPr>
          <p:spPr bwMode="auto">
            <a:xfrm>
              <a:off x="1143" y="5619"/>
              <a:ext cx="3479" cy="262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Науково-педагогічний працівник</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7" name="Rectangle 22"/>
            <p:cNvSpPr>
              <a:spLocks noChangeArrowheads="1"/>
            </p:cNvSpPr>
            <p:nvPr/>
          </p:nvSpPr>
          <p:spPr bwMode="auto">
            <a:xfrm>
              <a:off x="4718" y="5338"/>
              <a:ext cx="6445" cy="2524"/>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особи, які за основним місцем роботи у вищих навчальних закладах ІІІ і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a:t>
              </a:r>
              <a:r>
                <a:rPr kumimoji="0" lang="en-US"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V</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рівнів акредитації </a:t>
              </a:r>
              <a:r>
                <a:rPr kumimoji="0" lang="uk-UA" altLang="uk-UA" b="0" i="0"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професійно</a:t>
              </a: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 займаються педагогічною діяльністю у поєднанні з науковою та науково-технічною діяльністю</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21"/>
            <p:cNvSpPr>
              <a:spLocks noChangeArrowheads="1"/>
            </p:cNvSpPr>
            <p:nvPr/>
          </p:nvSpPr>
          <p:spPr bwMode="auto">
            <a:xfrm>
              <a:off x="1128" y="8336"/>
              <a:ext cx="3468" cy="1896"/>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chemeClr val="bg1"/>
                  </a:solidFill>
                  <a:effectLst/>
                  <a:latin typeface="Arial" panose="020B0604020202020204" pitchFamily="34" charset="0"/>
                  <a:ea typeface="Arial Unicode MS" charset="-128"/>
                  <a:cs typeface="Times New Roman" panose="02020603050405020304" pitchFamily="18" charset="0"/>
                </a:rPr>
                <a:t>Наукова організація</a:t>
              </a:r>
              <a:endParaRPr kumimoji="0" lang="uk-UA" altLang="uk-UA" sz="3200" b="0" i="0" u="none" strike="noStrike" cap="none" normalizeH="0" baseline="0" dirty="0" smtClean="0">
                <a:ln>
                  <a:noFill/>
                </a:ln>
                <a:solidFill>
                  <a:schemeClr val="bg1"/>
                </a:solidFill>
                <a:effectLst/>
                <a:latin typeface="Arial" panose="020B0604020202020204" pitchFamily="34" charset="0"/>
              </a:endParaRPr>
            </a:p>
          </p:txBody>
        </p:sp>
        <p:sp>
          <p:nvSpPr>
            <p:cNvPr id="19" name="Rectangle 20"/>
            <p:cNvSpPr>
              <a:spLocks noChangeArrowheads="1"/>
            </p:cNvSpPr>
            <p:nvPr/>
          </p:nvSpPr>
          <p:spPr bwMode="auto">
            <a:xfrm>
              <a:off x="4718" y="8056"/>
              <a:ext cx="6445" cy="3465"/>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організація (установа, підприємство), що виконує наукові дослідження і розробки в якості основної діяльності або має у своєму складі підрозділу, основною діяльністю яких є виконання наукових досліджень і розробок, незалежно від її належності до тієї чи іншої галузі економіки, організаційно-правової форми та форми власності</a:t>
              </a:r>
              <a:endParaRPr kumimoji="0" lang="ru-RU" altLang="uk-UA"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0" name="Rectangle 19"/>
            <p:cNvSpPr>
              <a:spLocks noChangeArrowheads="1"/>
            </p:cNvSpPr>
            <p:nvPr/>
          </p:nvSpPr>
          <p:spPr bwMode="auto">
            <a:xfrm>
              <a:off x="1125" y="10353"/>
              <a:ext cx="3442" cy="3327"/>
            </a:xfrm>
            <a:prstGeom prst="rect">
              <a:avLst/>
            </a:prstGeom>
            <a:ln>
              <a:headEnd/>
              <a:tailEnd/>
            </a:ln>
          </p:spPr>
          <p:style>
            <a:lnRef idx="2">
              <a:schemeClr val="dk1">
                <a:shade val="50000"/>
              </a:schemeClr>
            </a:lnRef>
            <a:fillRef idx="1">
              <a:schemeClr val="dk1"/>
            </a:fillRef>
            <a:effectRef idx="0">
              <a:schemeClr val="dk1"/>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Вищі навчальні заклади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III</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 </a:t>
              </a:r>
              <a:r>
                <a:rPr kumimoji="0" lang="en-US"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IV </a:t>
              </a:r>
              <a:r>
                <a:rPr kumimoji="0" lang="uk-UA" altLang="uk-UA" sz="2800" b="0" i="0" u="none" strike="noStrike" cap="none" normalizeH="0" baseline="0" dirty="0" smtClean="0">
                  <a:ln>
                    <a:noFill/>
                  </a:ln>
                  <a:solidFill>
                    <a:schemeClr val="bg1"/>
                  </a:solidFill>
                  <a:effectLst/>
                  <a:latin typeface="+mn-lt"/>
                  <a:ea typeface="Arial Unicode MS" charset="-128"/>
                  <a:cs typeface="Times New Roman" panose="02020603050405020304" pitchFamily="18" charset="0"/>
                </a:rPr>
                <a:t>рівнів акредитації</a:t>
              </a:r>
              <a:endParaRPr kumimoji="0" lang="uk-UA" altLang="uk-UA" sz="2800" b="0" i="0" u="none" strike="noStrike" cap="none" normalizeH="0" baseline="0" dirty="0" smtClean="0">
                <a:ln>
                  <a:noFill/>
                </a:ln>
                <a:solidFill>
                  <a:schemeClr val="bg1"/>
                </a:solidFill>
                <a:effectLst/>
                <a:latin typeface="+mn-lt"/>
              </a:endParaRPr>
            </a:p>
          </p:txBody>
        </p:sp>
        <p:sp>
          <p:nvSpPr>
            <p:cNvPr id="21" name="Rectangle 18"/>
            <p:cNvSpPr>
              <a:spLocks noChangeArrowheads="1"/>
            </p:cNvSpPr>
            <p:nvPr/>
          </p:nvSpPr>
          <p:spPr bwMode="auto">
            <a:xfrm>
              <a:off x="4718" y="11715"/>
              <a:ext cx="6445" cy="2012"/>
            </a:xfrm>
            <a:prstGeom prst="rect">
              <a:avLst/>
            </a:prstGeom>
            <a:ln>
              <a:headEnd/>
              <a:tailEnd/>
            </a:ln>
          </p:spPr>
          <p:style>
            <a:lnRef idx="1">
              <a:schemeClr val="dk1"/>
            </a:lnRef>
            <a:fillRef idx="2">
              <a:schemeClr val="dk1"/>
            </a:fillRef>
            <a:effectRef idx="1">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інститут, музична академія, академія, університет, які здійснюють підготовку фахівців за такими освітньо-кваліфікаційними рівнями, як спеціаліст і магістр</a:t>
              </a:r>
              <a:endParaRPr kumimoji="0" lang="ru-RU" altLang="uk-UA" sz="1900" b="0" i="0" u="none" strike="noStrike" cap="none" normalizeH="0" baseline="0" dirty="0" smtClean="0">
                <a:ln>
                  <a:noFill/>
                </a:ln>
                <a:solidFill>
                  <a:schemeClr val="tx2"/>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b="0" i="0" u="none" strike="noStrike" cap="none" normalizeH="0" baseline="0" dirty="0" smtClean="0">
                <a:ln>
                  <a:noFill/>
                </a:ln>
                <a:solidFill>
                  <a:schemeClr val="tx2"/>
                </a:solidFill>
                <a:effectLst/>
              </a:endParaRPr>
            </a:p>
          </p:txBody>
        </p:sp>
        <p:sp>
          <p:nvSpPr>
            <p:cNvPr id="22" name="Line 17"/>
            <p:cNvSpPr>
              <a:spLocks noChangeShapeType="1"/>
            </p:cNvSpPr>
            <p:nvPr/>
          </p:nvSpPr>
          <p:spPr bwMode="auto">
            <a:xfrm>
              <a:off x="763" y="2311"/>
              <a:ext cx="809"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24" name="Line 16"/>
            <p:cNvSpPr>
              <a:spLocks noChangeShapeType="1"/>
            </p:cNvSpPr>
            <p:nvPr/>
          </p:nvSpPr>
          <p:spPr bwMode="auto">
            <a:xfrm>
              <a:off x="763" y="2311"/>
              <a:ext cx="19" cy="10124"/>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3" name="Line 12"/>
            <p:cNvSpPr>
              <a:spLocks noChangeShapeType="1"/>
            </p:cNvSpPr>
            <p:nvPr/>
          </p:nvSpPr>
          <p:spPr bwMode="auto">
            <a:xfrm flipV="1">
              <a:off x="785" y="6569"/>
              <a:ext cx="343"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34" name="Line 11"/>
            <p:cNvSpPr>
              <a:spLocks noChangeShapeType="1"/>
            </p:cNvSpPr>
            <p:nvPr/>
          </p:nvSpPr>
          <p:spPr bwMode="auto">
            <a:xfrm>
              <a:off x="774" y="4179"/>
              <a:ext cx="354"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gr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3" name="Пряма сполучна лінія 52"/>
          <p:cNvCxnSpPr/>
          <p:nvPr/>
        </p:nvCxnSpPr>
        <p:spPr bwMode="auto">
          <a:xfrm>
            <a:off x="3573457" y="1331982"/>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59" name="Пряма сполучна лінія 58"/>
          <p:cNvCxnSpPr/>
          <p:nvPr/>
        </p:nvCxnSpPr>
        <p:spPr bwMode="auto">
          <a:xfrm>
            <a:off x="3573457" y="2708920"/>
            <a:ext cx="71882"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0" name="Пряма сполучна лінія 59"/>
          <p:cNvCxnSpPr/>
          <p:nvPr/>
        </p:nvCxnSpPr>
        <p:spPr bwMode="auto">
          <a:xfrm>
            <a:off x="3552814" y="4221276"/>
            <a:ext cx="92525"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cxnSp>
        <p:nvCxnSpPr>
          <p:cNvPr id="62" name="Пряма сполучна лінія 61"/>
          <p:cNvCxnSpPr/>
          <p:nvPr/>
        </p:nvCxnSpPr>
        <p:spPr bwMode="auto">
          <a:xfrm>
            <a:off x="3523352" y="6093296"/>
            <a:ext cx="121987" cy="0"/>
          </a:xfrm>
          <a:prstGeom prst="line">
            <a:avLst/>
          </a:prstGeom>
          <a:ln>
            <a:headEnd type="none" w="med" len="med"/>
            <a:tailEnd type="none" w="med" len="med"/>
          </a:ln>
        </p:spPr>
        <p:style>
          <a:lnRef idx="3">
            <a:schemeClr val="dk1"/>
          </a:lnRef>
          <a:fillRef idx="0">
            <a:schemeClr val="dk1"/>
          </a:fillRef>
          <a:effectRef idx="2">
            <a:schemeClr val="dk1"/>
          </a:effectRef>
          <a:fontRef idx="minor">
            <a:schemeClr val="tx1"/>
          </a:fontRef>
        </p:style>
      </p:cxnSp>
      <p:sp>
        <p:nvSpPr>
          <p:cNvPr id="65" name="Line 12"/>
          <p:cNvSpPr>
            <a:spLocks noChangeShapeType="1"/>
          </p:cNvSpPr>
          <p:nvPr/>
        </p:nvSpPr>
        <p:spPr bwMode="auto">
          <a:xfrm flipV="1">
            <a:off x="301122" y="4149080"/>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
        <p:nvSpPr>
          <p:cNvPr id="66" name="Line 12"/>
          <p:cNvSpPr>
            <a:spLocks noChangeShapeType="1"/>
          </p:cNvSpPr>
          <p:nvPr/>
        </p:nvSpPr>
        <p:spPr bwMode="auto">
          <a:xfrm flipV="1">
            <a:off x="300698" y="6087869"/>
            <a:ext cx="291466" cy="0"/>
          </a:xfrm>
          <a:prstGeom prst="line">
            <a:avLst/>
          </a:prstGeom>
          <a:ln>
            <a:headEnd/>
            <a:tailEnd type="triangle" w="med" len="me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042348284"/>
      </p:ext>
    </p:extLst>
  </p:cSld>
  <p:clrMapOvr>
    <a:masterClrMapping/>
  </p:clrMapOvr>
  <p:transition>
    <p:strips dir="l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0" y="17079"/>
            <a:ext cx="8689195"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Суб’єкти </a:t>
            </a:r>
            <a:r>
              <a:rPr lang="ru-RU" sz="3200" b="1" dirty="0" err="1">
                <a:latin typeface="+mn-lt"/>
                <a:ea typeface="Calibri" panose="020F0502020204030204" pitchFamily="34" charset="0"/>
              </a:rPr>
              <a:t>пізнання</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залежно</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від</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етапу</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розвитку</a:t>
            </a:r>
            <a:r>
              <a:rPr lang="ru-RU" sz="3200" b="1" dirty="0">
                <a:latin typeface="+mn-lt"/>
                <a:ea typeface="Calibri" panose="020F0502020204030204" pitchFamily="34" charset="0"/>
              </a:rPr>
              <a:t> науки</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0" name="Rectangle 43"/>
          <p:cNvSpPr>
            <a:spLocks noChangeArrowheads="1"/>
          </p:cNvSpPr>
          <p:nvPr/>
        </p:nvSpPr>
        <p:spPr bwMode="auto">
          <a:xfrm>
            <a:off x="1433364" y="3228361"/>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58" name="Rectangle 56"/>
          <p:cNvSpPr>
            <a:spLocks noChangeArrowheads="1"/>
          </p:cNvSpPr>
          <p:nvPr/>
        </p:nvSpPr>
        <p:spPr bwMode="auto">
          <a:xfrm>
            <a:off x="1423060" y="314096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47" name="Rectangle 49"/>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aphicFrame>
        <p:nvGraphicFramePr>
          <p:cNvPr id="2" name="Таблиця 1"/>
          <p:cNvGraphicFramePr>
            <a:graphicFrameLocks noGrp="1"/>
          </p:cNvGraphicFramePr>
          <p:nvPr>
            <p:extLst>
              <p:ext uri="{D42A27DB-BD31-4B8C-83A1-F6EECF244321}">
                <p14:modId xmlns:p14="http://schemas.microsoft.com/office/powerpoint/2010/main" val="2361996904"/>
              </p:ext>
            </p:extLst>
          </p:nvPr>
        </p:nvGraphicFramePr>
        <p:xfrm>
          <a:off x="108702" y="868515"/>
          <a:ext cx="8927794" cy="5872852"/>
        </p:xfrm>
        <a:graphic>
          <a:graphicData uri="http://schemas.openxmlformats.org/drawingml/2006/table">
            <a:tbl>
              <a:tblPr firstRow="1" firstCol="1" lastRow="1" lastCol="1" bandRow="1" bandCol="1"/>
              <a:tblGrid>
                <a:gridCol w="2531473">
                  <a:extLst>
                    <a:ext uri="{9D8B030D-6E8A-4147-A177-3AD203B41FA5}">
                      <a16:colId xmlns:a16="http://schemas.microsoft.com/office/drawing/2014/main" xmlns="" val="4069860237"/>
                    </a:ext>
                  </a:extLst>
                </a:gridCol>
                <a:gridCol w="6396321">
                  <a:extLst>
                    <a:ext uri="{9D8B030D-6E8A-4147-A177-3AD203B41FA5}">
                      <a16:colId xmlns:a16="http://schemas.microsoft.com/office/drawing/2014/main" xmlns="" val="4230323895"/>
                    </a:ext>
                  </a:extLst>
                </a:gridCol>
              </a:tblGrid>
              <a:tr h="873408">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Етап розвитку науки</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2800" b="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Характеристика </a:t>
                      </a:r>
                      <a:endParaRPr lang="uk-UA" sz="2800" b="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192726716"/>
                  </a:ext>
                </a:extLst>
              </a:tr>
              <a:tr h="102937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пізнання являє собою “гносеологічного Робінзона” (це – суб'єкт “взагалі”, поза соціокультурними та суб'єктивними характеристиками; він пізнає об'єкт “сам по собі” ніби в “чистому вигляді” без будь-яких сторонніх привнесень, абсолютно об'єктивно)</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1824318565"/>
                  </a:ext>
                </a:extLst>
              </a:tr>
              <a:tr h="2573434">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Суб'єкт вже не претендує на абсолютне знання, оскільки набуває знань: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а) відносно, що часто розуміють як суб'єктивно, </a:t>
                      </a: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б) інструментально, що означає, що це знання призначене для вирішення певних завдань </a:t>
                      </a:r>
                    </a:p>
                    <a:p>
                      <a:pPr>
                        <a:spcAft>
                          <a:spcPts val="0"/>
                        </a:spcAft>
                      </a:pPr>
                      <a:r>
                        <a:rPr lang="uk-UA" sz="1650" spc="-3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в) суб'єкт пізнання – не споглядає світ як гносеологічну машину, а активно пізнає істоту, причому не тільки досліджує ті чи інші сторони об'єкта, а й формує сам об'єкт пізнання </a:t>
                      </a:r>
                      <a:endPar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г) суб'єкт пізнання – не стільки окрема людина, скільки великі дослідницькі колективи</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340093833"/>
                  </a:ext>
                </a:extLst>
              </a:tr>
              <a:tr h="1396636">
                <a:tc>
                  <a:txBody>
                    <a:bodyPr/>
                    <a:lstStyle/>
                    <a:p>
                      <a:pPr algn="ctr">
                        <a:spcAft>
                          <a:spcPts val="0"/>
                        </a:spcAft>
                      </a:pPr>
                      <a:r>
                        <a:rPr lang="uk-UA" sz="2400" i="1"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Постнеокласична наука</a:t>
                      </a:r>
                      <a:endParaRPr lang="uk-UA" sz="2400" i="1" dirty="0">
                        <a:solidFill>
                          <a:schemeClr val="tx2"/>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tc>
                  <a:txBody>
                    <a:bodyPr/>
                    <a:lstStyle/>
                    <a:p>
                      <a:pPr>
                        <a:spcAft>
                          <a:spcPts val="0"/>
                        </a:spcAft>
                      </a:pPr>
                      <a:r>
                        <a:rPr lang="uk-UA" sz="1650" dirty="0">
                          <a:solidFill>
                            <a:schemeClr val="tx2"/>
                          </a:solidFill>
                          <a:effectLst/>
                          <a:latin typeface="Times New Roman" panose="02020603050405020304" pitchFamily="18" charset="0"/>
                          <a:ea typeface="Calibri" panose="020F0502020204030204" pitchFamily="34" charset="0"/>
                          <a:cs typeface="Times New Roman" panose="02020603050405020304" pitchFamily="18" charset="0"/>
                        </a:rPr>
                        <a:t>Характеристики суб'єкта аналогічні характеристикам суб'єкта пізнання некласичної науки, однак є й нові відмінності: у зв'язку з глобалізацією наукової діяльності суб'єкт пізнання виходить за межі національних кордонів, і формується інтернаціональний “науковий етнос”, який у змозі вирішити сучасні завдання</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1">
                        <a:lumMod val="20000"/>
                        <a:lumOff val="80000"/>
                      </a:schemeClr>
                    </a:solidFill>
                  </a:tcPr>
                </a:tc>
                <a:extLst>
                  <a:ext uri="{0D108BD9-81ED-4DB2-BD59-A6C34878D82A}">
                    <a16:rowId xmlns:a16="http://schemas.microsoft.com/office/drawing/2014/main" xmlns="" val="421198341"/>
                  </a:ext>
                </a:extLst>
              </a:tr>
            </a:tbl>
          </a:graphicData>
        </a:graphic>
      </p:graphicFrame>
    </p:spTree>
    <p:extLst>
      <p:ext uri="{BB962C8B-B14F-4D97-AF65-F5344CB8AC3E}">
        <p14:creationId xmlns:p14="http://schemas.microsoft.com/office/powerpoint/2010/main" val="3809796387"/>
      </p:ext>
    </p:extLst>
  </p:cSld>
  <p:clrMapOvr>
    <a:masterClrMapping/>
  </p:clrMapOvr>
  <p:transition>
    <p:strips dir="l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a:p>
          <a:p>
            <a:pPr marL="0" indent="0" algn="ctr">
              <a:buFont typeface="Wingdings" panose="05000000000000000000" pitchFamily="2" charset="2"/>
              <a:buNone/>
              <a:defRPr/>
            </a:pPr>
            <a:endParaRPr lang="uk-UA" sz="900" dirty="0" smtClean="0"/>
          </a:p>
          <a:p>
            <a:pPr marL="0" indent="0" algn="ctr">
              <a:buFont typeface="Wingdings" panose="05000000000000000000" pitchFamily="2" charset="2"/>
              <a:buNone/>
              <a:defRPr/>
            </a:pPr>
            <a:endParaRPr lang="uk-UA" sz="900" dirty="0" smtClean="0"/>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Дякую </a:t>
            </a:r>
          </a:p>
          <a:p>
            <a:pPr marL="0" indent="0" algn="ctr">
              <a:spcBef>
                <a:spcPts val="0"/>
              </a:spcBef>
              <a:buFont typeface="Wingdings" panose="05000000000000000000" pitchFamily="2" charset="2"/>
              <a:buNone/>
              <a:defRPr/>
            </a:pPr>
            <a:r>
              <a:rPr lang="uk-UA" sz="8000" dirty="0" smtClean="0">
                <a:solidFill>
                  <a:schemeClr val="accent4">
                    <a:lumMod val="75000"/>
                  </a:schemeClr>
                </a:solidFill>
                <a:latin typeface="Arial Black" panose="020B0A04020102020204" pitchFamily="34" charset="0"/>
              </a:rPr>
              <a:t>за увагу! </a:t>
            </a:r>
            <a:endParaRPr lang="uk-UA" sz="8000" dirty="0">
              <a:solidFill>
                <a:schemeClr val="accent4">
                  <a:lumMod val="75000"/>
                </a:schemeClr>
              </a:solidFill>
              <a:latin typeface="Arial Black" panose="020B0A04020102020204" pitchFamily="34" charset="0"/>
            </a:endParaRPr>
          </a:p>
        </p:txBody>
      </p:sp>
    </p:spTree>
  </p:cSld>
  <p:clrMapOvr>
    <a:masterClrMapping/>
  </p:clrMapOvr>
  <p:transition>
    <p:strips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252536" y="0"/>
            <a:ext cx="8928992" cy="830997"/>
          </a:xfrm>
          <a:prstGeom prst="rect">
            <a:avLst/>
          </a:prstGeom>
        </p:spPr>
        <p:txBody>
          <a:bodyPr wrap="square">
            <a:spAutoFit/>
          </a:bodyPr>
          <a:lstStyle/>
          <a:p>
            <a:pPr algn="ctr">
              <a:spcAft>
                <a:spcPts val="0"/>
              </a:spcAft>
            </a:pPr>
            <a:r>
              <a:rPr lang="uk-UA" sz="4800" b="1" dirty="0">
                <a:latin typeface="+mn-lt"/>
                <a:ea typeface="Calibri" panose="020F0502020204030204" pitchFamily="34" charset="0"/>
              </a:rPr>
              <a:t>Дефініції терміну “знання”</a:t>
            </a:r>
            <a:endParaRPr lang="uk-UA" sz="4800" dirty="0">
              <a:effectLst/>
              <a:latin typeface="+mn-lt"/>
              <a:ea typeface="Calibri" panose="020F0502020204030204" pitchFamily="34" charset="0"/>
            </a:endParaRPr>
          </a:p>
        </p:txBody>
      </p:sp>
      <p:graphicFrame>
        <p:nvGraphicFramePr>
          <p:cNvPr id="3" name="Таблиця 2"/>
          <p:cNvGraphicFramePr>
            <a:graphicFrameLocks noGrp="1"/>
          </p:cNvGraphicFramePr>
          <p:nvPr>
            <p:extLst>
              <p:ext uri="{D42A27DB-BD31-4B8C-83A1-F6EECF244321}">
                <p14:modId xmlns:p14="http://schemas.microsoft.com/office/powerpoint/2010/main" val="2370483236"/>
              </p:ext>
            </p:extLst>
          </p:nvPr>
        </p:nvGraphicFramePr>
        <p:xfrm>
          <a:off x="107504" y="736594"/>
          <a:ext cx="8928991" cy="6004773"/>
        </p:xfrm>
        <a:graphic>
          <a:graphicData uri="http://schemas.openxmlformats.org/drawingml/2006/table">
            <a:tbl>
              <a:tblPr firstRow="1" firstCol="1" lastRow="1" lastCol="1" bandRow="1" bandCol="1"/>
              <a:tblGrid>
                <a:gridCol w="1639027">
                  <a:extLst>
                    <a:ext uri="{9D8B030D-6E8A-4147-A177-3AD203B41FA5}">
                      <a16:colId xmlns:a16="http://schemas.microsoft.com/office/drawing/2014/main" xmlns="" val="655352784"/>
                    </a:ext>
                  </a:extLst>
                </a:gridCol>
                <a:gridCol w="3723315">
                  <a:extLst>
                    <a:ext uri="{9D8B030D-6E8A-4147-A177-3AD203B41FA5}">
                      <a16:colId xmlns:a16="http://schemas.microsoft.com/office/drawing/2014/main" xmlns="" val="1436932238"/>
                    </a:ext>
                  </a:extLst>
                </a:gridCol>
                <a:gridCol w="3566649">
                  <a:extLst>
                    <a:ext uri="{9D8B030D-6E8A-4147-A177-3AD203B41FA5}">
                      <a16:colId xmlns:a16="http://schemas.microsoft.com/office/drawing/2014/main" xmlns="" val="214778076"/>
                    </a:ext>
                  </a:extLst>
                </a:gridCol>
              </a:tblGrid>
              <a:tr h="239955">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863515849"/>
                  </a:ext>
                </a:extLst>
              </a:tr>
              <a:tr h="1782521">
                <a:tc>
                  <a:txBody>
                    <a:bodyPr/>
                    <a:lstStyle/>
                    <a:p>
                      <a:pPr algn="ctr">
                        <a:spcAft>
                          <a:spcPts val="0"/>
                        </a:spcAft>
                      </a:pPr>
                      <a:endPar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endParaRPr>
                    </a:p>
                    <a:p>
                      <a:pPr algn="ctr">
                        <a:spcAft>
                          <a:spcPts val="0"/>
                        </a:spcAft>
                      </a:pPr>
                      <a:r>
                        <a:rPr lang="uk-UA" sz="1400" i="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Платон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spcAft>
                          <a:spcPts val="0"/>
                        </a:spcAft>
                      </a:pPr>
                      <a:r>
                        <a:rPr lang="uk-UA" sz="1400" spc="-40" dirty="0" smtClean="0">
                          <a:effectLst/>
                          <a:latin typeface="Times New Roman" panose="02020603050405020304" pitchFamily="18" charset="0"/>
                          <a:ea typeface="Calibri" panose="020F0502020204030204" pitchFamily="34" charset="0"/>
                          <a:cs typeface="Times New Roman" panose="02020603050405020304" pitchFamily="18" charset="0"/>
                        </a:rPr>
                        <a:t>Володіти </a:t>
                      </a:r>
                      <a:r>
                        <a:rPr lang="uk-UA" sz="1400" spc="-40" dirty="0">
                          <a:effectLst/>
                          <a:latin typeface="Times New Roman" panose="02020603050405020304" pitchFamily="18" charset="0"/>
                          <a:ea typeface="Calibri" panose="020F0502020204030204" pitchFamily="34" charset="0"/>
                          <a:cs typeface="Times New Roman" panose="02020603050405020304" pitchFamily="18" charset="0"/>
                        </a:rPr>
                        <a:t>золотом і не вміти ним користуватися – це є ні знання, ні філософія. Лікар, який не вміє лікувати, поганий, тому що в нього немає знання своєї справи. Навіть якби ми були безсмертні, але не могли цим скористатися, це теж не було б знанням, і саме безсмертя виявилося б для нас марним. Знання є насамперед умінням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Платон</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Діалоги /   Платон ; </a:t>
                      </a:r>
                      <a:endParaRPr lang="uk-UA" sz="14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15000"/>
                        </a:lnSpc>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пер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давньогрец</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Х. : Фоліо, 2008. – 349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53186350"/>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Сократ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відчуття та правильна думка  з поясненням</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М. Г. Етика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Тофтул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 : Вид. центр “Академія”, 2005. – 180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40205159"/>
                  </a:ext>
                </a:extLst>
              </a:tr>
              <a:tr h="1171265">
                <a:tc>
                  <a:txBody>
                    <a:bodyPr/>
                    <a:lstStyle/>
                    <a:p>
                      <a:pPr algn="ctr">
                        <a:spcAft>
                          <a:spcPts val="0"/>
                        </a:spcAft>
                      </a:pP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Іммануїл</a:t>
                      </a: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 Кант</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У наш час накопичилась величезна кількість знань, гідних вивчення. Скоро наші здібності будуть надто слабкими, а життя надто коротким, щоб засвоїти хоча б одну, найкориснішу частину цих знань</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25855775"/>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Д. </a:t>
                      </a: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Аддісон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 це те, що найбільш істотно підносить одну людину над іншою</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Кондрашов 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2010. – 1280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89135055"/>
                  </a:ext>
                </a:extLst>
              </a:tr>
              <a:tr h="702758">
                <a:tc>
                  <a:txBody>
                    <a:bodyPr/>
                    <a:lstStyle/>
                    <a:p>
                      <a:pPr algn="ctr">
                        <a:spcAft>
                          <a:spcPts val="0"/>
                        </a:spcAft>
                      </a:pPr>
                      <a:r>
                        <a:rPr lang="uk-UA" sz="140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С. Джонсон</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буває двох видів. Ми або знаємо предмет самі, або знаємо, де можна знайти про нього відомості</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исправленное</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-во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29821085"/>
                  </a:ext>
                </a:extLst>
              </a:tr>
              <a:tr h="702758">
                <a:tc>
                  <a:txBody>
                    <a:bodyPr/>
                    <a:lstStyle/>
                    <a:p>
                      <a:pPr algn="ctr">
                        <a:spcAft>
                          <a:spcPts val="0"/>
                        </a:spcAft>
                      </a:pPr>
                      <a:r>
                        <a:rPr lang="uk-UA" sz="140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В.І.Даль</a:t>
                      </a:r>
                      <a:endParaRPr lang="uk-UA" sz="140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Як з копійок складаються рублі, так з крупинок прочитаного складається знання</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uk-UA" sz="1400" dirty="0" smtClean="0">
                          <a:effectLst/>
                          <a:latin typeface="Times New Roman" panose="02020603050405020304" pitchFamily="18" charset="0"/>
                          <a:ea typeface="Calibri" panose="020F0502020204030204" pitchFamily="34" charset="0"/>
                          <a:cs typeface="Times New Roman" panose="02020603050405020304" pitchFamily="18" charset="0"/>
                        </a:rPr>
                        <a:t>Кондрашов 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Антология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успеха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афоризмах / А. Кондрашов.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Ламартис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2010. – 1280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31952387"/>
                  </a:ext>
                </a:extLst>
              </a:tr>
            </a:tbl>
          </a:graphicData>
        </a:graphic>
      </p:graphicFrame>
    </p:spTree>
    <p:extLst>
      <p:ext uri="{BB962C8B-B14F-4D97-AF65-F5344CB8AC3E}">
        <p14:creationId xmlns:p14="http://schemas.microsoft.com/office/powerpoint/2010/main" val="3187449558"/>
      </p:ext>
    </p:extLst>
  </p:cSld>
  <p:clrMapOvr>
    <a:masterClrMapping/>
  </p:clrMapOvr>
  <p:transition>
    <p:strips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Таблиця 2"/>
          <p:cNvGraphicFramePr>
            <a:graphicFrameLocks noGrp="1"/>
          </p:cNvGraphicFramePr>
          <p:nvPr>
            <p:extLst>
              <p:ext uri="{D42A27DB-BD31-4B8C-83A1-F6EECF244321}">
                <p14:modId xmlns:p14="http://schemas.microsoft.com/office/powerpoint/2010/main" val="868607663"/>
              </p:ext>
            </p:extLst>
          </p:nvPr>
        </p:nvGraphicFramePr>
        <p:xfrm>
          <a:off x="1" y="-1"/>
          <a:ext cx="9144000" cy="6827520"/>
        </p:xfrm>
        <a:graphic>
          <a:graphicData uri="http://schemas.openxmlformats.org/drawingml/2006/table">
            <a:tbl>
              <a:tblPr firstRow="1" firstCol="1" lastRow="1" lastCol="1" bandRow="1" bandCol="1"/>
              <a:tblGrid>
                <a:gridCol w="1403647">
                  <a:extLst>
                    <a:ext uri="{9D8B030D-6E8A-4147-A177-3AD203B41FA5}">
                      <a16:colId xmlns:a16="http://schemas.microsoft.com/office/drawing/2014/main" xmlns="" val="655352784"/>
                    </a:ext>
                  </a:extLst>
                </a:gridCol>
                <a:gridCol w="4320480">
                  <a:extLst>
                    <a:ext uri="{9D8B030D-6E8A-4147-A177-3AD203B41FA5}">
                      <a16:colId xmlns:a16="http://schemas.microsoft.com/office/drawing/2014/main" xmlns="" val="1436932238"/>
                    </a:ext>
                  </a:extLst>
                </a:gridCol>
                <a:gridCol w="3419873">
                  <a:extLst>
                    <a:ext uri="{9D8B030D-6E8A-4147-A177-3AD203B41FA5}">
                      <a16:colId xmlns:a16="http://schemas.microsoft.com/office/drawing/2014/main" xmlns="" val="214778076"/>
                    </a:ext>
                  </a:extLst>
                </a:gridCol>
              </a:tblGrid>
              <a:tr h="205321">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Учений (учені)</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Характеристика</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uk-UA" sz="1400" b="1" dirty="0">
                          <a:effectLst/>
                          <a:latin typeface="Times New Roman" panose="02020603050405020304" pitchFamily="18" charset="0"/>
                          <a:ea typeface="Calibri" panose="020F0502020204030204" pitchFamily="34" charset="0"/>
                          <a:cs typeface="Times New Roman" panose="02020603050405020304" pitchFamily="18" charset="0"/>
                        </a:rPr>
                        <a:t>Джерело </a:t>
                      </a:r>
                      <a:endParaRPr lang="uk-UA" sz="14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863515849"/>
                  </a:ext>
                </a:extLst>
              </a:tr>
              <a:tr h="615962">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І.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Аллен</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є розуміння того, як саме незначне явище пов'язане з цілим; ніщо не існує саме по собі</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книга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афоризмов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К.В.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Душенко</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5-е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исправленное</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-во ЭКСМО-</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пресс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2011. – 1056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653186350"/>
                  </a:ext>
                </a:extLst>
              </a:tr>
              <a:tr h="1165622">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Б.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Айсмонтас</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може виступати і як таке, що має бути засвоєно, тобто як цілі навчання, і як результат здійснення дидактичного задуму, і як зміст, і як засіб педагогічної дії.  Знання не тільки формує новий погляд на світ, але й міняє ставлення до нього</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Айсмонтас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Б. Б.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Педагогическая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психология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Б. Б.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Айсмонтас</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ИДО РУДН. – 2004. – 341 c.</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940205159"/>
                  </a:ext>
                </a:extLst>
              </a:tr>
              <a:tr h="1026603">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Н. </a:t>
                      </a: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Малюга</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Знання – це адекватне відображення об’єктивної реальності у свідомості людини, що реально відтворює об’єктивні закономірні зв’язки реального світу</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Малюга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Н. М. Наукові дослідження в бухгалтерському обліку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посіб</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для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студ</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вищих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навч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закл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Н. М.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Малюга</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за ред. проф. Ф.Ф.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Бутинця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Житомир : ПП “Рута”, 2003. – 476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4025855775"/>
                  </a:ext>
                </a:extLst>
              </a:tr>
              <a:tr h="2110097">
                <a:tc>
                  <a:txBody>
                    <a:bodyPr/>
                    <a:lstStyle/>
                    <a:p>
                      <a:pPr algn="ctr">
                        <a:spcAft>
                          <a:spcPts val="0"/>
                        </a:spcAft>
                      </a:pPr>
                      <a:r>
                        <a:rPr lang="uk-UA" sz="1400" b="0" i="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В. Давидов</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spc="-40">
                          <a:effectLst/>
                          <a:latin typeface="Times New Roman" panose="02020603050405020304" pitchFamily="18" charset="0"/>
                          <a:ea typeface="Calibri" panose="020F0502020204030204" pitchFamily="34" charset="0"/>
                          <a:cs typeface="Times New Roman" panose="02020603050405020304" pitchFamily="18" charset="0"/>
                        </a:rPr>
                        <a:t>Знання, що ґрунтуються на здоровому глузді та буденній свідомості, є важливою орієнтовною основою повсякденної поведінки людини. Буденне знання формується у повсякденному досвіді, на основі якого відбиваються головним чином зовнішні сторони та зв'язки з навколишньою дійсністю. Ця форма знань збагачується і розвивається в міру прогресу наукових знань. Одночасно самі наукові знання вбирають у себе досвід життєвого знання</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Давыдов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В. 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Российская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педагогическая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энциклопедия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Т. 1 в 2 т. /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гл</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ред. В.В.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Давыдов</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М. : </a:t>
                      </a:r>
                      <a:r>
                        <a:rPr lang="uk-UA" sz="1400" spc="-30" dirty="0" err="1">
                          <a:effectLst/>
                          <a:latin typeface="Times New Roman" panose="02020603050405020304" pitchFamily="18" charset="0"/>
                          <a:ea typeface="Calibri" panose="020F0502020204030204" pitchFamily="34" charset="0"/>
                          <a:cs typeface="Times New Roman" panose="02020603050405020304" pitchFamily="18" charset="0"/>
                        </a:rPr>
                        <a:t>Большая</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 Рос. </a:t>
                      </a:r>
                      <a:r>
                        <a:rPr lang="uk-UA" sz="1400" spc="-30" dirty="0" err="1">
                          <a:effectLst/>
                          <a:latin typeface="Times New Roman" panose="02020603050405020304" pitchFamily="18" charset="0"/>
                          <a:ea typeface="Calibri" panose="020F0502020204030204" pitchFamily="34" charset="0"/>
                          <a:cs typeface="Times New Roman" panose="02020603050405020304" pitchFamily="18" charset="0"/>
                        </a:rPr>
                        <a:t>энцикл</a:t>
                      </a:r>
                      <a:r>
                        <a:rPr lang="uk-UA" sz="1400" spc="-30" dirty="0">
                          <a:effectLst/>
                          <a:latin typeface="Times New Roman" panose="02020603050405020304" pitchFamily="18" charset="0"/>
                          <a:ea typeface="Calibri" panose="020F0502020204030204" pitchFamily="34" charset="0"/>
                          <a:cs typeface="Times New Roman" panose="02020603050405020304" pitchFamily="18" charset="0"/>
                        </a:rPr>
                        <a:t>. – 1993. –  608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3089135055"/>
                  </a:ext>
                </a:extLst>
              </a:tr>
              <a:tr h="1401741">
                <a:tc>
                  <a:txBody>
                    <a:bodyPr/>
                    <a:lstStyle/>
                    <a:p>
                      <a:pPr algn="ctr">
                        <a:spcAft>
                          <a:spcPts val="0"/>
                        </a:spcAft>
                      </a:pPr>
                      <a:r>
                        <a:rPr lang="uk-UA" sz="1400" b="0" i="1" dirty="0" err="1">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Т.Лешкевич</a:t>
                      </a:r>
                      <a:endParaRPr lang="uk-UA" sz="1400" b="0"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a:effectLst/>
                          <a:latin typeface="Times New Roman" panose="02020603050405020304" pitchFamily="18" charset="0"/>
                          <a:ea typeface="Calibri" panose="020F0502020204030204" pitchFamily="34" charset="0"/>
                          <a:cs typeface="Times New Roman" panose="02020603050405020304" pitchFamily="18" charset="0"/>
                        </a:rPr>
                        <a:t>Знання претендує на адекватне відображення дійсності. Воно відтворює об'єктивні закономірні зв'язки реального світу, прагне до відкидання неправдивої інформації, до опори на факти. Знання робить істину доступною для суб'єкта за допомогою доказів</a:t>
                      </a:r>
                      <a:endParaRPr lang="uk-UA"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nSpc>
                          <a:spcPct val="115000"/>
                        </a:lnSpc>
                        <a:spcAft>
                          <a:spcPts val="0"/>
                        </a:spcAft>
                      </a:pP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Лешкевич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Т.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Философия</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Вводный</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курс / Т. Г. </a:t>
                      </a:r>
                      <a:r>
                        <a:rPr lang="uk-UA" sz="1400" dirty="0" err="1">
                          <a:effectLst/>
                          <a:latin typeface="Times New Roman" panose="02020603050405020304" pitchFamily="18" charset="0"/>
                          <a:ea typeface="Calibri" panose="020F0502020204030204" pitchFamily="34" charset="0"/>
                          <a:cs typeface="Times New Roman" panose="02020603050405020304" pitchFamily="18" charset="0"/>
                        </a:rPr>
                        <a:t>Лешкевич</a:t>
                      </a:r>
                      <a:r>
                        <a:rPr lang="uk-UA" sz="1400" dirty="0">
                          <a:effectLst/>
                          <a:latin typeface="Times New Roman" panose="02020603050405020304" pitchFamily="18" charset="0"/>
                          <a:ea typeface="Calibri" panose="020F0502020204030204" pitchFamily="34" charset="0"/>
                          <a:cs typeface="Times New Roman" panose="02020603050405020304" pitchFamily="18" charset="0"/>
                        </a:rPr>
                        <a:t>. – 2-е </a:t>
                      </a:r>
                      <a:r>
                        <a:rPr lang="uk-UA" sz="1400" spc="10" dirty="0" err="1">
                          <a:effectLst/>
                          <a:latin typeface="Times New Roman" panose="02020603050405020304" pitchFamily="18" charset="0"/>
                          <a:ea typeface="Calibri" panose="020F0502020204030204" pitchFamily="34" charset="0"/>
                          <a:cs typeface="Times New Roman" panose="02020603050405020304" pitchFamily="18" charset="0"/>
                        </a:rPr>
                        <a:t>изд</a:t>
                      </a:r>
                      <a:r>
                        <a:rPr lang="uk-UA" sz="1400" spc="10" dirty="0">
                          <a:effectLst/>
                          <a:latin typeface="Times New Roman" panose="02020603050405020304" pitchFamily="18" charset="0"/>
                          <a:ea typeface="Calibri" panose="020F0502020204030204" pitchFamily="34" charset="0"/>
                          <a:cs typeface="Times New Roman" panose="02020603050405020304" pitchFamily="18" charset="0"/>
                        </a:rPr>
                        <a:t>., </a:t>
                      </a:r>
                      <a:r>
                        <a:rPr lang="uk-UA" sz="1400" spc="10" dirty="0" err="1">
                          <a:effectLst/>
                          <a:latin typeface="Times New Roman" panose="02020603050405020304" pitchFamily="18" charset="0"/>
                          <a:ea typeface="Calibri" panose="020F0502020204030204" pitchFamily="34" charset="0"/>
                          <a:cs typeface="Times New Roman" panose="02020603050405020304" pitchFamily="18" charset="0"/>
                        </a:rPr>
                        <a:t>доп</a:t>
                      </a:r>
                      <a:r>
                        <a:rPr lang="uk-UA" sz="1400" spc="10" dirty="0">
                          <a:effectLst/>
                          <a:latin typeface="Times New Roman" panose="02020603050405020304" pitchFamily="18" charset="0"/>
                          <a:ea typeface="Calibri" panose="020F0502020204030204" pitchFamily="34" charset="0"/>
                          <a:cs typeface="Times New Roman" panose="02020603050405020304" pitchFamily="18" charset="0"/>
                        </a:rPr>
                        <a:t>. – М. : Контур, 1998. – 464 с.</a:t>
                      </a:r>
                      <a:endParaRPr lang="uk-UA"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xmlns="" val="2229821085"/>
                  </a:ext>
                </a:extLst>
              </a:tr>
            </a:tbl>
          </a:graphicData>
        </a:graphic>
      </p:graphicFrame>
    </p:spTree>
    <p:extLst>
      <p:ext uri="{BB962C8B-B14F-4D97-AF65-F5344CB8AC3E}">
        <p14:creationId xmlns:p14="http://schemas.microsoft.com/office/powerpoint/2010/main" val="3247096872"/>
      </p:ext>
    </p:extLst>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96552" y="-99392"/>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Спрямування знань</a:t>
            </a:r>
            <a:endParaRPr lang="uk-UA" sz="6000" dirty="0">
              <a:effectLst/>
              <a:latin typeface="+mn-lt"/>
              <a:ea typeface="Calibri" panose="020F0502020204030204" pitchFamily="34" charset="0"/>
            </a:endParaRPr>
          </a:p>
        </p:txBody>
      </p:sp>
      <p:sp>
        <p:nvSpPr>
          <p:cNvPr id="13" name="Rectangle 14"/>
          <p:cNvSpPr>
            <a:spLocks noChangeArrowheads="1"/>
          </p:cNvSpPr>
          <p:nvPr/>
        </p:nvSpPr>
        <p:spPr bwMode="auto">
          <a:xfrm>
            <a:off x="1634530" y="23859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0" name="Групувати 19"/>
          <p:cNvGrpSpPr/>
          <p:nvPr/>
        </p:nvGrpSpPr>
        <p:grpSpPr>
          <a:xfrm>
            <a:off x="107504" y="1124744"/>
            <a:ext cx="8928992" cy="5544616"/>
            <a:chOff x="107504" y="1124744"/>
            <a:chExt cx="8928992" cy="5544616"/>
          </a:xfrm>
        </p:grpSpPr>
        <p:grpSp>
          <p:nvGrpSpPr>
            <p:cNvPr id="5" name="Group 1"/>
            <p:cNvGrpSpPr>
              <a:grpSpLocks/>
            </p:cNvGrpSpPr>
            <p:nvPr/>
          </p:nvGrpSpPr>
          <p:grpSpPr bwMode="auto">
            <a:xfrm>
              <a:off x="107504" y="1124744"/>
              <a:ext cx="8928992" cy="5544616"/>
              <a:chOff x="1224" y="1189"/>
              <a:chExt cx="9540" cy="3801"/>
            </a:xfrm>
          </p:grpSpPr>
          <p:sp>
            <p:nvSpPr>
              <p:cNvPr id="6" name="Rectangle 8"/>
              <p:cNvSpPr>
                <a:spLocks noChangeArrowheads="1"/>
              </p:cNvSpPr>
              <p:nvPr/>
            </p:nvSpPr>
            <p:spPr bwMode="auto">
              <a:xfrm>
                <a:off x="1224" y="1189"/>
                <a:ext cx="694" cy="380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И</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Ю</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a:t>
                </a:r>
                <a:endParaRPr kumimoji="0" lang="ru-RU"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7" name="Rectangle 7"/>
              <p:cNvSpPr>
                <a:spLocks noChangeArrowheads="1"/>
              </p:cNvSpPr>
              <p:nvPr/>
            </p:nvSpPr>
            <p:spPr bwMode="auto">
              <a:xfrm>
                <a:off x="2224" y="1243"/>
                <a:ext cx="8540" cy="51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і розвитку особистості, що має знання (освітнє знання)</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8" name="Rectangle 6"/>
              <p:cNvSpPr>
                <a:spLocks noChangeArrowheads="1"/>
              </p:cNvSpPr>
              <p:nvPr/>
            </p:nvSpPr>
            <p:spPr bwMode="auto">
              <a:xfrm>
                <a:off x="2224" y="1880"/>
                <a:ext cx="8540" cy="185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становленню світу й позачасовому становленню його вищих принципів, розглянутих з позиції конкретного й наявного буття. Таке знання дістало назву релігійно-культурологічного. Воно описує науково-культурологічну картину світу. Акумуляція і трансляція таких знань відбуваються за допомогою традицій, звичаїв, обрядів і дістають своє відображення у релігії та господарській думці</a:t>
                </a:r>
                <a:endParaRPr kumimoji="0" lang="uk-UA" altLang="uk-UA" sz="23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9" name="Rectangle 5"/>
              <p:cNvSpPr>
                <a:spLocks noChangeArrowheads="1"/>
              </p:cNvSpPr>
              <p:nvPr/>
            </p:nvSpPr>
            <p:spPr bwMode="auto">
              <a:xfrm>
                <a:off x="2224" y="3910"/>
                <a:ext cx="8532" cy="10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3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визначенню мети становлення – практичне панування над світом і його перетворення для людських цілей. Це знання позитивних наук, знання панування і дії</a:t>
                </a:r>
                <a:endParaRPr kumimoji="0" lang="uk-UA" altLang="uk-UA" sz="2300" b="0" i="0" u="none" strike="noStrike" cap="none" normalizeH="0" baseline="0" smtClean="0">
                  <a:ln>
                    <a:noFill/>
                  </a:ln>
                  <a:solidFill>
                    <a:sysClr val="windowText" lastClr="000000"/>
                  </a:solidFill>
                  <a:effectLst/>
                  <a:latin typeface="Arial" panose="020B0604020202020204" pitchFamily="34" charset="0"/>
                </a:endParaRPr>
              </a:p>
            </p:txBody>
          </p:sp>
        </p:grpSp>
        <p:cxnSp>
          <p:nvCxnSpPr>
            <p:cNvPr id="17" name="Пряма зі стрілкою 16"/>
            <p:cNvCxnSpPr/>
            <p:nvPr/>
          </p:nvCxnSpPr>
          <p:spPr bwMode="auto">
            <a:xfrm>
              <a:off x="757055" y="1628800"/>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8" name="Пряма зі стрілкою 17"/>
            <p:cNvCxnSpPr/>
            <p:nvPr/>
          </p:nvCxnSpPr>
          <p:spPr bwMode="auto">
            <a:xfrm>
              <a:off x="757055" y="314096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19" name="Пряма зі стрілкою 18"/>
            <p:cNvCxnSpPr/>
            <p:nvPr/>
          </p:nvCxnSpPr>
          <p:spPr bwMode="auto">
            <a:xfrm>
              <a:off x="757055" y="5661248"/>
              <a:ext cx="286553"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832691983"/>
      </p:ext>
    </p:extLst>
  </p:cSld>
  <p:clrMapOvr>
    <a:masterClrMapping/>
  </p:clrMapOvr>
  <p:transition>
    <p:strips dir="l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324544" y="-98749"/>
            <a:ext cx="8928992" cy="1015663"/>
          </a:xfrm>
          <a:prstGeom prst="rect">
            <a:avLst/>
          </a:prstGeom>
        </p:spPr>
        <p:txBody>
          <a:bodyPr wrap="square">
            <a:spAutoFit/>
          </a:bodyPr>
          <a:lstStyle/>
          <a:p>
            <a:pPr algn="ctr">
              <a:spcAft>
                <a:spcPts val="0"/>
              </a:spcAft>
            </a:pPr>
            <a:r>
              <a:rPr lang="uk-UA" sz="6000" b="1" dirty="0">
                <a:latin typeface="+mn-lt"/>
                <a:ea typeface="Calibri" panose="020F0502020204030204" pitchFamily="34" charset="0"/>
              </a:rPr>
              <a:t>Класифікація знань</a:t>
            </a:r>
            <a:endParaRPr lang="uk-UA" sz="60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132" name="Групувати 131"/>
          <p:cNvGrpSpPr/>
          <p:nvPr/>
        </p:nvGrpSpPr>
        <p:grpSpPr>
          <a:xfrm>
            <a:off x="101400" y="804666"/>
            <a:ext cx="8960334" cy="5891149"/>
            <a:chOff x="101400" y="804666"/>
            <a:chExt cx="8960334" cy="5891149"/>
          </a:xfrm>
        </p:grpSpPr>
        <p:grpSp>
          <p:nvGrpSpPr>
            <p:cNvPr id="3" name="Group 1"/>
            <p:cNvGrpSpPr>
              <a:grpSpLocks/>
            </p:cNvGrpSpPr>
            <p:nvPr/>
          </p:nvGrpSpPr>
          <p:grpSpPr bwMode="auto">
            <a:xfrm>
              <a:off x="107504" y="804666"/>
              <a:ext cx="8954230" cy="5891149"/>
              <a:chOff x="954" y="86"/>
              <a:chExt cx="10289" cy="14920"/>
            </a:xfrm>
          </p:grpSpPr>
          <p:sp>
            <p:nvSpPr>
              <p:cNvPr id="10" name="Rectangle 57"/>
              <p:cNvSpPr>
                <a:spLocks noChangeArrowheads="1"/>
              </p:cNvSpPr>
              <p:nvPr/>
            </p:nvSpPr>
            <p:spPr bwMode="auto">
              <a:xfrm>
                <a:off x="1300" y="121"/>
                <a:ext cx="288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1" name="Rectangle 56"/>
              <p:cNvSpPr>
                <a:spLocks noChangeArrowheads="1"/>
              </p:cNvSpPr>
              <p:nvPr/>
            </p:nvSpPr>
            <p:spPr bwMode="auto">
              <a:xfrm>
                <a:off x="4374" y="86"/>
                <a:ext cx="6840" cy="98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2" name="Rectangle 55"/>
              <p:cNvSpPr>
                <a:spLocks noChangeArrowheads="1"/>
              </p:cNvSpPr>
              <p:nvPr/>
            </p:nvSpPr>
            <p:spPr bwMode="auto">
              <a:xfrm>
                <a:off x="1112" y="1185"/>
                <a:ext cx="3150" cy="103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Б.Коротяєв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І.Лернер</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4" name="Rectangle 54"/>
              <p:cNvSpPr>
                <a:spLocks noChangeArrowheads="1"/>
              </p:cNvSpPr>
              <p:nvPr/>
            </p:nvSpPr>
            <p:spPr bwMode="auto">
              <a:xfrm>
                <a:off x="4403" y="1206"/>
                <a:ext cx="6840" cy="79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наукове і навчальне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5" name="Rectangle 53"/>
              <p:cNvSpPr>
                <a:spLocks noChangeArrowheads="1"/>
              </p:cNvSpPr>
              <p:nvPr/>
            </p:nvSpPr>
            <p:spPr bwMode="auto">
              <a:xfrm>
                <a:off x="1134" y="2748"/>
                <a:ext cx="3091" cy="88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П.Копнін</a:t>
                </a:r>
                <a:endParaRPr kumimoji="0" lang="uk-UA" altLang="uk-UA" sz="20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16" name="Rectangle 52"/>
              <p:cNvSpPr>
                <a:spLocks noChangeArrowheads="1"/>
              </p:cNvSpPr>
              <p:nvPr/>
            </p:nvSpPr>
            <p:spPr bwMode="auto">
              <a:xfrm>
                <a:off x="4396" y="2162"/>
                <a:ext cx="6840" cy="185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основи науки або загальні теоретичні положення; закони; основні поняття; теорія; ідеї</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18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1" name="Rectangle 51"/>
              <p:cNvSpPr>
                <a:spLocks noChangeArrowheads="1"/>
              </p:cNvSpPr>
              <p:nvPr/>
            </p:nvSpPr>
            <p:spPr bwMode="auto">
              <a:xfrm>
                <a:off x="1130" y="4333"/>
                <a:ext cx="3091" cy="317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О.Степанов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endParaRPr lang="en-US" altLang="uk-UA" sz="1900" i="1" dirty="0">
                  <a:solidFill>
                    <a:sysClr val="windowText" lastClr="000000"/>
                  </a:solidFill>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Б.Мещеряков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a:t>
                </a:r>
                <a:r>
                  <a:rPr kumimoji="0" lang="en-US" altLang="uk-UA" sz="1900" b="0" i="1" u="none" strike="noStrike" cap="none" normalizeH="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А.Гріцанов</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В.Абушенко</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І.Підласий</a:t>
                </a:r>
                <a:r>
                  <a:rPr kumimoji="0" lang="uk-UA" altLang="uk-UA" sz="19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uk-UA" altLang="uk-UA" sz="19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Н.Підд`яків</a:t>
                </a:r>
                <a:endParaRPr kumimoji="0" lang="uk-UA" altLang="uk-UA" sz="19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2" name="Rectangle 50"/>
              <p:cNvSpPr>
                <a:spLocks noChangeArrowheads="1"/>
              </p:cNvSpPr>
              <p:nvPr/>
            </p:nvSpPr>
            <p:spPr bwMode="auto">
              <a:xfrm>
                <a:off x="4396" y="4242"/>
                <a:ext cx="6840" cy="358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явні; неявні (латентні); декларативні; процедурні; експериментальні;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епістемічні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безпосередні; опосередковані;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визначені (точні, ясні); </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невизначені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3" name="Rectangle 49"/>
              <p:cNvSpPr>
                <a:spLocks noChangeArrowheads="1"/>
              </p:cNvSpPr>
              <p:nvPr/>
            </p:nvSpPr>
            <p:spPr bwMode="auto">
              <a:xfrm>
                <a:off x="1130" y="8125"/>
                <a:ext cx="3091" cy="97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Б.Айсмонтас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4" name="Rectangle 48"/>
              <p:cNvSpPr>
                <a:spLocks noChangeArrowheads="1"/>
              </p:cNvSpPr>
              <p:nvPr/>
            </p:nvSpPr>
            <p:spPr bwMode="auto">
              <a:xfrm>
                <a:off x="4396" y="8065"/>
                <a:ext cx="6840" cy="144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 предметної галузі</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закономірностей пізнавальної діяльності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5" name="Rectangle 47"/>
              <p:cNvSpPr>
                <a:spLocks noChangeArrowheads="1"/>
              </p:cNvSpPr>
              <p:nvPr/>
            </p:nvSpPr>
            <p:spPr bwMode="auto">
              <a:xfrm>
                <a:off x="1119" y="9629"/>
                <a:ext cx="3091" cy="92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 Зоріна </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6" name="Rectangle 46"/>
              <p:cNvSpPr>
                <a:spLocks noChangeArrowheads="1"/>
              </p:cNvSpPr>
              <p:nvPr/>
            </p:nvSpPr>
            <p:spPr bwMode="auto">
              <a:xfrm>
                <a:off x="4396" y="9703"/>
                <a:ext cx="6840" cy="77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основні і допоміжні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7" name="Rectangle 45"/>
              <p:cNvSpPr>
                <a:spLocks noChangeArrowheads="1"/>
              </p:cNvSpPr>
              <p:nvPr/>
            </p:nvSpPr>
            <p:spPr bwMode="auto">
              <a:xfrm>
                <a:off x="1119" y="11745"/>
                <a:ext cx="3091" cy="109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Аванесов</a:t>
                </a:r>
                <a:endParaRPr kumimoji="0" lang="uk-UA" altLang="uk-UA" sz="2000" b="0" i="0" u="none" strike="noStrike" cap="none" normalizeH="0" baseline="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28" name="Rectangle 44"/>
              <p:cNvSpPr>
                <a:spLocks noChangeArrowheads="1"/>
              </p:cNvSpPr>
              <p:nvPr/>
            </p:nvSpPr>
            <p:spPr bwMode="auto">
              <a:xfrm>
                <a:off x="4396" y="10672"/>
                <a:ext cx="6840" cy="433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 назв, імен; знання сенсу назв, імен;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фактуальні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 знання визначень; порівняльні, зіставні; знання протилежностей, суперечностей, антонімів; асоціативні; класифікаційні; знання причинно-наслідкових стосунків, знання підстав; процесуальні, алгоритмічні, процедурні; технологічні; імовірнісні; абстрактні; методологічні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7" name="Line 35"/>
              <p:cNvSpPr>
                <a:spLocks noChangeShapeType="1"/>
              </p:cNvSpPr>
              <p:nvPr/>
            </p:nvSpPr>
            <p:spPr bwMode="auto">
              <a:xfrm>
                <a:off x="954" y="494"/>
                <a:ext cx="415" cy="0"/>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sp>
            <p:nvSpPr>
              <p:cNvPr id="38" name="Line 34"/>
              <p:cNvSpPr>
                <a:spLocks noChangeShapeType="1"/>
              </p:cNvSpPr>
              <p:nvPr/>
            </p:nvSpPr>
            <p:spPr bwMode="auto">
              <a:xfrm>
                <a:off x="954" y="494"/>
                <a:ext cx="9" cy="11892"/>
              </a:xfrm>
              <a:prstGeom prst="line">
                <a:avLst/>
              </a:prstGeom>
              <a:ln>
                <a:headEnd/>
                <a:tailEnd/>
              </a:ln>
            </p:spPr>
            <p:style>
              <a:lnRef idx="2">
                <a:schemeClr val="accent1"/>
              </a:lnRef>
              <a:fillRef idx="0">
                <a:schemeClr val="accent1"/>
              </a:fillRef>
              <a:effectRef idx="1">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latin typeface="Times New Roman" panose="02020603050405020304" pitchFamily="18" charset="0"/>
                  <a:cs typeface="Times New Roman" panose="02020603050405020304" pitchFamily="18" charset="0"/>
                </a:endParaRPr>
              </a:p>
            </p:txBody>
          </p:sp>
        </p:grpSp>
        <p:cxnSp>
          <p:nvCxnSpPr>
            <p:cNvPr id="73" name="Пряма зі стрілкою 72"/>
            <p:cNvCxnSpPr>
              <a:endCxn id="12" idx="1"/>
            </p:cNvCxnSpPr>
            <p:nvPr/>
          </p:nvCxnSpPr>
          <p:spPr bwMode="auto">
            <a:xfrm>
              <a:off x="118399" y="1437215"/>
              <a:ext cx="126189" cy="647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8" name="Пряма зі стрілкою 77"/>
            <p:cNvCxnSpPr/>
            <p:nvPr/>
          </p:nvCxnSpPr>
          <p:spPr bwMode="auto">
            <a:xfrm flipV="1">
              <a:off x="104074" y="2976871"/>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0" name="Пряма зі стрілкою 79"/>
            <p:cNvCxnSpPr/>
            <p:nvPr/>
          </p:nvCxnSpPr>
          <p:spPr bwMode="auto">
            <a:xfrm flipV="1">
              <a:off x="111321" y="2011324"/>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1" name="Пряма зі стрілкою 80"/>
            <p:cNvCxnSpPr/>
            <p:nvPr/>
          </p:nvCxnSpPr>
          <p:spPr bwMode="auto">
            <a:xfrm flipV="1">
              <a:off x="104074" y="4140870"/>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3" name="Пряма зі стрілкою 82"/>
            <p:cNvCxnSpPr/>
            <p:nvPr/>
          </p:nvCxnSpPr>
          <p:spPr bwMode="auto">
            <a:xfrm flipV="1">
              <a:off x="111321" y="4748980"/>
              <a:ext cx="141057"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5" name="Пряма зі стрілкою 84"/>
            <p:cNvCxnSpPr/>
            <p:nvPr/>
          </p:nvCxnSpPr>
          <p:spPr bwMode="auto">
            <a:xfrm flipV="1">
              <a:off x="101400" y="5654963"/>
              <a:ext cx="160898" cy="634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89" name="Пряма сполучна лінія 88"/>
            <p:cNvCxnSpPr>
              <a:stCxn id="12" idx="3"/>
            </p:cNvCxnSpPr>
            <p:nvPr/>
          </p:nvCxnSpPr>
          <p:spPr bwMode="auto">
            <a:xfrm>
              <a:off x="2985945" y="1443687"/>
              <a:ext cx="127931"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96" name="Пряма сполучна лінія 95"/>
            <p:cNvCxnSpPr/>
            <p:nvPr/>
          </p:nvCxnSpPr>
          <p:spPr bwMode="auto">
            <a:xfrm>
              <a:off x="2950683" y="3021760"/>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1" name="Пряма сполучна лінія 100"/>
            <p:cNvCxnSpPr/>
            <p:nvPr/>
          </p:nvCxnSpPr>
          <p:spPr bwMode="auto">
            <a:xfrm>
              <a:off x="2962866" y="201132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2" name="Пряма сполучна лінія 101"/>
            <p:cNvCxnSpPr/>
            <p:nvPr/>
          </p:nvCxnSpPr>
          <p:spPr bwMode="auto">
            <a:xfrm>
              <a:off x="2951029" y="4148842"/>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3" name="Пряма сполучна лінія 102"/>
            <p:cNvCxnSpPr/>
            <p:nvPr/>
          </p:nvCxnSpPr>
          <p:spPr bwMode="auto">
            <a:xfrm>
              <a:off x="2950683" y="4725144"/>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104" name="Пряма сполучна лінія 103"/>
            <p:cNvCxnSpPr/>
            <p:nvPr/>
          </p:nvCxnSpPr>
          <p:spPr bwMode="auto">
            <a:xfrm>
              <a:off x="2941110" y="5652056"/>
              <a:ext cx="152298"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1135146061"/>
      </p:ext>
    </p:extLst>
  </p:cSld>
  <p:clrMapOvr>
    <a:masterClrMapping/>
  </p:clrMapOvr>
  <p:transition>
    <p:strips dir="l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cxnSp>
        <p:nvCxnSpPr>
          <p:cNvPr id="5" name="Пряма сполучна лінія 4"/>
          <p:cNvCxnSpPr>
            <a:stCxn id="38" idx="0"/>
            <a:endCxn id="10" idx="1"/>
          </p:cNvCxnSpPr>
          <p:nvPr/>
        </p:nvCxnSpPr>
        <p:spPr bwMode="auto">
          <a:xfrm flipV="1">
            <a:off x="196632" y="255301"/>
            <a:ext cx="313298" cy="5201"/>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nvGrpSpPr>
          <p:cNvPr id="90" name="Групувати 89"/>
          <p:cNvGrpSpPr/>
          <p:nvPr/>
        </p:nvGrpSpPr>
        <p:grpSpPr>
          <a:xfrm>
            <a:off x="196632" y="0"/>
            <a:ext cx="8855889" cy="6518688"/>
            <a:chOff x="196632" y="0"/>
            <a:chExt cx="8855889" cy="6518688"/>
          </a:xfrm>
        </p:grpSpPr>
        <p:grpSp>
          <p:nvGrpSpPr>
            <p:cNvPr id="3" name="Group 1"/>
            <p:cNvGrpSpPr>
              <a:grpSpLocks/>
            </p:cNvGrpSpPr>
            <p:nvPr/>
          </p:nvGrpSpPr>
          <p:grpSpPr bwMode="auto">
            <a:xfrm>
              <a:off x="196632" y="0"/>
              <a:ext cx="8855889" cy="6518688"/>
              <a:chOff x="954" y="1079"/>
              <a:chExt cx="10176" cy="13788"/>
            </a:xfrm>
          </p:grpSpPr>
          <p:sp>
            <p:nvSpPr>
              <p:cNvPr id="10" name="Rectangle 57"/>
              <p:cNvSpPr>
                <a:spLocks noChangeArrowheads="1"/>
              </p:cNvSpPr>
              <p:nvPr/>
            </p:nvSpPr>
            <p:spPr bwMode="auto">
              <a:xfrm>
                <a:off x="1314" y="1079"/>
                <a:ext cx="288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Автор</a:t>
                </a:r>
                <a:endParaRPr kumimoji="0" lang="uk-UA" altLang="uk-UA" sz="2400" b="1" i="0" u="none" strike="noStrike" cap="none" normalizeH="0" baseline="0" dirty="0" smtClean="0">
                  <a:ln>
                    <a:noFill/>
                  </a:ln>
                  <a:solidFill>
                    <a:sysClr val="windowText" lastClr="000000"/>
                  </a:solidFill>
                  <a:effectLst/>
                </a:endParaRPr>
              </a:p>
            </p:txBody>
          </p:sp>
          <p:sp>
            <p:nvSpPr>
              <p:cNvPr id="11" name="Rectangle 56"/>
              <p:cNvSpPr>
                <a:spLocks noChangeArrowheads="1"/>
              </p:cNvSpPr>
              <p:nvPr/>
            </p:nvSpPr>
            <p:spPr bwMode="auto">
              <a:xfrm>
                <a:off x="4284" y="1079"/>
                <a:ext cx="6840" cy="108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2400" b="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Види знань</a:t>
                </a:r>
                <a:endParaRPr kumimoji="0" lang="uk-UA" altLang="uk-UA" sz="2400" b="1" u="none" strike="noStrike" cap="none" normalizeH="0" baseline="0" dirty="0" smtClean="0">
                  <a:ln>
                    <a:noFill/>
                  </a:ln>
                  <a:solidFill>
                    <a:sysClr val="windowText" lastClr="000000"/>
                  </a:solidFill>
                  <a:effectLst/>
                </a:endParaRPr>
              </a:p>
            </p:txBody>
          </p:sp>
          <p:sp>
            <p:nvSpPr>
              <p:cNvPr id="29" name="Rectangle 43"/>
              <p:cNvSpPr>
                <a:spLocks noChangeArrowheads="1"/>
              </p:cNvSpPr>
              <p:nvPr/>
            </p:nvSpPr>
            <p:spPr bwMode="auto">
              <a:xfrm>
                <a:off x="4284" y="2532"/>
                <a:ext cx="6840" cy="304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раціональні й емоціональні; феноменальні (якісні)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есенціалістичні</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(кількісні); емпіричні й теоретичні; фундаментальні та прикладні; філософські і знання окремих наук; природничо-наукові та гуманітарні; наукові й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позанаукові</a:t>
                </a:r>
                <a:endParaRPr kumimoji="0" lang="uk-UA" altLang="uk-UA" b="0" i="0" u="none" strike="noStrike" cap="none" normalizeH="0" baseline="0" dirty="0" smtClean="0">
                  <a:ln>
                    <a:noFill/>
                  </a:ln>
                  <a:solidFill>
                    <a:sysClr val="windowText" lastClr="000000"/>
                  </a:solidFill>
                  <a:effectLst/>
                </a:endParaRPr>
              </a:p>
            </p:txBody>
          </p:sp>
          <p:sp>
            <p:nvSpPr>
              <p:cNvPr id="30" name="Rectangle 42"/>
              <p:cNvSpPr>
                <a:spLocks noChangeArrowheads="1"/>
              </p:cNvSpPr>
              <p:nvPr/>
            </p:nvSpPr>
            <p:spPr bwMode="auto">
              <a:xfrm>
                <a:off x="1134" y="3544"/>
                <a:ext cx="2880" cy="14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Малюга</a:t>
                </a:r>
                <a:endParaRPr kumimoji="0" lang="uk-UA" altLang="uk-UA" sz="2000" b="0" i="0" u="none" strike="noStrike" cap="none" normalizeH="0" baseline="0" dirty="0" smtClean="0">
                  <a:ln>
                    <a:noFill/>
                  </a:ln>
                  <a:solidFill>
                    <a:sysClr val="windowText" lastClr="000000"/>
                  </a:solidFill>
                  <a:effectLst/>
                </a:endParaRPr>
              </a:p>
            </p:txBody>
          </p:sp>
          <p:sp>
            <p:nvSpPr>
              <p:cNvPr id="31" name="Rectangle 41"/>
              <p:cNvSpPr>
                <a:spLocks noChangeArrowheads="1"/>
              </p:cNvSpPr>
              <p:nvPr/>
            </p:nvSpPr>
            <p:spPr bwMode="auto">
              <a:xfrm>
                <a:off x="4284" y="5760"/>
                <a:ext cx="6840" cy="1335"/>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інтуїтивне; демонстративне;</a:t>
                </a:r>
                <a:endParaRPr kumimoji="0" lang="ru-RU"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сенситивне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відчуттєве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2" name="Rectangle 40"/>
              <p:cNvSpPr>
                <a:spLocks noChangeArrowheads="1"/>
              </p:cNvSpPr>
              <p:nvPr/>
            </p:nvSpPr>
            <p:spPr bwMode="auto">
              <a:xfrm>
                <a:off x="1179" y="5939"/>
                <a:ext cx="2880" cy="7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Дж. Локк</a:t>
                </a:r>
                <a:endParaRPr kumimoji="0" lang="uk-UA" altLang="uk-UA" sz="2000" b="0" i="0" u="none" strike="noStrike" cap="none" normalizeH="0" baseline="0" smtClean="0">
                  <a:ln>
                    <a:noFill/>
                  </a:ln>
                  <a:solidFill>
                    <a:sysClr val="windowText" lastClr="000000"/>
                  </a:solidFill>
                  <a:effectLst/>
                </a:endParaRPr>
              </a:p>
            </p:txBody>
          </p:sp>
          <p:sp>
            <p:nvSpPr>
              <p:cNvPr id="33" name="Rectangle 39"/>
              <p:cNvSpPr>
                <a:spLocks noChangeArrowheads="1"/>
              </p:cNvSpPr>
              <p:nvPr/>
            </p:nvSpPr>
            <p:spPr bwMode="auto">
              <a:xfrm>
                <a:off x="1179" y="7290"/>
                <a:ext cx="2880" cy="77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 </a:t>
                </a:r>
                <a:r>
                  <a:rPr kumimoji="0" lang="uk-UA" altLang="uk-UA" sz="2000" b="0" i="1"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Полані</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endParaRPr kumimoji="0" lang="uk-UA" altLang="uk-UA" sz="2000" b="0" i="0" u="none" strike="noStrike" cap="none" normalizeH="0" baseline="0" dirty="0" smtClean="0">
                  <a:ln>
                    <a:noFill/>
                  </a:ln>
                  <a:solidFill>
                    <a:sysClr val="windowText" lastClr="000000"/>
                  </a:solidFill>
                  <a:effectLst/>
                </a:endParaRPr>
              </a:p>
            </p:txBody>
          </p:sp>
          <p:sp>
            <p:nvSpPr>
              <p:cNvPr id="34" name="Rectangle 38"/>
              <p:cNvSpPr>
                <a:spLocks noChangeArrowheads="1"/>
              </p:cNvSpPr>
              <p:nvPr/>
            </p:nvSpPr>
            <p:spPr bwMode="auto">
              <a:xfrm>
                <a:off x="4284" y="7290"/>
                <a:ext cx="6840" cy="802"/>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явне (артикульоване) і неявне (</a:t>
                </a: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імпліцитичне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знання</a:t>
                </a:r>
                <a:endParaRPr kumimoji="0" lang="uk-UA" altLang="uk-UA" b="0" i="0" u="none" strike="noStrike" cap="none" normalizeH="0" baseline="0" dirty="0" smtClean="0">
                  <a:ln>
                    <a:noFill/>
                  </a:ln>
                  <a:solidFill>
                    <a:sysClr val="windowText" lastClr="000000"/>
                  </a:solidFill>
                  <a:effectLst/>
                </a:endParaRPr>
              </a:p>
            </p:txBody>
          </p:sp>
          <p:sp>
            <p:nvSpPr>
              <p:cNvPr id="35" name="Rectangle 37"/>
              <p:cNvSpPr>
                <a:spLocks noChangeArrowheads="1"/>
              </p:cNvSpPr>
              <p:nvPr/>
            </p:nvSpPr>
            <p:spPr bwMode="auto">
              <a:xfrm>
                <a:off x="1179" y="8624"/>
                <a:ext cx="2880" cy="923"/>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Гінецинський</a:t>
                </a:r>
                <a:endParaRPr kumimoji="0" lang="uk-UA" altLang="uk-UA" sz="2000" b="0" i="0" u="none" strike="noStrike" cap="none" normalizeH="0" baseline="0" smtClean="0">
                  <a:ln>
                    <a:noFill/>
                  </a:ln>
                  <a:solidFill>
                    <a:sysClr val="windowText" lastClr="000000"/>
                  </a:solidFill>
                  <a:effectLst/>
                </a:endParaRPr>
              </a:p>
            </p:txBody>
          </p:sp>
          <p:sp>
            <p:nvSpPr>
              <p:cNvPr id="36" name="Rectangle 36"/>
              <p:cNvSpPr>
                <a:spLocks noChangeArrowheads="1"/>
              </p:cNvSpPr>
              <p:nvPr/>
            </p:nvSpPr>
            <p:spPr bwMode="auto">
              <a:xfrm>
                <a:off x="4284" y="8272"/>
                <a:ext cx="6840" cy="162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мереологічне</a:t>
                </a: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реляційне, операційне </a:t>
                </a:r>
                <a:endParaRPr kumimoji="0" lang="uk-UA" altLang="uk-UA" b="0" i="0" u="none" strike="noStrike" cap="none" normalizeH="0" baseline="0" dirty="0" smtClean="0">
                  <a:ln>
                    <a:noFill/>
                  </a:ln>
                  <a:solidFill>
                    <a:sysClr val="windowText" lastClr="000000"/>
                  </a:solidFill>
                  <a:effectLst/>
                </a:endParaRPr>
              </a:p>
            </p:txBody>
          </p:sp>
          <p:sp>
            <p:nvSpPr>
              <p:cNvPr id="38" name="Line 34"/>
              <p:cNvSpPr>
                <a:spLocks noChangeShapeType="1"/>
              </p:cNvSpPr>
              <p:nvPr/>
            </p:nvSpPr>
            <p:spPr bwMode="auto">
              <a:xfrm>
                <a:off x="954" y="1630"/>
                <a:ext cx="0" cy="12642"/>
              </a:xfrm>
              <a:prstGeom prst="line">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58" name="Rectangle 14"/>
              <p:cNvSpPr>
                <a:spLocks noChangeArrowheads="1"/>
              </p:cNvSpPr>
              <p:nvPr/>
            </p:nvSpPr>
            <p:spPr bwMode="auto">
              <a:xfrm>
                <a:off x="1179" y="10079"/>
                <a:ext cx="2880" cy="141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В. Максаковський, А.Усова</a:t>
                </a:r>
                <a:endParaRPr kumimoji="0" lang="uk-UA" altLang="uk-UA" sz="2000" b="0" i="0" u="none" strike="noStrike" cap="none" normalizeH="0" baseline="0" smtClean="0">
                  <a:ln>
                    <a:noFill/>
                  </a:ln>
                  <a:solidFill>
                    <a:sysClr val="windowText" lastClr="000000"/>
                  </a:solidFill>
                  <a:effectLst/>
                </a:endParaRPr>
              </a:p>
            </p:txBody>
          </p:sp>
          <p:sp>
            <p:nvSpPr>
              <p:cNvPr id="59" name="Rectangle 13"/>
              <p:cNvSpPr>
                <a:spLocks noChangeArrowheads="1"/>
              </p:cNvSpPr>
              <p:nvPr/>
            </p:nvSpPr>
            <p:spPr bwMode="auto">
              <a:xfrm>
                <a:off x="4290" y="10079"/>
                <a:ext cx="6840" cy="1544"/>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терміни, поняття, факти, закони, теорії, методологічні, оцінні, закономірності, парадигми, концепції, гіпотези, ідеї</a:t>
                </a:r>
                <a:endParaRPr kumimoji="0" lang="uk-UA" altLang="uk-UA" b="0" i="0" u="none" strike="noStrike" cap="none" normalizeH="0" baseline="0" dirty="0" smtClean="0">
                  <a:ln>
                    <a:noFill/>
                  </a:ln>
                  <a:solidFill>
                    <a:sysClr val="windowText" lastClr="000000"/>
                  </a:solidFill>
                  <a:effectLst/>
                </a:endParaRPr>
              </a:p>
            </p:txBody>
          </p:sp>
          <p:sp>
            <p:nvSpPr>
              <p:cNvPr id="60" name="Rectangle 12"/>
              <p:cNvSpPr>
                <a:spLocks noChangeArrowheads="1"/>
              </p:cNvSpPr>
              <p:nvPr/>
            </p:nvSpPr>
            <p:spPr bwMode="auto">
              <a:xfrm>
                <a:off x="1202" y="12124"/>
                <a:ext cx="2880" cy="818"/>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b="0" i="1" u="none" strike="noStrike" cap="none" normalizeH="0" baseline="0" dirty="0" err="1" smtClean="0">
                    <a:ln>
                      <a:noFill/>
                    </a:ln>
                    <a:solidFill>
                      <a:schemeClr val="tx2"/>
                    </a:solidFill>
                    <a:effectLst/>
                    <a:latin typeface="Times New Roman" panose="02020603050405020304" pitchFamily="18" charset="0"/>
                    <a:ea typeface="Arial Unicode MS" charset="-128"/>
                    <a:cs typeface="Times New Roman" panose="02020603050405020304" pitchFamily="18" charset="0"/>
                  </a:rPr>
                  <a:t>П.Підкасістий</a:t>
                </a:r>
                <a:endParaRPr kumimoji="0" lang="uk-UA" altLang="uk-UA" sz="2000" b="0" i="0" u="none" strike="noStrike" cap="none" normalizeH="0" baseline="0" dirty="0" smtClean="0">
                  <a:ln>
                    <a:noFill/>
                  </a:ln>
                  <a:solidFill>
                    <a:schemeClr val="tx2"/>
                  </a:solidFill>
                  <a:effectLst/>
                </a:endParaRPr>
              </a:p>
            </p:txBody>
          </p:sp>
          <p:sp>
            <p:nvSpPr>
              <p:cNvPr id="61" name="Rectangle 11"/>
              <p:cNvSpPr>
                <a:spLocks noChangeArrowheads="1"/>
              </p:cNvSpPr>
              <p:nvPr/>
            </p:nvSpPr>
            <p:spPr bwMode="auto">
              <a:xfrm>
                <a:off x="4284" y="11872"/>
                <a:ext cx="6840" cy="1447"/>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буденне, спеціалізоване (наукове, релігійне, філософське), професійне, практичне; описові, пояснювальні, приписові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62" name="Rectangle 10"/>
              <p:cNvSpPr>
                <a:spLocks noChangeArrowheads="1"/>
              </p:cNvSpPr>
              <p:nvPr/>
            </p:nvSpPr>
            <p:spPr bwMode="auto">
              <a:xfrm>
                <a:off x="1202" y="13568"/>
                <a:ext cx="2880" cy="129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С.Аверінцев</a:t>
                </a:r>
                <a:r>
                  <a:rPr kumimoji="0" lang="uk-UA" altLang="uk-UA" sz="200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2000" i="1" u="none" strike="noStrike" cap="none" normalizeH="0" baseline="0" dirty="0" err="1"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Б.Єнікеєв</a:t>
                </a:r>
                <a:r>
                  <a:rPr kumimoji="0" lang="uk-UA" altLang="uk-UA" sz="2000" b="0" i="1"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kumimoji="0" lang="ru-RU" altLang="uk-UA" sz="2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20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3" name="Rectangle 9"/>
              <p:cNvSpPr>
                <a:spLocks noChangeArrowheads="1"/>
              </p:cNvSpPr>
              <p:nvPr/>
            </p:nvSpPr>
            <p:spPr bwMode="auto">
              <a:xfrm>
                <a:off x="4284" y="13802"/>
                <a:ext cx="6840" cy="831"/>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b="0" i="0" u="none" strike="noStrike" cap="none" normalizeH="0" baseline="0" dirty="0" smtClean="0">
                    <a:ln>
                      <a:noFill/>
                    </a:ln>
                    <a:solidFill>
                      <a:sysClr val="windowText" lastClr="000000"/>
                    </a:solidFill>
                    <a:effectLst/>
                    <a:latin typeface="Times New Roman" panose="02020603050405020304" pitchFamily="18" charset="0"/>
                    <a:ea typeface="Times New Roman" panose="02020603050405020304" pitchFamily="18" charset="0"/>
                    <a:cs typeface="Times New Roman" panose="02020603050405020304" pitchFamily="18" charset="0"/>
                  </a:rPr>
                  <a:t>явні, неявні, особистісні, суспільні, визначені, невизначені</a:t>
                </a:r>
                <a:endParaRPr kumimoji="0" lang="uk-UA" altLang="uk-UA"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grpSp>
        <p:cxnSp>
          <p:nvCxnSpPr>
            <p:cNvPr id="7" name="Пряма зі стрілкою 6"/>
            <p:cNvCxnSpPr>
              <a:endCxn id="30" idx="1"/>
            </p:cNvCxnSpPr>
            <p:nvPr/>
          </p:nvCxnSpPr>
          <p:spPr bwMode="auto">
            <a:xfrm>
              <a:off x="196632" y="1503676"/>
              <a:ext cx="156649" cy="0"/>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2" name="Пряма зі стрілкою 71"/>
            <p:cNvCxnSpPr>
              <a:endCxn id="32" idx="1"/>
            </p:cNvCxnSpPr>
            <p:nvPr/>
          </p:nvCxnSpPr>
          <p:spPr bwMode="auto">
            <a:xfrm flipV="1">
              <a:off x="196632" y="2467911"/>
              <a:ext cx="195811" cy="11546"/>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3" name="Пряма зі стрілкою 72"/>
            <p:cNvCxnSpPr>
              <a:endCxn id="33" idx="1"/>
            </p:cNvCxnSpPr>
            <p:nvPr/>
          </p:nvCxnSpPr>
          <p:spPr bwMode="auto">
            <a:xfrm>
              <a:off x="197475" y="3118884"/>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4" name="Пряма зі стрілкою 73"/>
            <p:cNvCxnSpPr/>
            <p:nvPr/>
          </p:nvCxnSpPr>
          <p:spPr bwMode="auto">
            <a:xfrm>
              <a:off x="202304" y="3781533"/>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5" name="Пряма зі стрілкою 74"/>
            <p:cNvCxnSpPr/>
            <p:nvPr/>
          </p:nvCxnSpPr>
          <p:spPr bwMode="auto">
            <a:xfrm>
              <a:off x="197053" y="4588871"/>
              <a:ext cx="194968" cy="517"/>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6" name="Пряма зі стрілкою 75"/>
            <p:cNvCxnSpPr>
              <a:endCxn id="60" idx="1"/>
            </p:cNvCxnSpPr>
            <p:nvPr/>
          </p:nvCxnSpPr>
          <p:spPr bwMode="auto">
            <a:xfrm>
              <a:off x="213084" y="5404132"/>
              <a:ext cx="199375" cy="11088"/>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7" name="Пряма зі стрілкою 76"/>
            <p:cNvCxnSpPr>
              <a:stCxn id="38" idx="1"/>
            </p:cNvCxnSpPr>
            <p:nvPr/>
          </p:nvCxnSpPr>
          <p:spPr bwMode="auto">
            <a:xfrm flipV="1">
              <a:off x="196633" y="6232422"/>
              <a:ext cx="211419" cy="4962"/>
            </a:xfrm>
            <a:prstGeom prst="straightConnector1">
              <a:avLst/>
            </a:prstGeom>
            <a:ln>
              <a:headEnd type="none" w="med" len="med"/>
              <a:tailEnd type="triangle"/>
            </a:ln>
          </p:spPr>
          <p:style>
            <a:lnRef idx="2">
              <a:schemeClr val="accent1"/>
            </a:lnRef>
            <a:fillRef idx="0">
              <a:schemeClr val="accent1"/>
            </a:fillRef>
            <a:effectRef idx="1">
              <a:schemeClr val="accent1"/>
            </a:effectRef>
            <a:fontRef idx="minor">
              <a:schemeClr val="tx1"/>
            </a:fontRef>
          </p:style>
        </p:cxnSp>
        <p:cxnSp>
          <p:nvCxnSpPr>
            <p:cNvPr id="79" name="Пряма сполучна лінія 78"/>
            <p:cNvCxnSpPr>
              <a:stCxn id="62" idx="3"/>
              <a:endCxn id="63" idx="1"/>
            </p:cNvCxnSpPr>
            <p:nvPr/>
          </p:nvCxnSpPr>
          <p:spPr bwMode="auto">
            <a:xfrm>
              <a:off x="2918843" y="6211618"/>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0" name="Пряма сполучна лінія 79"/>
            <p:cNvCxnSpPr/>
            <p:nvPr/>
          </p:nvCxnSpPr>
          <p:spPr bwMode="auto">
            <a:xfrm>
              <a:off x="2918842" y="5404132"/>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1" name="Пряма сполучна лінія 80"/>
            <p:cNvCxnSpPr/>
            <p:nvPr/>
          </p:nvCxnSpPr>
          <p:spPr bwMode="auto">
            <a:xfrm>
              <a:off x="2911119" y="4588493"/>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2" name="Пряма сполучна лінія 81"/>
            <p:cNvCxnSpPr/>
            <p:nvPr/>
          </p:nvCxnSpPr>
          <p:spPr bwMode="auto">
            <a:xfrm>
              <a:off x="2911119" y="377310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3" name="Пряма сполучна лінія 82"/>
            <p:cNvCxnSpPr/>
            <p:nvPr/>
          </p:nvCxnSpPr>
          <p:spPr bwMode="auto">
            <a:xfrm>
              <a:off x="2905509" y="3118884"/>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4" name="Пряма сполучна лінія 83"/>
            <p:cNvCxnSpPr/>
            <p:nvPr/>
          </p:nvCxnSpPr>
          <p:spPr bwMode="auto">
            <a:xfrm>
              <a:off x="2905508" y="2467519"/>
              <a:ext cx="175795"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cxnSp>
          <p:nvCxnSpPr>
            <p:cNvPr id="87" name="Пряма сполучна лінія 86"/>
            <p:cNvCxnSpPr/>
            <p:nvPr/>
          </p:nvCxnSpPr>
          <p:spPr bwMode="auto">
            <a:xfrm>
              <a:off x="2859665" y="1503676"/>
              <a:ext cx="234972" cy="0"/>
            </a:xfrm>
            <a:prstGeom prst="line">
              <a:avLst/>
            </a:prstGeom>
            <a:ln>
              <a:headEnd type="none" w="med" len="med"/>
              <a:tailEnd type="none" w="med" len="med"/>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367150549"/>
      </p:ext>
    </p:extLst>
  </p:cSld>
  <p:clrMapOvr>
    <a:masterClrMapping/>
  </p:clrMapOvr>
  <p:transition>
    <p:strips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“наука” за </a:t>
            </a:r>
            <a:r>
              <a:rPr lang="en-US" sz="3200" b="1" dirty="0" smtClean="0">
                <a:latin typeface="+mn-lt"/>
                <a:ea typeface="Calibri" panose="020F0502020204030204" pitchFamily="34" charset="0"/>
              </a:rPr>
              <a:t>        </a:t>
            </a:r>
            <a:r>
              <a:rPr lang="ru-RU" sz="3200" b="1" dirty="0" smtClean="0">
                <a:latin typeface="+mn-lt"/>
                <a:ea typeface="Calibri" panose="020F0502020204030204" pitchFamily="34" charset="0"/>
              </a:rPr>
              <a:t>Дж</a:t>
            </a:r>
            <a:r>
              <a:rPr lang="ru-RU" sz="3200" b="1" dirty="0">
                <a:latin typeface="+mn-lt"/>
                <a:ea typeface="Calibri" panose="020F0502020204030204" pitchFamily="34" charset="0"/>
              </a:rPr>
              <a:t>. Берналом</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3" name="Group 1"/>
          <p:cNvGrpSpPr>
            <a:grpSpLocks/>
          </p:cNvGrpSpPr>
          <p:nvPr/>
        </p:nvGrpSpPr>
        <p:grpSpPr bwMode="auto">
          <a:xfrm>
            <a:off x="251520" y="1196752"/>
            <a:ext cx="8640960" cy="5256584"/>
            <a:chOff x="1491" y="8819"/>
            <a:chExt cx="9183" cy="4500"/>
          </a:xfrm>
        </p:grpSpPr>
        <p:sp>
          <p:nvSpPr>
            <p:cNvPr id="5" name="Rectangle 24"/>
            <p:cNvSpPr>
              <a:spLocks noChangeArrowheads="1"/>
            </p:cNvSpPr>
            <p:nvPr/>
          </p:nvSpPr>
          <p:spPr bwMode="auto">
            <a:xfrm>
              <a:off x="2868" y="8819"/>
              <a:ext cx="6735"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Дж</a:t>
              </a:r>
              <a:r>
                <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 </a:t>
              </a:r>
              <a:r>
                <a:rPr kumimoji="0" lang="uk-UA" altLang="uk-UA" sz="320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Берналом</a:t>
              </a:r>
              <a:endParaRPr kumimoji="0" lang="uk-UA" altLang="uk-UA" sz="320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0" u="none" strike="noStrike" cap="none" normalizeH="0" baseline="0" dirty="0" smtClean="0">
                <a:ln>
                  <a:noFill/>
                </a:ln>
                <a:solidFill>
                  <a:sysClr val="windowText" lastClr="000000"/>
                </a:solidFill>
                <a:effectLst/>
                <a:latin typeface="Arial" panose="020B0604020202020204" pitchFamily="34" charset="0"/>
              </a:endParaRPr>
            </a:p>
          </p:txBody>
        </p:sp>
        <p:sp>
          <p:nvSpPr>
            <p:cNvPr id="6" name="Oval 23"/>
            <p:cNvSpPr>
              <a:spLocks noChangeArrowheads="1"/>
            </p:cNvSpPr>
            <p:nvPr/>
          </p:nvSpPr>
          <p:spPr bwMode="auto">
            <a:xfrm>
              <a:off x="1674" y="953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1</a:t>
              </a:r>
              <a:endParaRPr kumimoji="0" lang="uk-UA" altLang="uk-UA" sz="3200" b="0" i="0" u="none" strike="noStrike" cap="none" normalizeH="0" baseline="0" dirty="0" smtClean="0">
                <a:ln>
                  <a:noFill/>
                </a:ln>
                <a:solidFill>
                  <a:sysClr val="windowText" lastClr="000000"/>
                </a:solidFill>
                <a:effectLst/>
              </a:endParaRPr>
            </a:p>
          </p:txBody>
        </p:sp>
        <p:sp>
          <p:nvSpPr>
            <p:cNvPr id="7" name="Oval 22"/>
            <p:cNvSpPr>
              <a:spLocks noChangeArrowheads="1"/>
            </p:cNvSpPr>
            <p:nvPr/>
          </p:nvSpPr>
          <p:spPr bwMode="auto">
            <a:xfrm>
              <a:off x="1674" y="1097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3</a:t>
              </a:r>
              <a:endParaRPr kumimoji="0" lang="uk-UA" altLang="uk-UA" sz="3200" b="0" i="0" u="none" strike="noStrike" cap="none" normalizeH="0" baseline="0" dirty="0" smtClean="0">
                <a:ln>
                  <a:noFill/>
                </a:ln>
                <a:solidFill>
                  <a:sysClr val="windowText" lastClr="000000"/>
                </a:solidFill>
                <a:effectLst/>
              </a:endParaRPr>
            </a:p>
          </p:txBody>
        </p:sp>
        <p:sp>
          <p:nvSpPr>
            <p:cNvPr id="8" name="Oval 21"/>
            <p:cNvSpPr>
              <a:spLocks noChangeArrowheads="1"/>
            </p:cNvSpPr>
            <p:nvPr/>
          </p:nvSpPr>
          <p:spPr bwMode="auto">
            <a:xfrm>
              <a:off x="1674" y="1025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2</a:t>
              </a:r>
              <a:endParaRPr kumimoji="0" lang="uk-UA" altLang="uk-UA" sz="3200" b="0" i="0" u="none" strike="noStrike" cap="none" normalizeH="0" baseline="0" smtClean="0">
                <a:ln>
                  <a:noFill/>
                </a:ln>
                <a:solidFill>
                  <a:sysClr val="windowText" lastClr="000000"/>
                </a:solidFill>
                <a:effectLst/>
              </a:endParaRPr>
            </a:p>
          </p:txBody>
        </p:sp>
        <p:sp>
          <p:nvSpPr>
            <p:cNvPr id="9" name="Oval 20"/>
            <p:cNvSpPr>
              <a:spLocks noChangeArrowheads="1"/>
            </p:cNvSpPr>
            <p:nvPr/>
          </p:nvSpPr>
          <p:spPr bwMode="auto">
            <a:xfrm>
              <a:off x="1674" y="1177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4</a:t>
              </a:r>
              <a:endParaRPr kumimoji="0" lang="uk-UA" altLang="uk-UA" sz="3200" b="0" i="0" u="none" strike="noStrike" cap="none" normalizeH="0" baseline="0" dirty="0" smtClean="0">
                <a:ln>
                  <a:noFill/>
                </a:ln>
                <a:solidFill>
                  <a:sysClr val="windowText" lastClr="000000"/>
                </a:solidFill>
                <a:effectLst/>
              </a:endParaRPr>
            </a:p>
          </p:txBody>
        </p:sp>
        <p:sp>
          <p:nvSpPr>
            <p:cNvPr id="10" name="Oval 19"/>
            <p:cNvSpPr>
              <a:spLocks noChangeArrowheads="1"/>
            </p:cNvSpPr>
            <p:nvPr/>
          </p:nvSpPr>
          <p:spPr bwMode="auto">
            <a:xfrm>
              <a:off x="1674" y="12599"/>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5</a:t>
              </a:r>
              <a:endParaRPr kumimoji="0" lang="uk-UA" altLang="uk-UA" sz="3200" b="0" i="0" u="none" strike="noStrike" cap="none" normalizeH="0" baseline="0" dirty="0" smtClean="0">
                <a:ln>
                  <a:noFill/>
                </a:ln>
                <a:solidFill>
                  <a:sysClr val="windowText" lastClr="000000"/>
                </a:solidFill>
                <a:effectLst/>
              </a:endParaRPr>
            </a:p>
          </p:txBody>
        </p:sp>
        <p:sp>
          <p:nvSpPr>
            <p:cNvPr id="11" name="Rectangle 18"/>
            <p:cNvSpPr>
              <a:spLocks noChangeArrowheads="1"/>
            </p:cNvSpPr>
            <p:nvPr/>
          </p:nvSpPr>
          <p:spPr bwMode="auto">
            <a:xfrm>
              <a:off x="2754" y="953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інститут</a:t>
              </a:r>
              <a:endParaRPr kumimoji="0" lang="uk-UA" altLang="uk-UA" sz="3200" b="0" i="0" u="none" strike="noStrike" cap="none" normalizeH="0" baseline="0" dirty="0" smtClean="0">
                <a:ln>
                  <a:noFill/>
                </a:ln>
                <a:solidFill>
                  <a:sysClr val="windowText" lastClr="000000"/>
                </a:solidFill>
                <a:effectLst/>
              </a:endParaRPr>
            </a:p>
          </p:txBody>
        </p:sp>
        <p:sp>
          <p:nvSpPr>
            <p:cNvPr id="12" name="Rectangle 17"/>
            <p:cNvSpPr>
              <a:spLocks noChangeArrowheads="1"/>
            </p:cNvSpPr>
            <p:nvPr/>
          </p:nvSpPr>
          <p:spPr bwMode="auto">
            <a:xfrm>
              <a:off x="2754" y="1025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метод</a:t>
              </a:r>
              <a:endParaRPr kumimoji="0" lang="uk-UA" altLang="uk-UA" sz="3200" b="0" i="0" u="none" strike="noStrike" cap="none" normalizeH="0" baseline="0" smtClean="0">
                <a:ln>
                  <a:noFill/>
                </a:ln>
                <a:solidFill>
                  <a:sysClr val="windowText" lastClr="000000"/>
                </a:solidFill>
                <a:effectLst/>
              </a:endParaRPr>
            </a:p>
          </p:txBody>
        </p:sp>
        <p:sp>
          <p:nvSpPr>
            <p:cNvPr id="13" name="Rectangle 16"/>
            <p:cNvSpPr>
              <a:spLocks noChangeArrowheads="1"/>
            </p:cNvSpPr>
            <p:nvPr/>
          </p:nvSpPr>
          <p:spPr bwMode="auto">
            <a:xfrm>
              <a:off x="2754" y="1097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нагромадження традицій знань</a:t>
              </a:r>
              <a:endParaRPr kumimoji="0" lang="uk-UA" altLang="uk-UA" sz="3200" b="0" i="0" u="none" strike="noStrike" cap="none" normalizeH="0" baseline="0" dirty="0" smtClean="0">
                <a:ln>
                  <a:noFill/>
                </a:ln>
                <a:solidFill>
                  <a:sysClr val="windowText" lastClr="000000"/>
                </a:solidFill>
                <a:effectLst/>
              </a:endParaRPr>
            </a:p>
          </p:txBody>
        </p:sp>
        <p:sp>
          <p:nvSpPr>
            <p:cNvPr id="14" name="Rectangle 15"/>
            <p:cNvSpPr>
              <a:spLocks noChangeArrowheads="1"/>
            </p:cNvSpPr>
            <p:nvPr/>
          </p:nvSpPr>
          <p:spPr bwMode="auto">
            <a:xfrm>
              <a:off x="2754" y="11699"/>
              <a:ext cx="7920" cy="54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чинник розвитку виробництва</a:t>
              </a:r>
              <a:endParaRPr kumimoji="0" lang="uk-UA" altLang="uk-UA" sz="3200" b="0" i="0" u="none" strike="noStrike" cap="none" normalizeH="0" baseline="0" dirty="0" smtClean="0">
                <a:ln>
                  <a:noFill/>
                </a:ln>
                <a:solidFill>
                  <a:sysClr val="windowText" lastClr="000000"/>
                </a:solidFill>
                <a:effectLst/>
              </a:endParaRPr>
            </a:p>
          </p:txBody>
        </p:sp>
        <p:sp>
          <p:nvSpPr>
            <p:cNvPr id="15" name="Rectangle 14"/>
            <p:cNvSpPr>
              <a:spLocks noChangeArrowheads="1"/>
            </p:cNvSpPr>
            <p:nvPr/>
          </p:nvSpPr>
          <p:spPr bwMode="auto">
            <a:xfrm>
              <a:off x="2754" y="12419"/>
              <a:ext cx="7920" cy="900"/>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200" b="0" i="0" u="none" strike="noStrike" cap="none" normalizeH="0" baseline="0" dirty="0" smtClean="0">
                  <a:ln>
                    <a:noFill/>
                  </a:ln>
                  <a:solidFill>
                    <a:sysClr val="windowText" lastClr="000000"/>
                  </a:solidFill>
                  <a:effectLst/>
                  <a:latin typeface="Times New Roman" panose="02020603050405020304" pitchFamily="18" charset="0"/>
                  <a:ea typeface="Calibri" panose="020F0502020204030204" pitchFamily="34" charset="0"/>
                  <a:cs typeface="Times New Roman" panose="02020603050405020304" pitchFamily="18" charset="0"/>
                </a:rPr>
                <a:t>найбільш сильний чинник формування переконань і ставлень людини до світу</a:t>
              </a:r>
              <a:endParaRPr kumimoji="0" lang="uk-UA" altLang="uk-UA" sz="3200" b="0" i="0" u="none" strike="noStrike" cap="none" normalizeH="0" baseline="0" dirty="0" smtClean="0">
                <a:ln>
                  <a:noFill/>
                </a:ln>
                <a:solidFill>
                  <a:sysClr val="windowText" lastClr="000000"/>
                </a:solidFill>
                <a:effectLst/>
              </a:endParaRPr>
            </a:p>
          </p:txBody>
        </p:sp>
        <p:sp>
          <p:nvSpPr>
            <p:cNvPr id="16" name="Line 13"/>
            <p:cNvSpPr>
              <a:spLocks noChangeShapeType="1"/>
            </p:cNvSpPr>
            <p:nvPr/>
          </p:nvSpPr>
          <p:spPr bwMode="auto">
            <a:xfrm flipH="1">
              <a:off x="1494" y="9088"/>
              <a:ext cx="1374" cy="1"/>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7" name="Line 12"/>
            <p:cNvSpPr>
              <a:spLocks noChangeShapeType="1"/>
            </p:cNvSpPr>
            <p:nvPr/>
          </p:nvSpPr>
          <p:spPr bwMode="auto">
            <a:xfrm>
              <a:off x="1494" y="9104"/>
              <a:ext cx="0" cy="378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8" name="Line 11"/>
            <p:cNvSpPr>
              <a:spLocks noChangeShapeType="1"/>
            </p:cNvSpPr>
            <p:nvPr/>
          </p:nvSpPr>
          <p:spPr bwMode="auto">
            <a:xfrm>
              <a:off x="1491" y="9794"/>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19" name="Line 10"/>
            <p:cNvSpPr>
              <a:spLocks noChangeShapeType="1"/>
            </p:cNvSpPr>
            <p:nvPr/>
          </p:nvSpPr>
          <p:spPr bwMode="auto">
            <a:xfrm>
              <a:off x="1494" y="1052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0" name="Line 9"/>
            <p:cNvSpPr>
              <a:spLocks noChangeShapeType="1"/>
            </p:cNvSpPr>
            <p:nvPr/>
          </p:nvSpPr>
          <p:spPr bwMode="auto">
            <a:xfrm>
              <a:off x="1494" y="1127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1" name="Line 8"/>
            <p:cNvSpPr>
              <a:spLocks noChangeShapeType="1"/>
            </p:cNvSpPr>
            <p:nvPr/>
          </p:nvSpPr>
          <p:spPr bwMode="auto">
            <a:xfrm>
              <a:off x="1494" y="1205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2" name="Line 7"/>
            <p:cNvSpPr>
              <a:spLocks noChangeShapeType="1"/>
            </p:cNvSpPr>
            <p:nvPr/>
          </p:nvSpPr>
          <p:spPr bwMode="auto">
            <a:xfrm>
              <a:off x="1494" y="12899"/>
              <a:ext cx="180" cy="0"/>
            </a:xfrm>
            <a:prstGeom prst="line">
              <a:avLst/>
            </a:prstGeom>
            <a:ln>
              <a:headEnd/>
              <a:tailEnd type="triangle" w="sm" len="sm"/>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3" name="Line 6"/>
            <p:cNvSpPr>
              <a:spLocks noChangeShapeType="1"/>
            </p:cNvSpPr>
            <p:nvPr/>
          </p:nvSpPr>
          <p:spPr bwMode="auto">
            <a:xfrm>
              <a:off x="2214" y="980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4" name="Line 5"/>
            <p:cNvSpPr>
              <a:spLocks noChangeShapeType="1"/>
            </p:cNvSpPr>
            <p:nvPr/>
          </p:nvSpPr>
          <p:spPr bwMode="auto">
            <a:xfrm>
              <a:off x="2214" y="1052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5" name="Line 4"/>
            <p:cNvSpPr>
              <a:spLocks noChangeShapeType="1"/>
            </p:cNvSpPr>
            <p:nvPr/>
          </p:nvSpPr>
          <p:spPr bwMode="auto">
            <a:xfrm>
              <a:off x="2214" y="11279"/>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6" name="Line 3"/>
            <p:cNvSpPr>
              <a:spLocks noChangeShapeType="1"/>
            </p:cNvSpPr>
            <p:nvPr/>
          </p:nvSpPr>
          <p:spPr bwMode="auto">
            <a:xfrm>
              <a:off x="2214" y="1201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27" name="Line 2"/>
            <p:cNvSpPr>
              <a:spLocks noChangeShapeType="1"/>
            </p:cNvSpPr>
            <p:nvPr/>
          </p:nvSpPr>
          <p:spPr bwMode="auto">
            <a:xfrm>
              <a:off x="2214" y="12854"/>
              <a:ext cx="540" cy="0"/>
            </a:xfrm>
            <a:prstGeom prst="line">
              <a:avLst/>
            </a:prstGeom>
            <a:ln>
              <a:headEnd/>
              <a:tailEnd/>
            </a:ln>
          </p:spPr>
          <p:style>
            <a:lnRef idx="2">
              <a:schemeClr val="accent4"/>
            </a:lnRef>
            <a:fillRef idx="0">
              <a:schemeClr val="accent4"/>
            </a:fillRef>
            <a:effectRef idx="1">
              <a:schemeClr val="accent4"/>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403203177"/>
      </p:ext>
    </p:extLst>
  </p:cSld>
  <p:clrMapOvr>
    <a:masterClrMapping/>
  </p:clrMapOvr>
  <p:transition>
    <p:strips dir="l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кутник 3"/>
          <p:cNvSpPr/>
          <p:nvPr/>
        </p:nvSpPr>
        <p:spPr>
          <a:xfrm>
            <a:off x="503548" y="0"/>
            <a:ext cx="8136904" cy="880241"/>
          </a:xfrm>
          <a:prstGeom prst="rect">
            <a:avLst/>
          </a:prstGeom>
        </p:spPr>
        <p:txBody>
          <a:bodyPr wrap="square">
            <a:spAutoFit/>
          </a:bodyPr>
          <a:lstStyle/>
          <a:p>
            <a:pPr algn="ctr">
              <a:lnSpc>
                <a:spcPct val="80000"/>
              </a:lnSpc>
              <a:spcAft>
                <a:spcPts val="0"/>
              </a:spcAft>
            </a:pPr>
            <a:r>
              <a:rPr lang="ru-RU" sz="3200" b="1" dirty="0">
                <a:latin typeface="+mn-lt"/>
                <a:ea typeface="Calibri" panose="020F0502020204030204" pitchFamily="34" charset="0"/>
              </a:rPr>
              <a:t>Визначення </a:t>
            </a:r>
            <a:r>
              <a:rPr lang="ru-RU" sz="3200" b="1" dirty="0" err="1">
                <a:latin typeface="+mn-lt"/>
                <a:ea typeface="Calibri" panose="020F0502020204030204" pitchFamily="34" charset="0"/>
              </a:rPr>
              <a:t>поняття</a:t>
            </a:r>
            <a:r>
              <a:rPr lang="ru-RU" sz="3200" b="1" dirty="0">
                <a:latin typeface="+mn-lt"/>
                <a:ea typeface="Calibri" panose="020F0502020204030204" pitchFamily="34" charset="0"/>
              </a:rPr>
              <a:t> “науки” за </a:t>
            </a:r>
            <a:endParaRPr lang="en-US" sz="3200" b="1" dirty="0" smtClean="0">
              <a:latin typeface="+mn-lt"/>
              <a:ea typeface="Calibri" panose="020F0502020204030204" pitchFamily="34" charset="0"/>
            </a:endParaRPr>
          </a:p>
          <a:p>
            <a:pPr algn="ctr">
              <a:lnSpc>
                <a:spcPct val="80000"/>
              </a:lnSpc>
              <a:spcAft>
                <a:spcPts val="0"/>
              </a:spcAft>
            </a:pPr>
            <a:r>
              <a:rPr lang="ru-RU" sz="3200" b="1" dirty="0" smtClean="0">
                <a:latin typeface="+mn-lt"/>
                <a:ea typeface="Calibri" panose="020F0502020204030204" pitchFamily="34" charset="0"/>
              </a:rPr>
              <a:t>Е</a:t>
            </a:r>
            <a:r>
              <a:rPr lang="ru-RU" sz="3200" b="1" dirty="0">
                <a:latin typeface="+mn-lt"/>
                <a:ea typeface="Calibri" panose="020F0502020204030204" pitchFamily="34" charset="0"/>
              </a:rPr>
              <a:t>. </a:t>
            </a:r>
            <a:r>
              <a:rPr lang="ru-RU" sz="3200" b="1" dirty="0" err="1">
                <a:latin typeface="+mn-lt"/>
                <a:ea typeface="Calibri" panose="020F0502020204030204" pitchFamily="34" charset="0"/>
              </a:rPr>
              <a:t>Агацці</a:t>
            </a:r>
            <a:endParaRPr lang="uk-UA" sz="3200" dirty="0">
              <a:effectLst/>
              <a:latin typeface="+mn-lt"/>
              <a:ea typeface="Calibri" panose="020F0502020204030204" pitchFamily="34" charset="0"/>
            </a:endParaRPr>
          </a:p>
        </p:txBody>
      </p:sp>
      <p:sp>
        <p:nvSpPr>
          <p:cNvPr id="71" name="Rectangle 8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sp>
        <p:nvSpPr>
          <p:cNvPr id="28" name="Rectangle 37"/>
          <p:cNvSpPr>
            <a:spLocks noChangeArrowheads="1"/>
          </p:cNvSpPr>
          <p:nvPr/>
        </p:nvSpPr>
        <p:spPr bwMode="auto">
          <a:xfrm>
            <a:off x="1225277" y="308540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uk-UA"/>
          </a:p>
        </p:txBody>
      </p:sp>
      <p:grpSp>
        <p:nvGrpSpPr>
          <p:cNvPr id="29" name="Group 1"/>
          <p:cNvGrpSpPr>
            <a:grpSpLocks/>
          </p:cNvGrpSpPr>
          <p:nvPr/>
        </p:nvGrpSpPr>
        <p:grpSpPr bwMode="auto">
          <a:xfrm>
            <a:off x="251520" y="1196751"/>
            <a:ext cx="8659779" cy="5545199"/>
            <a:chOff x="1674" y="6781"/>
            <a:chExt cx="9203" cy="4490"/>
          </a:xfrm>
        </p:grpSpPr>
        <p:sp>
          <p:nvSpPr>
            <p:cNvPr id="30" name="Rectangle 20"/>
            <p:cNvSpPr>
              <a:spLocks noChangeArrowheads="1"/>
            </p:cNvSpPr>
            <p:nvPr/>
          </p:nvSpPr>
          <p:spPr bwMode="auto">
            <a:xfrm>
              <a:off x="3281" y="6781"/>
              <a:ext cx="6581" cy="540"/>
            </a:xfrm>
            <a:prstGeom prst="rect">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Визначення науки за Е. </a:t>
              </a:r>
              <a:r>
                <a:rPr kumimoji="0" lang="uk-UA" altLang="uk-UA" sz="3600" b="0" i="1" u="none" strike="noStrike" cap="none" normalizeH="0" baseline="0" dirty="0" err="1"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Агацці</a:t>
              </a:r>
              <a:endParaRPr kumimoji="0" lang="uk-UA" altLang="uk-UA" sz="36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uk-UA" altLang="uk-UA" sz="1800" b="0" i="1" u="none" strike="noStrike" cap="none" normalizeH="0" baseline="0" dirty="0" smtClean="0">
                <a:ln>
                  <a:noFill/>
                </a:ln>
                <a:solidFill>
                  <a:sysClr val="windowText" lastClr="000000"/>
                </a:solidFill>
                <a:effectLst>
                  <a:outerShdw blurRad="38100" dist="38100" dir="2700000" algn="tl">
                    <a:srgbClr val="000000">
                      <a:alpha val="43137"/>
                    </a:srgbClr>
                  </a:outerShdw>
                </a:effectLst>
                <a:latin typeface="Arial" panose="020B0604020202020204" pitchFamily="34" charset="0"/>
              </a:endParaRPr>
            </a:p>
          </p:txBody>
        </p:sp>
        <p:sp>
          <p:nvSpPr>
            <p:cNvPr id="31" name="Oval 19"/>
            <p:cNvSpPr>
              <a:spLocks noChangeArrowheads="1"/>
            </p:cNvSpPr>
            <p:nvPr/>
          </p:nvSpPr>
          <p:spPr bwMode="auto">
            <a:xfrm>
              <a:off x="1857" y="7360"/>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1</a:t>
              </a:r>
              <a:endParaRPr kumimoji="0" lang="ru-RU" altLang="uk-UA" sz="3200" b="0" i="0" u="none" strike="noStrike" cap="none" normalizeH="0" baseline="0" smtClean="0">
                <a:ln>
                  <a:noFill/>
                </a:ln>
                <a:solidFill>
                  <a:sysClr val="windowText" lastClr="000000"/>
                </a:solidFill>
                <a:effectLst/>
              </a:endParaRPr>
            </a:p>
          </p:txBody>
        </p:sp>
        <p:sp>
          <p:nvSpPr>
            <p:cNvPr id="32" name="Oval 18"/>
            <p:cNvSpPr>
              <a:spLocks noChangeArrowheads="1"/>
            </p:cNvSpPr>
            <p:nvPr/>
          </p:nvSpPr>
          <p:spPr bwMode="auto">
            <a:xfrm>
              <a:off x="1857" y="894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3</a:t>
              </a:r>
              <a:endParaRPr kumimoji="0" lang="ru-RU" altLang="uk-UA" sz="3200" b="0" i="0" u="none" strike="noStrike" cap="none" normalizeH="0" baseline="0" dirty="0" smtClean="0">
                <a:ln>
                  <a:noFill/>
                </a:ln>
                <a:solidFill>
                  <a:sysClr val="windowText" lastClr="000000"/>
                </a:solidFill>
                <a:effectLst/>
              </a:endParaRPr>
            </a:p>
          </p:txBody>
        </p:sp>
        <p:sp>
          <p:nvSpPr>
            <p:cNvPr id="33" name="Oval 17"/>
            <p:cNvSpPr>
              <a:spLocks noChangeArrowheads="1"/>
            </p:cNvSpPr>
            <p:nvPr/>
          </p:nvSpPr>
          <p:spPr bwMode="auto">
            <a:xfrm>
              <a:off x="1860" y="8071"/>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2</a:t>
              </a:r>
              <a:endParaRPr kumimoji="0" lang="ru-RU" altLang="uk-UA" sz="3200" b="0" i="0" u="none" strike="noStrike" cap="none" normalizeH="0" baseline="0" dirty="0" smtClean="0">
                <a:ln>
                  <a:noFill/>
                </a:ln>
                <a:solidFill>
                  <a:sysClr val="windowText" lastClr="000000"/>
                </a:solidFill>
                <a:effectLst/>
              </a:endParaRPr>
            </a:p>
          </p:txBody>
        </p:sp>
        <p:sp>
          <p:nvSpPr>
            <p:cNvPr id="34" name="Oval 16"/>
            <p:cNvSpPr>
              <a:spLocks noChangeArrowheads="1"/>
            </p:cNvSpPr>
            <p:nvPr/>
          </p:nvSpPr>
          <p:spPr bwMode="auto">
            <a:xfrm>
              <a:off x="1854" y="10124"/>
              <a:ext cx="540" cy="540"/>
            </a:xfrm>
            <a:prstGeom prst="ellipse">
              <a:avLst/>
            </a:prstGeom>
            <a:ln>
              <a:headEnd/>
              <a:tailEn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ru-RU" altLang="uk-UA" sz="3200" b="0" i="0" u="none" strike="noStrike" cap="none" normalizeH="0" baseline="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4</a:t>
              </a:r>
              <a:endParaRPr kumimoji="0" lang="ru-RU" altLang="uk-UA" sz="3200" b="0" i="0" u="none" strike="noStrike" cap="none" normalizeH="0" baseline="0" smtClean="0">
                <a:ln>
                  <a:noFill/>
                </a:ln>
                <a:solidFill>
                  <a:sysClr val="windowText" lastClr="000000"/>
                </a:solidFill>
                <a:effectLst/>
              </a:endParaRPr>
            </a:p>
          </p:txBody>
        </p:sp>
        <p:sp>
          <p:nvSpPr>
            <p:cNvPr id="35" name="Rectangle 15"/>
            <p:cNvSpPr>
              <a:spLocks noChangeArrowheads="1"/>
            </p:cNvSpPr>
            <p:nvPr/>
          </p:nvSpPr>
          <p:spPr bwMode="auto">
            <a:xfrm>
              <a:off x="2934" y="7426"/>
              <a:ext cx="7920" cy="421"/>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теорія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про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певну</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галузь</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об'єктів</a:t>
              </a:r>
              <a:endParaRPr kumimoji="0" lang="ru-RU" altLang="uk-UA" sz="3000" b="0" i="0" u="none" strike="noStrike" cap="none" normalizeH="0" baseline="0" dirty="0" smtClean="0">
                <a:ln>
                  <a:noFill/>
                </a:ln>
                <a:solidFill>
                  <a:sysClr val="windowText" lastClr="000000"/>
                </a:solidFill>
                <a:effectLst/>
              </a:endParaRPr>
            </a:p>
          </p:txBody>
        </p:sp>
        <p:sp>
          <p:nvSpPr>
            <p:cNvPr id="36" name="Rectangle 14"/>
            <p:cNvSpPr>
              <a:spLocks noChangeArrowheads="1"/>
            </p:cNvSpPr>
            <p:nvPr/>
          </p:nvSpPr>
          <p:spPr bwMode="auto">
            <a:xfrm>
              <a:off x="2937" y="7996"/>
              <a:ext cx="7920" cy="765"/>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заявка на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розмежування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наукового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і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повсякденного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знання</a:t>
              </a:r>
              <a:endParaRPr kumimoji="0" lang="ru-RU" altLang="uk-UA" sz="3000" b="0" i="0" u="none" strike="noStrike" cap="none" normalizeH="0" baseline="0" dirty="0" smtClean="0">
                <a:ln>
                  <a:noFill/>
                </a:ln>
                <a:solidFill>
                  <a:sysClr val="windowText" lastClr="000000"/>
                </a:solidFill>
                <a:effectLst/>
              </a:endParaRPr>
            </a:p>
          </p:txBody>
        </p:sp>
        <p:sp>
          <p:nvSpPr>
            <p:cNvPr id="37" name="Rectangle 13"/>
            <p:cNvSpPr>
              <a:spLocks noChangeArrowheads="1"/>
            </p:cNvSpPr>
            <p:nvPr/>
          </p:nvSpPr>
          <p:spPr bwMode="auto">
            <a:xfrm>
              <a:off x="2957" y="8845"/>
              <a:ext cx="7920" cy="1156"/>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може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повною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мірою</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реалізуватися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лише</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тоді</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коли доводить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розгляд</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об'єкта</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до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рівня</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його</a:t>
              </a:r>
              <a:r>
                <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 теоретичного </a:t>
              </a:r>
              <a:r>
                <a:rPr kumimoji="0" lang="ru-RU" altLang="uk-UA" sz="3000" b="0" i="0" u="none" strike="noStrike" cap="none" normalizeH="0" baseline="0" dirty="0" err="1"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аналізу</a:t>
              </a:r>
              <a:endParaRPr kumimoji="0" lang="ru-RU" altLang="uk-UA" sz="3000" b="0" i="0" u="none" strike="noStrike" cap="none" normalizeH="0" baseline="0" dirty="0" smtClean="0">
                <a:ln>
                  <a:noFill/>
                </a:ln>
                <a:solidFill>
                  <a:sysClr val="windowText" lastClr="000000"/>
                </a:solidFill>
                <a:effectLst/>
              </a:endParaRPr>
            </a:p>
          </p:txBody>
        </p:sp>
        <p:sp>
          <p:nvSpPr>
            <p:cNvPr id="38" name="Rectangle 12"/>
            <p:cNvSpPr>
              <a:spLocks noChangeArrowheads="1"/>
            </p:cNvSpPr>
            <p:nvPr/>
          </p:nvSpPr>
          <p:spPr bwMode="auto">
            <a:xfrm>
              <a:off x="2934" y="10124"/>
              <a:ext cx="7920" cy="1147"/>
            </a:xfrm>
            <a:prstGeom prst="rect">
              <a:avLst/>
            </a:prstGeom>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rPr>
                <a:t>існує лише тоді, коли можна встановити принципи, які пропонують їх пояснення і прогноз досліджуваної сфери діяльності</a:t>
              </a:r>
              <a:endParaRPr kumimoji="0" lang="ru-RU" altLang="uk-UA" sz="3000" b="0" i="0" u="none" strike="noStrike" cap="none" normalizeH="0" baseline="0" dirty="0" smtClean="0">
                <a:ln>
                  <a:noFill/>
                </a:ln>
                <a:solidFill>
                  <a:sysClr val="windowText" lastClr="000000"/>
                </a:solidFill>
                <a:effectLst/>
                <a:latin typeface="Times New Roman" panose="02020603050405020304" pitchFamily="18" charset="0"/>
                <a:ea typeface="Arial Unicode MS"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uk-UA" sz="3200" b="0" i="0" u="none" strike="noStrike" cap="none" normalizeH="0" baseline="0" dirty="0" smtClean="0">
                <a:ln>
                  <a:noFill/>
                </a:ln>
                <a:solidFill>
                  <a:sysClr val="windowText" lastClr="000000"/>
                </a:solidFill>
                <a:effectLst/>
                <a:latin typeface="Times New Roman" panose="02020603050405020304" pitchFamily="18" charset="0"/>
                <a:cs typeface="Times New Roman" panose="02020603050405020304" pitchFamily="18" charset="0"/>
              </a:endParaRPr>
            </a:p>
          </p:txBody>
        </p:sp>
        <p:sp>
          <p:nvSpPr>
            <p:cNvPr id="39" name="Line 11"/>
            <p:cNvSpPr>
              <a:spLocks noChangeShapeType="1"/>
            </p:cNvSpPr>
            <p:nvPr/>
          </p:nvSpPr>
          <p:spPr bwMode="auto">
            <a:xfrm flipH="1">
              <a:off x="1677" y="7051"/>
              <a:ext cx="1604"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0" name="Line 10"/>
            <p:cNvSpPr>
              <a:spLocks noChangeShapeType="1"/>
            </p:cNvSpPr>
            <p:nvPr/>
          </p:nvSpPr>
          <p:spPr bwMode="auto">
            <a:xfrm flipH="1">
              <a:off x="1674" y="7051"/>
              <a:ext cx="1" cy="3388"/>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1" name="Line 9"/>
            <p:cNvSpPr>
              <a:spLocks noChangeShapeType="1"/>
            </p:cNvSpPr>
            <p:nvPr/>
          </p:nvSpPr>
          <p:spPr bwMode="auto">
            <a:xfrm>
              <a:off x="1675" y="7597"/>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2" name="Line 8"/>
            <p:cNvSpPr>
              <a:spLocks noChangeShapeType="1"/>
            </p:cNvSpPr>
            <p:nvPr/>
          </p:nvSpPr>
          <p:spPr bwMode="auto">
            <a:xfrm>
              <a:off x="1674" y="8349"/>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3" name="Line 7"/>
            <p:cNvSpPr>
              <a:spLocks noChangeShapeType="1"/>
            </p:cNvSpPr>
            <p:nvPr/>
          </p:nvSpPr>
          <p:spPr bwMode="auto">
            <a:xfrm>
              <a:off x="1677" y="9241"/>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4" name="Line 6"/>
            <p:cNvSpPr>
              <a:spLocks noChangeShapeType="1"/>
            </p:cNvSpPr>
            <p:nvPr/>
          </p:nvSpPr>
          <p:spPr bwMode="auto">
            <a:xfrm>
              <a:off x="1674" y="10454"/>
              <a:ext cx="180" cy="0"/>
            </a:xfrm>
            <a:prstGeom prst="line">
              <a:avLst/>
            </a:prstGeom>
            <a:ln>
              <a:headEnd/>
              <a:tailEnd type="triangle" w="sm" len="sm"/>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5" name="Line 5"/>
            <p:cNvSpPr>
              <a:spLocks noChangeShapeType="1"/>
            </p:cNvSpPr>
            <p:nvPr/>
          </p:nvSpPr>
          <p:spPr bwMode="auto">
            <a:xfrm>
              <a:off x="2394" y="7597"/>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6" name="Line 4"/>
            <p:cNvSpPr>
              <a:spLocks noChangeShapeType="1"/>
            </p:cNvSpPr>
            <p:nvPr/>
          </p:nvSpPr>
          <p:spPr bwMode="auto">
            <a:xfrm>
              <a:off x="2394" y="8310"/>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7" name="Line 3"/>
            <p:cNvSpPr>
              <a:spLocks noChangeShapeType="1"/>
            </p:cNvSpPr>
            <p:nvPr/>
          </p:nvSpPr>
          <p:spPr bwMode="auto">
            <a:xfrm>
              <a:off x="2397" y="9241"/>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sp>
          <p:nvSpPr>
            <p:cNvPr id="48" name="Line 2"/>
            <p:cNvSpPr>
              <a:spLocks noChangeShapeType="1"/>
            </p:cNvSpPr>
            <p:nvPr/>
          </p:nvSpPr>
          <p:spPr bwMode="auto">
            <a:xfrm>
              <a:off x="2394" y="10439"/>
              <a:ext cx="540" cy="0"/>
            </a:xfrm>
            <a:prstGeom prst="line">
              <a:avLst/>
            </a:prstGeom>
            <a:ln>
              <a:headEnd/>
              <a:tailEnd/>
            </a:ln>
          </p:spPr>
          <p:style>
            <a:lnRef idx="2">
              <a:schemeClr val="dk1"/>
            </a:lnRef>
            <a:fillRef idx="0">
              <a:schemeClr val="dk1"/>
            </a:fillRef>
            <a:effectRef idx="1">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uk-UA">
                <a:solidFill>
                  <a:sysClr val="windowText" lastClr="000000"/>
                </a:solidFill>
              </a:endParaRPr>
            </a:p>
          </p:txBody>
        </p:sp>
      </p:grpSp>
      <p:sp>
        <p:nvSpPr>
          <p:cNvPr id="49" name="Rectangle 31"/>
          <p:cNvSpPr>
            <a:spLocks noChangeArrowheads="1"/>
          </p:cNvSpPr>
          <p:nvPr/>
        </p:nvSpPr>
        <p:spPr bwMode="auto">
          <a:xfrm>
            <a:off x="827584" y="251804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0" numCol="1" anchor="ctr" anchorCtr="0" compatLnSpc="1">
            <a:prstTxWarp prst="textNoShape">
              <a:avLst/>
            </a:prstTxWarp>
            <a:spAutoFit/>
          </a:bodyPr>
          <a:lstStyle/>
          <a:p>
            <a:endParaRPr lang="uk-UA"/>
          </a:p>
        </p:txBody>
      </p:sp>
    </p:spTree>
    <p:extLst>
      <p:ext uri="{BB962C8B-B14F-4D97-AF65-F5344CB8AC3E}">
        <p14:creationId xmlns:p14="http://schemas.microsoft.com/office/powerpoint/2010/main" val="1328109587"/>
      </p:ext>
    </p:extLst>
  </p:cSld>
  <p:clrMapOvr>
    <a:masterClrMapping/>
  </p:clrMapOvr>
  <p:transition>
    <p:strips dir="ld"/>
  </p:transition>
  <p:timing>
    <p:tnLst>
      <p:par>
        <p:cTn id="1" dur="indefinite" restart="never" nodeType="tmRoot"/>
      </p:par>
    </p:tnLst>
  </p:timing>
</p:sld>
</file>

<file path=ppt/theme/theme1.xml><?xml version="1.0" encoding="utf-8"?>
<a:theme xmlns:a="http://schemas.openxmlformats.org/drawingml/2006/main" name="cdb2004100l">
  <a:themeElements>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fontScheme name="cdb2004100l">
      <a:majorFont>
        <a:latin typeface="Verdana"/>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cdb2004100l 1">
        <a:dk1>
          <a:srgbClr val="29698D"/>
        </a:dk1>
        <a:lt1>
          <a:srgbClr val="FFFFFF"/>
        </a:lt1>
        <a:dk2>
          <a:srgbClr val="000000"/>
        </a:dk2>
        <a:lt2>
          <a:srgbClr val="D6E1E2"/>
        </a:lt2>
        <a:accent1>
          <a:srgbClr val="0099CC"/>
        </a:accent1>
        <a:accent2>
          <a:srgbClr val="FF9933"/>
        </a:accent2>
        <a:accent3>
          <a:srgbClr val="FFFFFF"/>
        </a:accent3>
        <a:accent4>
          <a:srgbClr val="215978"/>
        </a:accent4>
        <a:accent5>
          <a:srgbClr val="AACAE2"/>
        </a:accent5>
        <a:accent6>
          <a:srgbClr val="E78A2D"/>
        </a:accent6>
        <a:hlink>
          <a:srgbClr val="33CCCC"/>
        </a:hlink>
        <a:folHlink>
          <a:srgbClr val="83A6A7"/>
        </a:folHlink>
      </a:clrScheme>
      <a:clrMap bg1="lt1" tx1="dk1" bg2="lt2" tx2="dk2" accent1="accent1" accent2="accent2" accent3="accent3" accent4="accent4" accent5="accent5" accent6="accent6" hlink="hlink" folHlink="folHlink"/>
    </a:extraClrScheme>
    <a:extraClrScheme>
      <a:clrScheme name="cdb2004100l 2">
        <a:dk1>
          <a:srgbClr val="592C0D"/>
        </a:dk1>
        <a:lt1>
          <a:srgbClr val="FFFFFF"/>
        </a:lt1>
        <a:dk2>
          <a:srgbClr val="000000"/>
        </a:dk2>
        <a:lt2>
          <a:srgbClr val="C0C0C0"/>
        </a:lt2>
        <a:accent1>
          <a:srgbClr val="5B9569"/>
        </a:accent1>
        <a:accent2>
          <a:srgbClr val="5D8FC1"/>
        </a:accent2>
        <a:accent3>
          <a:srgbClr val="FFFFFF"/>
        </a:accent3>
        <a:accent4>
          <a:srgbClr val="4B2409"/>
        </a:accent4>
        <a:accent5>
          <a:srgbClr val="B5C8B9"/>
        </a:accent5>
        <a:accent6>
          <a:srgbClr val="5381AF"/>
        </a:accent6>
        <a:hlink>
          <a:srgbClr val="C5C059"/>
        </a:hlink>
        <a:folHlink>
          <a:srgbClr val="999C90"/>
        </a:folHlink>
      </a:clrScheme>
      <a:clrMap bg1="lt1" tx1="dk1" bg2="lt2" tx2="dk2" accent1="accent1" accent2="accent2" accent3="accent3" accent4="accent4" accent5="accent5" accent6="accent6" hlink="hlink" folHlink="folHlink"/>
    </a:extraClrScheme>
    <a:extraClrScheme>
      <a:clrScheme name="cdb2004100l 3">
        <a:dk1>
          <a:srgbClr val="1D528D"/>
        </a:dk1>
        <a:lt1>
          <a:srgbClr val="FFFFFF"/>
        </a:lt1>
        <a:dk2>
          <a:srgbClr val="000000"/>
        </a:dk2>
        <a:lt2>
          <a:srgbClr val="DDDDDD"/>
        </a:lt2>
        <a:accent1>
          <a:srgbClr val="2F85F7"/>
        </a:accent1>
        <a:accent2>
          <a:srgbClr val="FF9900"/>
        </a:accent2>
        <a:accent3>
          <a:srgbClr val="FFFFFF"/>
        </a:accent3>
        <a:accent4>
          <a:srgbClr val="174578"/>
        </a:accent4>
        <a:accent5>
          <a:srgbClr val="ADC2FA"/>
        </a:accent5>
        <a:accent6>
          <a:srgbClr val="E78A00"/>
        </a:accent6>
        <a:hlink>
          <a:srgbClr val="5AD9F2"/>
        </a:hlink>
        <a:folHlink>
          <a:srgbClr val="96969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10815</TotalTime>
  <Words>3257</Words>
  <Application>Microsoft Office PowerPoint</Application>
  <PresentationFormat>Экран (4:3)</PresentationFormat>
  <Paragraphs>362</Paragraphs>
  <Slides>29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cdb2004100l</vt:lpstr>
      <vt:lpstr>Тема 1. Поняття науки і наукової діяльності</vt:lpstr>
      <vt:lpstr>ЗМІСТ</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Інститути та їх функції в економіці. Базисні інститути національної економіки</dc:title>
  <dc:creator>Baggio</dc:creator>
  <cp:lastModifiedBy>Легенчук Сергій Федорович</cp:lastModifiedBy>
  <cp:revision>942</cp:revision>
  <dcterms:modified xsi:type="dcterms:W3CDTF">2023-04-28T06:52:36Z</dcterms:modified>
</cp:coreProperties>
</file>