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slide" Target="slides/slide42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d43b671670_2_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3d43b671670_2_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«ТЕМА 5 ФІНАНСУВАННЯ МІЖНАРОДНОГО БІЗНЕСУ» (основна база змісту лекції).</a:t>
            </a:r>
            <a:br>
              <a:rPr lang="uk"/>
            </a:br>
            <a:r>
              <a:rPr lang="uk"/>
              <a:t>- Title image: Unsplash / container port photo (https://images.unsplash.com/photo-1590496793907-4d66e2994b4d...)</a:t>
            </a:r>
            <a:endParaRPr/>
          </a:p>
        </p:txBody>
      </p:sp>
      <p:sp>
        <p:nvSpPr>
          <p:cNvPr id="57" name="Google Shape;57;g3d43b671670_2_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d43b671670_2_34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3d43b671670_2_34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syndicated credit, securities issuance, private equity and venture capital as financing channels.</a:t>
            </a:r>
            <a:endParaRPr/>
          </a:p>
        </p:txBody>
      </p:sp>
      <p:sp>
        <p:nvSpPr>
          <p:cNvPr id="404" name="Google Shape;404;g3d43b671670_2_34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d43b671670_2_38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3d43b671670_2_38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IMF Lending fact sheet: IMF facilities are designed for present, prospective, or potential balance-of-payments needs.</a:t>
            </a:r>
            <a:br>
              <a:rPr lang="uk"/>
            </a:br>
            <a:r>
              <a:rPr lang="uk"/>
              <a:t>- World Bank Group Guarantee Platform Goes Live (2024): target to boost annual guarantee issuance to $20 billion by 2030.</a:t>
            </a:r>
            <a:br>
              <a:rPr lang="uk"/>
            </a:br>
            <a:r>
              <a:rPr lang="uk"/>
              <a:t>- IFC Global Trade Finance Program page: supported 200,000 firms with $130 billion over the past two decades.</a:t>
            </a:r>
            <a:br>
              <a:rPr lang="uk"/>
            </a:br>
            <a:r>
              <a:rPr lang="uk"/>
              <a:t>- EBRD Trade Facilitation Programme page: guarantees cover political and commercial payment risk of trade transactions undertaken by partner banks.</a:t>
            </a:r>
            <a:endParaRPr/>
          </a:p>
        </p:txBody>
      </p:sp>
      <p:sp>
        <p:nvSpPr>
          <p:cNvPr id="436" name="Google Shape;436;g3d43b671670_2_38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d43b671670_2_45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g3d43b671670_2_45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criteria for choosing financing source (size, risk, currency, terms, conditions).</a:t>
            </a:r>
            <a:endParaRPr/>
          </a:p>
        </p:txBody>
      </p:sp>
      <p:sp>
        <p:nvSpPr>
          <p:cNvPr id="505" name="Google Shape;505;g3d43b671670_2_45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d43b671670_2_51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3d43b671670_2_51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Composite teaching case prepared for didactic purposes; no claim of reference to a single real company.</a:t>
            </a:r>
            <a:br>
              <a:rPr lang="uk"/>
            </a:br>
            <a:r>
              <a:rPr lang="uk"/>
              <a:t>- Image: Unsplash / warehouse photo (https://images.unsplash.com/photo-1553413077-190dd305871c...)</a:t>
            </a:r>
            <a:endParaRPr/>
          </a:p>
        </p:txBody>
      </p:sp>
      <p:sp>
        <p:nvSpPr>
          <p:cNvPr id="572" name="Google Shape;572;g3d43b671670_2_51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d43b671670_2_52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g3d43b671670_2_52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Composite teaching case prepared for didactic purposes.</a:t>
            </a:r>
            <a:endParaRPr/>
          </a:p>
        </p:txBody>
      </p:sp>
      <p:sp>
        <p:nvSpPr>
          <p:cNvPr id="584" name="Google Shape;584;g3d43b671670_2_52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d43b671670_2_582:notes"/>
          <p:cNvSpPr/>
          <p:nvPr>
            <p:ph idx="2" type="sldImg"/>
          </p:nvPr>
        </p:nvSpPr>
        <p:spPr>
          <a:xfrm>
            <a:off x="685800" y="857250"/>
            <a:ext cx="54864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g3d43b671670_2_582:notes"/>
          <p:cNvSpPr txBox="1"/>
          <p:nvPr>
            <p:ph idx="1" type="body"/>
          </p:nvPr>
        </p:nvSpPr>
        <p:spPr>
          <a:xfrm>
            <a:off x="685800" y="3300413"/>
            <a:ext cx="54864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Divider image: Unsplash / trading desk photo (https://plus.unsplash.com/premium_photo-1683141154082-324d296f3c66...)</a:t>
            </a:r>
            <a:endParaRPr/>
          </a:p>
        </p:txBody>
      </p:sp>
      <p:sp>
        <p:nvSpPr>
          <p:cNvPr id="637" name="Google Shape;637;g3d43b671670_2_582:notes"/>
          <p:cNvSpPr txBox="1"/>
          <p:nvPr>
            <p:ph idx="12" type="sldNum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d43b671670_2_59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3d43b671670_2_59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section on currency regulation and currency risks in international business.</a:t>
            </a:r>
            <a:endParaRPr/>
          </a:p>
        </p:txBody>
      </p:sp>
      <p:sp>
        <p:nvSpPr>
          <p:cNvPr id="647" name="Google Shape;647;g3d43b671670_2_59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d43b671670_2_61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g3d43b671670_2_61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direct and indirect methods of currency regulation.</a:t>
            </a:r>
            <a:endParaRPr/>
          </a:p>
        </p:txBody>
      </p:sp>
      <p:sp>
        <p:nvSpPr>
          <p:cNvPr id="674" name="Google Shape;674;g3d43b671670_2_61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d43b671670_2_655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g3d43b671670_2_655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Author synthesis grounded in lecture section on currency risks and hedging tools.</a:t>
            </a:r>
            <a:endParaRPr/>
          </a:p>
        </p:txBody>
      </p:sp>
      <p:sp>
        <p:nvSpPr>
          <p:cNvPr id="713" name="Google Shape;713;g3d43b671670_2_655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d43b671670_2_70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g3d43b671670_2_70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forwards, options, swaps as instruments for minimising currency risk.</a:t>
            </a:r>
            <a:endParaRPr/>
          </a:p>
        </p:txBody>
      </p:sp>
      <p:sp>
        <p:nvSpPr>
          <p:cNvPr id="761" name="Google Shape;761;g3d43b671670_2_70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43b671670_2_1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d43b671670_2_1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ADB Global Trade Finance Gap Survey, ADB Brief 378, Dec 2025: global gap remains $2.5 trillion; first estimated at $1.5 trillion in 2015.</a:t>
            </a:r>
            <a:br>
              <a:rPr lang="uk"/>
            </a:br>
            <a:r>
              <a:rPr lang="uk"/>
              <a:t>- BIS Triennial Survey 2022: OTC FX turnover averaged $7.5 trillion per day in April 2022.</a:t>
            </a:r>
            <a:br>
              <a:rPr lang="uk"/>
            </a:br>
            <a:r>
              <a:rPr lang="uk"/>
              <a:t>- UNCTAD Press Release on World Investment Report 2025: international project finance fell by 26% in 2024.</a:t>
            </a:r>
            <a:br>
              <a:rPr lang="uk"/>
            </a:br>
            <a:r>
              <a:rPr lang="uk"/>
              <a:t>- OECD Trade Policy Paper No. 297 (2025): 21 of 36 key trade documents already have standardised electronic versions.</a:t>
            </a:r>
            <a:endParaRPr/>
          </a:p>
        </p:txBody>
      </p:sp>
      <p:sp>
        <p:nvSpPr>
          <p:cNvPr id="70" name="Google Shape;70;g3d43b671670_2_1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d43b671670_2_77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g3d43b671670_2_77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Author synthesis based on standard treasury logic and lecture discussion of hedging tools.</a:t>
            </a:r>
            <a:endParaRPr/>
          </a:p>
        </p:txBody>
      </p:sp>
      <p:sp>
        <p:nvSpPr>
          <p:cNvPr id="832" name="Google Shape;832;g3d43b671670_2_77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d43b671670_2_79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g3d43b671670_2_79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BIS Triennial Survey 2022: OTC FX turnover $7.5 trillion/day; spot $2.107T, forwards $1.163T, FX swaps $3.810T, currency swaps $0.124T, options/other $0.304T.</a:t>
            </a:r>
            <a:endParaRPr/>
          </a:p>
        </p:txBody>
      </p:sp>
      <p:sp>
        <p:nvSpPr>
          <p:cNvPr id="859" name="Google Shape;859;g3d43b671670_2_79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d43b671670_2_83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g3d43b671670_2_83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NBU news page (14 Jan 2026): NBU reported that in May 2025 it expanded liberalisation measures and continued easing currency restrictions for business.</a:t>
            </a:r>
            <a:endParaRPr/>
          </a:p>
        </p:txBody>
      </p:sp>
      <p:sp>
        <p:nvSpPr>
          <p:cNvPr id="898" name="Google Shape;898;g3d43b671670_2_83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d43b671670_2_87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1" name="Google Shape;941;g3d43b671670_2_87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Composite teaching case prepared for didactic purposes. Numbers are simplified management simulation values.</a:t>
            </a:r>
            <a:endParaRPr/>
          </a:p>
        </p:txBody>
      </p:sp>
      <p:sp>
        <p:nvSpPr>
          <p:cNvPr id="942" name="Google Shape;942;g3d43b671670_2_87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d43b671670_2_92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6" name="Google Shape;986;g3d43b671670_2_92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Divider image: Unsplash / tax desk photo (https://plus.unsplash.com/premium_photo-1678732553767-f2745015852a...)</a:t>
            </a:r>
            <a:endParaRPr/>
          </a:p>
        </p:txBody>
      </p:sp>
      <p:sp>
        <p:nvSpPr>
          <p:cNvPr id="987" name="Google Shape;987;g3d43b671670_2_92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3d43b671670_2_93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6" name="Google Shape;996;g3d43b671670_2_93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section on tax planning in international business.</a:t>
            </a:r>
            <a:endParaRPr/>
          </a:p>
        </p:txBody>
      </p:sp>
      <p:sp>
        <p:nvSpPr>
          <p:cNvPr id="997" name="Google Shape;997;g3d43b671670_2_93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3d43b671670_2_95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g3d43b671670_2_95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legal tax planning tools including choice of jurisdiction, legal form, treaty use, incentives.</a:t>
            </a:r>
            <a:endParaRPr/>
          </a:p>
        </p:txBody>
      </p:sp>
      <p:sp>
        <p:nvSpPr>
          <p:cNvPr id="1022" name="Google Shape;1022;g3d43b671670_2_95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3d43b671670_2_990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g3d43b671670_2_990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OECD transfer pricing page: the arm’s length principle is the global standard for pricing related-party cross-border transactions.</a:t>
            </a:r>
            <a:br>
              <a:rPr lang="uk"/>
            </a:br>
            <a:r>
              <a:rPr lang="uk"/>
              <a:t>- Uploaded lecture PDF: discussion of transfer pricing and bilateral tax agreements.</a:t>
            </a:r>
            <a:endParaRPr/>
          </a:p>
        </p:txBody>
      </p:sp>
      <p:sp>
        <p:nvSpPr>
          <p:cNvPr id="1057" name="Google Shape;1057;g3d43b671670_2_990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3d43b671670_2_101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5" name="Google Shape;1085;g3d43b671670_2_101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OECD Pillar Two / GloBE page: rules ensure large multinational enterprises pay a minimum level of tax in each jurisdiction; consolidated commentary published in 2025.</a:t>
            </a:r>
            <a:br>
              <a:rPr lang="uk"/>
            </a:br>
            <a:r>
              <a:rPr lang="uk"/>
              <a:t>- PwC Pillar Two tracker (context only) reports threshold of €750 million and 15% ETR, consistent with OECD framework.</a:t>
            </a:r>
            <a:endParaRPr/>
          </a:p>
        </p:txBody>
      </p:sp>
      <p:sp>
        <p:nvSpPr>
          <p:cNvPr id="1086" name="Google Shape;1086;g3d43b671670_2_101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3d43b671670_2_104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g3d43b671670_2_104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risks of tax claims, reputational damage, legal changes.</a:t>
            </a:r>
            <a:br>
              <a:rPr lang="uk"/>
            </a:br>
            <a:r>
              <a:rPr lang="uk"/>
              <a:t>- OECD transfer pricing and Pillar Two pages used for contemporary framing of dispute and minimum tax risks.</a:t>
            </a:r>
            <a:endParaRPr/>
          </a:p>
        </p:txBody>
      </p:sp>
      <p:sp>
        <p:nvSpPr>
          <p:cNvPr id="1117" name="Google Shape;1117;g3d43b671670_2_104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d43b671670_2_5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d43b671670_2_5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Author synthesis based on the uploaded lecture PDF and supplementary internet materials.</a:t>
            </a:r>
            <a:endParaRPr/>
          </a:p>
        </p:txBody>
      </p:sp>
      <p:sp>
        <p:nvSpPr>
          <p:cNvPr id="105" name="Google Shape;105;g3d43b671670_2_5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d43b671670_2_110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5" name="Google Shape;1175;g3d43b671670_2_110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Composite teaching case prepared for didactic purposes; decision logic based on lecture discussion of jurisdictions, legal form, tax planning, and transfer pricing.</a:t>
            </a:r>
            <a:endParaRPr/>
          </a:p>
        </p:txBody>
      </p:sp>
      <p:sp>
        <p:nvSpPr>
          <p:cNvPr id="1176" name="Google Shape;1176;g3d43b671670_2_110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3d43b671670_2_115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4" name="Google Shape;1224;g3d43b671670_2_115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Divider image: Unsplash / business dashboard meeting photo (https://plus.unsplash.com/premium_photo-1661764570116-b1b0a2da783c...)</a:t>
            </a:r>
            <a:endParaRPr/>
          </a:p>
        </p:txBody>
      </p:sp>
      <p:sp>
        <p:nvSpPr>
          <p:cNvPr id="1225" name="Google Shape;1225;g3d43b671670_2_115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3d43b671670_2_116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4" name="Google Shape;1234;g3d43b671670_2_116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budgeting process described as analysis, forecasting, planning, implementation, and monitoring.</a:t>
            </a:r>
            <a:endParaRPr/>
          </a:p>
        </p:txBody>
      </p:sp>
      <p:sp>
        <p:nvSpPr>
          <p:cNvPr id="1235" name="Google Shape;1235;g3d43b671670_2_116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3d43b671670_2_119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9" name="Google Shape;1269;g3d43b671670_2_119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cost control through responsibility centers, modern accounting systems, deviation analysis, IT tools.</a:t>
            </a:r>
            <a:endParaRPr/>
          </a:p>
        </p:txBody>
      </p:sp>
      <p:sp>
        <p:nvSpPr>
          <p:cNvPr id="1270" name="Google Shape;1270;g3d43b671670_2_119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3d43b671670_2_1240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3" name="Google Shape;1313;g3d43b671670_2_1240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budgeting on the basis of activities and modern cost control practices.</a:t>
            </a:r>
            <a:endParaRPr/>
          </a:p>
        </p:txBody>
      </p:sp>
      <p:sp>
        <p:nvSpPr>
          <p:cNvPr id="1314" name="Google Shape;1314;g3d43b671670_2_1240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3d43b671670_2_1290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4" name="Google Shape;1364;g3d43b671670_2_1290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Author synthesis based on lecture discussion of budgeting, variance control, and dashboard use in financial management.</a:t>
            </a:r>
            <a:endParaRPr/>
          </a:p>
        </p:txBody>
      </p:sp>
      <p:sp>
        <p:nvSpPr>
          <p:cNvPr id="1365" name="Google Shape;1365;g3d43b671670_2_1290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3d43b671670_2_132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9" name="Google Shape;1399;g3d43b671670_2_132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Author synthesis consistent with lecture emphasis on forecasting, monitoring, and corrective action.</a:t>
            </a:r>
            <a:endParaRPr/>
          </a:p>
        </p:txBody>
      </p:sp>
      <p:sp>
        <p:nvSpPr>
          <p:cNvPr id="1400" name="Google Shape;1400;g3d43b671670_2_132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3d43b671670_2_134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3" name="Google Shape;1423;g3d43b671670_2_134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Composite teaching case prepared for didactic purposes. Budget figures are simplified management simulation values.</a:t>
            </a:r>
            <a:endParaRPr/>
          </a:p>
        </p:txBody>
      </p:sp>
      <p:sp>
        <p:nvSpPr>
          <p:cNvPr id="1424" name="Google Shape;1424;g3d43b671670_2_134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3d43b671670_2_1385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2" name="Google Shape;1462;g3d43b671670_2_1385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OECD Trade Policy Paper No. 297 (2025): 21 of 36 documents standardised electronically; 6 have multiple non-interoperable standards; 9 remain in early-stage standardisation.</a:t>
            </a:r>
            <a:endParaRPr/>
          </a:p>
        </p:txBody>
      </p:sp>
      <p:sp>
        <p:nvSpPr>
          <p:cNvPr id="1463" name="Google Shape;1463;g3d43b671670_2_1385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3d43b671670_2_1417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5" name="Google Shape;1495;g3d43b671670_2_1417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UNCTAD WIR 2025 press release: international project finance fell by 26% in 2024; renewable energy -31%, transport -32%, water and sanitation -30%.</a:t>
            </a:r>
            <a:br>
              <a:rPr lang="uk"/>
            </a:br>
            <a:r>
              <a:rPr lang="uk"/>
              <a:t>- World Bank Group Guarantee Platform press release (2024): target of $20 billion annual guarantees by 2030.</a:t>
            </a:r>
            <a:br>
              <a:rPr lang="uk"/>
            </a:br>
            <a:r>
              <a:rPr lang="uk"/>
              <a:t>- OECD Arrangement page (Jan 2026): climate and nuclear sector understandings include more flexible financing terms, including up to 22-year repayment periods in certain cases.</a:t>
            </a:r>
            <a:endParaRPr/>
          </a:p>
        </p:txBody>
      </p:sp>
      <p:sp>
        <p:nvSpPr>
          <p:cNvPr id="1496" name="Google Shape;1496;g3d43b671670_2_1417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43b671670_2_8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d43b671670_2_8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sections on sources of financing, currency risk, and budgeting cycle.</a:t>
            </a:r>
            <a:endParaRPr/>
          </a:p>
        </p:txBody>
      </p:sp>
      <p:sp>
        <p:nvSpPr>
          <p:cNvPr id="139" name="Google Shape;139;g3d43b671670_2_8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3d43b671670_2_145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g3d43b671670_2_145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Author synthesis based on the full lecture theme and supplementary current sources.</a:t>
            </a:r>
            <a:endParaRPr/>
          </a:p>
        </p:txBody>
      </p:sp>
      <p:sp>
        <p:nvSpPr>
          <p:cNvPr id="1533" name="Google Shape;1533;g3d43b671670_2_145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3d43b671670_2_149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1" name="Google Shape;1571;g3d43b671670_2_149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Author synthesis based on uploaded lecture PDF and authoritative supplementary web sources.</a:t>
            </a:r>
            <a:endParaRPr/>
          </a:p>
        </p:txBody>
      </p:sp>
      <p:sp>
        <p:nvSpPr>
          <p:cNvPr id="1572" name="Google Shape;1572;g3d43b671670_2_149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3d43b671670_2_1503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g3d43b671670_2_1503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Closing image: Unsplash / cargo ship photo (https://images.unsplash.com/photo-1600099085077-d27d56c1c25e...)</a:t>
            </a:r>
            <a:br>
              <a:rPr lang="uk"/>
            </a:br>
            <a:r>
              <a:rPr lang="uk"/>
              <a:t>- Quote adapts the concluding emphasis from the lecture PDF.</a:t>
            </a:r>
            <a:endParaRPr/>
          </a:p>
        </p:txBody>
      </p:sp>
      <p:sp>
        <p:nvSpPr>
          <p:cNvPr id="1585" name="Google Shape;1585;g3d43b671670_2_1503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43b671670_2_135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d43b671670_2_135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Table 5.1 and related discussion of financing sources.</a:t>
            </a:r>
            <a:br>
              <a:rPr lang="uk"/>
            </a:br>
            <a:r>
              <a:rPr lang="uk"/>
              <a:t>- Supplemented with current institutional examples from IFC, EBRD, IMF, and the World Bank Group.</a:t>
            </a:r>
            <a:endParaRPr/>
          </a:p>
        </p:txBody>
      </p:sp>
      <p:sp>
        <p:nvSpPr>
          <p:cNvPr id="191" name="Google Shape;191;g3d43b671670_2_135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43b671670_2_16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d43b671670_2_16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banking products for international operations (LC, guarantees, trade loans, syndicated credits).</a:t>
            </a:r>
            <a:endParaRPr/>
          </a:p>
        </p:txBody>
      </p:sp>
      <p:sp>
        <p:nvSpPr>
          <p:cNvPr id="225" name="Google Shape;225;g3d43b671670_2_16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43b671670_2_201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d43b671670_2_201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documentary letters of credit as a core banking instrument in international trade.</a:t>
            </a:r>
            <a:endParaRPr/>
          </a:p>
        </p:txBody>
      </p:sp>
      <p:sp>
        <p:nvSpPr>
          <p:cNvPr id="256" name="Google Shape;256;g3d43b671670_2_201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d43b671670_2_244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d43b671670_2_244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Lecture PDF synthesis: banking guarantees and payment security instruments in international operations.</a:t>
            </a:r>
            <a:endParaRPr/>
          </a:p>
        </p:txBody>
      </p:sp>
      <p:sp>
        <p:nvSpPr>
          <p:cNvPr id="300" name="Google Shape;300;g3d43b671670_2_244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d43b671670_2_31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3d43b671670_2_31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[Sources]</a:t>
            </a:r>
            <a:br>
              <a:rPr lang="uk"/>
            </a:br>
            <a:r>
              <a:rPr lang="uk"/>
              <a:t>- Uploaded lecture PDF: factoring and forfaiting as instruments for monetising receivables in export operations.</a:t>
            </a:r>
            <a:endParaRPr/>
          </a:p>
        </p:txBody>
      </p:sp>
      <p:sp>
        <p:nvSpPr>
          <p:cNvPr id="369" name="Google Shape;369;g3d43b671670_2_31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06790" y="4834890"/>
            <a:ext cx="24003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606790" y="4834890"/>
            <a:ext cx="24003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B93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finance_presentation/assets/port.jpg" id="59" name="Google Shape;59;p15"/>
          <p:cNvPicPr preferRelativeResize="0"/>
          <p:nvPr/>
        </p:nvPicPr>
        <p:blipFill rotWithShape="1">
          <a:blip r:embed="rId3">
            <a:alphaModFix/>
          </a:blip>
          <a:srcRect b="0" l="2712" r="2712" t="0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F172A">
              <a:alpha val="61960"/>
            </a:srgbClr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493776" y="3922776"/>
            <a:ext cx="2331720" cy="96012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493775" y="589800"/>
            <a:ext cx="65055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lang="uk" sz="2000">
                <a:solidFill>
                  <a:srgbClr val="FFFFFF"/>
                </a:solidFill>
              </a:rPr>
              <a:t>Тема 5. </a:t>
            </a:r>
            <a:r>
              <a:rPr b="1" lang="uk" sz="2000">
                <a:solidFill>
                  <a:srgbClr val="FFFFFF"/>
                </a:solidFill>
              </a:rPr>
              <a:t>Ф</a:t>
            </a:r>
            <a:r>
              <a:rPr b="1" i="0" lang="uk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ІНАНСУВАННЯ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МІЖНАРОДНОГО БІЗНЕСУ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493775" y="1659611"/>
            <a:ext cx="45948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E2E8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«Сучасні форми міжнародного бізнесу»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493776" y="2547745"/>
            <a:ext cx="4869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Фокус: джерела фінансування, валютне регулювання, податкове планування, бюджетування та контроль витрат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493776" y="4183380"/>
            <a:ext cx="3360420" cy="534924"/>
          </a:xfrm>
          <a:prstGeom prst="roundRect">
            <a:avLst>
              <a:gd fmla="val 6410" name="adj"/>
            </a:avLst>
          </a:prstGeom>
          <a:solidFill>
            <a:srgbClr val="0B1220">
              <a:alpha val="76078"/>
            </a:srgbClr>
          </a:solidFill>
          <a:ln cap="flat" cmpd="sng" w="12700">
            <a:solidFill>
              <a:srgbClr val="FFFFFF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630936" y="4306824"/>
            <a:ext cx="30861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i="1" lang="uk" sz="900">
                <a:solidFill>
                  <a:srgbClr val="FFFFFF"/>
                </a:solidFill>
              </a:rPr>
              <a:t>Ф</a:t>
            </a:r>
            <a:r>
              <a:rPr b="0" i="1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інанси в міжнародному бізнесі — це не лише гроші, а архітектура довіри, швидкості та стійкості.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/>
          <p:cNvSpPr/>
          <p:nvPr/>
        </p:nvSpPr>
        <p:spPr>
          <a:xfrm>
            <a:off x="-394950" y="535200"/>
            <a:ext cx="9143700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4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4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Довгострокове фінансування: від синдикату до венчурного капіталу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445770" y="802377"/>
            <a:ext cx="7132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Що довший горизонт і вищий ризик розвитку, то менш «банківським» стає джерело капіталу.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757124" y="2414005"/>
            <a:ext cx="10287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Trade loan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736550" y="2770632"/>
            <a:ext cx="106984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до 1 року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2307025" y="2350544"/>
            <a:ext cx="1028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Синдикований кредит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2286457" y="2770632"/>
            <a:ext cx="106984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2–7 років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4011925" y="2350544"/>
            <a:ext cx="1028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Облігації / єврооблігації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3991356" y="2770632"/>
            <a:ext cx="106984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3–10 років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5716825" y="2350544"/>
            <a:ext cx="1028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Проєктне фінансування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5696255" y="2770632"/>
            <a:ext cx="106984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7–20 років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7189241" y="2446568"/>
            <a:ext cx="1028700" cy="1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PE / VC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7168667" y="2770632"/>
            <a:ext cx="1069848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довгий цикл і високий ризик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582930" y="1165860"/>
            <a:ext cx="2674500" cy="994500"/>
          </a:xfrm>
          <a:prstGeom prst="roundRect">
            <a:avLst>
              <a:gd fmla="val 4138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4"/>
          <p:cNvSpPr/>
          <p:nvPr/>
        </p:nvSpPr>
        <p:spPr>
          <a:xfrm>
            <a:off x="596646" y="1179576"/>
            <a:ext cx="82296" cy="96697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4"/>
          <p:cNvSpPr/>
          <p:nvPr/>
        </p:nvSpPr>
        <p:spPr>
          <a:xfrm>
            <a:off x="733806" y="1275588"/>
            <a:ext cx="24551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Синдикований кредит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733806" y="1536192"/>
            <a:ext cx="2468880" cy="528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Підходить для великих міжнародних проєктів, коли один банк не хоче або не може взяти весь ризик на себе.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3332988" y="1165860"/>
            <a:ext cx="2674620" cy="994410"/>
          </a:xfrm>
          <a:prstGeom prst="roundRect">
            <a:avLst>
              <a:gd fmla="val 4138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4"/>
          <p:cNvSpPr/>
          <p:nvPr/>
        </p:nvSpPr>
        <p:spPr>
          <a:xfrm>
            <a:off x="3346704" y="1179576"/>
            <a:ext cx="82296" cy="9669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3483864" y="1275588"/>
            <a:ext cx="24551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Проєктне фінансування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>
            <a:off x="3483864" y="1536192"/>
            <a:ext cx="2468880" cy="528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Погашення базується на майбутніх cash-flow самого проєкту, а не на всьому балансі спонсора.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>
            <a:off x="6083046" y="1165860"/>
            <a:ext cx="2434590" cy="994410"/>
          </a:xfrm>
          <a:prstGeom prst="roundRect">
            <a:avLst>
              <a:gd fmla="val 4138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6096762" y="1179576"/>
            <a:ext cx="82296" cy="96697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4"/>
          <p:cNvSpPr/>
          <p:nvPr/>
        </p:nvSpPr>
        <p:spPr>
          <a:xfrm>
            <a:off x="6233922" y="1275588"/>
            <a:ext cx="221513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PE / VC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>
            <a:off x="6233922" y="1536192"/>
            <a:ext cx="2228850" cy="528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Капітал іде туди, де є історія росту, а не лише забезпечення. Натомість інвестор вимагає впливу на управління.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5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5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5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Роль міжнародних фінансових інституцій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5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Вони не тільки дають ресурс, а й знижують ризик для приватних банків та інвесторів.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5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5"/>
          <p:cNvSpPr/>
          <p:nvPr/>
        </p:nvSpPr>
        <p:spPr>
          <a:xfrm>
            <a:off x="534924" y="1165860"/>
            <a:ext cx="10972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5"/>
          <p:cNvSpPr/>
          <p:nvPr/>
        </p:nvSpPr>
        <p:spPr>
          <a:xfrm>
            <a:off x="569214" y="1220724"/>
            <a:ext cx="10287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Інституція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>
            <a:off x="1632204" y="1165860"/>
            <a:ext cx="17830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5"/>
          <p:cNvSpPr/>
          <p:nvPr/>
        </p:nvSpPr>
        <p:spPr>
          <a:xfrm>
            <a:off x="1666494" y="1220724"/>
            <a:ext cx="1714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Мандат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>
            <a:off x="3415284" y="1165860"/>
            <a:ext cx="185166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5"/>
          <p:cNvSpPr/>
          <p:nvPr/>
        </p:nvSpPr>
        <p:spPr>
          <a:xfrm>
            <a:off x="3449574" y="1220724"/>
            <a:ext cx="1783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 фінансує / гарантує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5266944" y="1165860"/>
            <a:ext cx="192024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5"/>
          <p:cNvSpPr/>
          <p:nvPr/>
        </p:nvSpPr>
        <p:spPr>
          <a:xfrm>
            <a:off x="5301234" y="1220724"/>
            <a:ext cx="18516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Чому це важливо бізнесу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>
            <a:off x="7187184" y="1165860"/>
            <a:ext cx="14401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5"/>
          <p:cNvSpPr/>
          <p:nvPr/>
        </p:nvSpPr>
        <p:spPr>
          <a:xfrm>
            <a:off x="7221474" y="1220724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Орієнтир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534924" y="1508760"/>
            <a:ext cx="10972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5"/>
          <p:cNvSpPr/>
          <p:nvPr/>
        </p:nvSpPr>
        <p:spPr>
          <a:xfrm>
            <a:off x="569214" y="1543050"/>
            <a:ext cx="10287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IMF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1632204" y="1508760"/>
            <a:ext cx="17830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5"/>
          <p:cNvSpPr/>
          <p:nvPr/>
        </p:nvSpPr>
        <p:spPr>
          <a:xfrm>
            <a:off x="1666494" y="1543050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Макростабільність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3415284" y="1508760"/>
            <a:ext cx="18516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5"/>
          <p:cNvSpPr/>
          <p:nvPr/>
        </p:nvSpPr>
        <p:spPr>
          <a:xfrm>
            <a:off x="3449574" y="1543050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Платіжний баланс, програми стабілізації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5"/>
          <p:cNvSpPr/>
          <p:nvPr/>
        </p:nvSpPr>
        <p:spPr>
          <a:xfrm>
            <a:off x="5266944" y="1508760"/>
            <a:ext cx="19202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5301234" y="1543050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Створює прогнозоване макросередовище для ЗЕД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7187184" y="1508760"/>
            <a:ext cx="14401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7221474" y="1543050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BoP support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534924" y="1824228"/>
            <a:ext cx="10972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569214" y="1858518"/>
            <a:ext cx="10287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World Bank Group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5"/>
          <p:cNvSpPr/>
          <p:nvPr/>
        </p:nvSpPr>
        <p:spPr>
          <a:xfrm>
            <a:off x="1632204" y="1824228"/>
            <a:ext cx="17830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5"/>
          <p:cNvSpPr/>
          <p:nvPr/>
        </p:nvSpPr>
        <p:spPr>
          <a:xfrm>
            <a:off x="1666494" y="1858518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Мобілізація приватного капіталу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3415284" y="1824228"/>
            <a:ext cx="18516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"/>
          <p:cNvSpPr/>
          <p:nvPr/>
        </p:nvSpPr>
        <p:spPr>
          <a:xfrm>
            <a:off x="3449574" y="1858518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Кредитні, trade finance і political risk гарантії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5"/>
          <p:cNvSpPr/>
          <p:nvPr/>
        </p:nvSpPr>
        <p:spPr>
          <a:xfrm>
            <a:off x="5266944" y="1824228"/>
            <a:ext cx="19202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5301234" y="1858518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Робить великі проєкти банківськими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/>
          <p:nvPr/>
        </p:nvSpPr>
        <p:spPr>
          <a:xfrm>
            <a:off x="7187184" y="1824228"/>
            <a:ext cx="14401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7221474" y="1858518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$20 млрд/рік до 2030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534924" y="2139696"/>
            <a:ext cx="10972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569214" y="2173986"/>
            <a:ext cx="10287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IFC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5"/>
          <p:cNvSpPr/>
          <p:nvPr/>
        </p:nvSpPr>
        <p:spPr>
          <a:xfrm>
            <a:off x="1632204" y="2139696"/>
            <a:ext cx="17830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1666494" y="2173986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Приватний сектор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3415284" y="2139696"/>
            <a:ext cx="18516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3449574" y="2173986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Trade &amp; supply chain finance, equity, debt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5266944" y="2139696"/>
            <a:ext cx="19202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5"/>
          <p:cNvSpPr/>
          <p:nvPr/>
        </p:nvSpPr>
        <p:spPr>
          <a:xfrm>
            <a:off x="5301234" y="2173986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Працює там, де банкам бракує апетиту до ризику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7187184" y="2139696"/>
            <a:ext cx="14401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7221474" y="2173986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GTFP: $130 млрд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534924" y="2455164"/>
            <a:ext cx="10972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569214" y="2489454"/>
            <a:ext cx="10287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EBRD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1632204" y="2455164"/>
            <a:ext cx="17830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1666494" y="2489454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Регіональний розвиток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3415284" y="2455164"/>
            <a:ext cx="18516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5"/>
          <p:cNvSpPr/>
          <p:nvPr/>
        </p:nvSpPr>
        <p:spPr>
          <a:xfrm>
            <a:off x="3449574" y="2489454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Гарантії confirming banks, trade facilitation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66944" y="2455164"/>
            <a:ext cx="19202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5301234" y="2489454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Знижує політичний і комерційний ризик угоди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7187184" y="2455164"/>
            <a:ext cx="14401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5"/>
          <p:cNvSpPr/>
          <p:nvPr/>
        </p:nvSpPr>
        <p:spPr>
          <a:xfrm>
            <a:off x="7221474" y="2489454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TFP guarantees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617220" y="3394710"/>
            <a:ext cx="4114800" cy="685800"/>
          </a:xfrm>
          <a:prstGeom prst="roundRect">
            <a:avLst>
              <a:gd fmla="val 60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5"/>
          <p:cNvSpPr/>
          <p:nvPr/>
        </p:nvSpPr>
        <p:spPr>
          <a:xfrm>
            <a:off x="630936" y="3408426"/>
            <a:ext cx="82296" cy="65836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5"/>
          <p:cNvSpPr/>
          <p:nvPr/>
        </p:nvSpPr>
        <p:spPr>
          <a:xfrm>
            <a:off x="768096" y="3504438"/>
            <a:ext cx="38953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Механізм впливу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768096" y="3765042"/>
            <a:ext cx="390906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Наявність гарантії або участі МФО зменшує premium за ризик і відкриває для компанії ті ринки, куди сам банк інакше не пішов би.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834890" y="3394710"/>
            <a:ext cx="3634740" cy="685800"/>
          </a:xfrm>
          <a:prstGeom prst="roundRect">
            <a:avLst>
              <a:gd fmla="val 60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5"/>
          <p:cNvSpPr/>
          <p:nvPr/>
        </p:nvSpPr>
        <p:spPr>
          <a:xfrm>
            <a:off x="4848606" y="3408426"/>
            <a:ext cx="82296" cy="65836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5"/>
          <p:cNvSpPr/>
          <p:nvPr/>
        </p:nvSpPr>
        <p:spPr>
          <a:xfrm>
            <a:off x="4985766" y="3504438"/>
            <a:ext cx="341528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Критичний зсув 2024+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4985766" y="3765042"/>
            <a:ext cx="342900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Світовий банк об’єднав гарантійні продукти в єдину платформу, роблячи гарантії центральним інструментом мобілізації приватного капіталу.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6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Як обрати джерело фінансування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6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Правильний вибір починається не з «де дешевше», а з «який ризик треба купити або прибрати».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6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617220" y="1200150"/>
            <a:ext cx="2057400" cy="133731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630936" y="1213866"/>
            <a:ext cx="82296" cy="13098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768096" y="130987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Крок 1. Мета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6"/>
          <p:cNvSpPr/>
          <p:nvPr/>
        </p:nvSpPr>
        <p:spPr>
          <a:xfrm>
            <a:off x="768096" y="1570482"/>
            <a:ext cx="1851660" cy="87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Операційний цикл?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CAPEX?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Вихід на новий ринок?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Інноваційний проєкт?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6"/>
          <p:cNvSpPr/>
          <p:nvPr/>
        </p:nvSpPr>
        <p:spPr>
          <a:xfrm>
            <a:off x="2846070" y="1200150"/>
            <a:ext cx="2057400" cy="133731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2859786" y="1213866"/>
            <a:ext cx="82296" cy="130987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2996946" y="130987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Крок 2. Профіль ризику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6"/>
          <p:cNvSpPr/>
          <p:nvPr/>
        </p:nvSpPr>
        <p:spPr>
          <a:xfrm>
            <a:off x="2996946" y="1570482"/>
            <a:ext cx="1851660" cy="87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Кредитний ризик контрагента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FX / rate risk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політичний ризик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ризик виконання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6"/>
          <p:cNvSpPr/>
          <p:nvPr/>
        </p:nvSpPr>
        <p:spPr>
          <a:xfrm>
            <a:off x="5074920" y="1200150"/>
            <a:ext cx="2023110" cy="1337310"/>
          </a:xfrm>
          <a:prstGeom prst="roundRect">
            <a:avLst>
              <a:gd fmla="val 307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6"/>
          <p:cNvSpPr/>
          <p:nvPr/>
        </p:nvSpPr>
        <p:spPr>
          <a:xfrm>
            <a:off x="5088636" y="1213866"/>
            <a:ext cx="82296" cy="130987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6"/>
          <p:cNvSpPr/>
          <p:nvPr/>
        </p:nvSpPr>
        <p:spPr>
          <a:xfrm>
            <a:off x="5225796" y="1309878"/>
            <a:ext cx="18036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Крок 3. Горизонт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6"/>
          <p:cNvSpPr/>
          <p:nvPr/>
        </p:nvSpPr>
        <p:spPr>
          <a:xfrm>
            <a:off x="5225796" y="1570482"/>
            <a:ext cx="1817370" cy="87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 180 днів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1–3 роки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3–10 років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10+ років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6"/>
          <p:cNvSpPr/>
          <p:nvPr/>
        </p:nvSpPr>
        <p:spPr>
          <a:xfrm>
            <a:off x="7235190" y="1200150"/>
            <a:ext cx="1303020" cy="1337310"/>
          </a:xfrm>
          <a:prstGeom prst="roundRect">
            <a:avLst>
              <a:gd fmla="val 3158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6"/>
          <p:cNvSpPr/>
          <p:nvPr/>
        </p:nvSpPr>
        <p:spPr>
          <a:xfrm>
            <a:off x="7248906" y="1213866"/>
            <a:ext cx="82296" cy="130987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6"/>
          <p:cNvSpPr/>
          <p:nvPr/>
        </p:nvSpPr>
        <p:spPr>
          <a:xfrm>
            <a:off x="7386066" y="1309878"/>
            <a:ext cx="10835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Крок 4. Валюта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6"/>
          <p:cNvSpPr/>
          <p:nvPr/>
        </p:nvSpPr>
        <p:spPr>
          <a:xfrm>
            <a:off x="7386066" y="1570482"/>
            <a:ext cx="1097280" cy="870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доходів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витрат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боргу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/>
          <p:nvPr/>
        </p:nvSpPr>
        <p:spPr>
          <a:xfrm>
            <a:off x="651510" y="2811780"/>
            <a:ext cx="198882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6"/>
          <p:cNvSpPr/>
          <p:nvPr/>
        </p:nvSpPr>
        <p:spPr>
          <a:xfrm>
            <a:off x="685800" y="2866644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Потреба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6"/>
          <p:cNvSpPr/>
          <p:nvPr/>
        </p:nvSpPr>
        <p:spPr>
          <a:xfrm>
            <a:off x="2640330" y="2811780"/>
            <a:ext cx="21259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6"/>
          <p:cNvSpPr/>
          <p:nvPr/>
        </p:nvSpPr>
        <p:spPr>
          <a:xfrm>
            <a:off x="2674620" y="2866644"/>
            <a:ext cx="2057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Найкращий інструмент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6"/>
          <p:cNvSpPr/>
          <p:nvPr/>
        </p:nvSpPr>
        <p:spPr>
          <a:xfrm>
            <a:off x="4766310" y="2811780"/>
            <a:ext cx="17145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6"/>
          <p:cNvSpPr/>
          <p:nvPr/>
        </p:nvSpPr>
        <p:spPr>
          <a:xfrm>
            <a:off x="4800600" y="286664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Ключова умова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6"/>
          <p:cNvSpPr/>
          <p:nvPr/>
        </p:nvSpPr>
        <p:spPr>
          <a:xfrm>
            <a:off x="6480810" y="2811780"/>
            <a:ext cx="20574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6"/>
          <p:cNvSpPr/>
          <p:nvPr/>
        </p:nvSpPr>
        <p:spPr>
          <a:xfrm>
            <a:off x="6515100" y="2866644"/>
            <a:ext cx="19888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Головний ризик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6"/>
          <p:cNvSpPr/>
          <p:nvPr/>
        </p:nvSpPr>
        <p:spPr>
          <a:xfrm>
            <a:off x="651510" y="3154680"/>
            <a:ext cx="19888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6"/>
          <p:cNvSpPr/>
          <p:nvPr/>
        </p:nvSpPr>
        <p:spPr>
          <a:xfrm>
            <a:off x="685800" y="3188970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Касовий розрив 30–120 днів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6"/>
          <p:cNvSpPr/>
          <p:nvPr/>
        </p:nvSpPr>
        <p:spPr>
          <a:xfrm>
            <a:off x="2640330" y="3154680"/>
            <a:ext cx="21259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6"/>
          <p:cNvSpPr/>
          <p:nvPr/>
        </p:nvSpPr>
        <p:spPr>
          <a:xfrm>
            <a:off x="2674620" y="3188970"/>
            <a:ext cx="20574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trade loan / factoring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6"/>
          <p:cNvSpPr/>
          <p:nvPr/>
        </p:nvSpPr>
        <p:spPr>
          <a:xfrm>
            <a:off x="4766310" y="3154680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6"/>
          <p:cNvSpPr/>
          <p:nvPr/>
        </p:nvSpPr>
        <p:spPr>
          <a:xfrm>
            <a:off x="4800600" y="3188970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стала дебіторка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6"/>
          <p:cNvSpPr/>
          <p:nvPr/>
        </p:nvSpPr>
        <p:spPr>
          <a:xfrm>
            <a:off x="6480810" y="3154680"/>
            <a:ext cx="20574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"/>
          <p:cNvSpPr/>
          <p:nvPr/>
        </p:nvSpPr>
        <p:spPr>
          <a:xfrm>
            <a:off x="6515100" y="3188970"/>
            <a:ext cx="19888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вартість і дисципліна дебіторки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6"/>
          <p:cNvSpPr/>
          <p:nvPr/>
        </p:nvSpPr>
        <p:spPr>
          <a:xfrm>
            <a:off x="651510" y="3470148"/>
            <a:ext cx="198882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6"/>
          <p:cNvSpPr/>
          <p:nvPr/>
        </p:nvSpPr>
        <p:spPr>
          <a:xfrm>
            <a:off x="685800" y="3504438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Новий ризиковий контрагент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6"/>
          <p:cNvSpPr/>
          <p:nvPr/>
        </p:nvSpPr>
        <p:spPr>
          <a:xfrm>
            <a:off x="2640330" y="3470148"/>
            <a:ext cx="21259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6"/>
          <p:cNvSpPr/>
          <p:nvPr/>
        </p:nvSpPr>
        <p:spPr>
          <a:xfrm>
            <a:off x="2674620" y="3504438"/>
            <a:ext cx="20574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LC / підтверджений LC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4766310" y="3470148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6"/>
          <p:cNvSpPr/>
          <p:nvPr/>
        </p:nvSpPr>
        <p:spPr>
          <a:xfrm>
            <a:off x="4800600" y="3504438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готовність банку працювати з документами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6480810" y="3470148"/>
            <a:ext cx="20574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6"/>
          <p:cNvSpPr/>
          <p:nvPr/>
        </p:nvSpPr>
        <p:spPr>
          <a:xfrm>
            <a:off x="6515100" y="3504438"/>
            <a:ext cx="19888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документарні розбіжності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651510" y="3785616"/>
            <a:ext cx="19888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6"/>
          <p:cNvSpPr/>
          <p:nvPr/>
        </p:nvSpPr>
        <p:spPr>
          <a:xfrm>
            <a:off x="685800" y="3819906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Великий інфраструктурний проєкт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640330" y="3785616"/>
            <a:ext cx="21259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6"/>
          <p:cNvSpPr/>
          <p:nvPr/>
        </p:nvSpPr>
        <p:spPr>
          <a:xfrm>
            <a:off x="2674620" y="3819906"/>
            <a:ext cx="20574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синдикат / project finance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766310" y="3785616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6"/>
          <p:cNvSpPr/>
          <p:nvPr/>
        </p:nvSpPr>
        <p:spPr>
          <a:xfrm>
            <a:off x="4800600" y="3819906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прогнозовані cash-flow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6480810" y="3785616"/>
            <a:ext cx="20574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6"/>
          <p:cNvSpPr/>
          <p:nvPr/>
        </p:nvSpPr>
        <p:spPr>
          <a:xfrm>
            <a:off x="6515100" y="3819906"/>
            <a:ext cx="19888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затримка окупності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651510" y="4101084"/>
            <a:ext cx="198882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6"/>
          <p:cNvSpPr/>
          <p:nvPr/>
        </p:nvSpPr>
        <p:spPr>
          <a:xfrm>
            <a:off x="685800" y="4135374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Швидке масштабування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2640330" y="4101084"/>
            <a:ext cx="21259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6"/>
          <p:cNvSpPr/>
          <p:nvPr/>
        </p:nvSpPr>
        <p:spPr>
          <a:xfrm>
            <a:off x="2674620" y="4135374"/>
            <a:ext cx="20574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PE / VC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4766310" y="4101084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6"/>
          <p:cNvSpPr/>
          <p:nvPr/>
        </p:nvSpPr>
        <p:spPr>
          <a:xfrm>
            <a:off x="4800600" y="4135374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високий потенціал зростання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6480810" y="4101084"/>
            <a:ext cx="20574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6"/>
          <p:cNvSpPr/>
          <p:nvPr/>
        </p:nvSpPr>
        <p:spPr>
          <a:xfrm>
            <a:off x="6515100" y="4135374"/>
            <a:ext cx="19888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розмиття контролю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finance_presentation/assets/warehouse.jpg" id="574" name="Google Shape;574;p27"/>
          <p:cNvPicPr preferRelativeResize="0"/>
          <p:nvPr/>
        </p:nvPicPr>
        <p:blipFill rotWithShape="1">
          <a:blip r:embed="rId3">
            <a:alphaModFix/>
          </a:blip>
          <a:srcRect b="28906" l="0" r="0" t="28906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27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F172A">
              <a:alpha val="54901"/>
            </a:srgbClr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493776" y="651510"/>
            <a:ext cx="4869180" cy="651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КЕЙС: КОНТРАКТ, ЩО МОЖЕ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uk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ЗБЕРЕГТИ 120 РОБОЧИХ МІСЦЬ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7"/>
          <p:cNvSpPr/>
          <p:nvPr/>
        </p:nvSpPr>
        <p:spPr>
          <a:xfrm>
            <a:off x="507492" y="1405890"/>
            <a:ext cx="1508760" cy="164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FAE5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D1FAE5"/>
                </a:solidFill>
                <a:latin typeface="Arial"/>
                <a:ea typeface="Arial"/>
                <a:cs typeface="Arial"/>
                <a:sym typeface="Arial"/>
              </a:rPr>
              <a:t>Навчальний композитний кейс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7"/>
          <p:cNvSpPr/>
          <p:nvPr/>
        </p:nvSpPr>
        <p:spPr>
          <a:xfrm>
            <a:off x="507492" y="1680210"/>
            <a:ext cx="3669030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AFC"/>
              </a:buClr>
              <a:buSzPts val="1100"/>
              <a:buFont typeface="Arial"/>
              <a:buNone/>
            </a:pPr>
            <a:r>
              <a:rPr b="0" i="0" lang="uk" sz="1100" u="none" cap="none" strike="noStrike">
                <a:solidFill>
                  <a:srgbClr val="F8FAFC"/>
                </a:solidFill>
                <a:latin typeface="Arial"/>
                <a:ea typeface="Arial"/>
                <a:cs typeface="Arial"/>
                <a:sym typeface="Arial"/>
              </a:rPr>
              <a:t>Український виробник пакувального обладнання отримує шанс на трирічний контракт з польським дистриб’ютором на €4 млн. Передоплата — лише 10%, оплата решти — через 90 днів після відвантаження. Щоб виконати контракт, компанії потрібні: оборотний капітал, захист від валютного ризику, податково прозора структура і жорсткий контроль бюджету.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7"/>
          <p:cNvSpPr/>
          <p:nvPr/>
        </p:nvSpPr>
        <p:spPr>
          <a:xfrm>
            <a:off x="507492" y="3566160"/>
            <a:ext cx="3840480" cy="788670"/>
          </a:xfrm>
          <a:prstGeom prst="roundRect">
            <a:avLst>
              <a:gd fmla="val 4348" name="adj"/>
            </a:avLst>
          </a:prstGeom>
          <a:solidFill>
            <a:srgbClr val="0B1220">
              <a:alpha val="74117"/>
            </a:srgbClr>
          </a:solidFill>
          <a:ln cap="flat" cmpd="sng" w="12700">
            <a:solidFill>
              <a:srgbClr val="FFFFFF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7"/>
          <p:cNvSpPr/>
          <p:nvPr/>
        </p:nvSpPr>
        <p:spPr>
          <a:xfrm>
            <a:off x="651510" y="3737610"/>
            <a:ext cx="3552444" cy="377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1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Емоційна ставка кейсу: якщо компанія не збудує правильну фінансову архітектуру, вона втратить не лише маржу, а й можливість утримати команду та закріпитися на ринку ЄС.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8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8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8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8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Кейс: фінансова архітектура контракту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8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Не один інструмент, а поєднання рішень на різних етапах.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8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8"/>
          <p:cNvSpPr/>
          <p:nvPr/>
        </p:nvSpPr>
        <p:spPr>
          <a:xfrm>
            <a:off x="7461504" y="301752"/>
            <a:ext cx="1165860" cy="233172"/>
          </a:xfrm>
          <a:prstGeom prst="roundRect">
            <a:avLst>
              <a:gd fmla="val 20588" name="adj"/>
            </a:avLst>
          </a:prstGeom>
          <a:solidFill>
            <a:srgbClr val="FEF3C7"/>
          </a:solidFill>
          <a:ln cap="flat" cmpd="sng" w="12700">
            <a:solidFill>
              <a:srgbClr val="F59E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8"/>
          <p:cNvSpPr/>
          <p:nvPr/>
        </p:nvSpPr>
        <p:spPr>
          <a:xfrm>
            <a:off x="7530084" y="349758"/>
            <a:ext cx="102870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400E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92400E"/>
                </a:solidFill>
                <a:latin typeface="Arial"/>
                <a:ea typeface="Arial"/>
                <a:cs typeface="Arial"/>
                <a:sym typeface="Arial"/>
              </a:rPr>
              <a:t>CASE 1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8"/>
          <p:cNvSpPr/>
          <p:nvPr/>
        </p:nvSpPr>
        <p:spPr>
          <a:xfrm>
            <a:off x="576072" y="36484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8"/>
          <p:cNvSpPr/>
          <p:nvPr/>
        </p:nvSpPr>
        <p:spPr>
          <a:xfrm>
            <a:off x="600075" y="3672459"/>
            <a:ext cx="61722" cy="61722"/>
          </a:xfrm>
          <a:prstGeom prst="ellipse">
            <a:avLst/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8"/>
          <p:cNvSpPr/>
          <p:nvPr/>
        </p:nvSpPr>
        <p:spPr>
          <a:xfrm>
            <a:off x="185166" y="37856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/>
          <p:nvPr/>
        </p:nvSpPr>
        <p:spPr>
          <a:xfrm>
            <a:off x="137160" y="39502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контракт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2496312" y="36484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8"/>
          <p:cNvSpPr/>
          <p:nvPr/>
        </p:nvSpPr>
        <p:spPr>
          <a:xfrm>
            <a:off x="2520315" y="3672459"/>
            <a:ext cx="61722" cy="61722"/>
          </a:xfrm>
          <a:prstGeom prst="ellipse">
            <a:avLst/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8"/>
          <p:cNvSpPr/>
          <p:nvPr/>
        </p:nvSpPr>
        <p:spPr>
          <a:xfrm>
            <a:off x="2105406" y="37856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T+20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8"/>
          <p:cNvSpPr/>
          <p:nvPr/>
        </p:nvSpPr>
        <p:spPr>
          <a:xfrm>
            <a:off x="2057400" y="39502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закупівлі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8"/>
          <p:cNvSpPr/>
          <p:nvPr/>
        </p:nvSpPr>
        <p:spPr>
          <a:xfrm>
            <a:off x="4416552" y="36484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8"/>
          <p:cNvSpPr/>
          <p:nvPr/>
        </p:nvSpPr>
        <p:spPr>
          <a:xfrm>
            <a:off x="4440555" y="3672459"/>
            <a:ext cx="61722" cy="61722"/>
          </a:xfrm>
          <a:prstGeom prst="ellipse">
            <a:avLst/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8"/>
          <p:cNvSpPr/>
          <p:nvPr/>
        </p:nvSpPr>
        <p:spPr>
          <a:xfrm>
            <a:off x="4025646" y="37856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T+60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8"/>
          <p:cNvSpPr/>
          <p:nvPr/>
        </p:nvSpPr>
        <p:spPr>
          <a:xfrm>
            <a:off x="3977640" y="39502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виробництво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8"/>
          <p:cNvSpPr/>
          <p:nvPr/>
        </p:nvSpPr>
        <p:spPr>
          <a:xfrm>
            <a:off x="6336792" y="36484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8"/>
          <p:cNvSpPr/>
          <p:nvPr/>
        </p:nvSpPr>
        <p:spPr>
          <a:xfrm>
            <a:off x="6360795" y="3672459"/>
            <a:ext cx="61722" cy="61722"/>
          </a:xfrm>
          <a:prstGeom prst="ellipse">
            <a:avLst/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8"/>
          <p:cNvSpPr/>
          <p:nvPr/>
        </p:nvSpPr>
        <p:spPr>
          <a:xfrm>
            <a:off x="5945886" y="37856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T+90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5897880" y="39502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відвантаження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8"/>
          <p:cNvSpPr/>
          <p:nvPr/>
        </p:nvSpPr>
        <p:spPr>
          <a:xfrm>
            <a:off x="8257032" y="36484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8"/>
          <p:cNvSpPr/>
          <p:nvPr/>
        </p:nvSpPr>
        <p:spPr>
          <a:xfrm>
            <a:off x="8281035" y="3672459"/>
            <a:ext cx="61722" cy="61722"/>
          </a:xfrm>
          <a:prstGeom prst="ellipse">
            <a:avLst/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8"/>
          <p:cNvSpPr/>
          <p:nvPr/>
        </p:nvSpPr>
        <p:spPr>
          <a:xfrm>
            <a:off x="7866126" y="37856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T+180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8"/>
          <p:cNvSpPr/>
          <p:nvPr/>
        </p:nvSpPr>
        <p:spPr>
          <a:xfrm>
            <a:off x="7818120" y="39502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оплата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8"/>
          <p:cNvSpPr/>
          <p:nvPr/>
        </p:nvSpPr>
        <p:spPr>
          <a:xfrm>
            <a:off x="630936" y="1200150"/>
            <a:ext cx="1543050" cy="174879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8"/>
          <p:cNvSpPr/>
          <p:nvPr/>
        </p:nvSpPr>
        <p:spPr>
          <a:xfrm>
            <a:off x="644652" y="1213866"/>
            <a:ext cx="82296" cy="172135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8"/>
          <p:cNvSpPr/>
          <p:nvPr/>
        </p:nvSpPr>
        <p:spPr>
          <a:xfrm>
            <a:off x="781812" y="13098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10% передоплата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8"/>
          <p:cNvSpPr/>
          <p:nvPr/>
        </p:nvSpPr>
        <p:spPr>
          <a:xfrm>
            <a:off x="781812" y="1570482"/>
            <a:ext cx="1337310" cy="1282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Дає стартовий cash buffer, але не покриває весь виробничий цикл.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8"/>
          <p:cNvSpPr/>
          <p:nvPr/>
        </p:nvSpPr>
        <p:spPr>
          <a:xfrm>
            <a:off x="2297430" y="1200150"/>
            <a:ext cx="1543050" cy="174879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8"/>
          <p:cNvSpPr/>
          <p:nvPr/>
        </p:nvSpPr>
        <p:spPr>
          <a:xfrm>
            <a:off x="2311146" y="1213866"/>
            <a:ext cx="82296" cy="172135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8"/>
          <p:cNvSpPr/>
          <p:nvPr/>
        </p:nvSpPr>
        <p:spPr>
          <a:xfrm>
            <a:off x="2448306" y="13098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Кредитна лінія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8"/>
          <p:cNvSpPr/>
          <p:nvPr/>
        </p:nvSpPr>
        <p:spPr>
          <a:xfrm>
            <a:off x="2448306" y="1570482"/>
            <a:ext cx="1337310" cy="1282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Покриває закупівлю компонентів та зарплату до моменту відвантаження.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8"/>
          <p:cNvSpPr/>
          <p:nvPr/>
        </p:nvSpPr>
        <p:spPr>
          <a:xfrm>
            <a:off x="3963924" y="1200150"/>
            <a:ext cx="1543050" cy="174879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8"/>
          <p:cNvSpPr/>
          <p:nvPr/>
        </p:nvSpPr>
        <p:spPr>
          <a:xfrm>
            <a:off x="3977640" y="1213866"/>
            <a:ext cx="82296" cy="172135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8"/>
          <p:cNvSpPr/>
          <p:nvPr/>
        </p:nvSpPr>
        <p:spPr>
          <a:xfrm>
            <a:off x="4114800" y="13098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Підтверджений LC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8"/>
          <p:cNvSpPr/>
          <p:nvPr/>
        </p:nvSpPr>
        <p:spPr>
          <a:xfrm>
            <a:off x="4114800" y="1570482"/>
            <a:ext cx="1337310" cy="1282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Знижує ризик неплатежу з боку нового іноземного покупця.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8"/>
          <p:cNvSpPr/>
          <p:nvPr/>
        </p:nvSpPr>
        <p:spPr>
          <a:xfrm>
            <a:off x="5630418" y="1200150"/>
            <a:ext cx="1543050" cy="174879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8"/>
          <p:cNvSpPr/>
          <p:nvPr/>
        </p:nvSpPr>
        <p:spPr>
          <a:xfrm>
            <a:off x="5644134" y="1213866"/>
            <a:ext cx="82296" cy="172135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8"/>
          <p:cNvSpPr/>
          <p:nvPr/>
        </p:nvSpPr>
        <p:spPr>
          <a:xfrm>
            <a:off x="5781294" y="13098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Форвард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8"/>
          <p:cNvSpPr/>
          <p:nvPr/>
        </p:nvSpPr>
        <p:spPr>
          <a:xfrm>
            <a:off x="5781294" y="1570482"/>
            <a:ext cx="1337310" cy="1282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Фіксує курс для частини валютних надходжень і захищає маржу.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8"/>
          <p:cNvSpPr/>
          <p:nvPr/>
        </p:nvSpPr>
        <p:spPr>
          <a:xfrm>
            <a:off x="7296912" y="1200150"/>
            <a:ext cx="1165860" cy="174879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8"/>
          <p:cNvSpPr/>
          <p:nvPr/>
        </p:nvSpPr>
        <p:spPr>
          <a:xfrm>
            <a:off x="7310628" y="1213866"/>
            <a:ext cx="82296" cy="172135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8"/>
          <p:cNvSpPr/>
          <p:nvPr/>
        </p:nvSpPr>
        <p:spPr>
          <a:xfrm>
            <a:off x="7447788" y="1309878"/>
            <a:ext cx="94640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Rolling budget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7447788" y="1570482"/>
            <a:ext cx="960120" cy="1282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Дає змогу бачити касовий розрив щомісяця.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finance_presentation/assets/trading.jpg" id="639" name="Google Shape;639;p29"/>
          <p:cNvPicPr preferRelativeResize="0"/>
          <p:nvPr/>
        </p:nvPicPr>
        <p:blipFill rotWithShape="1">
          <a:blip r:embed="rId3">
            <a:alphaModFix/>
          </a:blip>
          <a:srcRect b="7805" l="0" r="0" t="7814"/>
          <a:stretch/>
        </p:blipFill>
        <p:spPr>
          <a:xfrm>
            <a:off x="0" y="0"/>
            <a:ext cx="914376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29"/>
          <p:cNvSpPr/>
          <p:nvPr/>
        </p:nvSpPr>
        <p:spPr>
          <a:xfrm>
            <a:off x="0" y="0"/>
            <a:ext cx="9143700" cy="5143500"/>
          </a:xfrm>
          <a:prstGeom prst="rect">
            <a:avLst/>
          </a:prstGeom>
          <a:solidFill>
            <a:srgbClr val="0F172A">
              <a:alpha val="65100"/>
            </a:srgbClr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493776" y="3909060"/>
            <a:ext cx="3154800" cy="82200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9"/>
          <p:cNvSpPr/>
          <p:nvPr/>
        </p:nvSpPr>
        <p:spPr>
          <a:xfrm>
            <a:off x="493776" y="4080510"/>
            <a:ext cx="5212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uk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Валютне регулювання і валютні ризики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/>
          <p:nvPr/>
        </p:nvSpPr>
        <p:spPr>
          <a:xfrm>
            <a:off x="493776" y="4539996"/>
            <a:ext cx="57606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1000"/>
              <a:buFont typeface="Arial"/>
              <a:buNone/>
            </a:pPr>
            <a:r>
              <a:rPr b="0" i="1" lang="uk" sz="10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Курс — це не фон бізнесу, а один з головних драйверів прибутковості.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0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0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0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Чому валютний ризик настільки важливий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0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У міжнародній торгівлі прибуток часто «живе» в іншій валюті, ніж витрати або борг.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0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0"/>
          <p:cNvSpPr/>
          <p:nvPr/>
        </p:nvSpPr>
        <p:spPr>
          <a:xfrm>
            <a:off x="617220" y="1303020"/>
            <a:ext cx="25717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0"/>
          <p:cNvSpPr/>
          <p:nvPr/>
        </p:nvSpPr>
        <p:spPr>
          <a:xfrm>
            <a:off x="630936" y="1316736"/>
            <a:ext cx="82296" cy="151561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0"/>
          <p:cNvSpPr/>
          <p:nvPr/>
        </p:nvSpPr>
        <p:spPr>
          <a:xfrm>
            <a:off x="768096" y="1412748"/>
            <a:ext cx="23522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Transaction risk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0"/>
          <p:cNvSpPr/>
          <p:nvPr/>
        </p:nvSpPr>
        <p:spPr>
          <a:xfrm>
            <a:off x="768096" y="1673352"/>
            <a:ext cx="23660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Курс змінюється між датою контракту й датою фактичного платежу. Це ризик конкретної угоди.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0"/>
          <p:cNvSpPr/>
          <p:nvPr/>
        </p:nvSpPr>
        <p:spPr>
          <a:xfrm>
            <a:off x="3284982" y="1303020"/>
            <a:ext cx="25717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0"/>
          <p:cNvSpPr/>
          <p:nvPr/>
        </p:nvSpPr>
        <p:spPr>
          <a:xfrm>
            <a:off x="3298698" y="1316736"/>
            <a:ext cx="82296" cy="151561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0"/>
          <p:cNvSpPr/>
          <p:nvPr/>
        </p:nvSpPr>
        <p:spPr>
          <a:xfrm>
            <a:off x="3435858" y="1412748"/>
            <a:ext cx="23522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Translation risk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0"/>
          <p:cNvSpPr/>
          <p:nvPr/>
        </p:nvSpPr>
        <p:spPr>
          <a:xfrm>
            <a:off x="3435858" y="1673352"/>
            <a:ext cx="23660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Переоцінка валютних активів, зобов’язань і звітності групи при консолідації.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0"/>
          <p:cNvSpPr/>
          <p:nvPr/>
        </p:nvSpPr>
        <p:spPr>
          <a:xfrm>
            <a:off x="5952744" y="1303020"/>
            <a:ext cx="25717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0"/>
          <p:cNvSpPr/>
          <p:nvPr/>
        </p:nvSpPr>
        <p:spPr>
          <a:xfrm>
            <a:off x="5966460" y="1316736"/>
            <a:ext cx="82296" cy="151561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6103620" y="1412748"/>
            <a:ext cx="23522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Economic risk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0"/>
          <p:cNvSpPr/>
          <p:nvPr/>
        </p:nvSpPr>
        <p:spPr>
          <a:xfrm>
            <a:off x="6103620" y="1673352"/>
            <a:ext cx="23660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Довгостроковий вплив курсу на конкурентоспроможність, ціноутворення і структуру витрат.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0"/>
          <p:cNvSpPr/>
          <p:nvPr/>
        </p:nvSpPr>
        <p:spPr>
          <a:xfrm>
            <a:off x="685800" y="3257550"/>
            <a:ext cx="771525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0"/>
          <p:cNvSpPr/>
          <p:nvPr/>
        </p:nvSpPr>
        <p:spPr>
          <a:xfrm>
            <a:off x="699516" y="3271266"/>
            <a:ext cx="82296" cy="62407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0"/>
          <p:cNvSpPr/>
          <p:nvPr/>
        </p:nvSpPr>
        <p:spPr>
          <a:xfrm>
            <a:off x="836676" y="3367278"/>
            <a:ext cx="74957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Головний висновок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0"/>
          <p:cNvSpPr/>
          <p:nvPr/>
        </p:nvSpPr>
        <p:spPr>
          <a:xfrm>
            <a:off x="836676" y="3627882"/>
            <a:ext cx="750951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Валютний ризик — це не лише «ризик втратити на курсі». Це ризик отримати неправильну ціну, неправильну структуру витрат і неправильний бюджет.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1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1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Інструменти валютного регулювання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Адаптовано з лекції: прямі та непрямі способи впливу держави на валютний ринок.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1"/>
          <p:cNvSpPr/>
          <p:nvPr/>
        </p:nvSpPr>
        <p:spPr>
          <a:xfrm>
            <a:off x="582930" y="1200150"/>
            <a:ext cx="20574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617220" y="1255014"/>
            <a:ext cx="19888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Тип впливу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2640330" y="1200150"/>
            <a:ext cx="301752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2674620" y="1255014"/>
            <a:ext cx="29489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Інструменти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5657850" y="1200150"/>
            <a:ext cx="301752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5692140" y="1255014"/>
            <a:ext cx="29489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Як це відчуває бізнес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582930" y="1543050"/>
            <a:ext cx="20574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617220" y="1577340"/>
            <a:ext cx="19888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Прямі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2640330" y="1543050"/>
            <a:ext cx="30175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1"/>
          <p:cNvSpPr/>
          <p:nvPr/>
        </p:nvSpPr>
        <p:spPr>
          <a:xfrm>
            <a:off x="2674620" y="1577340"/>
            <a:ext cx="29489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валютні обмеження; ліцензування; інтервенції; вимоги до валютної виручки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5657850" y="1543050"/>
            <a:ext cx="30175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1"/>
          <p:cNvSpPr/>
          <p:nvPr/>
        </p:nvSpPr>
        <p:spPr>
          <a:xfrm>
            <a:off x="5692140" y="1577340"/>
            <a:ext cx="29489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змінюються правила доступу до валюти, терміни розрахунків і вартість комплаєнсу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82930" y="1858518"/>
            <a:ext cx="20574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1"/>
          <p:cNvSpPr/>
          <p:nvPr/>
        </p:nvSpPr>
        <p:spPr>
          <a:xfrm>
            <a:off x="617220" y="1892808"/>
            <a:ext cx="19888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Непрямі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2640330" y="1858518"/>
            <a:ext cx="301752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1"/>
          <p:cNvSpPr/>
          <p:nvPr/>
        </p:nvSpPr>
        <p:spPr>
          <a:xfrm>
            <a:off x="2674620" y="1892808"/>
            <a:ext cx="29489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облікова ставка; операції на відкритому ринку; резервування; обмеження руху капіталу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5657850" y="1858518"/>
            <a:ext cx="301752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1"/>
          <p:cNvSpPr/>
          <p:nvPr/>
        </p:nvSpPr>
        <p:spPr>
          <a:xfrm>
            <a:off x="5692140" y="1892808"/>
            <a:ext cx="29489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через вартість грошей, ліквідність банків і стимули до зберігання/продажу валюти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582930" y="2173986"/>
            <a:ext cx="20574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1"/>
          <p:cNvSpPr/>
          <p:nvPr/>
        </p:nvSpPr>
        <p:spPr>
          <a:xfrm>
            <a:off x="617220" y="2208276"/>
            <a:ext cx="19888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Адміністративні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2640330" y="2173986"/>
            <a:ext cx="30175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1"/>
          <p:cNvSpPr/>
          <p:nvPr/>
        </p:nvSpPr>
        <p:spPr>
          <a:xfrm>
            <a:off x="2674620" y="2208276"/>
            <a:ext cx="29489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звітність, контроль строків, документальні вимоги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5657850" y="2173986"/>
            <a:ext cx="30175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1"/>
          <p:cNvSpPr/>
          <p:nvPr/>
        </p:nvSpPr>
        <p:spPr>
          <a:xfrm>
            <a:off x="5692140" y="2208276"/>
            <a:ext cx="29489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посилюється навантаження на treasury, бухгалтерію та юридичну функцію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1"/>
          <p:cNvSpPr/>
          <p:nvPr/>
        </p:nvSpPr>
        <p:spPr>
          <a:xfrm>
            <a:off x="651510" y="3394710"/>
            <a:ext cx="771525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1"/>
          <p:cNvSpPr/>
          <p:nvPr/>
        </p:nvSpPr>
        <p:spPr>
          <a:xfrm>
            <a:off x="665226" y="3408426"/>
            <a:ext cx="82296" cy="6240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1"/>
          <p:cNvSpPr/>
          <p:nvPr/>
        </p:nvSpPr>
        <p:spPr>
          <a:xfrm>
            <a:off x="802386" y="3504438"/>
            <a:ext cx="74957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Для менеджера ЗЕД це означає одне: валютна стратегія має бути синхронізована з регуляторним календарем, а не лише з прогнозом курсу.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1"/>
          <p:cNvSpPr/>
          <p:nvPr/>
        </p:nvSpPr>
        <p:spPr>
          <a:xfrm>
            <a:off x="802386" y="3765042"/>
            <a:ext cx="750951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2563EB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2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2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2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Де саме виникає FX-ризик у торговельному циклі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2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Ризик починається раніше, ніж компанія бачить рахунок у банку.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2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1" name="Google Shape;721;p32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AAB4C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2" name="Google Shape;722;p32"/>
          <p:cNvSpPr/>
          <p:nvPr/>
        </p:nvSpPr>
        <p:spPr>
          <a:xfrm>
            <a:off x="596646" y="23454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2"/>
          <p:cNvSpPr/>
          <p:nvPr/>
        </p:nvSpPr>
        <p:spPr>
          <a:xfrm>
            <a:off x="620649" y="236943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2"/>
          <p:cNvSpPr/>
          <p:nvPr/>
        </p:nvSpPr>
        <p:spPr>
          <a:xfrm>
            <a:off x="205740" y="24825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Котирування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2"/>
          <p:cNvSpPr/>
          <p:nvPr/>
        </p:nvSpPr>
        <p:spPr>
          <a:xfrm>
            <a:off x="157734" y="26471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валюта ціни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2"/>
          <p:cNvSpPr/>
          <p:nvPr/>
        </p:nvSpPr>
        <p:spPr>
          <a:xfrm>
            <a:off x="2132838" y="23454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2"/>
          <p:cNvSpPr/>
          <p:nvPr/>
        </p:nvSpPr>
        <p:spPr>
          <a:xfrm>
            <a:off x="2156841" y="236943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2"/>
          <p:cNvSpPr/>
          <p:nvPr/>
        </p:nvSpPr>
        <p:spPr>
          <a:xfrm>
            <a:off x="1741932" y="24825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Контракт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/>
          <p:nvPr/>
        </p:nvSpPr>
        <p:spPr>
          <a:xfrm>
            <a:off x="1693926" y="26471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валюта зобов’язань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/>
          <p:nvPr/>
        </p:nvSpPr>
        <p:spPr>
          <a:xfrm>
            <a:off x="3669030" y="23454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2"/>
          <p:cNvSpPr/>
          <p:nvPr/>
        </p:nvSpPr>
        <p:spPr>
          <a:xfrm>
            <a:off x="3693033" y="236943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2"/>
          <p:cNvSpPr/>
          <p:nvPr/>
        </p:nvSpPr>
        <p:spPr>
          <a:xfrm>
            <a:off x="3278124" y="24825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Закупівлі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3230118" y="26471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валюта витрат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5205222" y="23454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2"/>
          <p:cNvSpPr/>
          <p:nvPr/>
        </p:nvSpPr>
        <p:spPr>
          <a:xfrm>
            <a:off x="5229225" y="236943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2"/>
          <p:cNvSpPr/>
          <p:nvPr/>
        </p:nvSpPr>
        <p:spPr>
          <a:xfrm>
            <a:off x="4814316" y="24825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Кредит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2"/>
          <p:cNvSpPr/>
          <p:nvPr/>
        </p:nvSpPr>
        <p:spPr>
          <a:xfrm>
            <a:off x="4766310" y="26471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валюта боргу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2"/>
          <p:cNvSpPr/>
          <p:nvPr/>
        </p:nvSpPr>
        <p:spPr>
          <a:xfrm>
            <a:off x="6741414" y="23454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2"/>
          <p:cNvSpPr/>
          <p:nvPr/>
        </p:nvSpPr>
        <p:spPr>
          <a:xfrm>
            <a:off x="6765417" y="236943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2"/>
          <p:cNvSpPr/>
          <p:nvPr/>
        </p:nvSpPr>
        <p:spPr>
          <a:xfrm>
            <a:off x="6350508" y="24825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Платіж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2"/>
          <p:cNvSpPr/>
          <p:nvPr/>
        </p:nvSpPr>
        <p:spPr>
          <a:xfrm>
            <a:off x="6302502" y="26471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валюта виручки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2"/>
          <p:cNvSpPr/>
          <p:nvPr/>
        </p:nvSpPr>
        <p:spPr>
          <a:xfrm>
            <a:off x="8277606" y="23454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2"/>
          <p:cNvSpPr/>
          <p:nvPr/>
        </p:nvSpPr>
        <p:spPr>
          <a:xfrm>
            <a:off x="8301609" y="236943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2"/>
          <p:cNvSpPr/>
          <p:nvPr/>
        </p:nvSpPr>
        <p:spPr>
          <a:xfrm>
            <a:off x="7886700" y="24825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Звітність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/>
          <p:nvPr/>
        </p:nvSpPr>
        <p:spPr>
          <a:xfrm>
            <a:off x="7838694" y="26471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валюта бюджету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2"/>
          <p:cNvSpPr/>
          <p:nvPr/>
        </p:nvSpPr>
        <p:spPr>
          <a:xfrm>
            <a:off x="685800" y="1234440"/>
            <a:ext cx="2366010" cy="754380"/>
          </a:xfrm>
          <a:prstGeom prst="roundRect">
            <a:avLst>
              <a:gd fmla="val 5455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2"/>
          <p:cNvSpPr/>
          <p:nvPr/>
        </p:nvSpPr>
        <p:spPr>
          <a:xfrm>
            <a:off x="699516" y="1248156"/>
            <a:ext cx="82296" cy="72694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2"/>
          <p:cNvSpPr/>
          <p:nvPr/>
        </p:nvSpPr>
        <p:spPr>
          <a:xfrm>
            <a:off x="836676" y="1344168"/>
            <a:ext cx="21465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Типова помилка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836676" y="1604772"/>
            <a:ext cx="216027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Компанія хеджує лише фінальний платіж, але не враховує валюту закупівель, кредиту або цінової формули контракту.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2"/>
          <p:cNvSpPr/>
          <p:nvPr/>
        </p:nvSpPr>
        <p:spPr>
          <a:xfrm>
            <a:off x="3346704" y="1234440"/>
            <a:ext cx="2366010" cy="754380"/>
          </a:xfrm>
          <a:prstGeom prst="roundRect">
            <a:avLst>
              <a:gd fmla="val 5455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2"/>
          <p:cNvSpPr/>
          <p:nvPr/>
        </p:nvSpPr>
        <p:spPr>
          <a:xfrm>
            <a:off x="3360420" y="1248156"/>
            <a:ext cx="82296" cy="72694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2"/>
          <p:cNvSpPr/>
          <p:nvPr/>
        </p:nvSpPr>
        <p:spPr>
          <a:xfrm>
            <a:off x="3497580" y="1344168"/>
            <a:ext cx="21465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Краща практика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2"/>
          <p:cNvSpPr/>
          <p:nvPr/>
        </p:nvSpPr>
        <p:spPr>
          <a:xfrm>
            <a:off x="3497580" y="1604772"/>
            <a:ext cx="216027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Будувати карту валютних експозицій по всьому циклу: what is priced, what is paid, what is financed?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2"/>
          <p:cNvSpPr/>
          <p:nvPr/>
        </p:nvSpPr>
        <p:spPr>
          <a:xfrm>
            <a:off x="6000750" y="1234440"/>
            <a:ext cx="2366010" cy="754380"/>
          </a:xfrm>
          <a:prstGeom prst="roundRect">
            <a:avLst>
              <a:gd fmla="val 5455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2"/>
          <p:cNvSpPr/>
          <p:nvPr/>
        </p:nvSpPr>
        <p:spPr>
          <a:xfrm>
            <a:off x="6014466" y="1248156"/>
            <a:ext cx="82296" cy="72694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2"/>
          <p:cNvSpPr/>
          <p:nvPr/>
        </p:nvSpPr>
        <p:spPr>
          <a:xfrm>
            <a:off x="6151626" y="1344168"/>
            <a:ext cx="21465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Treasury mindset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2"/>
          <p:cNvSpPr/>
          <p:nvPr/>
        </p:nvSpPr>
        <p:spPr>
          <a:xfrm>
            <a:off x="6151626" y="1604772"/>
            <a:ext cx="216027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FX — це частина pricing, procurement, debt management і budgeting одночасно.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3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33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3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3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Інструменти хеджування: що купує компанія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3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Фіксацію? Гнучкість? Час? Або право на рішення?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3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3"/>
          <p:cNvSpPr/>
          <p:nvPr/>
        </p:nvSpPr>
        <p:spPr>
          <a:xfrm>
            <a:off x="493776" y="1165860"/>
            <a:ext cx="13716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3"/>
          <p:cNvSpPr/>
          <p:nvPr/>
        </p:nvSpPr>
        <p:spPr>
          <a:xfrm>
            <a:off x="528066" y="1220724"/>
            <a:ext cx="13030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Інструмент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3"/>
          <p:cNvSpPr/>
          <p:nvPr/>
        </p:nvSpPr>
        <p:spPr>
          <a:xfrm>
            <a:off x="1865376" y="1165860"/>
            <a:ext cx="157734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3"/>
          <p:cNvSpPr/>
          <p:nvPr/>
        </p:nvSpPr>
        <p:spPr>
          <a:xfrm>
            <a:off x="1899666" y="1220724"/>
            <a:ext cx="1508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 дає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3442716" y="1165860"/>
            <a:ext cx="13716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3"/>
          <p:cNvSpPr/>
          <p:nvPr/>
        </p:nvSpPr>
        <p:spPr>
          <a:xfrm>
            <a:off x="3477006" y="1220724"/>
            <a:ext cx="13030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Ціна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3"/>
          <p:cNvSpPr/>
          <p:nvPr/>
        </p:nvSpPr>
        <p:spPr>
          <a:xfrm>
            <a:off x="4814316" y="1165860"/>
            <a:ext cx="150876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3"/>
          <p:cNvSpPr/>
          <p:nvPr/>
        </p:nvSpPr>
        <p:spPr>
          <a:xfrm>
            <a:off x="4848606" y="1220724"/>
            <a:ext cx="14401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Гнучкість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3"/>
          <p:cNvSpPr/>
          <p:nvPr/>
        </p:nvSpPr>
        <p:spPr>
          <a:xfrm>
            <a:off x="6323076" y="1165860"/>
            <a:ext cx="253746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33"/>
          <p:cNvSpPr/>
          <p:nvPr/>
        </p:nvSpPr>
        <p:spPr>
          <a:xfrm>
            <a:off x="6357366" y="1220724"/>
            <a:ext cx="24688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Коли доцільний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3"/>
          <p:cNvSpPr/>
          <p:nvPr/>
        </p:nvSpPr>
        <p:spPr>
          <a:xfrm>
            <a:off x="493776" y="1508760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3"/>
          <p:cNvSpPr/>
          <p:nvPr/>
        </p:nvSpPr>
        <p:spPr>
          <a:xfrm>
            <a:off x="528066" y="1543050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Forward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3"/>
          <p:cNvSpPr/>
          <p:nvPr/>
        </p:nvSpPr>
        <p:spPr>
          <a:xfrm>
            <a:off x="1865376" y="1508760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3"/>
          <p:cNvSpPr/>
          <p:nvPr/>
        </p:nvSpPr>
        <p:spPr>
          <a:xfrm>
            <a:off x="1899666" y="1543050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фіксує курс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3"/>
          <p:cNvSpPr/>
          <p:nvPr/>
        </p:nvSpPr>
        <p:spPr>
          <a:xfrm>
            <a:off x="3442716" y="1508760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3"/>
          <p:cNvSpPr/>
          <p:nvPr/>
        </p:nvSpPr>
        <p:spPr>
          <a:xfrm>
            <a:off x="3477006" y="1543050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низька–середня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3"/>
          <p:cNvSpPr/>
          <p:nvPr/>
        </p:nvSpPr>
        <p:spPr>
          <a:xfrm>
            <a:off x="4814316" y="1508760"/>
            <a:ext cx="15087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3"/>
          <p:cNvSpPr/>
          <p:nvPr/>
        </p:nvSpPr>
        <p:spPr>
          <a:xfrm>
            <a:off x="4848606" y="1543050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низька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3"/>
          <p:cNvSpPr/>
          <p:nvPr/>
        </p:nvSpPr>
        <p:spPr>
          <a:xfrm>
            <a:off x="6323076" y="1508760"/>
            <a:ext cx="25374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3"/>
          <p:cNvSpPr/>
          <p:nvPr/>
        </p:nvSpPr>
        <p:spPr>
          <a:xfrm>
            <a:off x="6357366" y="1543050"/>
            <a:ext cx="24688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чітка дата й сума майбутнього платежу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3"/>
          <p:cNvSpPr/>
          <p:nvPr/>
        </p:nvSpPr>
        <p:spPr>
          <a:xfrm>
            <a:off x="493776" y="1824228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3"/>
          <p:cNvSpPr/>
          <p:nvPr/>
        </p:nvSpPr>
        <p:spPr>
          <a:xfrm>
            <a:off x="528066" y="1858518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3"/>
          <p:cNvSpPr/>
          <p:nvPr/>
        </p:nvSpPr>
        <p:spPr>
          <a:xfrm>
            <a:off x="1865376" y="1824228"/>
            <a:ext cx="15773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3"/>
          <p:cNvSpPr/>
          <p:nvPr/>
        </p:nvSpPr>
        <p:spPr>
          <a:xfrm>
            <a:off x="1899666" y="1858518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право, а не обов’язок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3"/>
          <p:cNvSpPr/>
          <p:nvPr/>
        </p:nvSpPr>
        <p:spPr>
          <a:xfrm>
            <a:off x="3442716" y="1824228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3"/>
          <p:cNvSpPr/>
          <p:nvPr/>
        </p:nvSpPr>
        <p:spPr>
          <a:xfrm>
            <a:off x="3477006" y="1858518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вища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3"/>
          <p:cNvSpPr/>
          <p:nvPr/>
        </p:nvSpPr>
        <p:spPr>
          <a:xfrm>
            <a:off x="4814316" y="1824228"/>
            <a:ext cx="15087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33"/>
          <p:cNvSpPr/>
          <p:nvPr/>
        </p:nvSpPr>
        <p:spPr>
          <a:xfrm>
            <a:off x="4848606" y="1858518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3"/>
          <p:cNvSpPr/>
          <p:nvPr/>
        </p:nvSpPr>
        <p:spPr>
          <a:xfrm>
            <a:off x="6323076" y="1824228"/>
            <a:ext cx="25374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3"/>
          <p:cNvSpPr/>
          <p:nvPr/>
        </p:nvSpPr>
        <p:spPr>
          <a:xfrm>
            <a:off x="6357366" y="1858518"/>
            <a:ext cx="24688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невизначений сценарій або бажання зберегти upside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3"/>
          <p:cNvSpPr/>
          <p:nvPr/>
        </p:nvSpPr>
        <p:spPr>
          <a:xfrm>
            <a:off x="493776" y="2139696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3"/>
          <p:cNvSpPr/>
          <p:nvPr/>
        </p:nvSpPr>
        <p:spPr>
          <a:xfrm>
            <a:off x="528066" y="2173986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Swap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3"/>
          <p:cNvSpPr/>
          <p:nvPr/>
        </p:nvSpPr>
        <p:spPr>
          <a:xfrm>
            <a:off x="1865376" y="2139696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3"/>
          <p:cNvSpPr/>
          <p:nvPr/>
        </p:nvSpPr>
        <p:spPr>
          <a:xfrm>
            <a:off x="1899666" y="2173986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обмін потоками валют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3"/>
          <p:cNvSpPr/>
          <p:nvPr/>
        </p:nvSpPr>
        <p:spPr>
          <a:xfrm>
            <a:off x="3442716" y="2139696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3"/>
          <p:cNvSpPr/>
          <p:nvPr/>
        </p:nvSpPr>
        <p:spPr>
          <a:xfrm>
            <a:off x="3477006" y="2173986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3"/>
          <p:cNvSpPr/>
          <p:nvPr/>
        </p:nvSpPr>
        <p:spPr>
          <a:xfrm>
            <a:off x="4814316" y="2139696"/>
            <a:ext cx="15087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3"/>
          <p:cNvSpPr/>
          <p:nvPr/>
        </p:nvSpPr>
        <p:spPr>
          <a:xfrm>
            <a:off x="4848606" y="2173986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3"/>
          <p:cNvSpPr/>
          <p:nvPr/>
        </p:nvSpPr>
        <p:spPr>
          <a:xfrm>
            <a:off x="6323076" y="2139696"/>
            <a:ext cx="25374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3"/>
          <p:cNvSpPr/>
          <p:nvPr/>
        </p:nvSpPr>
        <p:spPr>
          <a:xfrm>
            <a:off x="6357366" y="2173986"/>
            <a:ext cx="24688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регулярні валютні потоки або рефінансування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3"/>
          <p:cNvSpPr/>
          <p:nvPr/>
        </p:nvSpPr>
        <p:spPr>
          <a:xfrm>
            <a:off x="493776" y="2455164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3"/>
          <p:cNvSpPr/>
          <p:nvPr/>
        </p:nvSpPr>
        <p:spPr>
          <a:xfrm>
            <a:off x="528066" y="2489454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Natural hedge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33"/>
          <p:cNvSpPr/>
          <p:nvPr/>
        </p:nvSpPr>
        <p:spPr>
          <a:xfrm>
            <a:off x="1865376" y="2455164"/>
            <a:ext cx="15773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3"/>
          <p:cNvSpPr/>
          <p:nvPr/>
        </p:nvSpPr>
        <p:spPr>
          <a:xfrm>
            <a:off x="1899666" y="2489454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узгодження валюти доходів і витрат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3"/>
          <p:cNvSpPr/>
          <p:nvPr/>
        </p:nvSpPr>
        <p:spPr>
          <a:xfrm>
            <a:off x="3442716" y="2455164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3"/>
          <p:cNvSpPr/>
          <p:nvPr/>
        </p:nvSpPr>
        <p:spPr>
          <a:xfrm>
            <a:off x="3477006" y="2489454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організаційна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3"/>
          <p:cNvSpPr/>
          <p:nvPr/>
        </p:nvSpPr>
        <p:spPr>
          <a:xfrm>
            <a:off x="4814316" y="2455164"/>
            <a:ext cx="15087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3"/>
          <p:cNvSpPr/>
          <p:nvPr/>
        </p:nvSpPr>
        <p:spPr>
          <a:xfrm>
            <a:off x="4848606" y="2489454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3"/>
          <p:cNvSpPr/>
          <p:nvPr/>
        </p:nvSpPr>
        <p:spPr>
          <a:xfrm>
            <a:off x="6323076" y="2455164"/>
            <a:ext cx="25374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3"/>
          <p:cNvSpPr/>
          <p:nvPr/>
        </p:nvSpPr>
        <p:spPr>
          <a:xfrm>
            <a:off x="6357366" y="2489454"/>
            <a:ext cx="24688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коли можна змінити pricing / sourcing структуру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33"/>
          <p:cNvSpPr/>
          <p:nvPr/>
        </p:nvSpPr>
        <p:spPr>
          <a:xfrm>
            <a:off x="493776" y="2770632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33"/>
          <p:cNvSpPr/>
          <p:nvPr/>
        </p:nvSpPr>
        <p:spPr>
          <a:xfrm>
            <a:off x="528066" y="2804922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Currency clause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33"/>
          <p:cNvSpPr/>
          <p:nvPr/>
        </p:nvSpPr>
        <p:spPr>
          <a:xfrm>
            <a:off x="1865376" y="2770632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3"/>
          <p:cNvSpPr/>
          <p:nvPr/>
        </p:nvSpPr>
        <p:spPr>
          <a:xfrm>
            <a:off x="1899666" y="2804922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перекладає частину ризику в контракт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33"/>
          <p:cNvSpPr/>
          <p:nvPr/>
        </p:nvSpPr>
        <p:spPr>
          <a:xfrm>
            <a:off x="3442716" y="2770632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3477006" y="2804922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переговорна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3"/>
          <p:cNvSpPr/>
          <p:nvPr/>
        </p:nvSpPr>
        <p:spPr>
          <a:xfrm>
            <a:off x="4814316" y="2770632"/>
            <a:ext cx="15087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4848606" y="2804922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3"/>
          <p:cNvSpPr/>
          <p:nvPr/>
        </p:nvSpPr>
        <p:spPr>
          <a:xfrm>
            <a:off x="6323076" y="2770632"/>
            <a:ext cx="25374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6357366" y="2804922"/>
            <a:ext cx="24688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коли контрагент погоджується на індексацію або corridor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-38725" y="0"/>
            <a:ext cx="9143700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Чому ця тема критично важлива зараз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Міжнародне фінансування стає одночасно дорожчим, цифровішим і ризикованішим.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514350" y="1097275"/>
            <a:ext cx="1988700" cy="1348800"/>
          </a:xfrm>
          <a:prstGeom prst="roundRect">
            <a:avLst>
              <a:gd fmla="val 4375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blurRad="15240" rotWithShape="0" algn="bl" dir="2700000" dist="12700">
              <a:srgbClr val="000000">
                <a:alpha val="1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665226" y="1220724"/>
            <a:ext cx="179679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A5A4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EA5A4"/>
                </a:solidFill>
                <a:latin typeface="Arial"/>
                <a:ea typeface="Arial"/>
                <a:cs typeface="Arial"/>
                <a:sym typeface="Arial"/>
              </a:rPr>
              <a:t>$2.5 трлн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665226" y="1659636"/>
            <a:ext cx="179679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глобальний розрив trade finance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665325" y="2002531"/>
            <a:ext cx="179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За даними ADB, попит на торговельне фінансування стабільно перевищує доступну пропозицію.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2674625" y="1097275"/>
            <a:ext cx="1988700" cy="1348800"/>
          </a:xfrm>
          <a:prstGeom prst="roundRect">
            <a:avLst>
              <a:gd fmla="val 4375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blurRad="193548000" rotWithShape="0" algn="bl" dist="161290000">
              <a:srgbClr val="000000">
                <a:alpha val="40784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825496" y="1220724"/>
            <a:ext cx="179679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563EB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$7.5 трлн/день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2825496" y="1659636"/>
            <a:ext cx="1796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оборот FX-ринку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2825550" y="2002532"/>
            <a:ext cx="179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Валютний ринок настільки великий, що навіть невелике коливання курсу змінює маржу контракту.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834900" y="1097275"/>
            <a:ext cx="1988700" cy="1348800"/>
          </a:xfrm>
          <a:prstGeom prst="roundRect">
            <a:avLst>
              <a:gd fmla="val 4375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blurRad="2458059562500" rotWithShape="0" algn="bl" dist="-316400192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4985766" y="1220724"/>
            <a:ext cx="179679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1D48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E11D48"/>
                </a:solidFill>
                <a:latin typeface="Arial"/>
                <a:ea typeface="Arial"/>
                <a:cs typeface="Arial"/>
                <a:sym typeface="Arial"/>
              </a:rPr>
              <a:t>−26%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4985766" y="1659636"/>
            <a:ext cx="179679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міжнародне project finance у 2024 р.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006313" y="2002518"/>
            <a:ext cx="1796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UNCTAD фіксує падіння проєктного фінансування в секторах, критичних для інфраструктури.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6995150" y="1097274"/>
            <a:ext cx="1645800" cy="1348800"/>
          </a:xfrm>
          <a:prstGeom prst="roundRect">
            <a:avLst>
              <a:gd fmla="val 4375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blurRad="31217356500000000" rotWithShape="0" algn="bl" dist="1806950656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7146036" y="1220724"/>
            <a:ext cx="145389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7C3AED"/>
                </a:solidFill>
                <a:latin typeface="Arial"/>
                <a:ea typeface="Arial"/>
                <a:cs typeface="Arial"/>
                <a:sym typeface="Arial"/>
              </a:rPr>
              <a:t>21/36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7146036" y="1659636"/>
            <a:ext cx="145389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ключових trade docs уже стандартизовано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7146025" y="2002531"/>
            <a:ext cx="1453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Але інтероперабельність ще не повна: цифровізація — шанс і виклик одночасно.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514350" y="2537460"/>
            <a:ext cx="4183380" cy="1680210"/>
          </a:xfrm>
          <a:prstGeom prst="roundRect">
            <a:avLst>
              <a:gd fmla="val 244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528066" y="2551176"/>
            <a:ext cx="82296" cy="16527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665226" y="2647188"/>
            <a:ext cx="396392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 це означає для компанії?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665226" y="2907792"/>
            <a:ext cx="3977640" cy="121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У міжнародному бізнесі фінансове рішення вже не зводиться до ставки кредиту. Потрібно одночасно керувати ліквідністю, валютним ризиком, податками, комплаєнсом і швидкістю обороту документів.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786884" y="2537460"/>
            <a:ext cx="3840480" cy="1680210"/>
          </a:xfrm>
          <a:prstGeom prst="roundRect">
            <a:avLst>
              <a:gd fmla="val 244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4800600" y="2551176"/>
            <a:ext cx="82296" cy="165277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4937760" y="2647188"/>
            <a:ext cx="362102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Три нові вимоги до менеджера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4937760" y="2907792"/>
            <a:ext cx="3634740" cy="1213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1) мислити «від контракту до cash-flow»;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2) рахувати не лише вартість капіталу, а й вартість ризику;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3) будувати фінансову архітектуру, яка витримує шоки ринку.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4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34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4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Як обрати хедж: матриця «ціна × гнучкість»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Ідеальний інструмент — не найдешевший, а той, який захищає саме потрібний сценарій.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0" name="Google Shape;840;p34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94A3B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1" name="Google Shape;841;p34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94A3B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2" name="Google Shape;842;p34"/>
          <p:cNvSpPr/>
          <p:nvPr/>
        </p:nvSpPr>
        <p:spPr>
          <a:xfrm>
            <a:off x="7098030" y="4155948"/>
            <a:ext cx="75438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Гнучкість →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4"/>
          <p:cNvSpPr/>
          <p:nvPr/>
        </p:nvSpPr>
        <p:spPr>
          <a:xfrm rot="-5400000">
            <a:off x="466344" y="1303020"/>
            <a:ext cx="54864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↑ Вартість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2057400" y="3497580"/>
            <a:ext cx="1131570" cy="377190"/>
          </a:xfrm>
          <a:prstGeom prst="roundRect">
            <a:avLst>
              <a:gd fmla="val 9091" name="adj"/>
            </a:avLst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4"/>
          <p:cNvSpPr/>
          <p:nvPr/>
        </p:nvSpPr>
        <p:spPr>
          <a:xfrm>
            <a:off x="2084832" y="3593592"/>
            <a:ext cx="1076706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Natural hedge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3531870" y="3086100"/>
            <a:ext cx="1131570" cy="377190"/>
          </a:xfrm>
          <a:prstGeom prst="roundRect">
            <a:avLst>
              <a:gd fmla="val 9091" name="adj"/>
            </a:avLst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4"/>
          <p:cNvSpPr/>
          <p:nvPr/>
        </p:nvSpPr>
        <p:spPr>
          <a:xfrm>
            <a:off x="3559302" y="3182112"/>
            <a:ext cx="1076706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Forward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4937760" y="2297430"/>
            <a:ext cx="1131570" cy="377190"/>
          </a:xfrm>
          <a:prstGeom prst="roundRect">
            <a:avLst>
              <a:gd fmla="val 9091" name="adj"/>
            </a:avLst>
          </a:prstGeom>
          <a:solidFill>
            <a:srgbClr val="0EA5A4"/>
          </a:solidFill>
          <a:ln cap="flat" cmpd="sng" w="12700">
            <a:solidFill>
              <a:srgbClr val="0EA5A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4"/>
          <p:cNvSpPr/>
          <p:nvPr/>
        </p:nvSpPr>
        <p:spPr>
          <a:xfrm>
            <a:off x="4965192" y="2393442"/>
            <a:ext cx="1076706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Swap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6309360" y="1611630"/>
            <a:ext cx="1131570" cy="377190"/>
          </a:xfrm>
          <a:prstGeom prst="roundRect">
            <a:avLst>
              <a:gd fmla="val 9091" name="adj"/>
            </a:avLst>
          </a:prstGeom>
          <a:solidFill>
            <a:srgbClr val="F59E0B"/>
          </a:solidFill>
          <a:ln cap="flat" cmpd="sng" w="12700">
            <a:solidFill>
              <a:srgbClr val="F59E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4"/>
          <p:cNvSpPr/>
          <p:nvPr/>
        </p:nvSpPr>
        <p:spPr>
          <a:xfrm>
            <a:off x="6336792" y="1707642"/>
            <a:ext cx="1076706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Option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6137910" y="3223260"/>
            <a:ext cx="2194560" cy="617220"/>
          </a:xfrm>
          <a:prstGeom prst="roundRect">
            <a:avLst>
              <a:gd fmla="val 6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4"/>
          <p:cNvSpPr/>
          <p:nvPr/>
        </p:nvSpPr>
        <p:spPr>
          <a:xfrm>
            <a:off x="6151626" y="3236976"/>
            <a:ext cx="82296" cy="58978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4"/>
          <p:cNvSpPr/>
          <p:nvPr/>
        </p:nvSpPr>
        <p:spPr>
          <a:xfrm>
            <a:off x="6288786" y="3332988"/>
            <a:ext cx="197510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Опціон = дорога гнучкість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6288786" y="3593592"/>
            <a:ext cx="198882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Його купують, коли сценарії асиметричні і зберегти upside дійсно цінно.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5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5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35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5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Глобальний FX-ринок: де саме зосереджена ліквідність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5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BIS показує: свопи — головний інструмент управління валютною ліквідністю.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5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7" name="Google Shape;867;p35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AAB4C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8" name="Google Shape;868;p35"/>
          <p:cNvSpPr/>
          <p:nvPr/>
        </p:nvSpPr>
        <p:spPr>
          <a:xfrm>
            <a:off x="651510" y="2620042"/>
            <a:ext cx="731062" cy="946118"/>
          </a:xfrm>
          <a:prstGeom prst="roundRect">
            <a:avLst>
              <a:gd fmla="val 2814" name="adj"/>
            </a:avLst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5"/>
          <p:cNvSpPr/>
          <p:nvPr/>
        </p:nvSpPr>
        <p:spPr>
          <a:xfrm>
            <a:off x="617220" y="2428018"/>
            <a:ext cx="799642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2.107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5"/>
          <p:cNvSpPr/>
          <p:nvPr/>
        </p:nvSpPr>
        <p:spPr>
          <a:xfrm>
            <a:off x="610362" y="3607308"/>
            <a:ext cx="813359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Spot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5"/>
          <p:cNvSpPr/>
          <p:nvPr/>
        </p:nvSpPr>
        <p:spPr>
          <a:xfrm>
            <a:off x="1506017" y="3043931"/>
            <a:ext cx="731063" cy="522229"/>
          </a:xfrm>
          <a:prstGeom prst="roundRect">
            <a:avLst>
              <a:gd fmla="val 3940" name="adj"/>
            </a:avLst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5"/>
          <p:cNvSpPr/>
          <p:nvPr/>
        </p:nvSpPr>
        <p:spPr>
          <a:xfrm>
            <a:off x="1471727" y="2851907"/>
            <a:ext cx="799642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1.163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5"/>
          <p:cNvSpPr/>
          <p:nvPr/>
        </p:nvSpPr>
        <p:spPr>
          <a:xfrm>
            <a:off x="1464869" y="3607308"/>
            <a:ext cx="81335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Forwards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5"/>
          <p:cNvSpPr/>
          <p:nvPr/>
        </p:nvSpPr>
        <p:spPr>
          <a:xfrm>
            <a:off x="2360524" y="1855334"/>
            <a:ext cx="731063" cy="1710826"/>
          </a:xfrm>
          <a:prstGeom prst="roundRect">
            <a:avLst>
              <a:gd fmla="val 2814" name="adj"/>
            </a:avLst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5"/>
          <p:cNvSpPr/>
          <p:nvPr/>
        </p:nvSpPr>
        <p:spPr>
          <a:xfrm>
            <a:off x="2326234" y="1663310"/>
            <a:ext cx="799642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3.81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5"/>
          <p:cNvSpPr/>
          <p:nvPr/>
        </p:nvSpPr>
        <p:spPr>
          <a:xfrm>
            <a:off x="2319376" y="3607308"/>
            <a:ext cx="81335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FX swaps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5"/>
          <p:cNvSpPr/>
          <p:nvPr/>
        </p:nvSpPr>
        <p:spPr>
          <a:xfrm>
            <a:off x="3215030" y="3510479"/>
            <a:ext cx="731063" cy="55681"/>
          </a:xfrm>
          <a:prstGeom prst="roundRect">
            <a:avLst>
              <a:gd fmla="val 36950" name="adj"/>
            </a:avLst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180740" y="3318455"/>
            <a:ext cx="799643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0.124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5"/>
          <p:cNvSpPr/>
          <p:nvPr/>
        </p:nvSpPr>
        <p:spPr>
          <a:xfrm>
            <a:off x="3173882" y="3607308"/>
            <a:ext cx="81335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Currency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swaps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5"/>
          <p:cNvSpPr/>
          <p:nvPr/>
        </p:nvSpPr>
        <p:spPr>
          <a:xfrm>
            <a:off x="4069538" y="3429653"/>
            <a:ext cx="731063" cy="136507"/>
          </a:xfrm>
          <a:prstGeom prst="roundRect">
            <a:avLst>
              <a:gd fmla="val 15072" name="adj"/>
            </a:avLst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5"/>
          <p:cNvSpPr/>
          <p:nvPr/>
        </p:nvSpPr>
        <p:spPr>
          <a:xfrm>
            <a:off x="4035248" y="3237629"/>
            <a:ext cx="799643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0.304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5"/>
          <p:cNvSpPr/>
          <p:nvPr/>
        </p:nvSpPr>
        <p:spPr>
          <a:xfrm>
            <a:off x="4028390" y="3607308"/>
            <a:ext cx="81335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Options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5"/>
          <p:cNvSpPr/>
          <p:nvPr/>
        </p:nvSpPr>
        <p:spPr>
          <a:xfrm>
            <a:off x="5040630" y="1337310"/>
            <a:ext cx="3429000" cy="788670"/>
          </a:xfrm>
          <a:prstGeom prst="roundRect">
            <a:avLst>
              <a:gd fmla="val 521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5"/>
          <p:cNvSpPr/>
          <p:nvPr/>
        </p:nvSpPr>
        <p:spPr>
          <a:xfrm>
            <a:off x="5054346" y="1351026"/>
            <a:ext cx="82296" cy="76123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5"/>
          <p:cNvSpPr/>
          <p:nvPr/>
        </p:nvSpPr>
        <p:spPr>
          <a:xfrm>
            <a:off x="5191506" y="1447038"/>
            <a:ext cx="32095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Ключовий факт BIS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5"/>
          <p:cNvSpPr/>
          <p:nvPr/>
        </p:nvSpPr>
        <p:spPr>
          <a:xfrm>
            <a:off x="5191506" y="1707642"/>
            <a:ext cx="3223260" cy="32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У 2022 р. загальний оборот OTC FX-ринку становив $7.5 трлн на день; 51% припадало на FX swaps.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5"/>
          <p:cNvSpPr/>
          <p:nvPr/>
        </p:nvSpPr>
        <p:spPr>
          <a:xfrm>
            <a:off x="5040630" y="2263140"/>
            <a:ext cx="3429000" cy="788670"/>
          </a:xfrm>
          <a:prstGeom prst="roundRect">
            <a:avLst>
              <a:gd fmla="val 521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5"/>
          <p:cNvSpPr/>
          <p:nvPr/>
        </p:nvSpPr>
        <p:spPr>
          <a:xfrm>
            <a:off x="5054346" y="2276856"/>
            <a:ext cx="82296" cy="76123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35"/>
          <p:cNvSpPr/>
          <p:nvPr/>
        </p:nvSpPr>
        <p:spPr>
          <a:xfrm>
            <a:off x="5191506" y="2372868"/>
            <a:ext cx="32095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Практичний сенс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5"/>
          <p:cNvSpPr/>
          <p:nvPr/>
        </p:nvSpPr>
        <p:spPr>
          <a:xfrm>
            <a:off x="5191506" y="2633472"/>
            <a:ext cx="3223260" cy="32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Для компанії це означає: найбільша ринкова ліквідність — не в «споті», а в інструментах перенесення валютного ризику в часі.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5"/>
          <p:cNvSpPr/>
          <p:nvPr/>
        </p:nvSpPr>
        <p:spPr>
          <a:xfrm>
            <a:off x="5040630" y="3188970"/>
            <a:ext cx="3429000" cy="788670"/>
          </a:xfrm>
          <a:prstGeom prst="roundRect">
            <a:avLst>
              <a:gd fmla="val 521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5"/>
          <p:cNvSpPr/>
          <p:nvPr/>
        </p:nvSpPr>
        <p:spPr>
          <a:xfrm>
            <a:off x="5054346" y="3202686"/>
            <a:ext cx="82296" cy="76123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5"/>
          <p:cNvSpPr/>
          <p:nvPr/>
        </p:nvSpPr>
        <p:spPr>
          <a:xfrm>
            <a:off x="5191506" y="3298698"/>
            <a:ext cx="32095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Висновок для курсу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5"/>
          <p:cNvSpPr/>
          <p:nvPr/>
        </p:nvSpPr>
        <p:spPr>
          <a:xfrm>
            <a:off x="5191506" y="3559302"/>
            <a:ext cx="3223260" cy="32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FX-управління — це вже не так питання прогнозу курсу, як питання структури термінів, обсягів і вартості хеджу.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6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6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6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36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Український контекст: що бізнес має моніторити щодня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6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У 2025–2026 рр. НБУ продовжував пом’якшення валютних обмежень — але режим залишається керованим і комплаєнс-чутливим.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6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6"/>
          <p:cNvSpPr/>
          <p:nvPr/>
        </p:nvSpPr>
        <p:spPr>
          <a:xfrm>
            <a:off x="617220" y="1234440"/>
            <a:ext cx="1954530" cy="116586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6"/>
          <p:cNvSpPr/>
          <p:nvPr/>
        </p:nvSpPr>
        <p:spPr>
          <a:xfrm>
            <a:off x="630936" y="1248156"/>
            <a:ext cx="82296" cy="113842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6"/>
          <p:cNvSpPr/>
          <p:nvPr/>
        </p:nvSpPr>
        <p:spPr>
          <a:xfrm>
            <a:off x="768096" y="1344168"/>
            <a:ext cx="17350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1. Допустимість операції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6"/>
          <p:cNvSpPr/>
          <p:nvPr/>
        </p:nvSpPr>
        <p:spPr>
          <a:xfrm>
            <a:off x="768096" y="1604772"/>
            <a:ext cx="1748790" cy="69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Чи можна конкретний платіж / переказ / погашення в поточному режимі?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6"/>
          <p:cNvSpPr/>
          <p:nvPr/>
        </p:nvSpPr>
        <p:spPr>
          <a:xfrm>
            <a:off x="2715768" y="1234440"/>
            <a:ext cx="1954530" cy="116586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6"/>
          <p:cNvSpPr/>
          <p:nvPr/>
        </p:nvSpPr>
        <p:spPr>
          <a:xfrm>
            <a:off x="2729484" y="1248156"/>
            <a:ext cx="82296" cy="113842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6"/>
          <p:cNvSpPr/>
          <p:nvPr/>
        </p:nvSpPr>
        <p:spPr>
          <a:xfrm>
            <a:off x="2866644" y="1344168"/>
            <a:ext cx="17350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2. Документи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6"/>
          <p:cNvSpPr/>
          <p:nvPr/>
        </p:nvSpPr>
        <p:spPr>
          <a:xfrm>
            <a:off x="2866644" y="1604772"/>
            <a:ext cx="1748790" cy="69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Чи достатній пакет документів для банку і валютного нагляду?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6"/>
          <p:cNvSpPr/>
          <p:nvPr/>
        </p:nvSpPr>
        <p:spPr>
          <a:xfrm>
            <a:off x="4814316" y="1234440"/>
            <a:ext cx="1954530" cy="116586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6"/>
          <p:cNvSpPr/>
          <p:nvPr/>
        </p:nvSpPr>
        <p:spPr>
          <a:xfrm>
            <a:off x="4828032" y="1248156"/>
            <a:ext cx="82296" cy="113842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6"/>
          <p:cNvSpPr/>
          <p:nvPr/>
        </p:nvSpPr>
        <p:spPr>
          <a:xfrm>
            <a:off x="4965192" y="1344168"/>
            <a:ext cx="17350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3. Таймінг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6"/>
          <p:cNvSpPr/>
          <p:nvPr/>
        </p:nvSpPr>
        <p:spPr>
          <a:xfrm>
            <a:off x="4965192" y="1604772"/>
            <a:ext cx="1748790" cy="69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Чи збігається валютний календар з контрактом, логістикою і бюджетом?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6"/>
          <p:cNvSpPr/>
          <p:nvPr/>
        </p:nvSpPr>
        <p:spPr>
          <a:xfrm>
            <a:off x="6912864" y="1234440"/>
            <a:ext cx="1611630" cy="116586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6"/>
          <p:cNvSpPr/>
          <p:nvPr/>
        </p:nvSpPr>
        <p:spPr>
          <a:xfrm>
            <a:off x="6926580" y="1248156"/>
            <a:ext cx="82296" cy="113842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6"/>
          <p:cNvSpPr/>
          <p:nvPr/>
        </p:nvSpPr>
        <p:spPr>
          <a:xfrm>
            <a:off x="7063740" y="1344168"/>
            <a:ext cx="13921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4. Ліміт ризику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6"/>
          <p:cNvSpPr/>
          <p:nvPr/>
        </p:nvSpPr>
        <p:spPr>
          <a:xfrm>
            <a:off x="7063740" y="1604772"/>
            <a:ext cx="1405890" cy="69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Який maximum loss при зміні курсу?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36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AAB4C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3" name="Google Shape;923;p36"/>
          <p:cNvSpPr/>
          <p:nvPr/>
        </p:nvSpPr>
        <p:spPr>
          <a:xfrm>
            <a:off x="699516" y="33055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6"/>
          <p:cNvSpPr/>
          <p:nvPr/>
        </p:nvSpPr>
        <p:spPr>
          <a:xfrm>
            <a:off x="723519" y="332955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36"/>
          <p:cNvSpPr/>
          <p:nvPr/>
        </p:nvSpPr>
        <p:spPr>
          <a:xfrm>
            <a:off x="308610" y="34427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6"/>
          <p:cNvSpPr/>
          <p:nvPr/>
        </p:nvSpPr>
        <p:spPr>
          <a:xfrm>
            <a:off x="260604" y="36073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лібералізація + стимули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6"/>
          <p:cNvSpPr/>
          <p:nvPr/>
        </p:nvSpPr>
        <p:spPr>
          <a:xfrm>
            <a:off x="3168396" y="33055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6"/>
          <p:cNvSpPr/>
          <p:nvPr/>
        </p:nvSpPr>
        <p:spPr>
          <a:xfrm>
            <a:off x="3192399" y="332955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6"/>
          <p:cNvSpPr/>
          <p:nvPr/>
        </p:nvSpPr>
        <p:spPr>
          <a:xfrm>
            <a:off x="2777490" y="34427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May 2025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6"/>
          <p:cNvSpPr/>
          <p:nvPr/>
        </p:nvSpPr>
        <p:spPr>
          <a:xfrm>
            <a:off x="2729484" y="36073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розширення стимулюючих заходів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6"/>
          <p:cNvSpPr/>
          <p:nvPr/>
        </p:nvSpPr>
        <p:spPr>
          <a:xfrm>
            <a:off x="5637276" y="33055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36"/>
          <p:cNvSpPr/>
          <p:nvPr/>
        </p:nvSpPr>
        <p:spPr>
          <a:xfrm>
            <a:off x="5661279" y="332955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6"/>
          <p:cNvSpPr/>
          <p:nvPr/>
        </p:nvSpPr>
        <p:spPr>
          <a:xfrm>
            <a:off x="5246370" y="34427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Jan 2026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6"/>
          <p:cNvSpPr/>
          <p:nvPr/>
        </p:nvSpPr>
        <p:spPr>
          <a:xfrm>
            <a:off x="5198364" y="36073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подальше пом’якшення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6"/>
          <p:cNvSpPr/>
          <p:nvPr/>
        </p:nvSpPr>
        <p:spPr>
          <a:xfrm>
            <a:off x="8106156" y="330555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6"/>
          <p:cNvSpPr/>
          <p:nvPr/>
        </p:nvSpPr>
        <p:spPr>
          <a:xfrm>
            <a:off x="8130159" y="3329559"/>
            <a:ext cx="61722" cy="61722"/>
          </a:xfrm>
          <a:prstGeom prst="ellipse">
            <a:avLst/>
          </a:prstGeom>
          <a:solidFill>
            <a:srgbClr val="2563EB"/>
          </a:solidFill>
          <a:ln cap="flat" cmpd="sng" w="12700">
            <a:solidFill>
              <a:srgbClr val="2563E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6"/>
          <p:cNvSpPr/>
          <p:nvPr/>
        </p:nvSpPr>
        <p:spPr>
          <a:xfrm>
            <a:off x="7715250" y="344271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Щодня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6"/>
          <p:cNvSpPr/>
          <p:nvPr/>
        </p:nvSpPr>
        <p:spPr>
          <a:xfrm>
            <a:off x="7667244" y="360730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банк + НБУ + документи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7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7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Кейс: як форвард рятує маржу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7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Проста логіка: курсова визначеність інколи дорожча за сам курс.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7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7461504" y="301752"/>
            <a:ext cx="1165860" cy="233172"/>
          </a:xfrm>
          <a:prstGeom prst="roundRect">
            <a:avLst>
              <a:gd fmla="val 20588" name="adj"/>
            </a:avLst>
          </a:prstGeom>
          <a:solidFill>
            <a:srgbClr val="FEF3C7"/>
          </a:solidFill>
          <a:ln cap="flat" cmpd="sng" w="12700">
            <a:solidFill>
              <a:srgbClr val="F59E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7530084" y="349758"/>
            <a:ext cx="102870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400E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92400E"/>
                </a:solidFill>
                <a:latin typeface="Arial"/>
                <a:ea typeface="Arial"/>
                <a:cs typeface="Arial"/>
                <a:sym typeface="Arial"/>
              </a:rPr>
              <a:t>CASE 2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7"/>
          <p:cNvSpPr/>
          <p:nvPr/>
        </p:nvSpPr>
        <p:spPr>
          <a:xfrm>
            <a:off x="651510" y="1200150"/>
            <a:ext cx="2434590" cy="1062990"/>
          </a:xfrm>
          <a:prstGeom prst="roundRect">
            <a:avLst>
              <a:gd fmla="val 3871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665226" y="1213866"/>
            <a:ext cx="82296" cy="103555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802386" y="1309878"/>
            <a:ext cx="221513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Вихідні умови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37"/>
          <p:cNvSpPr/>
          <p:nvPr/>
        </p:nvSpPr>
        <p:spPr>
          <a:xfrm>
            <a:off x="802386" y="1570482"/>
            <a:ext cx="2228850" cy="596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Контракт: €4.0 млн.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Планова маржа: 12%.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Частина витрат і бюджету — у гривні.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Надходження очікується через 90 днів.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37"/>
          <p:cNvSpPr/>
          <p:nvPr/>
        </p:nvSpPr>
        <p:spPr>
          <a:xfrm>
            <a:off x="3257550" y="1179576"/>
            <a:ext cx="164592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3291840" y="1234440"/>
            <a:ext cx="15773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Сценарій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37"/>
          <p:cNvSpPr/>
          <p:nvPr/>
        </p:nvSpPr>
        <p:spPr>
          <a:xfrm>
            <a:off x="4903470" y="1179576"/>
            <a:ext cx="14401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4937760" y="1234440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Курс EUR/UAH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37"/>
          <p:cNvSpPr/>
          <p:nvPr/>
        </p:nvSpPr>
        <p:spPr>
          <a:xfrm>
            <a:off x="6343650" y="1179576"/>
            <a:ext cx="14401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6377940" y="1234440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Маржа у грн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37"/>
          <p:cNvSpPr/>
          <p:nvPr/>
        </p:nvSpPr>
        <p:spPr>
          <a:xfrm>
            <a:off x="7783830" y="1179576"/>
            <a:ext cx="14401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7818120" y="1234440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Висновок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37"/>
          <p:cNvSpPr/>
          <p:nvPr/>
        </p:nvSpPr>
        <p:spPr>
          <a:xfrm>
            <a:off x="3257550" y="1522476"/>
            <a:ext cx="16459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3291840" y="1556766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Без хеджу: курс падає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37"/>
          <p:cNvSpPr/>
          <p:nvPr/>
        </p:nvSpPr>
        <p:spPr>
          <a:xfrm>
            <a:off x="4903470" y="1522476"/>
            <a:ext cx="14401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4937760" y="1556766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43 → 39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37"/>
          <p:cNvSpPr/>
          <p:nvPr/>
        </p:nvSpPr>
        <p:spPr>
          <a:xfrm>
            <a:off x="6343650" y="1522476"/>
            <a:ext cx="14401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6377940" y="1556766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≈ 11 млн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37"/>
          <p:cNvSpPr/>
          <p:nvPr/>
        </p:nvSpPr>
        <p:spPr>
          <a:xfrm>
            <a:off x="7783830" y="1522476"/>
            <a:ext cx="14401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7818120" y="1556766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контракт формально прибутковий, але бюджет і зарплати під тиском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37"/>
          <p:cNvSpPr/>
          <p:nvPr/>
        </p:nvSpPr>
        <p:spPr>
          <a:xfrm>
            <a:off x="3257550" y="1837944"/>
            <a:ext cx="164592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3291840" y="1872234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70% виручки під forward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37"/>
          <p:cNvSpPr/>
          <p:nvPr/>
        </p:nvSpPr>
        <p:spPr>
          <a:xfrm>
            <a:off x="4903470" y="1837944"/>
            <a:ext cx="14401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4937760" y="1872234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43 фіксується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37"/>
          <p:cNvSpPr/>
          <p:nvPr/>
        </p:nvSpPr>
        <p:spPr>
          <a:xfrm>
            <a:off x="6343650" y="1837944"/>
            <a:ext cx="14401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6377940" y="1872234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≈ 15 млн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37"/>
          <p:cNvSpPr/>
          <p:nvPr/>
        </p:nvSpPr>
        <p:spPr>
          <a:xfrm>
            <a:off x="7783830" y="1837944"/>
            <a:ext cx="14401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7818120" y="1872234"/>
            <a:ext cx="13716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компанія зберігає мінімальний cash buffer і впевненість у бюджеті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37"/>
          <p:cNvSpPr/>
          <p:nvPr/>
        </p:nvSpPr>
        <p:spPr>
          <a:xfrm>
            <a:off x="651510" y="3017520"/>
            <a:ext cx="7749540" cy="788670"/>
          </a:xfrm>
          <a:prstGeom prst="roundRect">
            <a:avLst>
              <a:gd fmla="val 521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665226" y="3031236"/>
            <a:ext cx="82296" cy="76123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802386" y="3127248"/>
            <a:ext cx="753008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Урок кейсу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7"/>
          <p:cNvSpPr/>
          <p:nvPr/>
        </p:nvSpPr>
        <p:spPr>
          <a:xfrm>
            <a:off x="802386" y="3387852"/>
            <a:ext cx="7543800" cy="32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Forward не гарантує «найкращий» курс. Він гарантує, що менеджер може захистити нижню межу маржі, узгодити бюджет і вести переговори з покупцем без страху перед щоденним ринком.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finance_presentation/assets/tax.jpg" id="989" name="Google Shape;989;p38"/>
          <p:cNvPicPr preferRelativeResize="0"/>
          <p:nvPr/>
        </p:nvPicPr>
        <p:blipFill rotWithShape="1">
          <a:blip r:embed="rId3">
            <a:alphaModFix/>
          </a:blip>
          <a:srcRect b="14" l="0" r="0" t="14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38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F172A">
              <a:alpha val="65098"/>
            </a:srgbClr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8"/>
          <p:cNvSpPr/>
          <p:nvPr/>
        </p:nvSpPr>
        <p:spPr>
          <a:xfrm>
            <a:off x="493776" y="3909060"/>
            <a:ext cx="3154680" cy="82296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38"/>
          <p:cNvSpPr/>
          <p:nvPr/>
        </p:nvSpPr>
        <p:spPr>
          <a:xfrm>
            <a:off x="493776" y="4080510"/>
            <a:ext cx="5212080" cy="425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uk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Податкове планування в міжнародному бізнесі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8"/>
          <p:cNvSpPr/>
          <p:nvPr/>
        </p:nvSpPr>
        <p:spPr>
          <a:xfrm>
            <a:off x="493776" y="4539996"/>
            <a:ext cx="57607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1000"/>
              <a:buFont typeface="Arial"/>
              <a:buNone/>
            </a:pPr>
            <a:r>
              <a:rPr b="0" i="1" lang="uk" sz="10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Оптимізація податків законна лише тоді, коли її логіка економічна, прозора і доведена.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9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39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39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9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Навіщо компанії податкове планування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9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Податок — це не лише витрата, а елемент управління вільним грошовим потоком.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9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39"/>
          <p:cNvSpPr/>
          <p:nvPr/>
        </p:nvSpPr>
        <p:spPr>
          <a:xfrm>
            <a:off x="651510" y="1371600"/>
            <a:ext cx="7818120" cy="788670"/>
          </a:xfrm>
          <a:prstGeom prst="roundRect">
            <a:avLst>
              <a:gd fmla="val 4348" name="adj"/>
            </a:avLst>
          </a:prstGeom>
          <a:solidFill>
            <a:srgbClr val="FFFBEB"/>
          </a:solidFill>
          <a:ln cap="flat" cmpd="sng" w="12700">
            <a:solidFill>
              <a:srgbClr val="FCD3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39"/>
          <p:cNvSpPr/>
          <p:nvPr/>
        </p:nvSpPr>
        <p:spPr>
          <a:xfrm>
            <a:off x="788670" y="1618488"/>
            <a:ext cx="754380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500"/>
              <a:buFont typeface="Arial"/>
              <a:buNone/>
            </a:pPr>
            <a:r>
              <a:rPr b="1" i="0" lang="uk" sz="15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Дохід → Операційний прибуток → Податок → Вільний cash-flow → Інвестиції / стійкість / зростання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9"/>
          <p:cNvSpPr/>
          <p:nvPr/>
        </p:nvSpPr>
        <p:spPr>
          <a:xfrm>
            <a:off x="651510" y="2743200"/>
            <a:ext cx="2366010" cy="1062990"/>
          </a:xfrm>
          <a:prstGeom prst="roundRect">
            <a:avLst>
              <a:gd fmla="val 3871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39"/>
          <p:cNvSpPr/>
          <p:nvPr/>
        </p:nvSpPr>
        <p:spPr>
          <a:xfrm>
            <a:off x="665226" y="2756916"/>
            <a:ext cx="82296" cy="103555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9"/>
          <p:cNvSpPr/>
          <p:nvPr/>
        </p:nvSpPr>
        <p:spPr>
          <a:xfrm>
            <a:off x="802386" y="2852928"/>
            <a:ext cx="21465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Фінансовий мотив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9"/>
          <p:cNvSpPr/>
          <p:nvPr/>
        </p:nvSpPr>
        <p:spPr>
          <a:xfrm>
            <a:off x="802386" y="3113532"/>
            <a:ext cx="2160270" cy="596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Оптимізація податкового навантаження збільшує ресурс для інвестицій, інновацій і виходу на нові ринки.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9"/>
          <p:cNvSpPr/>
          <p:nvPr/>
        </p:nvSpPr>
        <p:spPr>
          <a:xfrm>
            <a:off x="3394710" y="2743200"/>
            <a:ext cx="2366010" cy="1062990"/>
          </a:xfrm>
          <a:prstGeom prst="roundRect">
            <a:avLst>
              <a:gd fmla="val 3871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9"/>
          <p:cNvSpPr/>
          <p:nvPr/>
        </p:nvSpPr>
        <p:spPr>
          <a:xfrm>
            <a:off x="3408426" y="2756916"/>
            <a:ext cx="82296" cy="103555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39"/>
          <p:cNvSpPr/>
          <p:nvPr/>
        </p:nvSpPr>
        <p:spPr>
          <a:xfrm>
            <a:off x="3545586" y="2852928"/>
            <a:ext cx="21465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Юридичний мотив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9"/>
          <p:cNvSpPr/>
          <p:nvPr/>
        </p:nvSpPr>
        <p:spPr>
          <a:xfrm>
            <a:off x="3545586" y="3113532"/>
            <a:ext cx="2160270" cy="596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Компанія мусить працювати в кількох юрисдикціях без подвійного оподаткування і без суперечок з податковими органами.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9"/>
          <p:cNvSpPr/>
          <p:nvPr/>
        </p:nvSpPr>
        <p:spPr>
          <a:xfrm>
            <a:off x="6137910" y="2743200"/>
            <a:ext cx="2057400" cy="1062990"/>
          </a:xfrm>
          <a:prstGeom prst="roundRect">
            <a:avLst>
              <a:gd fmla="val 3871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39"/>
          <p:cNvSpPr/>
          <p:nvPr/>
        </p:nvSpPr>
        <p:spPr>
          <a:xfrm>
            <a:off x="6151626" y="2756916"/>
            <a:ext cx="82296" cy="103555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39"/>
          <p:cNvSpPr/>
          <p:nvPr/>
        </p:nvSpPr>
        <p:spPr>
          <a:xfrm>
            <a:off x="6288786" y="285292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Репутаційний мотив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9"/>
          <p:cNvSpPr/>
          <p:nvPr/>
        </p:nvSpPr>
        <p:spPr>
          <a:xfrm>
            <a:off x="6288786" y="3113532"/>
            <a:ext cx="1851660" cy="596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Агресивна схема може коштувати дорожче за податкову економію.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0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0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0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0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Легальні інструменти податкового планування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40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Податкове планування — це конструктор із кількох взаємопов’язаних рішень.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40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0"/>
          <p:cNvSpPr/>
          <p:nvPr/>
        </p:nvSpPr>
        <p:spPr>
          <a:xfrm>
            <a:off x="651510" y="1371600"/>
            <a:ext cx="15430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0"/>
          <p:cNvSpPr/>
          <p:nvPr/>
        </p:nvSpPr>
        <p:spPr>
          <a:xfrm>
            <a:off x="665226" y="1385316"/>
            <a:ext cx="82296" cy="151561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0"/>
          <p:cNvSpPr/>
          <p:nvPr/>
        </p:nvSpPr>
        <p:spPr>
          <a:xfrm>
            <a:off x="802386" y="148132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Юрисдикція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40"/>
          <p:cNvSpPr/>
          <p:nvPr/>
        </p:nvSpPr>
        <p:spPr>
          <a:xfrm>
            <a:off x="802386" y="1741932"/>
            <a:ext cx="13373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де реєструвати компанію або підрозділ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40"/>
          <p:cNvSpPr/>
          <p:nvPr/>
        </p:nvSpPr>
        <p:spPr>
          <a:xfrm>
            <a:off x="2331720" y="1371600"/>
            <a:ext cx="15430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40"/>
          <p:cNvSpPr/>
          <p:nvPr/>
        </p:nvSpPr>
        <p:spPr>
          <a:xfrm>
            <a:off x="2345436" y="1385316"/>
            <a:ext cx="82296" cy="151561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0"/>
          <p:cNvSpPr/>
          <p:nvPr/>
        </p:nvSpPr>
        <p:spPr>
          <a:xfrm>
            <a:off x="2482596" y="148132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Орг.-правова форма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40"/>
          <p:cNvSpPr/>
          <p:nvPr/>
        </p:nvSpPr>
        <p:spPr>
          <a:xfrm>
            <a:off x="2482596" y="1741932"/>
            <a:ext cx="13373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як оподатковується прибуток і дивіденди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40"/>
          <p:cNvSpPr/>
          <p:nvPr/>
        </p:nvSpPr>
        <p:spPr>
          <a:xfrm>
            <a:off x="4011930" y="1371600"/>
            <a:ext cx="15430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40"/>
          <p:cNvSpPr/>
          <p:nvPr/>
        </p:nvSpPr>
        <p:spPr>
          <a:xfrm>
            <a:off x="4025646" y="1385316"/>
            <a:ext cx="82296" cy="151561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0"/>
          <p:cNvSpPr/>
          <p:nvPr/>
        </p:nvSpPr>
        <p:spPr>
          <a:xfrm>
            <a:off x="4162806" y="148132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Фінансова структура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40"/>
          <p:cNvSpPr/>
          <p:nvPr/>
        </p:nvSpPr>
        <p:spPr>
          <a:xfrm>
            <a:off x="4162806" y="1741932"/>
            <a:ext cx="13373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борг, капітал, роялті, сервісні платежі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40"/>
          <p:cNvSpPr/>
          <p:nvPr/>
        </p:nvSpPr>
        <p:spPr>
          <a:xfrm>
            <a:off x="5692140" y="1371600"/>
            <a:ext cx="15430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0"/>
          <p:cNvSpPr/>
          <p:nvPr/>
        </p:nvSpPr>
        <p:spPr>
          <a:xfrm>
            <a:off x="5705856" y="1385316"/>
            <a:ext cx="82296" cy="151561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0"/>
          <p:cNvSpPr/>
          <p:nvPr/>
        </p:nvSpPr>
        <p:spPr>
          <a:xfrm>
            <a:off x="5843016" y="148132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Податкові угоди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40"/>
          <p:cNvSpPr/>
          <p:nvPr/>
        </p:nvSpPr>
        <p:spPr>
          <a:xfrm>
            <a:off x="5843016" y="1741932"/>
            <a:ext cx="13373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як уникнути подвійного оподаткування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40"/>
          <p:cNvSpPr/>
          <p:nvPr/>
        </p:nvSpPr>
        <p:spPr>
          <a:xfrm>
            <a:off x="7372350" y="1371600"/>
            <a:ext cx="154305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0"/>
          <p:cNvSpPr/>
          <p:nvPr/>
        </p:nvSpPr>
        <p:spPr>
          <a:xfrm>
            <a:off x="7386066" y="1385316"/>
            <a:ext cx="82296" cy="151561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0"/>
          <p:cNvSpPr/>
          <p:nvPr/>
        </p:nvSpPr>
        <p:spPr>
          <a:xfrm>
            <a:off x="7523226" y="148132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Стимули та пільги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40"/>
          <p:cNvSpPr/>
          <p:nvPr/>
        </p:nvSpPr>
        <p:spPr>
          <a:xfrm>
            <a:off x="7523226" y="1741932"/>
            <a:ext cx="133731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R&amp;D, індустріальні парки, експортні режими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40"/>
          <p:cNvSpPr/>
          <p:nvPr/>
        </p:nvSpPr>
        <p:spPr>
          <a:xfrm>
            <a:off x="720090" y="3326130"/>
            <a:ext cx="7612380" cy="685800"/>
          </a:xfrm>
          <a:prstGeom prst="roundRect">
            <a:avLst>
              <a:gd fmla="val 60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0"/>
          <p:cNvSpPr/>
          <p:nvPr/>
        </p:nvSpPr>
        <p:spPr>
          <a:xfrm>
            <a:off x="733806" y="3339846"/>
            <a:ext cx="82296" cy="65836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0"/>
          <p:cNvSpPr/>
          <p:nvPr/>
        </p:nvSpPr>
        <p:spPr>
          <a:xfrm>
            <a:off x="870966" y="3435858"/>
            <a:ext cx="739292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Головне правило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40"/>
          <p:cNvSpPr/>
          <p:nvPr/>
        </p:nvSpPr>
        <p:spPr>
          <a:xfrm>
            <a:off x="870966" y="3696462"/>
            <a:ext cx="740664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Кожний податковий інструмент має спиратися на реальну економічну функцію: персонал, ризики, активи, управління і зміст операції.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1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1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1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41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Податкові угоди та трансфертне ціноутворення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41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Міжнародний бізнес платить не там, де «зручніше», а там, де економічно створюється вартість — і це треба довести.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41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1"/>
          <p:cNvSpPr/>
          <p:nvPr/>
        </p:nvSpPr>
        <p:spPr>
          <a:xfrm>
            <a:off x="720090" y="1371600"/>
            <a:ext cx="1508760" cy="548640"/>
          </a:xfrm>
          <a:prstGeom prst="roundRect">
            <a:avLst>
              <a:gd fmla="val 6250" name="adj"/>
            </a:avLst>
          </a:prstGeom>
          <a:solidFill>
            <a:srgbClr val="DBEAFE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1"/>
          <p:cNvSpPr/>
          <p:nvPr/>
        </p:nvSpPr>
        <p:spPr>
          <a:xfrm>
            <a:off x="720090" y="1495044"/>
            <a:ext cx="150876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Виробник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(Україна)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41"/>
          <p:cNvSpPr/>
          <p:nvPr/>
        </p:nvSpPr>
        <p:spPr>
          <a:xfrm>
            <a:off x="3806190" y="1371600"/>
            <a:ext cx="1508760" cy="548640"/>
          </a:xfrm>
          <a:prstGeom prst="roundRect">
            <a:avLst>
              <a:gd fmla="val 6250" name="adj"/>
            </a:avLst>
          </a:prstGeom>
          <a:solidFill>
            <a:srgbClr val="CCFBF1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1"/>
          <p:cNvSpPr/>
          <p:nvPr/>
        </p:nvSpPr>
        <p:spPr>
          <a:xfrm>
            <a:off x="3806190" y="1495044"/>
            <a:ext cx="150876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Дистриб’ютор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(Польща)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41"/>
          <p:cNvSpPr/>
          <p:nvPr/>
        </p:nvSpPr>
        <p:spPr>
          <a:xfrm>
            <a:off x="6892290" y="1371600"/>
            <a:ext cx="1508760" cy="548640"/>
          </a:xfrm>
          <a:prstGeom prst="roundRect">
            <a:avLst>
              <a:gd fmla="val 6250" name="adj"/>
            </a:avLst>
          </a:prstGeom>
          <a:solidFill>
            <a:srgbClr val="F3E8FF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1"/>
          <p:cNvSpPr/>
          <p:nvPr/>
        </p:nvSpPr>
        <p:spPr>
          <a:xfrm>
            <a:off x="6892290" y="1495044"/>
            <a:ext cx="150876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Материнська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компанія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41"/>
          <p:cNvSpPr/>
          <p:nvPr/>
        </p:nvSpPr>
        <p:spPr>
          <a:xfrm>
            <a:off x="2297430" y="1522476"/>
            <a:ext cx="1405890" cy="219456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1"/>
          <p:cNvSpPr/>
          <p:nvPr/>
        </p:nvSpPr>
        <p:spPr>
          <a:xfrm>
            <a:off x="5383530" y="1522476"/>
            <a:ext cx="1405890" cy="219456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2366010" y="1268730"/>
            <a:ext cx="126873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товар / ціна поставки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1"/>
          <p:cNvSpPr/>
          <p:nvPr/>
        </p:nvSpPr>
        <p:spPr>
          <a:xfrm>
            <a:off x="5452110" y="1268730"/>
            <a:ext cx="126873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дивіденди / роялті / сервіс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1"/>
          <p:cNvSpPr/>
          <p:nvPr/>
        </p:nvSpPr>
        <p:spPr>
          <a:xfrm>
            <a:off x="651510" y="2743200"/>
            <a:ext cx="3669030" cy="994410"/>
          </a:xfrm>
          <a:prstGeom prst="roundRect">
            <a:avLst>
              <a:gd fmla="val 4138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41"/>
          <p:cNvSpPr/>
          <p:nvPr/>
        </p:nvSpPr>
        <p:spPr>
          <a:xfrm>
            <a:off x="665226" y="2756916"/>
            <a:ext cx="82296" cy="96697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41"/>
          <p:cNvSpPr/>
          <p:nvPr/>
        </p:nvSpPr>
        <p:spPr>
          <a:xfrm>
            <a:off x="802386" y="2852928"/>
            <a:ext cx="34495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Transfer pricing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41"/>
          <p:cNvSpPr/>
          <p:nvPr/>
        </p:nvSpPr>
        <p:spPr>
          <a:xfrm>
            <a:off x="802386" y="3113532"/>
            <a:ext cx="3463290" cy="528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OECD трактує arm’s length principle як глобальний стандарт визначення цін у контрольованих транскордонних операціях між пов’язаними особами.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4491990" y="2743200"/>
            <a:ext cx="3943350" cy="994410"/>
          </a:xfrm>
          <a:prstGeom prst="roundRect">
            <a:avLst>
              <a:gd fmla="val 4138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1"/>
          <p:cNvSpPr/>
          <p:nvPr/>
        </p:nvSpPr>
        <p:spPr>
          <a:xfrm>
            <a:off x="4505706" y="2756916"/>
            <a:ext cx="82296" cy="9669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1"/>
          <p:cNvSpPr/>
          <p:nvPr/>
        </p:nvSpPr>
        <p:spPr>
          <a:xfrm>
            <a:off x="4642866" y="2852928"/>
            <a:ext cx="37238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DTA (угоди про уникнення подвійного оподаткування)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1"/>
          <p:cNvSpPr/>
          <p:nvPr/>
        </p:nvSpPr>
        <p:spPr>
          <a:xfrm>
            <a:off x="4642866" y="3113532"/>
            <a:ext cx="3737610" cy="528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Знижують ризик подвійного оподаткування, але не звільняють компанію від доведення реального змісту операції та фактичного отримувача доходу.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2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2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2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42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BEPS 2.0 і Pillar Two: що змінюється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42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Для великих MNE податкове планування зміщується від «де платити менше» до «як довести достатній effective tax rate».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42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42"/>
          <p:cNvSpPr/>
          <p:nvPr/>
        </p:nvSpPr>
        <p:spPr>
          <a:xfrm>
            <a:off x="651510" y="1303020"/>
            <a:ext cx="2194560" cy="1165860"/>
          </a:xfrm>
          <a:prstGeom prst="roundRect">
            <a:avLst>
              <a:gd fmla="val 411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2"/>
          <p:cNvSpPr/>
          <p:nvPr/>
        </p:nvSpPr>
        <p:spPr>
          <a:xfrm>
            <a:off x="802386" y="1426464"/>
            <a:ext cx="200253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42"/>
          <p:cNvSpPr/>
          <p:nvPr/>
        </p:nvSpPr>
        <p:spPr>
          <a:xfrm>
            <a:off x="802386" y="1865376"/>
            <a:ext cx="200253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глобальна мінімальна ефективна ставка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2"/>
          <p:cNvSpPr/>
          <p:nvPr/>
        </p:nvSpPr>
        <p:spPr>
          <a:xfrm>
            <a:off x="802386" y="2125980"/>
            <a:ext cx="2002536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GloBE Rules вимагають мінімальний рівень оподаткування прибутку по юрисдикціях.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42"/>
          <p:cNvSpPr/>
          <p:nvPr/>
        </p:nvSpPr>
        <p:spPr>
          <a:xfrm>
            <a:off x="3031236" y="1303020"/>
            <a:ext cx="2194560" cy="1165860"/>
          </a:xfrm>
          <a:prstGeom prst="roundRect">
            <a:avLst>
              <a:gd fmla="val 411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42"/>
          <p:cNvSpPr/>
          <p:nvPr/>
        </p:nvSpPr>
        <p:spPr>
          <a:xfrm>
            <a:off x="3182112" y="1426464"/>
            <a:ext cx="200253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1D48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E11D48"/>
                </a:solidFill>
                <a:latin typeface="Arial"/>
                <a:ea typeface="Arial"/>
                <a:cs typeface="Arial"/>
                <a:sym typeface="Arial"/>
              </a:rPr>
              <a:t>€750 млн+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42"/>
          <p:cNvSpPr/>
          <p:nvPr/>
        </p:nvSpPr>
        <p:spPr>
          <a:xfrm>
            <a:off x="3182112" y="1865376"/>
            <a:ext cx="200253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поріг для великої міжнародної групи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42"/>
          <p:cNvSpPr/>
          <p:nvPr/>
        </p:nvSpPr>
        <p:spPr>
          <a:xfrm>
            <a:off x="3182112" y="2125980"/>
            <a:ext cx="2002536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Pillar Two орієнтований насамперед на великі групи компаній.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42"/>
          <p:cNvSpPr/>
          <p:nvPr/>
        </p:nvSpPr>
        <p:spPr>
          <a:xfrm>
            <a:off x="5410962" y="1303020"/>
            <a:ext cx="2743200" cy="1165860"/>
          </a:xfrm>
          <a:prstGeom prst="roundRect">
            <a:avLst>
              <a:gd fmla="val 411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42"/>
          <p:cNvSpPr/>
          <p:nvPr/>
        </p:nvSpPr>
        <p:spPr>
          <a:xfrm>
            <a:off x="5561838" y="1426464"/>
            <a:ext cx="255117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563EB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2"/>
          <p:cNvSpPr/>
          <p:nvPr/>
        </p:nvSpPr>
        <p:spPr>
          <a:xfrm>
            <a:off x="5561838" y="1865376"/>
            <a:ext cx="255117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консолідований коментар OECD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42"/>
          <p:cNvSpPr/>
          <p:nvPr/>
        </p:nvSpPr>
        <p:spPr>
          <a:xfrm>
            <a:off x="5561838" y="2125980"/>
            <a:ext cx="2551176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У 2025 OECD випустила Consolidated Commentary, що враховує узгоджені admin guidance до березня 2025.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42"/>
          <p:cNvSpPr/>
          <p:nvPr/>
        </p:nvSpPr>
        <p:spPr>
          <a:xfrm>
            <a:off x="651510" y="2948940"/>
            <a:ext cx="3943350" cy="925830"/>
          </a:xfrm>
          <a:prstGeom prst="roundRect">
            <a:avLst>
              <a:gd fmla="val 4444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2"/>
          <p:cNvSpPr/>
          <p:nvPr/>
        </p:nvSpPr>
        <p:spPr>
          <a:xfrm>
            <a:off x="665226" y="2962656"/>
            <a:ext cx="82296" cy="89839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42"/>
          <p:cNvSpPr/>
          <p:nvPr/>
        </p:nvSpPr>
        <p:spPr>
          <a:xfrm>
            <a:off x="802386" y="3058668"/>
            <a:ext cx="37238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 це означає на практиці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42"/>
          <p:cNvSpPr/>
          <p:nvPr/>
        </p:nvSpPr>
        <p:spPr>
          <a:xfrm>
            <a:off x="802386" y="3319272"/>
            <a:ext cx="3737610" cy="459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Юрисдикції, внутрішньогрупове фінансування, податкові стимули і трансфертні моделі треба аналізувати вже не ізольовано, а крізь призму group effective tax rate.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42"/>
          <p:cNvSpPr/>
          <p:nvPr/>
        </p:nvSpPr>
        <p:spPr>
          <a:xfrm>
            <a:off x="4718304" y="2948940"/>
            <a:ext cx="3703320" cy="925830"/>
          </a:xfrm>
          <a:prstGeom prst="roundRect">
            <a:avLst>
              <a:gd fmla="val 4444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2"/>
          <p:cNvSpPr/>
          <p:nvPr/>
        </p:nvSpPr>
        <p:spPr>
          <a:xfrm>
            <a:off x="4732020" y="2962656"/>
            <a:ext cx="82296" cy="89839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2"/>
          <p:cNvSpPr/>
          <p:nvPr/>
        </p:nvSpPr>
        <p:spPr>
          <a:xfrm>
            <a:off x="4869180" y="3058668"/>
            <a:ext cx="34838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Важливе уточнення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42"/>
          <p:cNvSpPr/>
          <p:nvPr/>
        </p:nvSpPr>
        <p:spPr>
          <a:xfrm>
            <a:off x="4869180" y="3319272"/>
            <a:ext cx="3497580" cy="459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Для середніх і малих експортерів Pillar Two часто не є прямим обов’язком, але він уже впливає на політики великих партнерів, аудиторів і групових структур.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43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3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3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43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Ризики податкового планування: де межа між оптимізацією і проблемою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43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Податкова стратегія стає слабкою, коли не витримує перевірки на зміст операції.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43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3"/>
          <p:cNvSpPr/>
          <p:nvPr/>
        </p:nvSpPr>
        <p:spPr>
          <a:xfrm>
            <a:off x="562356" y="1200150"/>
            <a:ext cx="17145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3"/>
          <p:cNvSpPr/>
          <p:nvPr/>
        </p:nvSpPr>
        <p:spPr>
          <a:xfrm>
            <a:off x="596646" y="125501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Ризик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43"/>
          <p:cNvSpPr/>
          <p:nvPr/>
        </p:nvSpPr>
        <p:spPr>
          <a:xfrm>
            <a:off x="2276856" y="1200150"/>
            <a:ext cx="157734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3"/>
          <p:cNvSpPr/>
          <p:nvPr/>
        </p:nvSpPr>
        <p:spPr>
          <a:xfrm>
            <a:off x="2311146" y="1255014"/>
            <a:ext cx="1508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Ймовірність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43"/>
          <p:cNvSpPr/>
          <p:nvPr/>
        </p:nvSpPr>
        <p:spPr>
          <a:xfrm>
            <a:off x="3854196" y="1200150"/>
            <a:ext cx="157734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43"/>
          <p:cNvSpPr/>
          <p:nvPr/>
        </p:nvSpPr>
        <p:spPr>
          <a:xfrm>
            <a:off x="3888486" y="1255014"/>
            <a:ext cx="15087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Потенційний вплив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43"/>
          <p:cNvSpPr/>
          <p:nvPr/>
        </p:nvSpPr>
        <p:spPr>
          <a:xfrm>
            <a:off x="5431536" y="1200150"/>
            <a:ext cx="30861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43"/>
          <p:cNvSpPr/>
          <p:nvPr/>
        </p:nvSpPr>
        <p:spPr>
          <a:xfrm>
            <a:off x="5465826" y="1255014"/>
            <a:ext cx="3017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Типовий тригер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43"/>
          <p:cNvSpPr/>
          <p:nvPr/>
        </p:nvSpPr>
        <p:spPr>
          <a:xfrm>
            <a:off x="562356" y="1543050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43"/>
          <p:cNvSpPr/>
          <p:nvPr/>
        </p:nvSpPr>
        <p:spPr>
          <a:xfrm>
            <a:off x="596646" y="1577340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TP dispute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43"/>
          <p:cNvSpPr/>
          <p:nvPr/>
        </p:nvSpPr>
        <p:spPr>
          <a:xfrm>
            <a:off x="2276856" y="1543050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43"/>
          <p:cNvSpPr/>
          <p:nvPr/>
        </p:nvSpPr>
        <p:spPr>
          <a:xfrm>
            <a:off x="2311146" y="1577340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43"/>
          <p:cNvSpPr/>
          <p:nvPr/>
        </p:nvSpPr>
        <p:spPr>
          <a:xfrm>
            <a:off x="3854196" y="1543050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3"/>
          <p:cNvSpPr/>
          <p:nvPr/>
        </p:nvSpPr>
        <p:spPr>
          <a:xfrm>
            <a:off x="3888486" y="1577340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високий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43"/>
          <p:cNvSpPr/>
          <p:nvPr/>
        </p:nvSpPr>
        <p:spPr>
          <a:xfrm>
            <a:off x="5431536" y="1543050"/>
            <a:ext cx="30861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3"/>
          <p:cNvSpPr/>
          <p:nvPr/>
        </p:nvSpPr>
        <p:spPr>
          <a:xfrm>
            <a:off x="5465826" y="1577340"/>
            <a:ext cx="30175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недостатня документація або невідповідність функціям/ризикам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43"/>
          <p:cNvSpPr/>
          <p:nvPr/>
        </p:nvSpPr>
        <p:spPr>
          <a:xfrm>
            <a:off x="562356" y="1858518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43"/>
          <p:cNvSpPr/>
          <p:nvPr/>
        </p:nvSpPr>
        <p:spPr>
          <a:xfrm>
            <a:off x="596646" y="1892808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Permanent establishment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43"/>
          <p:cNvSpPr/>
          <p:nvPr/>
        </p:nvSpPr>
        <p:spPr>
          <a:xfrm>
            <a:off x="2276856" y="1858518"/>
            <a:ext cx="15773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3"/>
          <p:cNvSpPr/>
          <p:nvPr/>
        </p:nvSpPr>
        <p:spPr>
          <a:xfrm>
            <a:off x="2311146" y="1892808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43"/>
          <p:cNvSpPr/>
          <p:nvPr/>
        </p:nvSpPr>
        <p:spPr>
          <a:xfrm>
            <a:off x="3854196" y="1858518"/>
            <a:ext cx="15773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3"/>
          <p:cNvSpPr/>
          <p:nvPr/>
        </p:nvSpPr>
        <p:spPr>
          <a:xfrm>
            <a:off x="3888486" y="1892808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високий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43"/>
          <p:cNvSpPr/>
          <p:nvPr/>
        </p:nvSpPr>
        <p:spPr>
          <a:xfrm>
            <a:off x="5431536" y="1858518"/>
            <a:ext cx="30861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3"/>
          <p:cNvSpPr/>
          <p:nvPr/>
        </p:nvSpPr>
        <p:spPr>
          <a:xfrm>
            <a:off x="5465826" y="1892808"/>
            <a:ext cx="30175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де-факто присутність у країні без належної структури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43"/>
          <p:cNvSpPr/>
          <p:nvPr/>
        </p:nvSpPr>
        <p:spPr>
          <a:xfrm>
            <a:off x="562356" y="2173986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43"/>
          <p:cNvSpPr/>
          <p:nvPr/>
        </p:nvSpPr>
        <p:spPr>
          <a:xfrm>
            <a:off x="596646" y="2208276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Withholding tax surprise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43"/>
          <p:cNvSpPr/>
          <p:nvPr/>
        </p:nvSpPr>
        <p:spPr>
          <a:xfrm>
            <a:off x="2276856" y="2173986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43"/>
          <p:cNvSpPr/>
          <p:nvPr/>
        </p:nvSpPr>
        <p:spPr>
          <a:xfrm>
            <a:off x="2311146" y="2208276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43"/>
          <p:cNvSpPr/>
          <p:nvPr/>
        </p:nvSpPr>
        <p:spPr>
          <a:xfrm>
            <a:off x="3854196" y="2173986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43"/>
          <p:cNvSpPr/>
          <p:nvPr/>
        </p:nvSpPr>
        <p:spPr>
          <a:xfrm>
            <a:off x="3888486" y="2208276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середній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43"/>
          <p:cNvSpPr/>
          <p:nvPr/>
        </p:nvSpPr>
        <p:spPr>
          <a:xfrm>
            <a:off x="5431536" y="2173986"/>
            <a:ext cx="30861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43"/>
          <p:cNvSpPr/>
          <p:nvPr/>
        </p:nvSpPr>
        <p:spPr>
          <a:xfrm>
            <a:off x="5465826" y="2208276"/>
            <a:ext cx="30175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роялті, сервісні платежі, дивіденди без treaty substantiation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43"/>
          <p:cNvSpPr/>
          <p:nvPr/>
        </p:nvSpPr>
        <p:spPr>
          <a:xfrm>
            <a:off x="562356" y="2489454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43"/>
          <p:cNvSpPr/>
          <p:nvPr/>
        </p:nvSpPr>
        <p:spPr>
          <a:xfrm>
            <a:off x="596646" y="2523744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Репутаційний ризик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3"/>
          <p:cNvSpPr/>
          <p:nvPr/>
        </p:nvSpPr>
        <p:spPr>
          <a:xfrm>
            <a:off x="2276856" y="2489454"/>
            <a:ext cx="15773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43"/>
          <p:cNvSpPr/>
          <p:nvPr/>
        </p:nvSpPr>
        <p:spPr>
          <a:xfrm>
            <a:off x="2311146" y="2523744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43"/>
          <p:cNvSpPr/>
          <p:nvPr/>
        </p:nvSpPr>
        <p:spPr>
          <a:xfrm>
            <a:off x="3854196" y="2489454"/>
            <a:ext cx="15773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43"/>
          <p:cNvSpPr/>
          <p:nvPr/>
        </p:nvSpPr>
        <p:spPr>
          <a:xfrm>
            <a:off x="3888486" y="2523744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високий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3"/>
          <p:cNvSpPr/>
          <p:nvPr/>
        </p:nvSpPr>
        <p:spPr>
          <a:xfrm>
            <a:off x="5431536" y="2489454"/>
            <a:ext cx="30861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43"/>
          <p:cNvSpPr/>
          <p:nvPr/>
        </p:nvSpPr>
        <p:spPr>
          <a:xfrm>
            <a:off x="5465826" y="2523744"/>
            <a:ext cx="30175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занадто агресивна схема без економічної логіки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43"/>
          <p:cNvSpPr/>
          <p:nvPr/>
        </p:nvSpPr>
        <p:spPr>
          <a:xfrm>
            <a:off x="562356" y="2804922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43"/>
          <p:cNvSpPr/>
          <p:nvPr/>
        </p:nvSpPr>
        <p:spPr>
          <a:xfrm>
            <a:off x="596646" y="2839212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Pillar Two / group mismatch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43"/>
          <p:cNvSpPr/>
          <p:nvPr/>
        </p:nvSpPr>
        <p:spPr>
          <a:xfrm>
            <a:off x="2276856" y="2804922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43"/>
          <p:cNvSpPr/>
          <p:nvPr/>
        </p:nvSpPr>
        <p:spPr>
          <a:xfrm>
            <a:off x="2311146" y="2839212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низька–середня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43"/>
          <p:cNvSpPr/>
          <p:nvPr/>
        </p:nvSpPr>
        <p:spPr>
          <a:xfrm>
            <a:off x="3854196" y="2804922"/>
            <a:ext cx="15773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43"/>
          <p:cNvSpPr/>
          <p:nvPr/>
        </p:nvSpPr>
        <p:spPr>
          <a:xfrm>
            <a:off x="3888486" y="2839212"/>
            <a:ext cx="15087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середній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43"/>
          <p:cNvSpPr/>
          <p:nvPr/>
        </p:nvSpPr>
        <p:spPr>
          <a:xfrm>
            <a:off x="5431536" y="2804922"/>
            <a:ext cx="30861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43"/>
          <p:cNvSpPr/>
          <p:nvPr/>
        </p:nvSpPr>
        <p:spPr>
          <a:xfrm>
            <a:off x="5465826" y="2839212"/>
            <a:ext cx="30175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неврахування групових правил ETR та top-up tax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Логіка лекції та презентації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Від джерел коштів — до управління ризиками та контролю результату.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617220" y="1440180"/>
            <a:ext cx="144018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630936" y="1453896"/>
            <a:ext cx="82296" cy="141274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768096" y="1549908"/>
            <a:ext cx="122072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1. Джерела фінансування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768096" y="1810512"/>
            <a:ext cx="123444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Хто дає кошти, на який строк, під які ризики?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098548" y="1920240"/>
            <a:ext cx="308610" cy="377190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2297430" y="1440180"/>
            <a:ext cx="144018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2311146" y="1453896"/>
            <a:ext cx="82296" cy="141274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2448306" y="1549908"/>
            <a:ext cx="122072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2. Валютне середовище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2448306" y="1810512"/>
            <a:ext cx="123444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Як курс, регулювання і хеджування впливають на маржу?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778758" y="1920240"/>
            <a:ext cx="308610" cy="377190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3977640" y="1440180"/>
            <a:ext cx="144018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3991356" y="1453896"/>
            <a:ext cx="82296" cy="141274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4128516" y="1549908"/>
            <a:ext cx="122072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3. Податкове планування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128516" y="1810512"/>
            <a:ext cx="123444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Як зберегти cash-flow легально й без репутаційних втрат?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5458968" y="1920240"/>
            <a:ext cx="308610" cy="377190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5657850" y="1440180"/>
            <a:ext cx="144018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5671566" y="1453896"/>
            <a:ext cx="82296" cy="141274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5808726" y="1549908"/>
            <a:ext cx="122072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4. Бюджет і контроль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808726" y="1810512"/>
            <a:ext cx="123444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Як перевести стратегію у цифри та управлінські рішення?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651510" y="3326130"/>
            <a:ext cx="781812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665226" y="3339846"/>
            <a:ext cx="82296" cy="82981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802386" y="3435858"/>
            <a:ext cx="75986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Наскрізна історія презентації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802386" y="3696462"/>
            <a:ext cx="761238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Через усю лекцію проходить навчальний кейс українського експортера, який має виграти контракт, захистити маржу та зберегти робочі місця.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4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44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44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4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Кейс: яку податкову модель обрати для виходу на ЄС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4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Податкове рішення має підтримувати контракт, а не руйнувати його зайвою складністю.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44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44"/>
          <p:cNvSpPr/>
          <p:nvPr/>
        </p:nvSpPr>
        <p:spPr>
          <a:xfrm>
            <a:off x="7461504" y="301752"/>
            <a:ext cx="1165860" cy="233172"/>
          </a:xfrm>
          <a:prstGeom prst="roundRect">
            <a:avLst>
              <a:gd fmla="val 20588" name="adj"/>
            </a:avLst>
          </a:prstGeom>
          <a:solidFill>
            <a:srgbClr val="FEF3C7"/>
          </a:solidFill>
          <a:ln cap="flat" cmpd="sng" w="12700">
            <a:solidFill>
              <a:srgbClr val="F59E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4"/>
          <p:cNvSpPr/>
          <p:nvPr/>
        </p:nvSpPr>
        <p:spPr>
          <a:xfrm>
            <a:off x="7530084" y="349758"/>
            <a:ext cx="102870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400E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92400E"/>
                </a:solidFill>
                <a:latin typeface="Arial"/>
                <a:ea typeface="Arial"/>
                <a:cs typeface="Arial"/>
                <a:sym typeface="Arial"/>
              </a:rPr>
              <a:t>CASE 3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4"/>
          <p:cNvSpPr/>
          <p:nvPr/>
        </p:nvSpPr>
        <p:spPr>
          <a:xfrm>
            <a:off x="562356" y="1200150"/>
            <a:ext cx="198882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44"/>
          <p:cNvSpPr/>
          <p:nvPr/>
        </p:nvSpPr>
        <p:spPr>
          <a:xfrm>
            <a:off x="596646" y="1255014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Модель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4"/>
          <p:cNvSpPr/>
          <p:nvPr/>
        </p:nvSpPr>
        <p:spPr>
          <a:xfrm>
            <a:off x="2551176" y="1200150"/>
            <a:ext cx="198882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44"/>
          <p:cNvSpPr/>
          <p:nvPr/>
        </p:nvSpPr>
        <p:spPr>
          <a:xfrm>
            <a:off x="2585466" y="1255014"/>
            <a:ext cx="19202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Перевага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4"/>
          <p:cNvSpPr/>
          <p:nvPr/>
        </p:nvSpPr>
        <p:spPr>
          <a:xfrm>
            <a:off x="4539996" y="1200150"/>
            <a:ext cx="17830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44"/>
          <p:cNvSpPr/>
          <p:nvPr/>
        </p:nvSpPr>
        <p:spPr>
          <a:xfrm>
            <a:off x="4574286" y="1255014"/>
            <a:ext cx="1714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Слабке місце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4"/>
          <p:cNvSpPr/>
          <p:nvPr/>
        </p:nvSpPr>
        <p:spPr>
          <a:xfrm>
            <a:off x="6323076" y="1200150"/>
            <a:ext cx="192024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4"/>
          <p:cNvSpPr/>
          <p:nvPr/>
        </p:nvSpPr>
        <p:spPr>
          <a:xfrm>
            <a:off x="6357366" y="1255014"/>
            <a:ext cx="18516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Коли доречна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4"/>
          <p:cNvSpPr/>
          <p:nvPr/>
        </p:nvSpPr>
        <p:spPr>
          <a:xfrm>
            <a:off x="562356" y="1543050"/>
            <a:ext cx="19888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4"/>
          <p:cNvSpPr/>
          <p:nvPr/>
        </p:nvSpPr>
        <p:spPr>
          <a:xfrm>
            <a:off x="596646" y="1577340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Прямий експорт з України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44"/>
          <p:cNvSpPr/>
          <p:nvPr/>
        </p:nvSpPr>
        <p:spPr>
          <a:xfrm>
            <a:off x="2551176" y="1543050"/>
            <a:ext cx="19888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4"/>
          <p:cNvSpPr/>
          <p:nvPr/>
        </p:nvSpPr>
        <p:spPr>
          <a:xfrm>
            <a:off x="2585466" y="1577340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максимальна простота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44"/>
          <p:cNvSpPr/>
          <p:nvPr/>
        </p:nvSpPr>
        <p:spPr>
          <a:xfrm>
            <a:off x="4539996" y="1543050"/>
            <a:ext cx="17830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44"/>
          <p:cNvSpPr/>
          <p:nvPr/>
        </p:nvSpPr>
        <p:spPr>
          <a:xfrm>
            <a:off x="4574286" y="1577340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менше локальної присутності на ринку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44"/>
          <p:cNvSpPr/>
          <p:nvPr/>
        </p:nvSpPr>
        <p:spPr>
          <a:xfrm>
            <a:off x="6323076" y="1543050"/>
            <a:ext cx="19202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44"/>
          <p:cNvSpPr/>
          <p:nvPr/>
        </p:nvSpPr>
        <p:spPr>
          <a:xfrm>
            <a:off x="6357366" y="1577340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перший вихід або тест ринку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44"/>
          <p:cNvSpPr/>
          <p:nvPr/>
        </p:nvSpPr>
        <p:spPr>
          <a:xfrm>
            <a:off x="562356" y="1858518"/>
            <a:ext cx="198882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44"/>
          <p:cNvSpPr/>
          <p:nvPr/>
        </p:nvSpPr>
        <p:spPr>
          <a:xfrm>
            <a:off x="596646" y="1892808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Дистриб’юторська компанія в Польщі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44"/>
          <p:cNvSpPr/>
          <p:nvPr/>
        </p:nvSpPr>
        <p:spPr>
          <a:xfrm>
            <a:off x="2551176" y="1858518"/>
            <a:ext cx="198882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44"/>
          <p:cNvSpPr/>
          <p:nvPr/>
        </p:nvSpPr>
        <p:spPr>
          <a:xfrm>
            <a:off x="2585466" y="1892808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краща близькість до клієнта і сервісу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4"/>
          <p:cNvSpPr/>
          <p:nvPr/>
        </p:nvSpPr>
        <p:spPr>
          <a:xfrm>
            <a:off x="4539996" y="1858518"/>
            <a:ext cx="17830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44"/>
          <p:cNvSpPr/>
          <p:nvPr/>
        </p:nvSpPr>
        <p:spPr>
          <a:xfrm>
            <a:off x="4574286" y="1892808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вища адміністративна та податкова складність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4"/>
          <p:cNvSpPr/>
          <p:nvPr/>
        </p:nvSpPr>
        <p:spPr>
          <a:xfrm>
            <a:off x="6323076" y="1858518"/>
            <a:ext cx="19202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44"/>
          <p:cNvSpPr/>
          <p:nvPr/>
        </p:nvSpPr>
        <p:spPr>
          <a:xfrm>
            <a:off x="6357366" y="1892808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стала присутність і локальний sales force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4"/>
          <p:cNvSpPr/>
          <p:nvPr/>
        </p:nvSpPr>
        <p:spPr>
          <a:xfrm>
            <a:off x="562356" y="2173986"/>
            <a:ext cx="19888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44"/>
          <p:cNvSpPr/>
          <p:nvPr/>
        </p:nvSpPr>
        <p:spPr>
          <a:xfrm>
            <a:off x="596646" y="2208276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Контрактна збірка / сервісна структура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4"/>
          <p:cNvSpPr/>
          <p:nvPr/>
        </p:nvSpPr>
        <p:spPr>
          <a:xfrm>
            <a:off x="2551176" y="2173986"/>
            <a:ext cx="198882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44"/>
          <p:cNvSpPr/>
          <p:nvPr/>
        </p:nvSpPr>
        <p:spPr>
          <a:xfrm>
            <a:off x="2585466" y="2208276"/>
            <a:ext cx="19202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гнучкість supply chain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4"/>
          <p:cNvSpPr/>
          <p:nvPr/>
        </p:nvSpPr>
        <p:spPr>
          <a:xfrm>
            <a:off x="4539996" y="2173986"/>
            <a:ext cx="17830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44"/>
          <p:cNvSpPr/>
          <p:nvPr/>
        </p:nvSpPr>
        <p:spPr>
          <a:xfrm>
            <a:off x="4574286" y="2208276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високі вимоги до TP і substance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4"/>
          <p:cNvSpPr/>
          <p:nvPr/>
        </p:nvSpPr>
        <p:spPr>
          <a:xfrm>
            <a:off x="6323076" y="2173986"/>
            <a:ext cx="19202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4"/>
          <p:cNvSpPr/>
          <p:nvPr/>
        </p:nvSpPr>
        <p:spPr>
          <a:xfrm>
            <a:off x="6357366" y="2208276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коли треба скорочувати логістику і цикл поставки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4"/>
          <p:cNvSpPr/>
          <p:nvPr/>
        </p:nvSpPr>
        <p:spPr>
          <a:xfrm>
            <a:off x="651510" y="3429000"/>
            <a:ext cx="764667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4"/>
          <p:cNvSpPr/>
          <p:nvPr/>
        </p:nvSpPr>
        <p:spPr>
          <a:xfrm>
            <a:off x="665226" y="3442716"/>
            <a:ext cx="82296" cy="6240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44"/>
          <p:cNvSpPr/>
          <p:nvPr/>
        </p:nvSpPr>
        <p:spPr>
          <a:xfrm>
            <a:off x="802386" y="3538728"/>
            <a:ext cx="742721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Для кейсу оптимально: почати з прямого експорту + strong documentation, а локальну структуру відкривати тоді, коли обсяг контрактів стабілізує додаткові адміністративні витрати.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4"/>
          <p:cNvSpPr/>
          <p:nvPr/>
        </p:nvSpPr>
        <p:spPr>
          <a:xfrm>
            <a:off x="802386" y="3799332"/>
            <a:ext cx="744093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10B981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finance_presentation/assets/budget.jpg" id="1227" name="Google Shape;1227;p45"/>
          <p:cNvPicPr preferRelativeResize="0"/>
          <p:nvPr/>
        </p:nvPicPr>
        <p:blipFill rotWithShape="1">
          <a:blip r:embed="rId3">
            <a:alphaModFix/>
          </a:blip>
          <a:srcRect b="7833" l="0" r="0" t="7833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45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F172A">
              <a:alpha val="65098"/>
            </a:srgbClr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5"/>
          <p:cNvSpPr/>
          <p:nvPr/>
        </p:nvSpPr>
        <p:spPr>
          <a:xfrm>
            <a:off x="493776" y="3909060"/>
            <a:ext cx="3154680" cy="8229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5"/>
          <p:cNvSpPr/>
          <p:nvPr/>
        </p:nvSpPr>
        <p:spPr>
          <a:xfrm>
            <a:off x="493776" y="4080510"/>
            <a:ext cx="5212080" cy="425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b="1" i="0" lang="uk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Бюджетування і контроль витрат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45"/>
          <p:cNvSpPr/>
          <p:nvPr/>
        </p:nvSpPr>
        <p:spPr>
          <a:xfrm>
            <a:off x="493776" y="4539996"/>
            <a:ext cx="57607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2E8F0"/>
              </a:buClr>
              <a:buSzPts val="1000"/>
              <a:buFont typeface="Arial"/>
              <a:buNone/>
            </a:pPr>
            <a:r>
              <a:rPr b="0" i="1" lang="uk" sz="10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Стратегія стає керованою тільки тоді, коли її можна щомісяця побачити у cash-flow.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46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6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6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46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Бюджетування як цикл управління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46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Лекційна логіка: аналіз минулого → прогноз → бюджет → виконання → моніторинг → корекція.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46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6"/>
          <p:cNvSpPr/>
          <p:nvPr/>
        </p:nvSpPr>
        <p:spPr>
          <a:xfrm>
            <a:off x="685800" y="1303020"/>
            <a:ext cx="2057400" cy="1200150"/>
          </a:xfrm>
          <a:prstGeom prst="roundRect">
            <a:avLst>
              <a:gd fmla="val 34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46"/>
          <p:cNvSpPr/>
          <p:nvPr/>
        </p:nvSpPr>
        <p:spPr>
          <a:xfrm>
            <a:off x="699516" y="1316736"/>
            <a:ext cx="82296" cy="117271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46"/>
          <p:cNvSpPr/>
          <p:nvPr/>
        </p:nvSpPr>
        <p:spPr>
          <a:xfrm>
            <a:off x="836676" y="141274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Аналіз минулого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46"/>
          <p:cNvSpPr/>
          <p:nvPr/>
        </p:nvSpPr>
        <p:spPr>
          <a:xfrm>
            <a:off x="836676" y="1673352"/>
            <a:ext cx="1851660" cy="733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які тенденції, вузькі місця, причини відхилень?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46"/>
          <p:cNvSpPr/>
          <p:nvPr/>
        </p:nvSpPr>
        <p:spPr>
          <a:xfrm>
            <a:off x="3120390" y="1303020"/>
            <a:ext cx="2057400" cy="1200150"/>
          </a:xfrm>
          <a:prstGeom prst="roundRect">
            <a:avLst>
              <a:gd fmla="val 34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46"/>
          <p:cNvSpPr/>
          <p:nvPr/>
        </p:nvSpPr>
        <p:spPr>
          <a:xfrm>
            <a:off x="3134106" y="1316736"/>
            <a:ext cx="82296" cy="117271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6"/>
          <p:cNvSpPr/>
          <p:nvPr/>
        </p:nvSpPr>
        <p:spPr>
          <a:xfrm>
            <a:off x="3271266" y="141274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Прогноз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46"/>
          <p:cNvSpPr/>
          <p:nvPr/>
        </p:nvSpPr>
        <p:spPr>
          <a:xfrm>
            <a:off x="3271266" y="1673352"/>
            <a:ext cx="1851660" cy="733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продажі, курс, ціни на сировину, логістика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46"/>
          <p:cNvSpPr/>
          <p:nvPr/>
        </p:nvSpPr>
        <p:spPr>
          <a:xfrm>
            <a:off x="5554980" y="1303020"/>
            <a:ext cx="2057400" cy="1200150"/>
          </a:xfrm>
          <a:prstGeom prst="roundRect">
            <a:avLst>
              <a:gd fmla="val 34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6"/>
          <p:cNvSpPr/>
          <p:nvPr/>
        </p:nvSpPr>
        <p:spPr>
          <a:xfrm>
            <a:off x="5568696" y="1316736"/>
            <a:ext cx="82296" cy="117271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6"/>
          <p:cNvSpPr/>
          <p:nvPr/>
        </p:nvSpPr>
        <p:spPr>
          <a:xfrm>
            <a:off x="5705856" y="141274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46"/>
          <p:cNvSpPr/>
          <p:nvPr/>
        </p:nvSpPr>
        <p:spPr>
          <a:xfrm>
            <a:off x="5705856" y="1673352"/>
            <a:ext cx="1851660" cy="733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доходи, витрати, інвестиції, cash-flow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46"/>
          <p:cNvSpPr/>
          <p:nvPr/>
        </p:nvSpPr>
        <p:spPr>
          <a:xfrm>
            <a:off x="685800" y="2880360"/>
            <a:ext cx="2057400" cy="1200150"/>
          </a:xfrm>
          <a:prstGeom prst="roundRect">
            <a:avLst>
              <a:gd fmla="val 34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6"/>
          <p:cNvSpPr/>
          <p:nvPr/>
        </p:nvSpPr>
        <p:spPr>
          <a:xfrm>
            <a:off x="699516" y="2894076"/>
            <a:ext cx="82296" cy="117271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6"/>
          <p:cNvSpPr/>
          <p:nvPr/>
        </p:nvSpPr>
        <p:spPr>
          <a:xfrm>
            <a:off x="836676" y="299008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Виконання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46"/>
          <p:cNvSpPr/>
          <p:nvPr/>
        </p:nvSpPr>
        <p:spPr>
          <a:xfrm>
            <a:off x="836676" y="3250692"/>
            <a:ext cx="1851660" cy="733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закупівлі, виробництво, продаж, відвантаження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46"/>
          <p:cNvSpPr/>
          <p:nvPr/>
        </p:nvSpPr>
        <p:spPr>
          <a:xfrm>
            <a:off x="3120390" y="2880360"/>
            <a:ext cx="2057400" cy="1200150"/>
          </a:xfrm>
          <a:prstGeom prst="roundRect">
            <a:avLst>
              <a:gd fmla="val 34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6"/>
          <p:cNvSpPr/>
          <p:nvPr/>
        </p:nvSpPr>
        <p:spPr>
          <a:xfrm>
            <a:off x="3134106" y="2894076"/>
            <a:ext cx="82296" cy="117271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6"/>
          <p:cNvSpPr/>
          <p:nvPr/>
        </p:nvSpPr>
        <p:spPr>
          <a:xfrm>
            <a:off x="3271266" y="299008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Контроль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46"/>
          <p:cNvSpPr/>
          <p:nvPr/>
        </p:nvSpPr>
        <p:spPr>
          <a:xfrm>
            <a:off x="3271266" y="3250692"/>
            <a:ext cx="1851660" cy="733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факт vs план, variance analysis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46"/>
          <p:cNvSpPr/>
          <p:nvPr/>
        </p:nvSpPr>
        <p:spPr>
          <a:xfrm>
            <a:off x="5554980" y="2880360"/>
            <a:ext cx="2057400" cy="1200150"/>
          </a:xfrm>
          <a:prstGeom prst="roundRect">
            <a:avLst>
              <a:gd fmla="val 34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6"/>
          <p:cNvSpPr/>
          <p:nvPr/>
        </p:nvSpPr>
        <p:spPr>
          <a:xfrm>
            <a:off x="5568696" y="2894076"/>
            <a:ext cx="82296" cy="117271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46"/>
          <p:cNvSpPr/>
          <p:nvPr/>
        </p:nvSpPr>
        <p:spPr>
          <a:xfrm>
            <a:off x="5705856" y="2990088"/>
            <a:ext cx="18379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Корекція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46"/>
          <p:cNvSpPr/>
          <p:nvPr/>
        </p:nvSpPr>
        <p:spPr>
          <a:xfrm>
            <a:off x="5705856" y="3250692"/>
            <a:ext cx="1851660" cy="733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перегляд плану, reallocations, hedge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7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47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47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47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Архітектура контролю витрат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47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Контроль не зводиться до заборон; він задає відповідальність, метрики і швидкість реакції.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47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47"/>
          <p:cNvSpPr/>
          <p:nvPr/>
        </p:nvSpPr>
        <p:spPr>
          <a:xfrm>
            <a:off x="617220" y="1268730"/>
            <a:ext cx="2331720" cy="116586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47"/>
          <p:cNvSpPr/>
          <p:nvPr/>
        </p:nvSpPr>
        <p:spPr>
          <a:xfrm>
            <a:off x="630936" y="1282446"/>
            <a:ext cx="82296" cy="113842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47"/>
          <p:cNvSpPr/>
          <p:nvPr/>
        </p:nvSpPr>
        <p:spPr>
          <a:xfrm>
            <a:off x="768096" y="1378458"/>
            <a:ext cx="21122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Centers of responsibility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7"/>
          <p:cNvSpPr/>
          <p:nvPr/>
        </p:nvSpPr>
        <p:spPr>
          <a:xfrm>
            <a:off x="768096" y="1639062"/>
            <a:ext cx="2125980" cy="69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Витрати прикріплюються до власника рішення: закупівлі, логістика, продаж, фінанси.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7"/>
          <p:cNvSpPr/>
          <p:nvPr/>
        </p:nvSpPr>
        <p:spPr>
          <a:xfrm>
            <a:off x="3120390" y="1268730"/>
            <a:ext cx="2194560" cy="116586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47"/>
          <p:cNvSpPr/>
          <p:nvPr/>
        </p:nvSpPr>
        <p:spPr>
          <a:xfrm>
            <a:off x="3134106" y="1282446"/>
            <a:ext cx="82296" cy="113842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47"/>
          <p:cNvSpPr/>
          <p:nvPr/>
        </p:nvSpPr>
        <p:spPr>
          <a:xfrm>
            <a:off x="3271266" y="1378458"/>
            <a:ext cx="197510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Variance analysis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7"/>
          <p:cNvSpPr/>
          <p:nvPr/>
        </p:nvSpPr>
        <p:spPr>
          <a:xfrm>
            <a:off x="3271266" y="1639062"/>
            <a:ext cx="1988820" cy="69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Кожне відхилення має три питання: що сталося, чому, хто реагує?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7"/>
          <p:cNvSpPr/>
          <p:nvPr/>
        </p:nvSpPr>
        <p:spPr>
          <a:xfrm>
            <a:off x="5486400" y="1268730"/>
            <a:ext cx="2983230" cy="1165860"/>
          </a:xfrm>
          <a:prstGeom prst="roundRect">
            <a:avLst>
              <a:gd fmla="val 3529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47"/>
          <p:cNvSpPr/>
          <p:nvPr/>
        </p:nvSpPr>
        <p:spPr>
          <a:xfrm>
            <a:off x="5500116" y="1282446"/>
            <a:ext cx="82296" cy="113842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47"/>
          <p:cNvSpPr/>
          <p:nvPr/>
        </p:nvSpPr>
        <p:spPr>
          <a:xfrm>
            <a:off x="5637276" y="1378458"/>
            <a:ext cx="27637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Digital reporting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7"/>
          <p:cNvSpPr/>
          <p:nvPr/>
        </p:nvSpPr>
        <p:spPr>
          <a:xfrm>
            <a:off x="5637276" y="1639062"/>
            <a:ext cx="2777490" cy="69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Інтерактивні звіти скорочують лаг між зміною ситуації та управлінською реакцією.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0" name="Google Shape;1290;p47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AAB4C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1" name="Google Shape;1291;p47"/>
          <p:cNvSpPr/>
          <p:nvPr/>
        </p:nvSpPr>
        <p:spPr>
          <a:xfrm>
            <a:off x="699516" y="33741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47"/>
          <p:cNvSpPr/>
          <p:nvPr/>
        </p:nvSpPr>
        <p:spPr>
          <a:xfrm>
            <a:off x="723519" y="3398139"/>
            <a:ext cx="61722" cy="61722"/>
          </a:xfrm>
          <a:prstGeom prst="ellipse">
            <a:avLst/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47"/>
          <p:cNvSpPr/>
          <p:nvPr/>
        </p:nvSpPr>
        <p:spPr>
          <a:xfrm>
            <a:off x="308610" y="35112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7"/>
          <p:cNvSpPr/>
          <p:nvPr/>
        </p:nvSpPr>
        <p:spPr>
          <a:xfrm>
            <a:off x="260604" y="36758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бюджет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7"/>
          <p:cNvSpPr/>
          <p:nvPr/>
        </p:nvSpPr>
        <p:spPr>
          <a:xfrm>
            <a:off x="2551176" y="33741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7"/>
          <p:cNvSpPr/>
          <p:nvPr/>
        </p:nvSpPr>
        <p:spPr>
          <a:xfrm>
            <a:off x="2575179" y="3398139"/>
            <a:ext cx="61722" cy="61722"/>
          </a:xfrm>
          <a:prstGeom prst="ellipse">
            <a:avLst/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p47"/>
          <p:cNvSpPr/>
          <p:nvPr/>
        </p:nvSpPr>
        <p:spPr>
          <a:xfrm>
            <a:off x="2160270" y="35112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Fact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7"/>
          <p:cNvSpPr/>
          <p:nvPr/>
        </p:nvSpPr>
        <p:spPr>
          <a:xfrm>
            <a:off x="2112264" y="36758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дані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7"/>
          <p:cNvSpPr/>
          <p:nvPr/>
        </p:nvSpPr>
        <p:spPr>
          <a:xfrm>
            <a:off x="4402836" y="33741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47"/>
          <p:cNvSpPr/>
          <p:nvPr/>
        </p:nvSpPr>
        <p:spPr>
          <a:xfrm>
            <a:off x="4426839" y="3398139"/>
            <a:ext cx="61722" cy="61722"/>
          </a:xfrm>
          <a:prstGeom prst="ellipse">
            <a:avLst/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47"/>
          <p:cNvSpPr/>
          <p:nvPr/>
        </p:nvSpPr>
        <p:spPr>
          <a:xfrm>
            <a:off x="4011930" y="35112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Variance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7"/>
          <p:cNvSpPr/>
          <p:nvPr/>
        </p:nvSpPr>
        <p:spPr>
          <a:xfrm>
            <a:off x="3963924" y="36758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аналіз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7"/>
          <p:cNvSpPr/>
          <p:nvPr/>
        </p:nvSpPr>
        <p:spPr>
          <a:xfrm>
            <a:off x="6254496" y="33741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47"/>
          <p:cNvSpPr/>
          <p:nvPr/>
        </p:nvSpPr>
        <p:spPr>
          <a:xfrm>
            <a:off x="6278499" y="3398139"/>
            <a:ext cx="61722" cy="61722"/>
          </a:xfrm>
          <a:prstGeom prst="ellipse">
            <a:avLst/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47"/>
          <p:cNvSpPr/>
          <p:nvPr/>
        </p:nvSpPr>
        <p:spPr>
          <a:xfrm>
            <a:off x="5863590" y="35112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7"/>
          <p:cNvSpPr/>
          <p:nvPr/>
        </p:nvSpPr>
        <p:spPr>
          <a:xfrm>
            <a:off x="5815584" y="36758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рішення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7"/>
          <p:cNvSpPr/>
          <p:nvPr/>
        </p:nvSpPr>
        <p:spPr>
          <a:xfrm>
            <a:off x="8106156" y="337413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47"/>
          <p:cNvSpPr/>
          <p:nvPr/>
        </p:nvSpPr>
        <p:spPr>
          <a:xfrm>
            <a:off x="8130159" y="3398139"/>
            <a:ext cx="61722" cy="61722"/>
          </a:xfrm>
          <a:prstGeom prst="ellipse">
            <a:avLst/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47"/>
          <p:cNvSpPr/>
          <p:nvPr/>
        </p:nvSpPr>
        <p:spPr>
          <a:xfrm>
            <a:off x="7715250" y="351129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7"/>
          <p:cNvSpPr/>
          <p:nvPr/>
        </p:nvSpPr>
        <p:spPr>
          <a:xfrm>
            <a:off x="7667244" y="367588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оновлення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48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48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48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8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Методи бюджетування: який підхід кращий для міжнародного бізнесу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8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Різні моделі потрібні на різних етапах зрілості компанії.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8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48"/>
          <p:cNvSpPr/>
          <p:nvPr/>
        </p:nvSpPr>
        <p:spPr>
          <a:xfrm>
            <a:off x="548640" y="1200150"/>
            <a:ext cx="17145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48"/>
          <p:cNvSpPr/>
          <p:nvPr/>
        </p:nvSpPr>
        <p:spPr>
          <a:xfrm>
            <a:off x="582930" y="125501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Метод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8"/>
          <p:cNvSpPr/>
          <p:nvPr/>
        </p:nvSpPr>
        <p:spPr>
          <a:xfrm>
            <a:off x="2263140" y="1200150"/>
            <a:ext cx="17830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48"/>
          <p:cNvSpPr/>
          <p:nvPr/>
        </p:nvSpPr>
        <p:spPr>
          <a:xfrm>
            <a:off x="2297430" y="1255014"/>
            <a:ext cx="17145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Сильна сторона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8"/>
          <p:cNvSpPr/>
          <p:nvPr/>
        </p:nvSpPr>
        <p:spPr>
          <a:xfrm>
            <a:off x="4046220" y="1200150"/>
            <a:ext cx="17145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48"/>
          <p:cNvSpPr/>
          <p:nvPr/>
        </p:nvSpPr>
        <p:spPr>
          <a:xfrm>
            <a:off x="4080510" y="1255014"/>
            <a:ext cx="16459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Слабке місце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8"/>
          <p:cNvSpPr/>
          <p:nvPr/>
        </p:nvSpPr>
        <p:spPr>
          <a:xfrm>
            <a:off x="5760720" y="1200150"/>
            <a:ext cx="315468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48"/>
          <p:cNvSpPr/>
          <p:nvPr/>
        </p:nvSpPr>
        <p:spPr>
          <a:xfrm>
            <a:off x="5795010" y="1255014"/>
            <a:ext cx="30861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Де найкраще працює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8"/>
          <p:cNvSpPr/>
          <p:nvPr/>
        </p:nvSpPr>
        <p:spPr>
          <a:xfrm>
            <a:off x="548640" y="1543050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48"/>
          <p:cNvSpPr/>
          <p:nvPr/>
        </p:nvSpPr>
        <p:spPr>
          <a:xfrm>
            <a:off x="582930" y="1577340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Incremental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8"/>
          <p:cNvSpPr/>
          <p:nvPr/>
        </p:nvSpPr>
        <p:spPr>
          <a:xfrm>
            <a:off x="2263140" y="1543050"/>
            <a:ext cx="17830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48"/>
          <p:cNvSpPr/>
          <p:nvPr/>
        </p:nvSpPr>
        <p:spPr>
          <a:xfrm>
            <a:off x="2297430" y="1577340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швидко і просто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48"/>
          <p:cNvSpPr/>
          <p:nvPr/>
        </p:nvSpPr>
        <p:spPr>
          <a:xfrm>
            <a:off x="4046220" y="1543050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48"/>
          <p:cNvSpPr/>
          <p:nvPr/>
        </p:nvSpPr>
        <p:spPr>
          <a:xfrm>
            <a:off x="4080510" y="1577340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закріплює старі витрати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48"/>
          <p:cNvSpPr/>
          <p:nvPr/>
        </p:nvSpPr>
        <p:spPr>
          <a:xfrm>
            <a:off x="5760720" y="1543050"/>
            <a:ext cx="31546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48"/>
          <p:cNvSpPr/>
          <p:nvPr/>
        </p:nvSpPr>
        <p:spPr>
          <a:xfrm>
            <a:off x="5795010" y="1577340"/>
            <a:ext cx="30861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стабільні повторювані операції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48"/>
          <p:cNvSpPr/>
          <p:nvPr/>
        </p:nvSpPr>
        <p:spPr>
          <a:xfrm>
            <a:off x="548640" y="1858518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8"/>
          <p:cNvSpPr/>
          <p:nvPr/>
        </p:nvSpPr>
        <p:spPr>
          <a:xfrm>
            <a:off x="582930" y="1892808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Zero-based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48"/>
          <p:cNvSpPr/>
          <p:nvPr/>
        </p:nvSpPr>
        <p:spPr>
          <a:xfrm>
            <a:off x="2263140" y="1858518"/>
            <a:ext cx="17830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48"/>
          <p:cNvSpPr/>
          <p:nvPr/>
        </p:nvSpPr>
        <p:spPr>
          <a:xfrm>
            <a:off x="2297430" y="1892808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висока дисципліна витрат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48"/>
          <p:cNvSpPr/>
          <p:nvPr/>
        </p:nvSpPr>
        <p:spPr>
          <a:xfrm>
            <a:off x="4046220" y="1858518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48"/>
          <p:cNvSpPr/>
          <p:nvPr/>
        </p:nvSpPr>
        <p:spPr>
          <a:xfrm>
            <a:off x="4080510" y="1892808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дорогий за часом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48"/>
          <p:cNvSpPr/>
          <p:nvPr/>
        </p:nvSpPr>
        <p:spPr>
          <a:xfrm>
            <a:off x="5760720" y="1858518"/>
            <a:ext cx="31546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48"/>
          <p:cNvSpPr/>
          <p:nvPr/>
        </p:nvSpPr>
        <p:spPr>
          <a:xfrm>
            <a:off x="5795010" y="1892808"/>
            <a:ext cx="30861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криза, реструктуризація, відновлення маржі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48"/>
          <p:cNvSpPr/>
          <p:nvPr/>
        </p:nvSpPr>
        <p:spPr>
          <a:xfrm>
            <a:off x="548640" y="2173986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48"/>
          <p:cNvSpPr/>
          <p:nvPr/>
        </p:nvSpPr>
        <p:spPr>
          <a:xfrm>
            <a:off x="582930" y="2208276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ABB (activity-based)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48"/>
          <p:cNvSpPr/>
          <p:nvPr/>
        </p:nvSpPr>
        <p:spPr>
          <a:xfrm>
            <a:off x="2263140" y="2173986"/>
            <a:ext cx="17830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48"/>
          <p:cNvSpPr/>
          <p:nvPr/>
        </p:nvSpPr>
        <p:spPr>
          <a:xfrm>
            <a:off x="2297430" y="2208276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краще пов’язує витрати з процесами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48"/>
          <p:cNvSpPr/>
          <p:nvPr/>
        </p:nvSpPr>
        <p:spPr>
          <a:xfrm>
            <a:off x="4046220" y="2173986"/>
            <a:ext cx="17145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48"/>
          <p:cNvSpPr/>
          <p:nvPr/>
        </p:nvSpPr>
        <p:spPr>
          <a:xfrm>
            <a:off x="4080510" y="2208276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потребує якісних даних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48"/>
          <p:cNvSpPr/>
          <p:nvPr/>
        </p:nvSpPr>
        <p:spPr>
          <a:xfrm>
            <a:off x="5760720" y="2173986"/>
            <a:ext cx="315468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48"/>
          <p:cNvSpPr/>
          <p:nvPr/>
        </p:nvSpPr>
        <p:spPr>
          <a:xfrm>
            <a:off x="5795010" y="2208276"/>
            <a:ext cx="30861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логістика, багатопродуктовий експорт, сервіс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48"/>
          <p:cNvSpPr/>
          <p:nvPr/>
        </p:nvSpPr>
        <p:spPr>
          <a:xfrm>
            <a:off x="548640" y="2489454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48"/>
          <p:cNvSpPr/>
          <p:nvPr/>
        </p:nvSpPr>
        <p:spPr>
          <a:xfrm>
            <a:off x="582930" y="2523744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Rolling budget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48"/>
          <p:cNvSpPr/>
          <p:nvPr/>
        </p:nvSpPr>
        <p:spPr>
          <a:xfrm>
            <a:off x="2263140" y="2489454"/>
            <a:ext cx="17830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48"/>
          <p:cNvSpPr/>
          <p:nvPr/>
        </p:nvSpPr>
        <p:spPr>
          <a:xfrm>
            <a:off x="2297430" y="2523744"/>
            <a:ext cx="17145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добре реагує на волатильність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48"/>
          <p:cNvSpPr/>
          <p:nvPr/>
        </p:nvSpPr>
        <p:spPr>
          <a:xfrm>
            <a:off x="4046220" y="2489454"/>
            <a:ext cx="17145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48"/>
          <p:cNvSpPr/>
          <p:nvPr/>
        </p:nvSpPr>
        <p:spPr>
          <a:xfrm>
            <a:off x="4080510" y="2523744"/>
            <a:ext cx="16459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потребує регулярного перегляду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48"/>
          <p:cNvSpPr/>
          <p:nvPr/>
        </p:nvSpPr>
        <p:spPr>
          <a:xfrm>
            <a:off x="5760720" y="2489454"/>
            <a:ext cx="315468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8"/>
          <p:cNvSpPr/>
          <p:nvPr/>
        </p:nvSpPr>
        <p:spPr>
          <a:xfrm>
            <a:off x="5795010" y="2523744"/>
            <a:ext cx="308610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FX-чутливий і швидко зростаючий міжнародний бізнес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49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49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49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9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KPI-панель для міжнародного бізнесу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49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Керувати потрібно не десятками показників, а шістьма-сімома метриками, що відображають економіку контракту.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49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49"/>
          <p:cNvSpPr/>
          <p:nvPr/>
        </p:nvSpPr>
        <p:spPr>
          <a:xfrm>
            <a:off x="651510" y="1337310"/>
            <a:ext cx="2023110" cy="994410"/>
          </a:xfrm>
          <a:prstGeom prst="roundRect">
            <a:avLst>
              <a:gd fmla="val 482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49"/>
          <p:cNvSpPr/>
          <p:nvPr/>
        </p:nvSpPr>
        <p:spPr>
          <a:xfrm>
            <a:off x="802386" y="1460754"/>
            <a:ext cx="183108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A5A4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EA5A4"/>
                </a:solidFill>
                <a:latin typeface="Arial"/>
                <a:ea typeface="Arial"/>
                <a:cs typeface="Arial"/>
                <a:sym typeface="Arial"/>
              </a:rPr>
              <a:t>12.8%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49"/>
          <p:cNvSpPr/>
          <p:nvPr/>
        </p:nvSpPr>
        <p:spPr>
          <a:xfrm>
            <a:off x="802386" y="1899666"/>
            <a:ext cx="183108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Gross margin by market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49"/>
          <p:cNvSpPr/>
          <p:nvPr/>
        </p:nvSpPr>
        <p:spPr>
          <a:xfrm>
            <a:off x="802386" y="2160270"/>
            <a:ext cx="1831086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Показник має сенс лише тоді, коли за ним закріплений власник і action trigger.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49"/>
          <p:cNvSpPr/>
          <p:nvPr/>
        </p:nvSpPr>
        <p:spPr>
          <a:xfrm>
            <a:off x="3051810" y="1337310"/>
            <a:ext cx="2023110" cy="994410"/>
          </a:xfrm>
          <a:prstGeom prst="roundRect">
            <a:avLst>
              <a:gd fmla="val 482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49"/>
          <p:cNvSpPr/>
          <p:nvPr/>
        </p:nvSpPr>
        <p:spPr>
          <a:xfrm>
            <a:off x="3202686" y="1460754"/>
            <a:ext cx="183108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563EB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49"/>
          <p:cNvSpPr/>
          <p:nvPr/>
        </p:nvSpPr>
        <p:spPr>
          <a:xfrm>
            <a:off x="3202686" y="1899666"/>
            <a:ext cx="183108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FX hedge coverage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49"/>
          <p:cNvSpPr/>
          <p:nvPr/>
        </p:nvSpPr>
        <p:spPr>
          <a:xfrm>
            <a:off x="3202686" y="2160270"/>
            <a:ext cx="1831086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Показник має сенс лише тоді, коли за ним закріплений власник і action trigger.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49"/>
          <p:cNvSpPr/>
          <p:nvPr/>
        </p:nvSpPr>
        <p:spPr>
          <a:xfrm>
            <a:off x="5438394" y="1337310"/>
            <a:ext cx="2023110" cy="994410"/>
          </a:xfrm>
          <a:prstGeom prst="roundRect">
            <a:avLst>
              <a:gd fmla="val 482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49"/>
          <p:cNvSpPr/>
          <p:nvPr/>
        </p:nvSpPr>
        <p:spPr>
          <a:xfrm>
            <a:off x="5589270" y="1460754"/>
            <a:ext cx="183108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9E0B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F59E0B"/>
                </a:solidFill>
                <a:latin typeface="Arial"/>
                <a:ea typeface="Arial"/>
                <a:cs typeface="Arial"/>
                <a:sym typeface="Arial"/>
              </a:rPr>
              <a:t>74 дні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49"/>
          <p:cNvSpPr/>
          <p:nvPr/>
        </p:nvSpPr>
        <p:spPr>
          <a:xfrm>
            <a:off x="5589270" y="1899666"/>
            <a:ext cx="183108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Export DSO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49"/>
          <p:cNvSpPr/>
          <p:nvPr/>
        </p:nvSpPr>
        <p:spPr>
          <a:xfrm>
            <a:off x="5589270" y="2160270"/>
            <a:ext cx="1831086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Показник має сенс лише тоді, коли за ним закріплений власник і action trigger.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49"/>
          <p:cNvSpPr/>
          <p:nvPr/>
        </p:nvSpPr>
        <p:spPr>
          <a:xfrm>
            <a:off x="651510" y="2743200"/>
            <a:ext cx="2023110" cy="994410"/>
          </a:xfrm>
          <a:prstGeom prst="roundRect">
            <a:avLst>
              <a:gd fmla="val 482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49"/>
          <p:cNvSpPr/>
          <p:nvPr/>
        </p:nvSpPr>
        <p:spPr>
          <a:xfrm>
            <a:off x="802386" y="2866644"/>
            <a:ext cx="183108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1D48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E11D48"/>
                </a:solidFill>
                <a:latin typeface="Arial"/>
                <a:ea typeface="Arial"/>
                <a:cs typeface="Arial"/>
                <a:sym typeface="Arial"/>
              </a:rPr>
              <a:t>−3.2%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49"/>
          <p:cNvSpPr/>
          <p:nvPr/>
        </p:nvSpPr>
        <p:spPr>
          <a:xfrm>
            <a:off x="802386" y="3305556"/>
            <a:ext cx="183108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Budget variance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49"/>
          <p:cNvSpPr/>
          <p:nvPr/>
        </p:nvSpPr>
        <p:spPr>
          <a:xfrm>
            <a:off x="802386" y="3566160"/>
            <a:ext cx="1831086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Показник має сенс лише тоді, коли за ним закріплений власник і action trigger.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49"/>
          <p:cNvSpPr/>
          <p:nvPr/>
        </p:nvSpPr>
        <p:spPr>
          <a:xfrm>
            <a:off x="3051810" y="2743200"/>
            <a:ext cx="2023110" cy="994410"/>
          </a:xfrm>
          <a:prstGeom prst="roundRect">
            <a:avLst>
              <a:gd fmla="val 482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49"/>
          <p:cNvSpPr/>
          <p:nvPr/>
        </p:nvSpPr>
        <p:spPr>
          <a:xfrm>
            <a:off x="3202686" y="2866644"/>
            <a:ext cx="183108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C3AED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7C3AED"/>
                </a:solidFill>
                <a:latin typeface="Arial"/>
                <a:ea typeface="Arial"/>
                <a:cs typeface="Arial"/>
                <a:sym typeface="Arial"/>
              </a:rPr>
              <a:t>1.8x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49"/>
          <p:cNvSpPr/>
          <p:nvPr/>
        </p:nvSpPr>
        <p:spPr>
          <a:xfrm>
            <a:off x="3202686" y="3305556"/>
            <a:ext cx="183108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Covenant headroom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49"/>
          <p:cNvSpPr/>
          <p:nvPr/>
        </p:nvSpPr>
        <p:spPr>
          <a:xfrm>
            <a:off x="3202686" y="3566160"/>
            <a:ext cx="1831086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Показник має сенс лише тоді, коли за ним закріплений власник і action trigger.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49"/>
          <p:cNvSpPr/>
          <p:nvPr/>
        </p:nvSpPr>
        <p:spPr>
          <a:xfrm>
            <a:off x="5438394" y="2743200"/>
            <a:ext cx="2023110" cy="994410"/>
          </a:xfrm>
          <a:prstGeom prst="roundRect">
            <a:avLst>
              <a:gd fmla="val 4828" name="adj"/>
            </a:avLst>
          </a:prstGeom>
          <a:solidFill>
            <a:srgbClr val="FFFFFF"/>
          </a:solidFill>
          <a:ln cap="flat" cmpd="sng" w="12700">
            <a:solidFill>
              <a:srgbClr val="D9E2EC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49"/>
          <p:cNvSpPr/>
          <p:nvPr/>
        </p:nvSpPr>
        <p:spPr>
          <a:xfrm>
            <a:off x="5589270" y="2866644"/>
            <a:ext cx="1831086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10B981"/>
                </a:solidFill>
                <a:latin typeface="Arial"/>
                <a:ea typeface="Arial"/>
                <a:cs typeface="Arial"/>
                <a:sym typeface="Arial"/>
              </a:rPr>
              <a:t>96%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49"/>
          <p:cNvSpPr/>
          <p:nvPr/>
        </p:nvSpPr>
        <p:spPr>
          <a:xfrm>
            <a:off x="5589270" y="3305556"/>
            <a:ext cx="1831086" cy="246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On-time shipping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9"/>
          <p:cNvSpPr/>
          <p:nvPr/>
        </p:nvSpPr>
        <p:spPr>
          <a:xfrm>
            <a:off x="5589270" y="3566160"/>
            <a:ext cx="1831086" cy="116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Показник має сенс лише тоді, коли за ним закріплений власник і action trigger.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50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50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50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50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Сценарне планування під волатильність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50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Для міжнародного бізнесу один бюджет без сценаріїв — це скоріше ілюзія контролю, ніж контроль.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50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50"/>
          <p:cNvSpPr/>
          <p:nvPr/>
        </p:nvSpPr>
        <p:spPr>
          <a:xfrm>
            <a:off x="651510" y="1371600"/>
            <a:ext cx="2503170" cy="1508760"/>
          </a:xfrm>
          <a:prstGeom prst="roundRect">
            <a:avLst>
              <a:gd fmla="val 2727" name="adj"/>
            </a:avLst>
          </a:prstGeom>
          <a:solidFill>
            <a:srgbClr val="FFFFFF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50"/>
          <p:cNvSpPr/>
          <p:nvPr/>
        </p:nvSpPr>
        <p:spPr>
          <a:xfrm>
            <a:off x="774954" y="1467612"/>
            <a:ext cx="2256282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0B981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10B981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50"/>
          <p:cNvSpPr/>
          <p:nvPr/>
        </p:nvSpPr>
        <p:spPr>
          <a:xfrm>
            <a:off x="774954" y="1714500"/>
            <a:ext cx="225628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Курс EUR/UAH: 41–43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Маржа: 12%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Cash buffer: позитивний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50"/>
          <p:cNvSpPr/>
          <p:nvPr/>
        </p:nvSpPr>
        <p:spPr>
          <a:xfrm>
            <a:off x="3319272" y="1371600"/>
            <a:ext cx="2503170" cy="1508760"/>
          </a:xfrm>
          <a:prstGeom prst="roundRect">
            <a:avLst>
              <a:gd fmla="val 2727" name="adj"/>
            </a:avLst>
          </a:prstGeom>
          <a:solidFill>
            <a:srgbClr val="FFFFFF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50"/>
          <p:cNvSpPr/>
          <p:nvPr/>
        </p:nvSpPr>
        <p:spPr>
          <a:xfrm>
            <a:off x="3442716" y="1467612"/>
            <a:ext cx="2256282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11D48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E11D48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50"/>
          <p:cNvSpPr/>
          <p:nvPr/>
        </p:nvSpPr>
        <p:spPr>
          <a:xfrm>
            <a:off x="3442716" y="1714500"/>
            <a:ext cx="225628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Курс падає: 39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Логістика: +15%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Маржа: 7–8%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50"/>
          <p:cNvSpPr/>
          <p:nvPr/>
        </p:nvSpPr>
        <p:spPr>
          <a:xfrm>
            <a:off x="5987034" y="1371600"/>
            <a:ext cx="2503170" cy="1508760"/>
          </a:xfrm>
          <a:prstGeom prst="roundRect">
            <a:avLst>
              <a:gd fmla="val 2727" name="adj"/>
            </a:avLst>
          </a:prstGeom>
          <a:solidFill>
            <a:srgbClr val="FFFFFF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50"/>
          <p:cNvSpPr/>
          <p:nvPr/>
        </p:nvSpPr>
        <p:spPr>
          <a:xfrm>
            <a:off x="6110478" y="1467612"/>
            <a:ext cx="2256282" cy="192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563EB"/>
              </a:buClr>
              <a:buSzPts val="1100"/>
              <a:buFont typeface="Arial"/>
              <a:buNone/>
            </a:pPr>
            <a:r>
              <a:rPr b="1" i="0" lang="uk" sz="11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Upside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50"/>
          <p:cNvSpPr/>
          <p:nvPr/>
        </p:nvSpPr>
        <p:spPr>
          <a:xfrm>
            <a:off x="6110478" y="1714500"/>
            <a:ext cx="225628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Курс: 43+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Обсяг: +10%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Маржа: 13–14%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50"/>
          <p:cNvSpPr/>
          <p:nvPr/>
        </p:nvSpPr>
        <p:spPr>
          <a:xfrm>
            <a:off x="651510" y="3257550"/>
            <a:ext cx="778383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50"/>
          <p:cNvSpPr/>
          <p:nvPr/>
        </p:nvSpPr>
        <p:spPr>
          <a:xfrm>
            <a:off x="665226" y="3271266"/>
            <a:ext cx="82296" cy="6240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50"/>
          <p:cNvSpPr/>
          <p:nvPr/>
        </p:nvSpPr>
        <p:spPr>
          <a:xfrm>
            <a:off x="802386" y="3367278"/>
            <a:ext cx="75643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Менеджерське правило: для кожного сценарію повинні існувати готові дії — додатковий hedge, перегляд ціни, перенесення CAPEX, скорочення cycle time, зміна кредитної лінії.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50"/>
          <p:cNvSpPr/>
          <p:nvPr/>
        </p:nvSpPr>
        <p:spPr>
          <a:xfrm>
            <a:off x="802386" y="3627882"/>
            <a:ext cx="757809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F59E0B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1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51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51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51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Кейс: 12-місячний rolling budget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51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Контракт виграють не тоді, коли його підписали, а тоді, коли він пережив cash-flow.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51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51"/>
          <p:cNvSpPr/>
          <p:nvPr/>
        </p:nvSpPr>
        <p:spPr>
          <a:xfrm>
            <a:off x="7461504" y="301752"/>
            <a:ext cx="1165860" cy="233172"/>
          </a:xfrm>
          <a:prstGeom prst="roundRect">
            <a:avLst>
              <a:gd fmla="val 20588" name="adj"/>
            </a:avLst>
          </a:prstGeom>
          <a:solidFill>
            <a:srgbClr val="FEF3C7"/>
          </a:solidFill>
          <a:ln cap="flat" cmpd="sng" w="12700">
            <a:solidFill>
              <a:srgbClr val="F59E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51"/>
          <p:cNvSpPr/>
          <p:nvPr/>
        </p:nvSpPr>
        <p:spPr>
          <a:xfrm>
            <a:off x="7530084" y="349758"/>
            <a:ext cx="102870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2400E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92400E"/>
                </a:solidFill>
                <a:latin typeface="Arial"/>
                <a:ea typeface="Arial"/>
                <a:cs typeface="Arial"/>
                <a:sym typeface="Arial"/>
              </a:rPr>
              <a:t>CASE 4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4" name="Google Shape;1434;p51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AAB4C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5" name="Google Shape;1435;p51"/>
          <p:cNvSpPr/>
          <p:nvPr/>
        </p:nvSpPr>
        <p:spPr>
          <a:xfrm>
            <a:off x="651510" y="2715768"/>
            <a:ext cx="970407" cy="713232"/>
          </a:xfrm>
          <a:prstGeom prst="roundRect">
            <a:avLst>
              <a:gd fmla="val 2885" name="adj"/>
            </a:avLst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51"/>
          <p:cNvSpPr/>
          <p:nvPr/>
        </p:nvSpPr>
        <p:spPr>
          <a:xfrm>
            <a:off x="617220" y="2523744"/>
            <a:ext cx="10389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51"/>
          <p:cNvSpPr/>
          <p:nvPr/>
        </p:nvSpPr>
        <p:spPr>
          <a:xfrm>
            <a:off x="610362" y="3470148"/>
            <a:ext cx="1052703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51"/>
          <p:cNvSpPr/>
          <p:nvPr/>
        </p:nvSpPr>
        <p:spPr>
          <a:xfrm>
            <a:off x="1745361" y="2240280"/>
            <a:ext cx="970407" cy="1188720"/>
          </a:xfrm>
          <a:prstGeom prst="roundRect">
            <a:avLst>
              <a:gd fmla="val 2120" name="adj"/>
            </a:avLst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51"/>
          <p:cNvSpPr/>
          <p:nvPr/>
        </p:nvSpPr>
        <p:spPr>
          <a:xfrm>
            <a:off x="1711071" y="2048256"/>
            <a:ext cx="10389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51"/>
          <p:cNvSpPr/>
          <p:nvPr/>
        </p:nvSpPr>
        <p:spPr>
          <a:xfrm>
            <a:off x="1704213" y="3470148"/>
            <a:ext cx="1052703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51"/>
          <p:cNvSpPr/>
          <p:nvPr/>
        </p:nvSpPr>
        <p:spPr>
          <a:xfrm>
            <a:off x="2839212" y="1764792"/>
            <a:ext cx="970407" cy="1664208"/>
          </a:xfrm>
          <a:prstGeom prst="roundRect">
            <a:avLst>
              <a:gd fmla="val 2120" name="adj"/>
            </a:avLst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51"/>
          <p:cNvSpPr/>
          <p:nvPr/>
        </p:nvSpPr>
        <p:spPr>
          <a:xfrm>
            <a:off x="2804922" y="1572768"/>
            <a:ext cx="10389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51"/>
          <p:cNvSpPr/>
          <p:nvPr/>
        </p:nvSpPr>
        <p:spPr>
          <a:xfrm>
            <a:off x="2798064" y="3470148"/>
            <a:ext cx="1052703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51"/>
          <p:cNvSpPr/>
          <p:nvPr/>
        </p:nvSpPr>
        <p:spPr>
          <a:xfrm>
            <a:off x="3933063" y="2002536"/>
            <a:ext cx="970407" cy="1426464"/>
          </a:xfrm>
          <a:prstGeom prst="roundRect">
            <a:avLst>
              <a:gd fmla="val 2120" name="adj"/>
            </a:avLst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51"/>
          <p:cNvSpPr/>
          <p:nvPr/>
        </p:nvSpPr>
        <p:spPr>
          <a:xfrm>
            <a:off x="3898773" y="1810512"/>
            <a:ext cx="10389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51"/>
          <p:cNvSpPr/>
          <p:nvPr/>
        </p:nvSpPr>
        <p:spPr>
          <a:xfrm>
            <a:off x="3891915" y="3470148"/>
            <a:ext cx="1052703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Q4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51"/>
          <p:cNvSpPr/>
          <p:nvPr/>
        </p:nvSpPr>
        <p:spPr>
          <a:xfrm>
            <a:off x="994410" y="1097280"/>
            <a:ext cx="322326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Потреба в оборотному капіталі, млн грн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51"/>
          <p:cNvSpPr/>
          <p:nvPr/>
        </p:nvSpPr>
        <p:spPr>
          <a:xfrm>
            <a:off x="5109210" y="1337310"/>
            <a:ext cx="3291840" cy="754380"/>
          </a:xfrm>
          <a:prstGeom prst="roundRect">
            <a:avLst>
              <a:gd fmla="val 5455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51"/>
          <p:cNvSpPr/>
          <p:nvPr/>
        </p:nvSpPr>
        <p:spPr>
          <a:xfrm>
            <a:off x="5122926" y="1351026"/>
            <a:ext cx="82296" cy="72694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51"/>
          <p:cNvSpPr/>
          <p:nvPr/>
        </p:nvSpPr>
        <p:spPr>
          <a:xfrm>
            <a:off x="5260086" y="1447038"/>
            <a:ext cx="307238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Критична точка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51"/>
          <p:cNvSpPr/>
          <p:nvPr/>
        </p:nvSpPr>
        <p:spPr>
          <a:xfrm>
            <a:off x="5260086" y="1707642"/>
            <a:ext cx="30861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Пік cash need виникає до отримання оплати — саме тут бюджет визначає розмір кредитної лінії.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51"/>
          <p:cNvSpPr/>
          <p:nvPr/>
        </p:nvSpPr>
        <p:spPr>
          <a:xfrm>
            <a:off x="5109210" y="2249424"/>
            <a:ext cx="3291840" cy="754380"/>
          </a:xfrm>
          <a:prstGeom prst="roundRect">
            <a:avLst>
              <a:gd fmla="val 5455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51"/>
          <p:cNvSpPr/>
          <p:nvPr/>
        </p:nvSpPr>
        <p:spPr>
          <a:xfrm>
            <a:off x="5122926" y="2263140"/>
            <a:ext cx="82296" cy="72694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51"/>
          <p:cNvSpPr/>
          <p:nvPr/>
        </p:nvSpPr>
        <p:spPr>
          <a:xfrm>
            <a:off x="5260086" y="2359152"/>
            <a:ext cx="307238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 зроблено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51"/>
          <p:cNvSpPr/>
          <p:nvPr/>
        </p:nvSpPr>
        <p:spPr>
          <a:xfrm>
            <a:off x="5260086" y="2619756"/>
            <a:ext cx="30861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Передоплата + кредитна лінія + факторинг дебіторки після відвантаження.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51"/>
          <p:cNvSpPr/>
          <p:nvPr/>
        </p:nvSpPr>
        <p:spPr>
          <a:xfrm>
            <a:off x="5109210" y="3161538"/>
            <a:ext cx="3291840" cy="754380"/>
          </a:xfrm>
          <a:prstGeom prst="roundRect">
            <a:avLst>
              <a:gd fmla="val 5455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51"/>
          <p:cNvSpPr/>
          <p:nvPr/>
        </p:nvSpPr>
        <p:spPr>
          <a:xfrm>
            <a:off x="5122926" y="3175254"/>
            <a:ext cx="82296" cy="72694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51"/>
          <p:cNvSpPr/>
          <p:nvPr/>
        </p:nvSpPr>
        <p:spPr>
          <a:xfrm>
            <a:off x="5260086" y="3271266"/>
            <a:ext cx="307238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Результат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51"/>
          <p:cNvSpPr/>
          <p:nvPr/>
        </p:nvSpPr>
        <p:spPr>
          <a:xfrm>
            <a:off x="5260086" y="3531870"/>
            <a:ext cx="308610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Компанія виконує контракт без зриву виробництва й без касового розриву для зарплат та закупівель.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52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52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52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52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Цифровізація trade finance: куди рухається ринок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52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Переможе той, хто цифровізує не лише платіж, а весь документарний ланцюг.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52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52"/>
          <p:cNvSpPr/>
          <p:nvPr/>
        </p:nvSpPr>
        <p:spPr>
          <a:xfrm>
            <a:off x="651510" y="1405890"/>
            <a:ext cx="2540318" cy="49377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52"/>
          <p:cNvSpPr/>
          <p:nvPr/>
        </p:nvSpPr>
        <p:spPr>
          <a:xfrm>
            <a:off x="651510" y="1440180"/>
            <a:ext cx="2540318" cy="425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Стандартизовано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52"/>
          <p:cNvSpPr/>
          <p:nvPr/>
        </p:nvSpPr>
        <p:spPr>
          <a:xfrm>
            <a:off x="3191827" y="1405890"/>
            <a:ext cx="725805" cy="493776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52"/>
          <p:cNvSpPr/>
          <p:nvPr/>
        </p:nvSpPr>
        <p:spPr>
          <a:xfrm>
            <a:off x="3191827" y="1440180"/>
            <a:ext cx="725805" cy="425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Є стандарти, але без інтероперабельності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52"/>
          <p:cNvSpPr/>
          <p:nvPr/>
        </p:nvSpPr>
        <p:spPr>
          <a:xfrm>
            <a:off x="3917633" y="1405890"/>
            <a:ext cx="1088707" cy="493776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52"/>
          <p:cNvSpPr/>
          <p:nvPr/>
        </p:nvSpPr>
        <p:spPr>
          <a:xfrm>
            <a:off x="3917633" y="1440180"/>
            <a:ext cx="1088707" cy="425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Ранній етап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52"/>
          <p:cNvSpPr/>
          <p:nvPr/>
        </p:nvSpPr>
        <p:spPr>
          <a:xfrm>
            <a:off x="5246370" y="1268730"/>
            <a:ext cx="3120390" cy="754380"/>
          </a:xfrm>
          <a:prstGeom prst="roundRect">
            <a:avLst>
              <a:gd fmla="val 5455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52"/>
          <p:cNvSpPr/>
          <p:nvPr/>
        </p:nvSpPr>
        <p:spPr>
          <a:xfrm>
            <a:off x="5260086" y="1282446"/>
            <a:ext cx="82296" cy="72694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52"/>
          <p:cNvSpPr/>
          <p:nvPr/>
        </p:nvSpPr>
        <p:spPr>
          <a:xfrm>
            <a:off x="5397246" y="1378458"/>
            <a:ext cx="290093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Висновок OECD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52"/>
          <p:cNvSpPr/>
          <p:nvPr/>
        </p:nvSpPr>
        <p:spPr>
          <a:xfrm>
            <a:off x="5397246" y="1639062"/>
            <a:ext cx="2914650" cy="288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Електронні трансферовані записи, e-signature, e-invoicing і Single Windows формують базу paperless trade.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52"/>
          <p:cNvSpPr/>
          <p:nvPr/>
        </p:nvSpPr>
        <p:spPr>
          <a:xfrm>
            <a:off x="651510" y="2228850"/>
            <a:ext cx="2537460" cy="960120"/>
          </a:xfrm>
          <a:prstGeom prst="roundRect">
            <a:avLst>
              <a:gd fmla="val 428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52"/>
          <p:cNvSpPr/>
          <p:nvPr/>
        </p:nvSpPr>
        <p:spPr>
          <a:xfrm>
            <a:off x="665226" y="2242566"/>
            <a:ext cx="82296" cy="93268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52"/>
          <p:cNvSpPr/>
          <p:nvPr/>
        </p:nvSpPr>
        <p:spPr>
          <a:xfrm>
            <a:off x="802386" y="2338578"/>
            <a:ext cx="231800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 вже працює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52"/>
          <p:cNvSpPr/>
          <p:nvPr/>
        </p:nvSpPr>
        <p:spPr>
          <a:xfrm>
            <a:off x="802386" y="2599182"/>
            <a:ext cx="2331720" cy="493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commercial invoice, bill of lading, customs declaration, phytosanitary certificate тощо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52"/>
          <p:cNvSpPr/>
          <p:nvPr/>
        </p:nvSpPr>
        <p:spPr>
          <a:xfrm>
            <a:off x="3319272" y="2228850"/>
            <a:ext cx="2537460" cy="960120"/>
          </a:xfrm>
          <a:prstGeom prst="roundRect">
            <a:avLst>
              <a:gd fmla="val 428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52"/>
          <p:cNvSpPr/>
          <p:nvPr/>
        </p:nvSpPr>
        <p:spPr>
          <a:xfrm>
            <a:off x="3332988" y="2242566"/>
            <a:ext cx="82296" cy="93268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52"/>
          <p:cNvSpPr/>
          <p:nvPr/>
        </p:nvSpPr>
        <p:spPr>
          <a:xfrm>
            <a:off x="3470148" y="2338578"/>
            <a:ext cx="231800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Що буксує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52"/>
          <p:cNvSpPr/>
          <p:nvPr/>
        </p:nvSpPr>
        <p:spPr>
          <a:xfrm>
            <a:off x="3470148" y="2599182"/>
            <a:ext cx="2331720" cy="493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packing list, purchase order, letter of credit — проблема не лише у формі, а в сумісності систем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52"/>
          <p:cNvSpPr/>
          <p:nvPr/>
        </p:nvSpPr>
        <p:spPr>
          <a:xfrm>
            <a:off x="5987034" y="2228850"/>
            <a:ext cx="2400300" cy="960120"/>
          </a:xfrm>
          <a:prstGeom prst="roundRect">
            <a:avLst>
              <a:gd fmla="val 428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52"/>
          <p:cNvSpPr/>
          <p:nvPr/>
        </p:nvSpPr>
        <p:spPr>
          <a:xfrm>
            <a:off x="6000750" y="2242566"/>
            <a:ext cx="82296" cy="93268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52"/>
          <p:cNvSpPr/>
          <p:nvPr/>
        </p:nvSpPr>
        <p:spPr>
          <a:xfrm>
            <a:off x="6137910" y="2338578"/>
            <a:ext cx="218084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Стратегічний сенс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52"/>
          <p:cNvSpPr/>
          <p:nvPr/>
        </p:nvSpPr>
        <p:spPr>
          <a:xfrm>
            <a:off x="6137910" y="2599182"/>
            <a:ext cx="2194560" cy="493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менше ручної обробки, швидший оборот, нижчий compliance cost, краща прозорість для банку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53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53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53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53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Стале і development finance: що змінюється в архітектурі капіталу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53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Міжнародне фінансування дедалі сильніше прив’язане до стійкості, гарантій і довгих інвестиційних горизонтів.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53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4" name="Google Shape;1504;p53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AAB4C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5" name="Google Shape;1505;p53"/>
          <p:cNvSpPr/>
          <p:nvPr/>
        </p:nvSpPr>
        <p:spPr>
          <a:xfrm>
            <a:off x="651510" y="2086792"/>
            <a:ext cx="884682" cy="1273628"/>
          </a:xfrm>
          <a:prstGeom prst="roundRect">
            <a:avLst>
              <a:gd fmla="val 2326" name="adj"/>
            </a:avLst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53"/>
          <p:cNvSpPr/>
          <p:nvPr/>
        </p:nvSpPr>
        <p:spPr>
          <a:xfrm>
            <a:off x="617220" y="1894768"/>
            <a:ext cx="953262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26%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53"/>
          <p:cNvSpPr/>
          <p:nvPr/>
        </p:nvSpPr>
        <p:spPr>
          <a:xfrm>
            <a:off x="610362" y="3401568"/>
            <a:ext cx="96697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Overall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project finance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53"/>
          <p:cNvSpPr/>
          <p:nvPr/>
        </p:nvSpPr>
        <p:spPr>
          <a:xfrm>
            <a:off x="1659636" y="1841863"/>
            <a:ext cx="884682" cy="1518557"/>
          </a:xfrm>
          <a:prstGeom prst="roundRect">
            <a:avLst>
              <a:gd fmla="val 2326" name="adj"/>
            </a:avLst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53"/>
          <p:cNvSpPr/>
          <p:nvPr/>
        </p:nvSpPr>
        <p:spPr>
          <a:xfrm>
            <a:off x="1625346" y="1649839"/>
            <a:ext cx="953262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31%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53"/>
          <p:cNvSpPr/>
          <p:nvPr/>
        </p:nvSpPr>
        <p:spPr>
          <a:xfrm>
            <a:off x="1618488" y="3401568"/>
            <a:ext cx="96697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Renewable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53"/>
          <p:cNvSpPr/>
          <p:nvPr/>
        </p:nvSpPr>
        <p:spPr>
          <a:xfrm>
            <a:off x="2667762" y="1792877"/>
            <a:ext cx="884682" cy="1567543"/>
          </a:xfrm>
          <a:prstGeom prst="roundRect">
            <a:avLst>
              <a:gd fmla="val 2326" name="adj"/>
            </a:avLst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53"/>
          <p:cNvSpPr/>
          <p:nvPr/>
        </p:nvSpPr>
        <p:spPr>
          <a:xfrm>
            <a:off x="2633472" y="1600853"/>
            <a:ext cx="953262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53"/>
          <p:cNvSpPr/>
          <p:nvPr/>
        </p:nvSpPr>
        <p:spPr>
          <a:xfrm>
            <a:off x="2626614" y="3401568"/>
            <a:ext cx="96697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53"/>
          <p:cNvSpPr/>
          <p:nvPr/>
        </p:nvSpPr>
        <p:spPr>
          <a:xfrm>
            <a:off x="3675888" y="1890848"/>
            <a:ext cx="884682" cy="1469572"/>
          </a:xfrm>
          <a:prstGeom prst="roundRect">
            <a:avLst>
              <a:gd fmla="val 2326" name="adj"/>
            </a:avLst>
          </a:prstGeom>
          <a:solidFill>
            <a:srgbClr val="E11D48"/>
          </a:solidFill>
          <a:ln cap="flat" cmpd="sng" w="12700">
            <a:solidFill>
              <a:srgbClr val="E11D48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53"/>
          <p:cNvSpPr/>
          <p:nvPr/>
        </p:nvSpPr>
        <p:spPr>
          <a:xfrm>
            <a:off x="3641598" y="1698824"/>
            <a:ext cx="953262" cy="137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800"/>
              <a:buFont typeface="Arial"/>
              <a:buNone/>
            </a:pPr>
            <a:r>
              <a:rPr b="1" i="0" lang="uk" sz="8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53"/>
          <p:cNvSpPr/>
          <p:nvPr/>
        </p:nvSpPr>
        <p:spPr>
          <a:xfrm>
            <a:off x="3634740" y="3401568"/>
            <a:ext cx="966978" cy="233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Water &amp;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sanitation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53"/>
          <p:cNvSpPr/>
          <p:nvPr/>
        </p:nvSpPr>
        <p:spPr>
          <a:xfrm>
            <a:off x="754380" y="1110996"/>
            <a:ext cx="315468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Падіння міжнародного project finance у 2024 р., %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53"/>
          <p:cNvSpPr/>
          <p:nvPr/>
        </p:nvSpPr>
        <p:spPr>
          <a:xfrm>
            <a:off x="4800600" y="1303020"/>
            <a:ext cx="360045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53"/>
          <p:cNvSpPr/>
          <p:nvPr/>
        </p:nvSpPr>
        <p:spPr>
          <a:xfrm>
            <a:off x="4814316" y="1316736"/>
            <a:ext cx="82296" cy="82981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53"/>
          <p:cNvSpPr/>
          <p:nvPr/>
        </p:nvSpPr>
        <p:spPr>
          <a:xfrm>
            <a:off x="4951476" y="1412748"/>
            <a:ext cx="33809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Нові гарантійні платформи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53"/>
          <p:cNvSpPr/>
          <p:nvPr/>
        </p:nvSpPr>
        <p:spPr>
          <a:xfrm>
            <a:off x="4951476" y="1673352"/>
            <a:ext cx="339471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World Bank Group запустила єдину платформу гарантій і ставить ціль вийти на $20 млрд щорічної issuance до 2030.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53"/>
          <p:cNvSpPr/>
          <p:nvPr/>
        </p:nvSpPr>
        <p:spPr>
          <a:xfrm>
            <a:off x="4800600" y="2331720"/>
            <a:ext cx="360045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53"/>
          <p:cNvSpPr/>
          <p:nvPr/>
        </p:nvSpPr>
        <p:spPr>
          <a:xfrm>
            <a:off x="4814316" y="2345436"/>
            <a:ext cx="82296" cy="82981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53"/>
          <p:cNvSpPr/>
          <p:nvPr/>
        </p:nvSpPr>
        <p:spPr>
          <a:xfrm>
            <a:off x="4951476" y="2441448"/>
            <a:ext cx="33809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Офіційні експортні кредити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53"/>
          <p:cNvSpPr/>
          <p:nvPr/>
        </p:nvSpPr>
        <p:spPr>
          <a:xfrm>
            <a:off x="4951476" y="2702052"/>
            <a:ext cx="339471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OECD оновлює Arrangement; для climate-oriented export credits у низці секторів уже доступні гнучкіші строки до 22 років.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53"/>
          <p:cNvSpPr/>
          <p:nvPr/>
        </p:nvSpPr>
        <p:spPr>
          <a:xfrm>
            <a:off x="4800600" y="3360420"/>
            <a:ext cx="360045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53"/>
          <p:cNvSpPr/>
          <p:nvPr/>
        </p:nvSpPr>
        <p:spPr>
          <a:xfrm>
            <a:off x="4814316" y="3374136"/>
            <a:ext cx="82296" cy="62407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53"/>
          <p:cNvSpPr/>
          <p:nvPr/>
        </p:nvSpPr>
        <p:spPr>
          <a:xfrm>
            <a:off x="4951476" y="3470148"/>
            <a:ext cx="33809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Менеджерський висновок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53"/>
          <p:cNvSpPr/>
          <p:nvPr/>
        </p:nvSpPr>
        <p:spPr>
          <a:xfrm>
            <a:off x="4951476" y="3730752"/>
            <a:ext cx="339471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Стійкість дедалі більше стає не PR-темою, а умовою доступу до дешевшого та довшого капіталу.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Фінансування міжнародної операції: карта рішення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Ключове правило: інструмент обирають під етап циклу, а не «взагалі для бізнесу».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18"/>
          <p:cNvCxnSpPr/>
          <p:nvPr/>
        </p:nvCxnSpPr>
        <p:spPr>
          <a:xfrm>
            <a:off x="685800" y="685800"/>
            <a:ext cx="685800" cy="685800"/>
          </a:xfrm>
          <a:prstGeom prst="straightConnector1">
            <a:avLst/>
          </a:prstGeom>
          <a:noFill/>
          <a:ln cap="flat" cmpd="sng" w="12700">
            <a:solidFill>
              <a:srgbClr val="AAB4C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18"/>
          <p:cNvSpPr/>
          <p:nvPr/>
        </p:nvSpPr>
        <p:spPr>
          <a:xfrm>
            <a:off x="596646" y="207111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620649" y="2095119"/>
            <a:ext cx="61722" cy="61722"/>
          </a:xfrm>
          <a:prstGeom prst="ellipse">
            <a:avLst/>
          </a:prstGeom>
          <a:solidFill>
            <a:srgbClr val="0EA5A4"/>
          </a:solidFill>
          <a:ln cap="flat" cmpd="sng" w="12700">
            <a:solidFill>
              <a:srgbClr val="0EA5A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205740" y="220827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Контракт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157734" y="2372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комерційні умови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2153412" y="207111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2177415" y="2095119"/>
            <a:ext cx="61722" cy="61722"/>
          </a:xfrm>
          <a:prstGeom prst="ellipse">
            <a:avLst/>
          </a:prstGeom>
          <a:solidFill>
            <a:srgbClr val="0EA5A4"/>
          </a:solidFill>
          <a:ln cap="flat" cmpd="sng" w="12700">
            <a:solidFill>
              <a:srgbClr val="0EA5A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1762506" y="220827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Закупівля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1714500" y="2372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передекспортні витрати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3710178" y="207111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3734181" y="2095119"/>
            <a:ext cx="61722" cy="61722"/>
          </a:xfrm>
          <a:prstGeom prst="ellipse">
            <a:avLst/>
          </a:prstGeom>
          <a:solidFill>
            <a:srgbClr val="0EA5A4"/>
          </a:solidFill>
          <a:ln cap="flat" cmpd="sng" w="12700">
            <a:solidFill>
              <a:srgbClr val="0EA5A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3319272" y="220827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Виробництво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3271266" y="2372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оборотний капітал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5266944" y="207111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5290947" y="2095119"/>
            <a:ext cx="61722" cy="61722"/>
          </a:xfrm>
          <a:prstGeom prst="ellipse">
            <a:avLst/>
          </a:prstGeom>
          <a:solidFill>
            <a:srgbClr val="0EA5A4"/>
          </a:solidFill>
          <a:ln cap="flat" cmpd="sng" w="12700">
            <a:solidFill>
              <a:srgbClr val="0EA5A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4876038" y="220827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Відвантаження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4828032" y="2372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документи й митниця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6823710" y="207111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6847713" y="2095119"/>
            <a:ext cx="61722" cy="61722"/>
          </a:xfrm>
          <a:prstGeom prst="ellipse">
            <a:avLst/>
          </a:prstGeom>
          <a:solidFill>
            <a:srgbClr val="0EA5A4"/>
          </a:solidFill>
          <a:ln cap="flat" cmpd="sng" w="12700">
            <a:solidFill>
              <a:srgbClr val="0EA5A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6432804" y="220827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Оплата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6384798" y="2372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інкасація / LC / open account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8380476" y="2071116"/>
            <a:ext cx="109728" cy="109728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8404479" y="2095119"/>
            <a:ext cx="61722" cy="61722"/>
          </a:xfrm>
          <a:prstGeom prst="ellipse">
            <a:avLst/>
          </a:prstGeom>
          <a:solidFill>
            <a:srgbClr val="0EA5A4"/>
          </a:solidFill>
          <a:ln cap="flat" cmpd="sng" w="12700">
            <a:solidFill>
              <a:srgbClr val="0EA5A4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7989570" y="2208276"/>
            <a:ext cx="8915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Реінвестиція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7941564" y="2372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погашення і новий цикл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51510" y="1131570"/>
            <a:ext cx="164592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665226" y="1145286"/>
            <a:ext cx="82296" cy="62407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802386" y="1241298"/>
            <a:ext cx="14264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До контракту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802386" y="1501902"/>
            <a:ext cx="144018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перевірка платоспроможності покупця, вибір валюти й Incoterms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2468880" y="1131570"/>
            <a:ext cx="164592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2482596" y="1145286"/>
            <a:ext cx="82296" cy="62407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2619756" y="1241298"/>
            <a:ext cx="14264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Під виробництво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2619756" y="1501902"/>
            <a:ext cx="144018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короткостроковий кредит, передекспортне фінансування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4286250" y="1131570"/>
            <a:ext cx="164592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4299966" y="1145286"/>
            <a:ext cx="82296" cy="62407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4437126" y="1241298"/>
            <a:ext cx="14264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Під відвантаження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4437126" y="1501902"/>
            <a:ext cx="144018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LC, банківська гарантія, страхування ризику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6103620" y="1131570"/>
            <a:ext cx="2194560" cy="651510"/>
          </a:xfrm>
          <a:prstGeom prst="roundRect">
            <a:avLst>
              <a:gd fmla="val 6316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6117336" y="1145286"/>
            <a:ext cx="82296" cy="62407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6254496" y="1241298"/>
            <a:ext cx="197510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Після відвантаження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6254496" y="1501902"/>
            <a:ext cx="1988820" cy="18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факторинг/форфейтинг, хедж, контроль дебіторки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4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54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54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54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Інтегрований CFO playbook: від контракту до cash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54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Сильний фінансовий менеджер поєднує інструменти, а не вибирає один «чарівний».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54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54"/>
          <p:cNvSpPr/>
          <p:nvPr/>
        </p:nvSpPr>
        <p:spPr>
          <a:xfrm>
            <a:off x="548640" y="1543050"/>
            <a:ext cx="1543050" cy="12344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54"/>
          <p:cNvSpPr/>
          <p:nvPr/>
        </p:nvSpPr>
        <p:spPr>
          <a:xfrm>
            <a:off x="562356" y="1556766"/>
            <a:ext cx="82296" cy="120700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54"/>
          <p:cNvSpPr/>
          <p:nvPr/>
        </p:nvSpPr>
        <p:spPr>
          <a:xfrm>
            <a:off x="699516" y="16527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1. Contract design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54"/>
          <p:cNvSpPr/>
          <p:nvPr/>
        </p:nvSpPr>
        <p:spPr>
          <a:xfrm>
            <a:off x="699516" y="1913382"/>
            <a:ext cx="133731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валюта, Incoterms, payment terms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54"/>
          <p:cNvSpPr/>
          <p:nvPr/>
        </p:nvSpPr>
        <p:spPr>
          <a:xfrm>
            <a:off x="2153412" y="1988820"/>
            <a:ext cx="240030" cy="288036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54"/>
          <p:cNvSpPr/>
          <p:nvPr/>
        </p:nvSpPr>
        <p:spPr>
          <a:xfrm>
            <a:off x="2331720" y="1543050"/>
            <a:ext cx="1543050" cy="12344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54"/>
          <p:cNvSpPr/>
          <p:nvPr/>
        </p:nvSpPr>
        <p:spPr>
          <a:xfrm>
            <a:off x="2345436" y="1556766"/>
            <a:ext cx="82296" cy="120700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54"/>
          <p:cNvSpPr/>
          <p:nvPr/>
        </p:nvSpPr>
        <p:spPr>
          <a:xfrm>
            <a:off x="2482596" y="16527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2. Risk cover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54"/>
          <p:cNvSpPr/>
          <p:nvPr/>
        </p:nvSpPr>
        <p:spPr>
          <a:xfrm>
            <a:off x="2482596" y="1913382"/>
            <a:ext cx="133731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LC / guarantee / insurance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54"/>
          <p:cNvSpPr/>
          <p:nvPr/>
        </p:nvSpPr>
        <p:spPr>
          <a:xfrm>
            <a:off x="3936492" y="1988820"/>
            <a:ext cx="240030" cy="288036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54"/>
          <p:cNvSpPr/>
          <p:nvPr/>
        </p:nvSpPr>
        <p:spPr>
          <a:xfrm>
            <a:off x="4114800" y="1543050"/>
            <a:ext cx="1543050" cy="12344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54"/>
          <p:cNvSpPr/>
          <p:nvPr/>
        </p:nvSpPr>
        <p:spPr>
          <a:xfrm>
            <a:off x="4128516" y="1556766"/>
            <a:ext cx="82296" cy="120700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54"/>
          <p:cNvSpPr/>
          <p:nvPr/>
        </p:nvSpPr>
        <p:spPr>
          <a:xfrm>
            <a:off x="4265676" y="16527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3. Working capital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54"/>
          <p:cNvSpPr/>
          <p:nvPr/>
        </p:nvSpPr>
        <p:spPr>
          <a:xfrm>
            <a:off x="4265676" y="1913382"/>
            <a:ext cx="133731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trade loan / factoring / forfaiting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54"/>
          <p:cNvSpPr/>
          <p:nvPr/>
        </p:nvSpPr>
        <p:spPr>
          <a:xfrm>
            <a:off x="5719572" y="1988820"/>
            <a:ext cx="240030" cy="288036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54"/>
          <p:cNvSpPr/>
          <p:nvPr/>
        </p:nvSpPr>
        <p:spPr>
          <a:xfrm>
            <a:off x="5897880" y="1543050"/>
            <a:ext cx="1543050" cy="12344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54"/>
          <p:cNvSpPr/>
          <p:nvPr/>
        </p:nvSpPr>
        <p:spPr>
          <a:xfrm>
            <a:off x="5911596" y="1556766"/>
            <a:ext cx="82296" cy="120700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54"/>
          <p:cNvSpPr/>
          <p:nvPr/>
        </p:nvSpPr>
        <p:spPr>
          <a:xfrm>
            <a:off x="6048756" y="16527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4. FX / tax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54"/>
          <p:cNvSpPr/>
          <p:nvPr/>
        </p:nvSpPr>
        <p:spPr>
          <a:xfrm>
            <a:off x="6048756" y="1913382"/>
            <a:ext cx="133731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hedge + lawful tax structure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54"/>
          <p:cNvSpPr/>
          <p:nvPr/>
        </p:nvSpPr>
        <p:spPr>
          <a:xfrm>
            <a:off x="7502652" y="1988820"/>
            <a:ext cx="240030" cy="288036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54"/>
          <p:cNvSpPr/>
          <p:nvPr/>
        </p:nvSpPr>
        <p:spPr>
          <a:xfrm>
            <a:off x="7680960" y="1543050"/>
            <a:ext cx="1543050" cy="12344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54"/>
          <p:cNvSpPr/>
          <p:nvPr/>
        </p:nvSpPr>
        <p:spPr>
          <a:xfrm>
            <a:off x="7694676" y="1556766"/>
            <a:ext cx="82296" cy="120700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54"/>
          <p:cNvSpPr/>
          <p:nvPr/>
        </p:nvSpPr>
        <p:spPr>
          <a:xfrm>
            <a:off x="7831836" y="1652778"/>
            <a:ext cx="13235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5. Budget control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54"/>
          <p:cNvSpPr/>
          <p:nvPr/>
        </p:nvSpPr>
        <p:spPr>
          <a:xfrm>
            <a:off x="7831836" y="1913382"/>
            <a:ext cx="1337310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rolling budget + KPI dashboard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54"/>
          <p:cNvSpPr/>
          <p:nvPr/>
        </p:nvSpPr>
        <p:spPr>
          <a:xfrm>
            <a:off x="651510" y="3223260"/>
            <a:ext cx="7680960" cy="685800"/>
          </a:xfrm>
          <a:prstGeom prst="roundRect">
            <a:avLst>
              <a:gd fmla="val 60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54"/>
          <p:cNvSpPr/>
          <p:nvPr/>
        </p:nvSpPr>
        <p:spPr>
          <a:xfrm>
            <a:off x="665226" y="3236976"/>
            <a:ext cx="82296" cy="65836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54"/>
          <p:cNvSpPr/>
          <p:nvPr/>
        </p:nvSpPr>
        <p:spPr>
          <a:xfrm>
            <a:off x="802386" y="3332988"/>
            <a:ext cx="746150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Суть playbook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54"/>
          <p:cNvSpPr/>
          <p:nvPr/>
        </p:nvSpPr>
        <p:spPr>
          <a:xfrm>
            <a:off x="802386" y="3593592"/>
            <a:ext cx="747522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Фінансування міжнародного бізнесу — це система пов’язаних рішень: форма розрахунків, валюта, гарантії, бюджет, податки, документи та цифрові процеси мають працювати як єдиний механізм.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55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55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55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55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10 правил фінансування міжнародного бізнесу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55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Короткий управлінський конспект лекції.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55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55"/>
          <p:cNvSpPr/>
          <p:nvPr/>
        </p:nvSpPr>
        <p:spPr>
          <a:xfrm>
            <a:off x="651510" y="1234440"/>
            <a:ext cx="40462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EA5A4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0EA5A4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Починайте з карти контрактного циклу, а не з пошуку кредиту.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0EA5A4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Фінансуйте кожен етап тим інструментом, який прибирає саме його ризик.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0EA5A4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Валюта доходів, витрат і боргу має бути синхронізована.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0EA5A4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LC і гарантії потрібні там, де ще не побудована довіра.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0EA5A4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Факторинг і форфейтинг — це інструменти швидкості, а не лише ліквідності.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55"/>
          <p:cNvSpPr/>
          <p:nvPr/>
        </p:nvSpPr>
        <p:spPr>
          <a:xfrm>
            <a:off x="4663440" y="1234440"/>
            <a:ext cx="380619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563EB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Податкова схема має спиратися на реальний substance.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Rolling budget важливіший за «красивий» річний план у волатильному середовищі.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KPI повинні мати власника і action trigger.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Цифровізація документів скорочує cycle time і compliance cost.</a:t>
            </a:r>
            <a:b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" sz="1300" u="none" cap="none" strike="noStrike">
                <a:solidFill>
                  <a:srgbClr val="2563EB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uk" sz="13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Найкраще фінансування — те, яке зберігає керованість бізнесу під стресом.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mnt/data/finance_presentation/assets/cargo_ship.jpg" id="1587" name="Google Shape;1587;p56"/>
          <p:cNvPicPr preferRelativeResize="0"/>
          <p:nvPr/>
        </p:nvPicPr>
        <p:blipFill rotWithShape="1">
          <a:blip r:embed="rId3">
            <a:alphaModFix/>
          </a:blip>
          <a:srcRect b="12499" l="0" r="0" t="12499"/>
          <a:stretch/>
        </p:blipFill>
        <p:spPr>
          <a:xfrm>
            <a:off x="0" y="0"/>
            <a:ext cx="914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56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0F172A">
              <a:alpha val="60000"/>
            </a:srgbClr>
          </a:solidFill>
          <a:ln cap="flat" cmpd="sng" w="12700">
            <a:solidFill>
              <a:srgbClr val="0000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56"/>
          <p:cNvSpPr/>
          <p:nvPr/>
        </p:nvSpPr>
        <p:spPr>
          <a:xfrm>
            <a:off x="562356" y="788670"/>
            <a:ext cx="5829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«Фінансування — це кров міжнародного бізнесу».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Але сучасний менеджер має додати: це ще й система довіри, даних і дисципліни ризику.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56"/>
          <p:cNvSpPr/>
          <p:nvPr/>
        </p:nvSpPr>
        <p:spPr>
          <a:xfrm>
            <a:off x="562356" y="2194560"/>
            <a:ext cx="3360420" cy="1062990"/>
          </a:xfrm>
          <a:prstGeom prst="roundRect">
            <a:avLst>
              <a:gd fmla="val 3226" name="adj"/>
            </a:avLst>
          </a:prstGeom>
          <a:solidFill>
            <a:srgbClr val="0B1220">
              <a:alpha val="78039"/>
            </a:srgbClr>
          </a:solidFill>
          <a:ln cap="flat" cmpd="sng" w="12700">
            <a:solidFill>
              <a:srgbClr val="FFFFFF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56"/>
          <p:cNvSpPr/>
          <p:nvPr/>
        </p:nvSpPr>
        <p:spPr>
          <a:xfrm>
            <a:off x="706374" y="2414016"/>
            <a:ext cx="305181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Питання для дискусії: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1) який інструмент найкраще захищає новий експортний контракт?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коли варто відкривати локальну структуру в іншій країні?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uk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які KPI реально повинні бачити CEO і CFO щотижня?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56"/>
          <p:cNvSpPr/>
          <p:nvPr/>
        </p:nvSpPr>
        <p:spPr>
          <a:xfrm>
            <a:off x="562356" y="4491990"/>
            <a:ext cx="171450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1FAE5"/>
              </a:buClr>
              <a:buSzPts val="1300"/>
              <a:buFont typeface="Arial"/>
              <a:buNone/>
            </a:pPr>
            <a:r>
              <a:rPr b="1" i="0" lang="uk" sz="1300" u="none" cap="none" strike="noStrike">
                <a:solidFill>
                  <a:srgbClr val="D1FAE5"/>
                </a:solidFill>
                <a:latin typeface="Arial"/>
                <a:ea typeface="Arial"/>
                <a:cs typeface="Arial"/>
                <a:sym typeface="Arial"/>
              </a:rPr>
              <a:t>Дякую за увагу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Джерела фінансування міжнародних операцій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>
            <a:off x="534924" y="1165860"/>
            <a:ext cx="229743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/>
          <p:nvPr/>
        </p:nvSpPr>
        <p:spPr>
          <a:xfrm>
            <a:off x="548640" y="1179576"/>
            <a:ext cx="82296" cy="141274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"/>
          <p:cNvSpPr/>
          <p:nvPr/>
        </p:nvSpPr>
        <p:spPr>
          <a:xfrm>
            <a:off x="685800" y="1275588"/>
            <a:ext cx="20779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Банківські послуги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685800" y="1536192"/>
            <a:ext cx="209169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LC, гарантії, торговельні кредити, синдиковані позики. Перевага — швидкість і контроль ризику.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3072384" y="1165860"/>
            <a:ext cx="229743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3086100" y="1179576"/>
            <a:ext cx="82296" cy="141274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3223260" y="1275588"/>
            <a:ext cx="20779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Міжнародні фінансові організації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3223260" y="1536192"/>
            <a:ext cx="209169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IMF, World Bank Group, IFC, EBRD: кредити, гарантії, технічна допомога, каталітичний ефект.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5609844" y="1165860"/>
            <a:ext cx="229743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5623560" y="1179576"/>
            <a:ext cx="82296" cy="141274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/>
          <p:nvPr/>
        </p:nvSpPr>
        <p:spPr>
          <a:xfrm>
            <a:off x="5760720" y="1275588"/>
            <a:ext cx="20779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Ринки капіталу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5760720" y="1536192"/>
            <a:ext cx="209169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Акції, облігації, єврооблігації. Доцільні для великих емітентів і довгого горизонту.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534924" y="2880360"/>
            <a:ext cx="229743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548640" y="2894076"/>
            <a:ext cx="82296" cy="141274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685800" y="2990088"/>
            <a:ext cx="20779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Private equity / VC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685800" y="3250692"/>
            <a:ext cx="209169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Капітал за частку в компанії. Цінний там, де банки не готові нести інноваційний ризик.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3072384" y="2880360"/>
            <a:ext cx="229743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3086100" y="2894076"/>
            <a:ext cx="82296" cy="141274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3223260" y="2990088"/>
            <a:ext cx="20779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Факторинг і форфейтинг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3223260" y="3250692"/>
            <a:ext cx="209169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Монетизація дебіторки після відвантаження; прискорення cash conversion cycle.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5609844" y="2880360"/>
            <a:ext cx="2297430" cy="1440180"/>
          </a:xfrm>
          <a:prstGeom prst="roundRect">
            <a:avLst>
              <a:gd fmla="val 285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5623560" y="2894076"/>
            <a:ext cx="82296" cy="141274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5760720" y="2990088"/>
            <a:ext cx="207797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Власні кошти і реінвестування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5760720" y="3250692"/>
            <a:ext cx="2091690" cy="973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Найдешевший, але найобмеженіший ресурс; знижує зовнішню залежність, проте гальмує масштабування.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/>
          <p:nvPr/>
        </p:nvSpPr>
        <p:spPr>
          <a:xfrm>
            <a:off x="326200" y="-421900"/>
            <a:ext cx="9143700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Банківські інструменти: що саме купує компанія?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Не «кредит» як такий, а набір функцій: захист платежу, ліквідність, довіра, швидкість.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4560570" y="4162806"/>
            <a:ext cx="3086100" cy="123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Вищий рівень контролю документів і платежу →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"/>
          <p:cNvSpPr/>
          <p:nvPr/>
        </p:nvSpPr>
        <p:spPr>
          <a:xfrm rot="-5400000">
            <a:off x="356616" y="1248156"/>
            <a:ext cx="6858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↑ Нижчий комерційний ризик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520760" y="2972810"/>
            <a:ext cx="1062900" cy="445800"/>
          </a:xfrm>
          <a:prstGeom prst="roundRect">
            <a:avLst>
              <a:gd fmla="val 7692" name="adj"/>
            </a:avLst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2561908" y="3027674"/>
            <a:ext cx="9807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Документарне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інкасо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3771900" y="2537460"/>
            <a:ext cx="1062990" cy="445770"/>
          </a:xfrm>
          <a:prstGeom prst="roundRect">
            <a:avLst>
              <a:gd fmla="val 7692" name="adj"/>
            </a:avLst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3813048" y="2592324"/>
            <a:ext cx="980694" cy="349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Банківська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гарантія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5122935" y="1985655"/>
            <a:ext cx="1062900" cy="445800"/>
          </a:xfrm>
          <a:prstGeom prst="roundRect">
            <a:avLst>
              <a:gd fmla="val 7692" name="adj"/>
            </a:avLst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5164083" y="2040519"/>
            <a:ext cx="9807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Акредитив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(LC)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6755130" y="3120390"/>
            <a:ext cx="960120" cy="411480"/>
          </a:xfrm>
          <a:prstGeom prst="roundRect">
            <a:avLst>
              <a:gd fmla="val 8333" name="adj"/>
            </a:avLst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6796278" y="3175254"/>
            <a:ext cx="877824" cy="315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Trade loan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1543050" y="3566160"/>
            <a:ext cx="857250" cy="377190"/>
          </a:xfrm>
          <a:prstGeom prst="roundRect">
            <a:avLst>
              <a:gd fmla="val 9091" name="adj"/>
            </a:avLst>
          </a:prstGeom>
          <a:solidFill>
            <a:srgbClr val="CBD5E1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1584198" y="3621024"/>
            <a:ext cx="774954" cy="281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942980" y="1025265"/>
            <a:ext cx="2297400" cy="85740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958446" y="1039081"/>
            <a:ext cx="82200" cy="829800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"/>
          <p:cNvSpPr/>
          <p:nvPr/>
        </p:nvSpPr>
        <p:spPr>
          <a:xfrm>
            <a:off x="1093856" y="1062993"/>
            <a:ext cx="207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Інтерпретація матриці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1093856" y="1395597"/>
            <a:ext cx="20916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Чим ближче інструмент до LC, тим дорожче й формалізованіше його використання — але тим вищою є довіра між сторонами.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6172200" y="1063002"/>
            <a:ext cx="2297400" cy="101340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6185926" y="1076699"/>
            <a:ext cx="82200" cy="909000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6329939" y="1110993"/>
            <a:ext cx="20781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Практичний висновок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6323076" y="1433322"/>
            <a:ext cx="209169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Для нових або ризикових контрагентів краще купувати «довіру» через документарні інструменти; для сталих відносин — швидкість і дешевизну open account.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Як працює документарний акредитив (LC)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LC не прибирає всі ризики, але переводить їх із площини довіри між сторонами в площину перевірки документів.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>
            <a:off x="617220" y="1371600"/>
            <a:ext cx="133731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630936" y="1385316"/>
            <a:ext cx="82296" cy="82981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768096" y="1481328"/>
            <a:ext cx="11178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1. Контракт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768096" y="1741932"/>
            <a:ext cx="113157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Експортер і імпортер погоджують LC як форму розрахунку.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2228850" y="1371600"/>
            <a:ext cx="133731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2242566" y="1385316"/>
            <a:ext cx="82296" cy="82981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2379726" y="1481328"/>
            <a:ext cx="11178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2. Банк імпортера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2379726" y="1741932"/>
            <a:ext cx="113157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Відкриває LC на користь експортера.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3840480" y="1371600"/>
            <a:ext cx="133731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3854196" y="1385316"/>
            <a:ext cx="82296" cy="82981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3991356" y="1481328"/>
            <a:ext cx="11178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3. Банк експортера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3991356" y="1741932"/>
            <a:ext cx="113157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Авізує / підтверджує LC.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5452110" y="1371600"/>
            <a:ext cx="133731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"/>
          <p:cNvSpPr/>
          <p:nvPr/>
        </p:nvSpPr>
        <p:spPr>
          <a:xfrm>
            <a:off x="5465826" y="1385316"/>
            <a:ext cx="82296" cy="82981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"/>
          <p:cNvSpPr/>
          <p:nvPr/>
        </p:nvSpPr>
        <p:spPr>
          <a:xfrm>
            <a:off x="5602986" y="1481328"/>
            <a:ext cx="11178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4. Відвантаження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5602986" y="1741932"/>
            <a:ext cx="113157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Експортер відвантажує товар і готує пакет документів.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2228850" y="3086100"/>
            <a:ext cx="133731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2242566" y="3099816"/>
            <a:ext cx="82296" cy="82981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1"/>
          <p:cNvSpPr/>
          <p:nvPr/>
        </p:nvSpPr>
        <p:spPr>
          <a:xfrm>
            <a:off x="2379726" y="3195828"/>
            <a:ext cx="11178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5. Перевірка документів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2379726" y="3456432"/>
            <a:ext cx="113157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Банки перевіряють відповідність умовам LC.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5452110" y="3086100"/>
            <a:ext cx="133731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"/>
          <p:cNvSpPr/>
          <p:nvPr/>
        </p:nvSpPr>
        <p:spPr>
          <a:xfrm>
            <a:off x="5465826" y="3099816"/>
            <a:ext cx="82296" cy="82981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5602986" y="3195828"/>
            <a:ext cx="11178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6. Платіж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5602986" y="3456432"/>
            <a:ext cx="113157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Після відповідності документів експортер отримує кошти.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1961388" y="1700784"/>
            <a:ext cx="267462" cy="192024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3573018" y="1700784"/>
            <a:ext cx="267462" cy="192024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5184648" y="1700784"/>
            <a:ext cx="267462" cy="192024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6117336" y="2139696"/>
            <a:ext cx="0" cy="192024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3573018" y="3415284"/>
            <a:ext cx="1879092" cy="192024"/>
          </a:xfrm>
          <a:prstGeom prst="chevron">
            <a:avLst>
              <a:gd fmla="val 50000" name="adj"/>
            </a:avLst>
          </a:prstGeom>
          <a:solidFill>
            <a:srgbClr val="CBD5E1"/>
          </a:solidFill>
          <a:ln cap="flat" cmpd="sng" w="12700">
            <a:solidFill>
              <a:srgbClr val="CBD5E1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1"/>
          <p:cNvSpPr/>
          <p:nvPr/>
        </p:nvSpPr>
        <p:spPr>
          <a:xfrm>
            <a:off x="617220" y="3086100"/>
            <a:ext cx="133731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630936" y="3099816"/>
            <a:ext cx="82296" cy="82981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1"/>
          <p:cNvSpPr/>
          <p:nvPr/>
        </p:nvSpPr>
        <p:spPr>
          <a:xfrm>
            <a:off x="768096" y="3195828"/>
            <a:ext cx="11178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Ключова слабкість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768096" y="3456432"/>
            <a:ext cx="113157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Оплата залежить від документів, а не від фактичної якості товару.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2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2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Гарантія, інкасо чи open account?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Вибір форми розрахунків — це баланс між ризиком, вартістю і ринковою силою сторін.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"/>
          <p:cNvSpPr/>
          <p:nvPr/>
        </p:nvSpPr>
        <p:spPr>
          <a:xfrm>
            <a:off x="548640" y="1165860"/>
            <a:ext cx="150876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582930" y="1220724"/>
            <a:ext cx="14401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Інструмент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2057400" y="1165860"/>
            <a:ext cx="192024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2091690" y="1220724"/>
            <a:ext cx="18516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Коли доречний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/>
          <p:nvPr/>
        </p:nvSpPr>
        <p:spPr>
          <a:xfrm>
            <a:off x="3977640" y="1165860"/>
            <a:ext cx="13716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4011930" y="1220724"/>
            <a:ext cx="13030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Ризик для експортера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5349240" y="1165860"/>
            <a:ext cx="137160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5383530" y="1220724"/>
            <a:ext cx="13030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Вартість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2"/>
          <p:cNvSpPr/>
          <p:nvPr/>
        </p:nvSpPr>
        <p:spPr>
          <a:xfrm>
            <a:off x="6720840" y="1165860"/>
            <a:ext cx="1851660" cy="342900"/>
          </a:xfrm>
          <a:prstGeom prst="rect">
            <a:avLst/>
          </a:prstGeom>
          <a:solidFill>
            <a:srgbClr val="E8EEF6"/>
          </a:solidFill>
          <a:ln cap="flat" cmpd="sng" w="127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6755130" y="1220724"/>
            <a:ext cx="1783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900"/>
              <a:buFont typeface="Arial"/>
              <a:buNone/>
            </a:pPr>
            <a:r>
              <a:rPr b="1" i="0" lang="uk" sz="9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Типова ситуація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548640" y="1508760"/>
            <a:ext cx="15087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582930" y="1543050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Банківська гарантія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2"/>
          <p:cNvSpPr/>
          <p:nvPr/>
        </p:nvSpPr>
        <p:spPr>
          <a:xfrm>
            <a:off x="2057400" y="1508760"/>
            <a:ext cx="19202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2"/>
          <p:cNvSpPr/>
          <p:nvPr/>
        </p:nvSpPr>
        <p:spPr>
          <a:xfrm>
            <a:off x="2091690" y="1543050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Коли треба забезпечити виконання зобов’язань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3977640" y="1508760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"/>
          <p:cNvSpPr/>
          <p:nvPr/>
        </p:nvSpPr>
        <p:spPr>
          <a:xfrm>
            <a:off x="4011930" y="1543050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Середній–низький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349240" y="1508760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"/>
          <p:cNvSpPr/>
          <p:nvPr/>
        </p:nvSpPr>
        <p:spPr>
          <a:xfrm>
            <a:off x="5383530" y="1543050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Середня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6720840" y="1508760"/>
            <a:ext cx="18516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2"/>
          <p:cNvSpPr/>
          <p:nvPr/>
        </p:nvSpPr>
        <p:spPr>
          <a:xfrm>
            <a:off x="6755130" y="1543050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тендер, аванс, виконання контракту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548640" y="1824228"/>
            <a:ext cx="15087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2"/>
          <p:cNvSpPr/>
          <p:nvPr/>
        </p:nvSpPr>
        <p:spPr>
          <a:xfrm>
            <a:off x="582930" y="1858518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Документарне інкасо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2057400" y="1824228"/>
            <a:ext cx="19202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2"/>
          <p:cNvSpPr/>
          <p:nvPr/>
        </p:nvSpPr>
        <p:spPr>
          <a:xfrm>
            <a:off x="2091690" y="1858518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Коли сторони вже мають базову довіру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3977640" y="1824228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4011930" y="1858518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Середній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5349240" y="1824228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5383530" y="1858518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Низька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6720840" y="1824228"/>
            <a:ext cx="18516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6755130" y="1858518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повторні постачання зі стандартними документами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548640" y="2139696"/>
            <a:ext cx="15087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"/>
          <p:cNvSpPr/>
          <p:nvPr/>
        </p:nvSpPr>
        <p:spPr>
          <a:xfrm>
            <a:off x="582930" y="2173986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Open account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2057400" y="2139696"/>
            <a:ext cx="192024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2"/>
          <p:cNvSpPr/>
          <p:nvPr/>
        </p:nvSpPr>
        <p:spPr>
          <a:xfrm>
            <a:off x="2091690" y="2173986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Коли покупець має сильну переговорну позицію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3977640" y="2139696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"/>
          <p:cNvSpPr/>
          <p:nvPr/>
        </p:nvSpPr>
        <p:spPr>
          <a:xfrm>
            <a:off x="4011930" y="2173986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Високий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5349240" y="2139696"/>
            <a:ext cx="137160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2"/>
          <p:cNvSpPr/>
          <p:nvPr/>
        </p:nvSpPr>
        <p:spPr>
          <a:xfrm>
            <a:off x="5383530" y="2173986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Найнижча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6720840" y="2139696"/>
            <a:ext cx="1851660" cy="315468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6755130" y="2173986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мережевий ритейл, усталені B2B ланцюги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548640" y="2455164"/>
            <a:ext cx="15087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2"/>
          <p:cNvSpPr/>
          <p:nvPr/>
        </p:nvSpPr>
        <p:spPr>
          <a:xfrm>
            <a:off x="582930" y="2489454"/>
            <a:ext cx="14401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LC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2057400" y="2455164"/>
            <a:ext cx="192024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"/>
          <p:cNvSpPr/>
          <p:nvPr/>
        </p:nvSpPr>
        <p:spPr>
          <a:xfrm>
            <a:off x="2091690" y="2489454"/>
            <a:ext cx="185166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Коли потрібен контроль і новий контрагент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3977640" y="2455164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4011930" y="2489454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Низький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5349240" y="2455164"/>
            <a:ext cx="137160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5383530" y="2489454"/>
            <a:ext cx="130302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Найвища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6720840" y="2455164"/>
            <a:ext cx="1851660" cy="315468"/>
          </a:xfrm>
          <a:prstGeom prst="rect">
            <a:avLst/>
          </a:prstGeom>
          <a:solidFill>
            <a:srgbClr val="F8FAFC"/>
          </a:solidFill>
          <a:ln cap="flat" cmpd="sng" w="12700">
            <a:solidFill>
              <a:srgbClr val="D7DE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6755130" y="2489454"/>
            <a:ext cx="178308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0" lIns="100" spcFirstLastPara="1" rIns="100" wrap="square" tIns="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800"/>
              <a:buFont typeface="Arial"/>
              <a:buNone/>
            </a:pPr>
            <a:r>
              <a:rPr b="0" i="0" lang="uk" sz="8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новий ринок, політичний ризик, великий чек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651510" y="3291840"/>
            <a:ext cx="3874770" cy="788670"/>
          </a:xfrm>
          <a:prstGeom prst="roundRect">
            <a:avLst>
              <a:gd fmla="val 521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665226" y="3305556"/>
            <a:ext cx="82296" cy="76123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802386" y="3401568"/>
            <a:ext cx="365531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Практичне правило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802386" y="3662172"/>
            <a:ext cx="3669030" cy="32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Чим слабша довіра, тим сильнішим має бути документарний захист. Чим дорожчий інструмент — тим ціннішим має бути ризик, який він прибирає.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2"/>
          <p:cNvSpPr/>
          <p:nvPr/>
        </p:nvSpPr>
        <p:spPr>
          <a:xfrm>
            <a:off x="4677156" y="3291840"/>
            <a:ext cx="3806190" cy="788670"/>
          </a:xfrm>
          <a:prstGeom prst="roundRect">
            <a:avLst>
              <a:gd fmla="val 521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4690872" y="3305556"/>
            <a:ext cx="82296" cy="76123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4828032" y="3401568"/>
            <a:ext cx="358673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Помилка практиків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4828032" y="3662172"/>
            <a:ext cx="3600450" cy="322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Спроба зекономити на фінансовому інструменті часто обертається втратою виручки, спорами щодо документів або довгим cash conversion cycle.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9FC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"/>
          <p:cNvSpPr/>
          <p:nvPr/>
        </p:nvSpPr>
        <p:spPr>
          <a:xfrm>
            <a:off x="0" y="0"/>
            <a:ext cx="9143771" cy="5143500"/>
          </a:xfrm>
          <a:prstGeom prst="rect">
            <a:avLst/>
          </a:prstGeom>
          <a:solidFill>
            <a:srgbClr val="F7F9FC"/>
          </a:solidFill>
          <a:ln cap="flat" cmpd="sng" w="12700">
            <a:solidFill>
              <a:srgbClr val="F7F9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0" y="0"/>
            <a:ext cx="9143771" cy="54864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445770" y="82296"/>
            <a:ext cx="3291840" cy="15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700"/>
              <a:buFont typeface="Arial"/>
              <a:buNone/>
            </a:pPr>
            <a:r>
              <a:rPr b="0" i="0" lang="uk" sz="7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Сучасні форми міжнародного бізнесу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>
            <a:off x="445770" y="288036"/>
            <a:ext cx="67208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2100"/>
              <a:buFont typeface="Arial"/>
              <a:buNone/>
            </a:pPr>
            <a:r>
              <a:rPr b="1" i="0" lang="uk" sz="21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Інструменти оборотного капіталу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445770" y="644652"/>
            <a:ext cx="713232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Короткострокове фінансування рятує міжнародний контракт у проміжку між витратами та оплатою.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3"/>
          <p:cNvSpPr/>
          <p:nvPr/>
        </p:nvSpPr>
        <p:spPr>
          <a:xfrm>
            <a:off x="445770" y="864108"/>
            <a:ext cx="685800" cy="48006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562356" y="1268730"/>
            <a:ext cx="202311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576072" y="1282446"/>
            <a:ext cx="82296" cy="1515618"/>
          </a:xfrm>
          <a:prstGeom prst="rect">
            <a:avLst/>
          </a:prstGeom>
          <a:solidFill>
            <a:srgbClr val="0EA5A4"/>
          </a:solidFill>
          <a:ln cap="flat" cmpd="sng" w="12700">
            <a:solidFill>
              <a:srgbClr val="0EA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3"/>
          <p:cNvSpPr/>
          <p:nvPr/>
        </p:nvSpPr>
        <p:spPr>
          <a:xfrm>
            <a:off x="713232" y="1378458"/>
            <a:ext cx="18036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Передекспортне фінансування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713232" y="1639062"/>
            <a:ext cx="181737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Банк кредитує виробництво або закупівлю під майбутній експортний контракт.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2702052" y="1268730"/>
            <a:ext cx="202311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2715768" y="1282446"/>
            <a:ext cx="82296" cy="1515618"/>
          </a:xfrm>
          <a:prstGeom prst="rect">
            <a:avLst/>
          </a:prstGeom>
          <a:solidFill>
            <a:srgbClr val="2563EB"/>
          </a:solidFill>
          <a:ln cap="flat" cmpd="sng" w="12700">
            <a:solidFill>
              <a:srgbClr val="2563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2852928" y="1378458"/>
            <a:ext cx="18036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Buyer / supplier credit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2852928" y="1639062"/>
            <a:ext cx="181737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Фінансування покупця або відстрочка від постачальника для підтримки продажу.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4841748" y="1268730"/>
            <a:ext cx="202311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3"/>
          <p:cNvSpPr/>
          <p:nvPr/>
        </p:nvSpPr>
        <p:spPr>
          <a:xfrm>
            <a:off x="4855464" y="1282446"/>
            <a:ext cx="82296" cy="1515618"/>
          </a:xfrm>
          <a:prstGeom prst="rect">
            <a:avLst/>
          </a:prstGeom>
          <a:solidFill>
            <a:srgbClr val="10B981"/>
          </a:solidFill>
          <a:ln cap="flat" cmpd="sng" w="12700">
            <a:solidFill>
              <a:srgbClr val="10B9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3"/>
          <p:cNvSpPr/>
          <p:nvPr/>
        </p:nvSpPr>
        <p:spPr>
          <a:xfrm>
            <a:off x="4992624" y="1378458"/>
            <a:ext cx="18036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Факторинг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4992624" y="1639062"/>
            <a:ext cx="181737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Продаж короткострокової дебіторської заборгованості для швидкого отримання cash.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6981444" y="1268730"/>
            <a:ext cx="2023110" cy="1543050"/>
          </a:xfrm>
          <a:prstGeom prst="roundRect">
            <a:avLst>
              <a:gd fmla="val 2667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3"/>
          <p:cNvSpPr/>
          <p:nvPr/>
        </p:nvSpPr>
        <p:spPr>
          <a:xfrm>
            <a:off x="6995160" y="1282446"/>
            <a:ext cx="82296" cy="1515618"/>
          </a:xfrm>
          <a:prstGeom prst="rect">
            <a:avLst/>
          </a:prstGeom>
          <a:solidFill>
            <a:srgbClr val="F59E0B"/>
          </a:solidFill>
          <a:ln cap="flat" cmpd="sng" w="12700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7132320" y="1378458"/>
            <a:ext cx="180365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Форфейтинг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7132320" y="1639062"/>
            <a:ext cx="1817370" cy="1076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Продаж середньо-/довгострокових боргових вимог без регресу, часто під векселі.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630936" y="3120390"/>
            <a:ext cx="4046220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"/>
          <p:cNvSpPr/>
          <p:nvPr/>
        </p:nvSpPr>
        <p:spPr>
          <a:xfrm>
            <a:off x="644652" y="3134106"/>
            <a:ext cx="82296" cy="829818"/>
          </a:xfrm>
          <a:prstGeom prst="rect">
            <a:avLst/>
          </a:prstGeom>
          <a:solidFill>
            <a:srgbClr val="7C3AED"/>
          </a:solidFill>
          <a:ln cap="flat" cmpd="sng" w="12700">
            <a:solidFill>
              <a:srgbClr val="7C3A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3"/>
          <p:cNvSpPr/>
          <p:nvPr/>
        </p:nvSpPr>
        <p:spPr>
          <a:xfrm>
            <a:off x="781812" y="3230118"/>
            <a:ext cx="382676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Факторинг vs форфейтинг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781812" y="3490722"/>
            <a:ext cx="3840480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Факторинг частіше працює з короткою дебіторкою і повторюваними поставками. Форфейтинг — з більшими чеками, довшими строками й бажанням повністю прибрати ризик з балансу.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4766310" y="3120390"/>
            <a:ext cx="3689604" cy="857250"/>
          </a:xfrm>
          <a:prstGeom prst="roundRect">
            <a:avLst>
              <a:gd fmla="val 4800" name="adj"/>
            </a:avLst>
          </a:prstGeom>
          <a:solidFill>
            <a:srgbClr val="FFFFFF"/>
          </a:solidFill>
          <a:ln cap="flat" cmpd="sng" w="1270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>
              <a:srgbClr val="000000">
                <a:alpha val="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4780026" y="3134106"/>
            <a:ext cx="82296" cy="829818"/>
          </a:xfrm>
          <a:prstGeom prst="rect">
            <a:avLst/>
          </a:prstGeom>
          <a:solidFill>
            <a:srgbClr val="E11D48"/>
          </a:solidFill>
          <a:ln cap="flat" cmpd="sng" w="12700">
            <a:solidFill>
              <a:srgbClr val="E11D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3"/>
          <p:cNvSpPr/>
          <p:nvPr/>
        </p:nvSpPr>
        <p:spPr>
          <a:xfrm>
            <a:off x="4917186" y="3230118"/>
            <a:ext cx="3470148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172A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Ключовий ефект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4917186" y="3490722"/>
            <a:ext cx="3483864" cy="390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200" lIns="200" spcFirstLastPara="1" rIns="200" wrap="square" tIns="2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Arial"/>
              <a:buNone/>
            </a:pPr>
            <a:r>
              <a:rPr b="0" i="0" lang="uk" sz="900" u="none" cap="none" strike="noStrike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Мета цих інструментів не просто «залучити гроші», а скоротити розрив між моментом створення вартості та моментом надходження готівки.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