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92" r:id="rId3"/>
    <p:sldId id="293" r:id="rId4"/>
    <p:sldId id="297" r:id="rId5"/>
    <p:sldId id="300" r:id="rId6"/>
    <p:sldId id="298" r:id="rId7"/>
    <p:sldId id="294" r:id="rId8"/>
    <p:sldId id="295" r:id="rId9"/>
    <p:sldId id="296" r:id="rId10"/>
    <p:sldId id="303" r:id="rId11"/>
    <p:sldId id="304" r:id="rId12"/>
    <p:sldId id="302" r:id="rId13"/>
    <p:sldId id="310" r:id="rId14"/>
    <p:sldId id="301" r:id="rId15"/>
    <p:sldId id="309" r:id="rId16"/>
    <p:sldId id="308" r:id="rId17"/>
    <p:sldId id="307" r:id="rId18"/>
    <p:sldId id="306" r:id="rId19"/>
    <p:sldId id="305" r:id="rId20"/>
    <p:sldId id="321" r:id="rId21"/>
    <p:sldId id="320" r:id="rId22"/>
    <p:sldId id="315" r:id="rId23"/>
    <p:sldId id="314" r:id="rId24"/>
    <p:sldId id="313" r:id="rId25"/>
    <p:sldId id="312" r:id="rId26"/>
    <p:sldId id="311" r:id="rId27"/>
    <p:sldId id="316" r:id="rId28"/>
    <p:sldId id="319" r:id="rId29"/>
    <p:sldId id="318" r:id="rId30"/>
    <p:sldId id="299" r:id="rId31"/>
    <p:sldId id="322" r:id="rId32"/>
    <p:sldId id="323" r:id="rId33"/>
    <p:sldId id="268" r:id="rId3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a:srgbClr val="66CCFF"/>
    <a:srgbClr val="66FF66"/>
    <a:srgbClr val="FF9966"/>
    <a:srgbClr val="FF9900"/>
    <a:srgbClr val="FF9933"/>
    <a:srgbClr val="FF6600"/>
    <a:srgbClr val="CCCC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47" autoAdjust="0"/>
  </p:normalViewPr>
  <p:slideViewPr>
    <p:cSldViewPr>
      <p:cViewPr>
        <p:scale>
          <a:sx n="75" d="100"/>
          <a:sy n="75" d="100"/>
        </p:scale>
        <p:origin x="15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49E5138A-A080-4466-826C-0631D9F4B249}" type="datetimeFigureOut">
              <a:rPr lang="uk-UA" smtClean="0"/>
              <a:pPr/>
              <a:t>20.09.2024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6031801-1EDE-42A9-B977-C84C092B393D}"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5138A-A080-4466-826C-0631D9F4B249}" type="datetimeFigureOut">
              <a:rPr lang="uk-UA" smtClean="0"/>
              <a:pPr/>
              <a:t>20.09.2024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31801-1EDE-42A9-B977-C84C092B393D}"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0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50.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70.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gif"/><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 Коломієць Р. О.   /   </a:t>
            </a:r>
            <a:r>
              <a:rPr lang="uk-UA" sz="1400" b="1" dirty="0" smtClean="0">
                <a:solidFill>
                  <a:schemeClr val="tx1"/>
                </a:solidFill>
                <a:latin typeface="Trebuchet MS" pitchFamily="34" charset="0"/>
              </a:rPr>
              <a:t>2019-2024</a:t>
            </a:r>
            <a:endParaRPr lang="uk-UA" sz="1400" b="1" dirty="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9" name="TextBox 8"/>
          <p:cNvSpPr txBox="1"/>
          <p:nvPr/>
        </p:nvSpPr>
        <p:spPr>
          <a:xfrm>
            <a:off x="0" y="0"/>
            <a:ext cx="7956376" cy="461665"/>
          </a:xfrm>
          <a:prstGeom prst="rect">
            <a:avLst/>
          </a:prstGeom>
          <a:noFill/>
        </p:spPr>
        <p:txBody>
          <a:bodyPr wrap="square" rtlCol="0">
            <a:spAutoFit/>
          </a:bodyPr>
          <a:lstStyle/>
          <a:p>
            <a:r>
              <a:rPr lang="uk-UA" sz="2400" b="1" dirty="0" smtClean="0">
                <a:latin typeface="Trebuchet MS" pitchFamily="34" charset="0"/>
              </a:rPr>
              <a:t>Фізика</a:t>
            </a:r>
            <a:endParaRPr lang="uk-UA" sz="2400" b="1" dirty="0">
              <a:latin typeface="Trebuchet MS" pitchFamily="34" charset="0"/>
            </a:endParaRPr>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4" name="Прямокутник 13"/>
          <p:cNvSpPr/>
          <p:nvPr/>
        </p:nvSpPr>
        <p:spPr>
          <a:xfrm>
            <a:off x="0" y="1844824"/>
            <a:ext cx="1316386" cy="461665"/>
          </a:xfrm>
          <a:prstGeom prst="rect">
            <a:avLst/>
          </a:prstGeom>
        </p:spPr>
        <p:txBody>
          <a:bodyPr wrap="none">
            <a:spAutoFit/>
          </a:bodyPr>
          <a:lstStyle/>
          <a:p>
            <a:r>
              <a:rPr lang="uk-UA" sz="2400" b="1" dirty="0" smtClean="0">
                <a:latin typeface="Trebuchet MS" pitchFamily="34" charset="0"/>
              </a:rPr>
              <a:t>Тема </a:t>
            </a:r>
            <a:r>
              <a:rPr lang="uk-UA" sz="2400" b="1" dirty="0" smtClean="0">
                <a:latin typeface="Trebuchet MS" pitchFamily="34" charset="0"/>
              </a:rPr>
              <a:t>1 </a:t>
            </a:r>
            <a:endParaRPr lang="uk-UA" sz="2400" dirty="0"/>
          </a:p>
        </p:txBody>
      </p:sp>
      <p:sp>
        <p:nvSpPr>
          <p:cNvPr id="15" name="TextBox 14"/>
          <p:cNvSpPr txBox="1"/>
          <p:nvPr/>
        </p:nvSpPr>
        <p:spPr>
          <a:xfrm>
            <a:off x="0" y="2492896"/>
            <a:ext cx="9144000" cy="769441"/>
          </a:xfrm>
          <a:prstGeom prst="rect">
            <a:avLst/>
          </a:prstGeom>
          <a:noFill/>
        </p:spPr>
        <p:txBody>
          <a:bodyPr wrap="square" rtlCol="0">
            <a:spAutoFit/>
          </a:bodyPr>
          <a:lstStyle/>
          <a:p>
            <a:r>
              <a:rPr lang="uk-UA" sz="4400" b="1" dirty="0" smtClean="0">
                <a:latin typeface="Trebuchet MS" pitchFamily="34" charset="0"/>
              </a:rPr>
              <a:t>Речовина</a:t>
            </a:r>
            <a:endParaRPr lang="uk-UA" sz="4400" b="1" dirty="0">
              <a:latin typeface="Trebuchet MS" pitchFamily="34" charset="0"/>
            </a:endParaRPr>
          </a:p>
        </p:txBody>
      </p:sp>
      <p:pic>
        <p:nvPicPr>
          <p:cNvPr id="4098" name="Picture 2" descr="http://www.2i.su/himiya/doch/27.jpg"/>
          <p:cNvPicPr>
            <a:picLocks noChangeAspect="1" noChangeArrowheads="1"/>
          </p:cNvPicPr>
          <p:nvPr/>
        </p:nvPicPr>
        <p:blipFill>
          <a:blip r:embed="rId3" cstate="print"/>
          <a:srcRect/>
          <a:stretch>
            <a:fillRect/>
          </a:stretch>
        </p:blipFill>
        <p:spPr bwMode="auto">
          <a:xfrm>
            <a:off x="5580112" y="3427277"/>
            <a:ext cx="3384376" cy="2933127"/>
          </a:xfrm>
          <a:prstGeom prst="rect">
            <a:avLst/>
          </a:prstGeom>
          <a:noFill/>
        </p:spPr>
      </p:pic>
      <p:sp>
        <p:nvSpPr>
          <p:cNvPr id="11" name="Прямокутник 10"/>
          <p:cNvSpPr/>
          <p:nvPr/>
        </p:nvSpPr>
        <p:spPr>
          <a:xfrm>
            <a:off x="0" y="836712"/>
            <a:ext cx="7234673" cy="461665"/>
          </a:xfrm>
          <a:prstGeom prst="rect">
            <a:avLst/>
          </a:prstGeom>
        </p:spPr>
        <p:txBody>
          <a:bodyPr wrap="none">
            <a:spAutoFit/>
          </a:bodyPr>
          <a:lstStyle/>
          <a:p>
            <a:r>
              <a:rPr lang="uk-UA" sz="2400" b="1" dirty="0" smtClean="0">
                <a:latin typeface="Trebuchet MS" pitchFamily="34" charset="0"/>
              </a:rPr>
              <a:t>Модуль 1. Основи класичної фізики. Механіка </a:t>
            </a:r>
            <a:endParaRPr lang="uk-UA" sz="2400" dirty="0">
              <a:latin typeface="Trebuchet MS" pitchFamily="34" charset="0"/>
            </a:endParaRPr>
          </a:p>
        </p:txBody>
      </p:sp>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9</a:t>
            </a:r>
            <a:endParaRPr lang="uk-UA" dirty="0">
              <a:latin typeface="Trebuchet MS" pitchFamily="34" charset="0"/>
            </a:endParaRP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Електронні орбіталі</a:t>
            </a:r>
            <a:endParaRPr lang="uk-UA" sz="2000" b="1" dirty="0">
              <a:latin typeface="Trebuchet MS"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2756"/>
            <a:ext cx="9144000" cy="5366564"/>
          </a:xfrm>
          <a:prstGeom prst="rect">
            <a:avLst/>
          </a:prstGeom>
        </p:spPr>
      </p:pic>
      <p:pic>
        <p:nvPicPr>
          <p:cNvPr id="9" name="Рисунок 8"/>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19736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0</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Періодична система хімічних елементів</a:t>
            </a:r>
            <a:endParaRPr lang="uk-UA" sz="2000" b="1" dirty="0">
              <a:latin typeface="Trebuchet MS" pitchFamily="34" charset="0"/>
            </a:endParaRPr>
          </a:p>
        </p:txBody>
      </p:sp>
      <p:pic>
        <p:nvPicPr>
          <p:cNvPr id="14" name="Рисунок 13" descr="1.jpg"/>
          <p:cNvPicPr>
            <a:picLocks noChangeAspect="1"/>
          </p:cNvPicPr>
          <p:nvPr/>
        </p:nvPicPr>
        <p:blipFill>
          <a:blip r:embed="rId3" cstate="print"/>
          <a:stretch>
            <a:fillRect/>
          </a:stretch>
        </p:blipFill>
        <p:spPr>
          <a:xfrm>
            <a:off x="360040" y="908720"/>
            <a:ext cx="8604448" cy="5534811"/>
          </a:xfrm>
          <a:prstGeom prst="rect">
            <a:avLst/>
          </a:prstGeom>
        </p:spPr>
      </p:pic>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291493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1</a:t>
            </a:r>
            <a:endParaRPr lang="uk-UA" dirty="0">
              <a:latin typeface="Trebuchet MS" pitchFamily="34" charset="0"/>
            </a:endParaRPr>
          </a:p>
        </p:txBody>
      </p:sp>
      <p:sp>
        <p:nvSpPr>
          <p:cNvPr id="14" name="Прямокутник 13"/>
          <p:cNvSpPr/>
          <p:nvPr/>
        </p:nvSpPr>
        <p:spPr>
          <a:xfrm>
            <a:off x="0" y="908720"/>
            <a:ext cx="9144000" cy="369332"/>
          </a:xfrm>
          <a:prstGeom prst="rect">
            <a:avLst/>
          </a:prstGeom>
        </p:spPr>
        <p:txBody>
          <a:bodyPr wrap="square">
            <a:spAutoFit/>
          </a:bodyPr>
          <a:lstStyle/>
          <a:p>
            <a:r>
              <a:rPr lang="uk-UA" dirty="0" smtClean="0">
                <a:latin typeface="Trebuchet MS" pitchFamily="34" charset="0"/>
              </a:rPr>
              <a:t>Класичний приклад: молекула метану (</a:t>
            </a:r>
            <a:r>
              <a:rPr lang="en-US" dirty="0" smtClean="0">
                <a:latin typeface="Trebuchet MS" pitchFamily="34" charset="0"/>
              </a:rPr>
              <a:t>CH</a:t>
            </a:r>
            <a:r>
              <a:rPr lang="en-US" baseline="-25000" dirty="0" smtClean="0">
                <a:latin typeface="Trebuchet MS" pitchFamily="34" charset="0"/>
              </a:rPr>
              <a:t>4</a:t>
            </a:r>
            <a:r>
              <a:rPr lang="uk-UA" dirty="0" smtClean="0">
                <a:latin typeface="Trebuchet MS" pitchFamily="34" charset="0"/>
              </a:rPr>
              <a:t>)</a:t>
            </a:r>
            <a:endParaRPr lang="uk-UA" dirty="0"/>
          </a:p>
        </p:txBody>
      </p:sp>
      <p:grpSp>
        <p:nvGrpSpPr>
          <p:cNvPr id="15" name="Group 12"/>
          <p:cNvGrpSpPr>
            <a:grpSpLocks noChangeAspect="1"/>
          </p:cNvGrpSpPr>
          <p:nvPr/>
        </p:nvGrpSpPr>
        <p:grpSpPr bwMode="auto">
          <a:xfrm>
            <a:off x="395536" y="1556792"/>
            <a:ext cx="3481871" cy="1433388"/>
            <a:chOff x="2279650" y="3429000"/>
            <a:chExt cx="3354270" cy="1381125"/>
          </a:xfrm>
        </p:grpSpPr>
        <p:pic>
          <p:nvPicPr>
            <p:cNvPr id="16" name="Picture 2"/>
            <p:cNvPicPr>
              <a:picLocks noChangeAspect="1" noChangeArrowheads="1"/>
            </p:cNvPicPr>
            <p:nvPr/>
          </p:nvPicPr>
          <p:blipFill>
            <a:blip r:embed="rId3" cstate="print"/>
            <a:srcRect/>
            <a:stretch>
              <a:fillRect/>
            </a:stretch>
          </p:blipFill>
          <p:spPr bwMode="auto">
            <a:xfrm>
              <a:off x="2279650" y="3429000"/>
              <a:ext cx="1704975" cy="1381125"/>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a:stretch>
              <a:fillRect/>
            </a:stretch>
          </p:blipFill>
          <p:spPr bwMode="auto">
            <a:xfrm>
              <a:off x="4195645" y="3519117"/>
              <a:ext cx="1438275" cy="1228725"/>
            </a:xfrm>
            <a:prstGeom prst="rect">
              <a:avLst/>
            </a:prstGeom>
            <a:noFill/>
            <a:ln w="9525">
              <a:noFill/>
              <a:miter lim="800000"/>
              <a:headEnd/>
              <a:tailEnd/>
            </a:ln>
          </p:spPr>
        </p:pic>
      </p:grpSp>
      <p:pic>
        <p:nvPicPr>
          <p:cNvPr id="18" name="Picture 3"/>
          <p:cNvPicPr>
            <a:picLocks noChangeAspect="1" noChangeArrowheads="1"/>
          </p:cNvPicPr>
          <p:nvPr/>
        </p:nvPicPr>
        <p:blipFill>
          <a:blip r:embed="rId5" cstate="print"/>
          <a:srcRect/>
          <a:stretch>
            <a:fillRect/>
          </a:stretch>
        </p:blipFill>
        <p:spPr bwMode="auto">
          <a:xfrm>
            <a:off x="4788024" y="1542874"/>
            <a:ext cx="1584176" cy="1238054"/>
          </a:xfrm>
          <a:prstGeom prst="rect">
            <a:avLst/>
          </a:prstGeom>
          <a:noFill/>
          <a:ln w="9525">
            <a:noFill/>
            <a:miter lim="800000"/>
            <a:headEnd/>
            <a:tailEnd/>
          </a:ln>
          <a:effectLst/>
        </p:spPr>
      </p:pic>
      <p:sp>
        <p:nvSpPr>
          <p:cNvPr id="19" name="Стрілка вправо 18"/>
          <p:cNvSpPr/>
          <p:nvPr/>
        </p:nvSpPr>
        <p:spPr>
          <a:xfrm>
            <a:off x="4139952" y="2276872"/>
            <a:ext cx="432048"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0" name="Picture 4"/>
          <p:cNvPicPr>
            <a:picLocks noChangeAspect="1" noChangeArrowheads="1"/>
          </p:cNvPicPr>
          <p:nvPr/>
        </p:nvPicPr>
        <p:blipFill>
          <a:blip r:embed="rId6" cstate="print"/>
          <a:srcRect/>
          <a:stretch>
            <a:fillRect/>
          </a:stretch>
        </p:blipFill>
        <p:spPr bwMode="auto">
          <a:xfrm>
            <a:off x="7092281" y="1698367"/>
            <a:ext cx="1584175" cy="1154569"/>
          </a:xfrm>
          <a:prstGeom prst="rect">
            <a:avLst/>
          </a:prstGeom>
          <a:noFill/>
          <a:ln w="9525">
            <a:noFill/>
            <a:miter lim="800000"/>
            <a:headEnd/>
            <a:tailEnd/>
          </a:ln>
          <a:effectLst/>
        </p:spPr>
      </p:pic>
      <p:sp>
        <p:nvSpPr>
          <p:cNvPr id="21" name="Стрілка вправо 20"/>
          <p:cNvSpPr/>
          <p:nvPr/>
        </p:nvSpPr>
        <p:spPr>
          <a:xfrm>
            <a:off x="6516216" y="2276872"/>
            <a:ext cx="432048"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2" name="Picture 2"/>
          <p:cNvPicPr>
            <a:picLocks noChangeAspect="1" noChangeArrowheads="1"/>
          </p:cNvPicPr>
          <p:nvPr/>
        </p:nvPicPr>
        <p:blipFill>
          <a:blip r:embed="rId7" cstate="print"/>
          <a:srcRect/>
          <a:stretch>
            <a:fillRect/>
          </a:stretch>
        </p:blipFill>
        <p:spPr bwMode="auto">
          <a:xfrm>
            <a:off x="683568" y="3173911"/>
            <a:ext cx="7992888" cy="1623241"/>
          </a:xfrm>
          <a:prstGeom prst="rect">
            <a:avLst/>
          </a:prstGeom>
          <a:noFill/>
          <a:ln w="9525">
            <a:noFill/>
            <a:miter lim="800000"/>
            <a:headEnd/>
            <a:tailEnd/>
          </a:ln>
        </p:spPr>
      </p:pic>
      <p:sp>
        <p:nvSpPr>
          <p:cNvPr id="23" name="TextBox 22"/>
          <p:cNvSpPr txBox="1"/>
          <p:nvPr/>
        </p:nvSpPr>
        <p:spPr>
          <a:xfrm>
            <a:off x="467544" y="3926934"/>
            <a:ext cx="891591" cy="338554"/>
          </a:xfrm>
          <a:prstGeom prst="rect">
            <a:avLst/>
          </a:prstGeom>
          <a:solidFill>
            <a:schemeClr val="bg1"/>
          </a:solidFill>
        </p:spPr>
        <p:txBody>
          <a:bodyPr wrap="none" rtlCol="0">
            <a:spAutoFit/>
          </a:bodyPr>
          <a:lstStyle/>
          <a:p>
            <a:r>
              <a:rPr lang="uk-UA" sz="1600" dirty="0" smtClean="0">
                <a:latin typeface="Trebuchet MS" pitchFamily="34" charset="0"/>
              </a:rPr>
              <a:t>Енергія</a:t>
            </a:r>
            <a:endParaRPr lang="uk-UA" sz="1600" dirty="0">
              <a:latin typeface="Trebuchet MS" pitchFamily="34" charset="0"/>
            </a:endParaRPr>
          </a:p>
        </p:txBody>
      </p:sp>
      <p:sp>
        <p:nvSpPr>
          <p:cNvPr id="25" name="TextBox 24"/>
          <p:cNvSpPr txBox="1"/>
          <p:nvPr/>
        </p:nvSpPr>
        <p:spPr>
          <a:xfrm>
            <a:off x="3707904" y="3573016"/>
            <a:ext cx="1255472" cy="307777"/>
          </a:xfrm>
          <a:prstGeom prst="rect">
            <a:avLst/>
          </a:prstGeom>
          <a:solidFill>
            <a:schemeClr val="bg1"/>
          </a:solidFill>
        </p:spPr>
        <p:txBody>
          <a:bodyPr wrap="none" rtlCol="0">
            <a:spAutoFit/>
          </a:bodyPr>
          <a:lstStyle/>
          <a:p>
            <a:r>
              <a:rPr lang="uk-UA" sz="1400" dirty="0" smtClean="0">
                <a:latin typeface="Trebuchet MS" pitchFamily="34" charset="0"/>
              </a:rPr>
              <a:t>Гібридизація</a:t>
            </a:r>
            <a:endParaRPr lang="uk-UA" sz="1400" dirty="0">
              <a:latin typeface="Trebuchet MS" pitchFamily="34" charset="0"/>
            </a:endParaRPr>
          </a:p>
        </p:txBody>
      </p:sp>
      <p:pic>
        <p:nvPicPr>
          <p:cNvPr id="26" name="Picture 5"/>
          <p:cNvPicPr>
            <a:picLocks noChangeAspect="1" noChangeArrowheads="1"/>
          </p:cNvPicPr>
          <p:nvPr/>
        </p:nvPicPr>
        <p:blipFill>
          <a:blip r:embed="rId8" cstate="print"/>
          <a:srcRect/>
          <a:stretch>
            <a:fillRect/>
          </a:stretch>
        </p:blipFill>
        <p:spPr bwMode="auto">
          <a:xfrm>
            <a:off x="755576" y="5085184"/>
            <a:ext cx="2917825" cy="1130300"/>
          </a:xfrm>
          <a:prstGeom prst="rect">
            <a:avLst/>
          </a:prstGeom>
          <a:noFill/>
          <a:ln w="9525">
            <a:noFill/>
            <a:miter lim="800000"/>
            <a:headEnd/>
            <a:tailEnd/>
          </a:ln>
        </p:spPr>
      </p:pic>
      <p:sp>
        <p:nvSpPr>
          <p:cNvPr id="27" name="TextBox 26"/>
          <p:cNvSpPr txBox="1"/>
          <p:nvPr/>
        </p:nvSpPr>
        <p:spPr>
          <a:xfrm>
            <a:off x="7164288" y="3371351"/>
            <a:ext cx="1872208" cy="738664"/>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Чотири</a:t>
            </a:r>
            <a:r>
              <a:rPr lang="en-US" sz="1400" dirty="0" smtClean="0">
                <a:latin typeface="Trebuchet MS" pitchFamily="34" charset="0"/>
              </a:rPr>
              <a:t> </a:t>
            </a:r>
            <a:r>
              <a:rPr lang="uk-UA" sz="1400" dirty="0" smtClean="0">
                <a:latin typeface="Trebuchet MS" pitchFamily="34" charset="0"/>
              </a:rPr>
              <a:t>новоутворені</a:t>
            </a:r>
          </a:p>
          <a:p>
            <a:r>
              <a:rPr lang="en-US" sz="1400" dirty="0" smtClean="0">
                <a:latin typeface="Trebuchet MS" pitchFamily="34" charset="0"/>
              </a:rPr>
              <a:t>sp</a:t>
            </a:r>
            <a:r>
              <a:rPr lang="en-US" sz="1400" baseline="30000" dirty="0" smtClean="0">
                <a:latin typeface="Trebuchet MS" pitchFamily="34" charset="0"/>
              </a:rPr>
              <a:t>3</a:t>
            </a:r>
            <a:r>
              <a:rPr lang="uk-UA" sz="1400" dirty="0" smtClean="0">
                <a:latin typeface="Trebuchet MS" pitchFamily="34" charset="0"/>
              </a:rPr>
              <a:t> </a:t>
            </a:r>
            <a:r>
              <a:rPr lang="uk-UA" sz="1400" dirty="0" err="1" smtClean="0">
                <a:latin typeface="Trebuchet MS" pitchFamily="34" charset="0"/>
              </a:rPr>
              <a:t>орбіталі</a:t>
            </a:r>
            <a:endParaRPr lang="uk-UA" sz="1400" dirty="0">
              <a:latin typeface="Trebuchet MS" pitchFamily="34" charset="0"/>
            </a:endParaRPr>
          </a:p>
        </p:txBody>
      </p:sp>
      <p:pic>
        <p:nvPicPr>
          <p:cNvPr id="28" name="Picture 7"/>
          <p:cNvPicPr>
            <a:picLocks noChangeAspect="1" noChangeArrowheads="1"/>
          </p:cNvPicPr>
          <p:nvPr/>
        </p:nvPicPr>
        <p:blipFill>
          <a:blip r:embed="rId9" cstate="print"/>
          <a:srcRect/>
          <a:stretch>
            <a:fillRect/>
          </a:stretch>
        </p:blipFill>
        <p:spPr bwMode="auto">
          <a:xfrm>
            <a:off x="4029243" y="4365104"/>
            <a:ext cx="3639101" cy="2088232"/>
          </a:xfrm>
          <a:prstGeom prst="rect">
            <a:avLst/>
          </a:prstGeom>
          <a:noFill/>
          <a:ln w="9525">
            <a:noFill/>
            <a:miter lim="800000"/>
            <a:headEnd/>
            <a:tailEnd/>
          </a:ln>
          <a:effectLst/>
        </p:spPr>
      </p:pic>
      <p:sp>
        <p:nvSpPr>
          <p:cNvPr id="29" name="TextBox 28"/>
          <p:cNvSpPr txBox="1"/>
          <p:nvPr/>
        </p:nvSpPr>
        <p:spPr>
          <a:xfrm>
            <a:off x="-1" y="1"/>
            <a:ext cx="7854035"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sp>
        <p:nvSpPr>
          <p:cNvPr id="24" name="Стрілка вправо 23"/>
          <p:cNvSpPr/>
          <p:nvPr/>
        </p:nvSpPr>
        <p:spPr>
          <a:xfrm>
            <a:off x="3815916" y="3855800"/>
            <a:ext cx="1080120"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0" name="Рисунок 29"/>
          <p:cNvPicPr>
            <a:picLocks noChangeAspect="1"/>
          </p:cNvPicPr>
          <p:nvPr/>
        </p:nvPicPr>
        <p:blipFill>
          <a:blip r:embed="rId10"/>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406352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2</a:t>
            </a:r>
            <a:endParaRPr lang="uk-UA" dirty="0">
              <a:latin typeface="Trebuchet MS"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323528" y="1556792"/>
            <a:ext cx="8512175" cy="4319588"/>
          </a:xfrm>
          <a:prstGeom prst="rect">
            <a:avLst/>
          </a:prstGeom>
          <a:noFill/>
          <a:ln w="9525">
            <a:noFill/>
            <a:miter lim="800000"/>
            <a:headEnd/>
            <a:tailEnd/>
          </a:ln>
        </p:spPr>
      </p:pic>
      <p:sp>
        <p:nvSpPr>
          <p:cNvPr id="15" name="Прямокутник 14"/>
          <p:cNvSpPr/>
          <p:nvPr/>
        </p:nvSpPr>
        <p:spPr>
          <a:xfrm>
            <a:off x="0" y="908720"/>
            <a:ext cx="9144000" cy="369332"/>
          </a:xfrm>
          <a:prstGeom prst="rect">
            <a:avLst/>
          </a:prstGeom>
        </p:spPr>
        <p:txBody>
          <a:bodyPr wrap="square">
            <a:spAutoFit/>
          </a:bodyPr>
          <a:lstStyle/>
          <a:p>
            <a:r>
              <a:rPr lang="uk-UA" dirty="0" smtClean="0">
                <a:latin typeface="Trebuchet MS" pitchFamily="34" charset="0"/>
              </a:rPr>
              <a:t>Класичний приклад: молекула метану (</a:t>
            </a:r>
            <a:r>
              <a:rPr lang="en-US" dirty="0" smtClean="0">
                <a:latin typeface="Trebuchet MS" pitchFamily="34" charset="0"/>
              </a:rPr>
              <a:t>CH</a:t>
            </a:r>
            <a:r>
              <a:rPr lang="en-US" baseline="-25000" dirty="0" smtClean="0">
                <a:latin typeface="Trebuchet MS" pitchFamily="34" charset="0"/>
              </a:rPr>
              <a:t>4</a:t>
            </a:r>
            <a:r>
              <a:rPr lang="uk-UA" dirty="0" smtClean="0">
                <a:latin typeface="Trebuchet MS" pitchFamily="34" charset="0"/>
              </a:rPr>
              <a:t>)</a:t>
            </a:r>
            <a:endParaRPr lang="uk-UA" dirty="0"/>
          </a:p>
        </p:txBody>
      </p:sp>
      <p:sp>
        <p:nvSpPr>
          <p:cNvPr id="16" name="TextBox 15"/>
          <p:cNvSpPr txBox="1"/>
          <p:nvPr/>
        </p:nvSpPr>
        <p:spPr>
          <a:xfrm>
            <a:off x="-1" y="1"/>
            <a:ext cx="7854035"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2124546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3</a:t>
            </a:r>
            <a:endParaRPr lang="uk-UA" dirty="0">
              <a:latin typeface="Trebuchet MS" pitchFamily="34" charset="0"/>
            </a:endParaRPr>
          </a:p>
        </p:txBody>
      </p:sp>
      <p:sp>
        <p:nvSpPr>
          <p:cNvPr id="14" name="TextBox 13"/>
          <p:cNvSpPr txBox="1"/>
          <p:nvPr/>
        </p:nvSpPr>
        <p:spPr>
          <a:xfrm>
            <a:off x="0" y="1"/>
            <a:ext cx="6948264"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sp>
        <p:nvSpPr>
          <p:cNvPr id="15" name="Прямокутник 14"/>
          <p:cNvSpPr/>
          <p:nvPr/>
        </p:nvSpPr>
        <p:spPr>
          <a:xfrm>
            <a:off x="0" y="908720"/>
            <a:ext cx="9144000" cy="369332"/>
          </a:xfrm>
          <a:prstGeom prst="rect">
            <a:avLst/>
          </a:prstGeom>
        </p:spPr>
        <p:txBody>
          <a:bodyPr wrap="square">
            <a:spAutoFit/>
          </a:bodyPr>
          <a:lstStyle/>
          <a:p>
            <a:r>
              <a:rPr lang="uk-UA" dirty="0" smtClean="0">
                <a:latin typeface="Trebuchet MS" pitchFamily="34" charset="0"/>
              </a:rPr>
              <a:t>Ще один класичний приклад: молекула етилену (</a:t>
            </a:r>
            <a:r>
              <a:rPr lang="en-US" dirty="0" smtClean="0">
                <a:latin typeface="Trebuchet MS" pitchFamily="34" charset="0"/>
              </a:rPr>
              <a:t>C</a:t>
            </a:r>
            <a:r>
              <a:rPr lang="uk-UA" baseline="-25000" dirty="0" smtClean="0">
                <a:latin typeface="Trebuchet MS" pitchFamily="34" charset="0"/>
              </a:rPr>
              <a:t>2</a:t>
            </a:r>
            <a:r>
              <a:rPr lang="en-US" dirty="0" smtClean="0">
                <a:latin typeface="Trebuchet MS" pitchFamily="34" charset="0"/>
              </a:rPr>
              <a:t>H</a:t>
            </a:r>
            <a:r>
              <a:rPr lang="en-US" baseline="-25000" dirty="0" smtClean="0">
                <a:latin typeface="Trebuchet MS" pitchFamily="34" charset="0"/>
              </a:rPr>
              <a:t>4</a:t>
            </a:r>
            <a:r>
              <a:rPr lang="uk-UA" dirty="0" smtClean="0">
                <a:latin typeface="Trebuchet MS" pitchFamily="34" charset="0"/>
              </a:rPr>
              <a:t>)</a:t>
            </a:r>
            <a:endParaRPr lang="uk-UA" dirty="0"/>
          </a:p>
        </p:txBody>
      </p:sp>
      <p:pic>
        <p:nvPicPr>
          <p:cNvPr id="16" name="Picture 2"/>
          <p:cNvPicPr>
            <a:picLocks noChangeAspect="1" noChangeArrowheads="1"/>
          </p:cNvPicPr>
          <p:nvPr/>
        </p:nvPicPr>
        <p:blipFill>
          <a:blip r:embed="rId4" cstate="print"/>
          <a:srcRect/>
          <a:stretch>
            <a:fillRect/>
          </a:stretch>
        </p:blipFill>
        <p:spPr bwMode="auto">
          <a:xfrm>
            <a:off x="210858" y="1383863"/>
            <a:ext cx="8743950" cy="2814637"/>
          </a:xfrm>
          <a:prstGeom prst="rect">
            <a:avLst/>
          </a:prstGeom>
          <a:noFill/>
          <a:ln w="9525">
            <a:noFill/>
            <a:miter lim="800000"/>
            <a:headEnd/>
            <a:tailEnd/>
          </a:ln>
        </p:spPr>
      </p:pic>
      <p:sp>
        <p:nvSpPr>
          <p:cNvPr id="17" name="Прямокутник 16"/>
          <p:cNvSpPr/>
          <p:nvPr/>
        </p:nvSpPr>
        <p:spPr>
          <a:xfrm>
            <a:off x="3779912" y="2852936"/>
            <a:ext cx="129614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TextBox 17"/>
          <p:cNvSpPr txBox="1"/>
          <p:nvPr/>
        </p:nvSpPr>
        <p:spPr>
          <a:xfrm>
            <a:off x="3731779" y="2646142"/>
            <a:ext cx="1255472" cy="307777"/>
          </a:xfrm>
          <a:prstGeom prst="rect">
            <a:avLst/>
          </a:prstGeom>
          <a:solidFill>
            <a:schemeClr val="bg1"/>
          </a:solidFill>
        </p:spPr>
        <p:txBody>
          <a:bodyPr wrap="none" rtlCol="0">
            <a:spAutoFit/>
          </a:bodyPr>
          <a:lstStyle/>
          <a:p>
            <a:r>
              <a:rPr lang="uk-UA" sz="1400" dirty="0" smtClean="0">
                <a:latin typeface="Trebuchet MS" pitchFamily="34" charset="0"/>
              </a:rPr>
              <a:t>Гібридизація</a:t>
            </a:r>
            <a:endParaRPr lang="uk-UA" sz="1400" dirty="0">
              <a:latin typeface="Trebuchet MS" pitchFamily="34" charset="0"/>
            </a:endParaRPr>
          </a:p>
        </p:txBody>
      </p:sp>
      <p:sp>
        <p:nvSpPr>
          <p:cNvPr id="19" name="TextBox 18"/>
          <p:cNvSpPr txBox="1"/>
          <p:nvPr/>
        </p:nvSpPr>
        <p:spPr>
          <a:xfrm>
            <a:off x="7092280" y="2547488"/>
            <a:ext cx="1872208" cy="523220"/>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Три</a:t>
            </a:r>
            <a:r>
              <a:rPr lang="en-US" sz="1400" dirty="0" smtClean="0">
                <a:latin typeface="Trebuchet MS" pitchFamily="34" charset="0"/>
              </a:rPr>
              <a:t> </a:t>
            </a:r>
            <a:r>
              <a:rPr lang="uk-UA" sz="1400" dirty="0" smtClean="0">
                <a:latin typeface="Trebuchet MS" pitchFamily="34" charset="0"/>
              </a:rPr>
              <a:t>новоутворені</a:t>
            </a:r>
          </a:p>
          <a:p>
            <a:r>
              <a:rPr lang="en-US" sz="1400" dirty="0" smtClean="0">
                <a:latin typeface="Trebuchet MS" pitchFamily="34" charset="0"/>
              </a:rPr>
              <a:t>sp</a:t>
            </a:r>
            <a:r>
              <a:rPr lang="uk-UA" sz="1400" baseline="30000" dirty="0" smtClean="0">
                <a:latin typeface="Trebuchet MS" pitchFamily="34" charset="0"/>
              </a:rPr>
              <a:t>2</a:t>
            </a:r>
            <a:r>
              <a:rPr lang="uk-UA" sz="1400" dirty="0" smtClean="0">
                <a:latin typeface="Trebuchet MS" pitchFamily="34" charset="0"/>
              </a:rPr>
              <a:t> </a:t>
            </a:r>
            <a:r>
              <a:rPr lang="uk-UA" sz="1400" dirty="0" err="1" smtClean="0">
                <a:latin typeface="Trebuchet MS" pitchFamily="34" charset="0"/>
              </a:rPr>
              <a:t>орбіталі</a:t>
            </a:r>
            <a:endParaRPr lang="uk-UA" sz="1400" dirty="0">
              <a:latin typeface="Trebuchet MS" pitchFamily="34" charset="0"/>
            </a:endParaRPr>
          </a:p>
        </p:txBody>
      </p:sp>
      <p:sp>
        <p:nvSpPr>
          <p:cNvPr id="20" name="TextBox 19"/>
          <p:cNvSpPr txBox="1"/>
          <p:nvPr/>
        </p:nvSpPr>
        <p:spPr>
          <a:xfrm>
            <a:off x="3635896" y="1340768"/>
            <a:ext cx="1872208" cy="738664"/>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Ця </a:t>
            </a:r>
            <a:r>
              <a:rPr lang="uk-UA" sz="1400" dirty="0" err="1" smtClean="0">
                <a:latin typeface="Trebuchet MS" pitchFamily="34" charset="0"/>
              </a:rPr>
              <a:t>орбіталь</a:t>
            </a:r>
            <a:r>
              <a:rPr lang="uk-UA" sz="1400" dirty="0" smtClean="0">
                <a:latin typeface="Trebuchet MS" pitchFamily="34" charset="0"/>
              </a:rPr>
              <a:t> не приймає участі у гібридизації</a:t>
            </a:r>
            <a:endParaRPr lang="uk-UA" sz="1400" dirty="0">
              <a:latin typeface="Trebuchet MS" pitchFamily="34" charset="0"/>
            </a:endParaRPr>
          </a:p>
        </p:txBody>
      </p:sp>
      <p:pic>
        <p:nvPicPr>
          <p:cNvPr id="21" name="Picture 2"/>
          <p:cNvPicPr>
            <a:picLocks noChangeAspect="1" noChangeArrowheads="1"/>
          </p:cNvPicPr>
          <p:nvPr/>
        </p:nvPicPr>
        <p:blipFill>
          <a:blip r:embed="rId5" cstate="print"/>
          <a:srcRect/>
          <a:stretch>
            <a:fillRect/>
          </a:stretch>
        </p:blipFill>
        <p:spPr bwMode="auto">
          <a:xfrm>
            <a:off x="3474132" y="3585180"/>
            <a:ext cx="4248571" cy="2828437"/>
          </a:xfrm>
          <a:prstGeom prst="rect">
            <a:avLst/>
          </a:prstGeom>
          <a:noFill/>
          <a:ln w="9525">
            <a:noFill/>
            <a:miter lim="800000"/>
            <a:headEnd/>
            <a:tailEnd/>
          </a:ln>
        </p:spPr>
      </p:pic>
      <p:sp>
        <p:nvSpPr>
          <p:cNvPr id="22" name="Стрілка вправо 21"/>
          <p:cNvSpPr/>
          <p:nvPr/>
        </p:nvSpPr>
        <p:spPr>
          <a:xfrm>
            <a:off x="3779912" y="2956076"/>
            <a:ext cx="1080120"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96855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4</a:t>
            </a:r>
            <a:endParaRPr lang="uk-UA" dirty="0">
              <a:latin typeface="Trebuchet MS" pitchFamily="34" charset="0"/>
            </a:endParaRPr>
          </a:p>
        </p:txBody>
      </p:sp>
      <p:sp>
        <p:nvSpPr>
          <p:cNvPr id="14" name="TextBox 13"/>
          <p:cNvSpPr txBox="1"/>
          <p:nvPr/>
        </p:nvSpPr>
        <p:spPr>
          <a:xfrm>
            <a:off x="0" y="1"/>
            <a:ext cx="6948264"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179512" y="1772816"/>
            <a:ext cx="5084575" cy="2463717"/>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a:stretch>
            <a:fillRect/>
          </a:stretch>
        </p:blipFill>
        <p:spPr bwMode="auto">
          <a:xfrm>
            <a:off x="5364088" y="1196752"/>
            <a:ext cx="3563888" cy="3197735"/>
          </a:xfrm>
          <a:prstGeom prst="rect">
            <a:avLst/>
          </a:prstGeom>
          <a:noFill/>
          <a:ln w="9525">
            <a:noFill/>
            <a:miter lim="800000"/>
            <a:headEnd/>
            <a:tailEnd/>
          </a:ln>
        </p:spPr>
      </p:pic>
      <p:sp>
        <p:nvSpPr>
          <p:cNvPr id="17" name="Прямокутник 16"/>
          <p:cNvSpPr/>
          <p:nvPr/>
        </p:nvSpPr>
        <p:spPr>
          <a:xfrm>
            <a:off x="0" y="908720"/>
            <a:ext cx="9144000" cy="369332"/>
          </a:xfrm>
          <a:prstGeom prst="rect">
            <a:avLst/>
          </a:prstGeom>
        </p:spPr>
        <p:txBody>
          <a:bodyPr wrap="square">
            <a:spAutoFit/>
          </a:bodyPr>
          <a:lstStyle/>
          <a:p>
            <a:r>
              <a:rPr lang="uk-UA" dirty="0" smtClean="0">
                <a:latin typeface="Trebuchet MS" pitchFamily="34" charset="0"/>
              </a:rPr>
              <a:t>Утворення </a:t>
            </a:r>
            <a:r>
              <a:rPr lang="el-GR" dirty="0" smtClean="0">
                <a:latin typeface="Trebuchet MS" pitchFamily="34" charset="0"/>
              </a:rPr>
              <a:t>σ</a:t>
            </a:r>
            <a:r>
              <a:rPr lang="uk-UA" dirty="0" smtClean="0">
                <a:latin typeface="Trebuchet MS" pitchFamily="34" charset="0"/>
              </a:rPr>
              <a:t>- та </a:t>
            </a:r>
            <a:r>
              <a:rPr lang="el-GR" dirty="0" smtClean="0">
                <a:latin typeface="Trebuchet MS" pitchFamily="34" charset="0"/>
              </a:rPr>
              <a:t>π</a:t>
            </a:r>
            <a:r>
              <a:rPr lang="uk-UA" dirty="0" err="1" smtClean="0">
                <a:latin typeface="Trebuchet MS" pitchFamily="34" charset="0"/>
              </a:rPr>
              <a:t>-зв</a:t>
            </a:r>
            <a:r>
              <a:rPr lang="en-US" dirty="0" smtClean="0">
                <a:latin typeface="Trebuchet MS" pitchFamily="34" charset="0"/>
              </a:rPr>
              <a:t>’</a:t>
            </a:r>
            <a:r>
              <a:rPr lang="uk-UA" dirty="0" err="1" smtClean="0">
                <a:latin typeface="Trebuchet MS" pitchFamily="34" charset="0"/>
              </a:rPr>
              <a:t>язків</a:t>
            </a:r>
            <a:r>
              <a:rPr lang="uk-UA" dirty="0" smtClean="0">
                <a:latin typeface="Trebuchet MS" pitchFamily="34" charset="0"/>
              </a:rPr>
              <a:t> у молекулі етилену (</a:t>
            </a:r>
            <a:r>
              <a:rPr lang="en-US" dirty="0" smtClean="0">
                <a:latin typeface="Trebuchet MS" pitchFamily="34" charset="0"/>
              </a:rPr>
              <a:t>C</a:t>
            </a:r>
            <a:r>
              <a:rPr lang="uk-UA" baseline="-25000" dirty="0" smtClean="0">
                <a:latin typeface="Trebuchet MS" pitchFamily="34" charset="0"/>
              </a:rPr>
              <a:t>2</a:t>
            </a:r>
            <a:r>
              <a:rPr lang="en-US" dirty="0" smtClean="0">
                <a:latin typeface="Trebuchet MS" pitchFamily="34" charset="0"/>
              </a:rPr>
              <a:t>H</a:t>
            </a:r>
            <a:r>
              <a:rPr lang="en-US" baseline="-25000" dirty="0" smtClean="0">
                <a:latin typeface="Trebuchet MS" pitchFamily="34" charset="0"/>
              </a:rPr>
              <a:t>4</a:t>
            </a:r>
            <a:r>
              <a:rPr lang="uk-UA" dirty="0" smtClean="0">
                <a:latin typeface="Trebuchet MS" pitchFamily="34" charset="0"/>
              </a:rPr>
              <a:t>)</a:t>
            </a:r>
            <a:endParaRPr lang="uk-UA" dirty="0"/>
          </a:p>
        </p:txBody>
      </p:sp>
      <p:pic>
        <p:nvPicPr>
          <p:cNvPr id="18" name="Picture 2" descr="https://xaktly.com/Images/Chemistry/HybridOrbitals/sp3PiBondingFig2.png"/>
          <p:cNvPicPr>
            <a:picLocks noChangeAspect="1" noChangeArrowheads="1"/>
          </p:cNvPicPr>
          <p:nvPr/>
        </p:nvPicPr>
        <p:blipFill>
          <a:blip r:embed="rId5" cstate="print"/>
          <a:srcRect/>
          <a:stretch>
            <a:fillRect/>
          </a:stretch>
        </p:blipFill>
        <p:spPr bwMode="auto">
          <a:xfrm>
            <a:off x="3001913" y="4029686"/>
            <a:ext cx="4018359" cy="2464594"/>
          </a:xfrm>
          <a:prstGeom prst="rect">
            <a:avLst/>
          </a:prstGeom>
          <a:noFill/>
        </p:spPr>
      </p:pic>
      <p:pic>
        <p:nvPicPr>
          <p:cNvPr id="12" name="Рисунок 11"/>
          <p:cNvPicPr>
            <a:picLocks noChangeAspect="1"/>
          </p:cNvPicPr>
          <p:nvPr/>
        </p:nvPicPr>
        <p:blipFill>
          <a:blip r:embed="rId6"/>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1215958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5</a:t>
            </a:r>
            <a:endParaRPr lang="uk-UA" dirty="0">
              <a:latin typeface="Trebuchet MS" pitchFamily="34" charset="0"/>
            </a:endParaRPr>
          </a:p>
        </p:txBody>
      </p:sp>
      <p:sp>
        <p:nvSpPr>
          <p:cNvPr id="14" name="TextBox 13"/>
          <p:cNvSpPr txBox="1"/>
          <p:nvPr/>
        </p:nvSpPr>
        <p:spPr>
          <a:xfrm>
            <a:off x="0" y="1"/>
            <a:ext cx="6948264" cy="830997"/>
          </a:xfrm>
          <a:prstGeom prst="rect">
            <a:avLst/>
          </a:prstGeom>
          <a:noFill/>
        </p:spPr>
        <p:txBody>
          <a:bodyPr wrap="square" rtlCol="0">
            <a:spAutoFit/>
          </a:bodyPr>
          <a:lstStyle/>
          <a:p>
            <a:r>
              <a:rPr lang="uk-UA" sz="2400" b="1" dirty="0" smtClean="0">
                <a:latin typeface="Trebuchet MS" pitchFamily="34" charset="0"/>
              </a:rPr>
              <a:t>Утворення молекул шляхом гібридизації електронних </a:t>
            </a:r>
            <a:r>
              <a:rPr lang="uk-UA" sz="2400" b="1" dirty="0" err="1" smtClean="0">
                <a:latin typeface="Trebuchet MS" pitchFamily="34" charset="0"/>
              </a:rPr>
              <a:t>орбіталей</a:t>
            </a:r>
            <a:endParaRPr lang="uk-UA" sz="2400" b="1" dirty="0">
              <a:latin typeface="Trebuchet MS" pitchFamily="34" charset="0"/>
            </a:endParaRPr>
          </a:p>
        </p:txBody>
      </p:sp>
      <p:pic>
        <p:nvPicPr>
          <p:cNvPr id="15" name="Picture 3"/>
          <p:cNvPicPr>
            <a:picLocks noChangeAspect="1" noChangeArrowheads="1"/>
          </p:cNvPicPr>
          <p:nvPr/>
        </p:nvPicPr>
        <p:blipFill>
          <a:blip r:embed="rId3" cstate="print"/>
          <a:srcRect/>
          <a:stretch>
            <a:fillRect/>
          </a:stretch>
        </p:blipFill>
        <p:spPr bwMode="auto">
          <a:xfrm>
            <a:off x="1403648" y="980728"/>
            <a:ext cx="7056784" cy="2449568"/>
          </a:xfrm>
          <a:prstGeom prst="rect">
            <a:avLst/>
          </a:prstGeom>
          <a:noFill/>
          <a:ln w="9525">
            <a:noFill/>
            <a:miter lim="800000"/>
            <a:headEnd/>
            <a:tailEnd/>
          </a:ln>
        </p:spPr>
      </p:pic>
      <p:sp>
        <p:nvSpPr>
          <p:cNvPr id="16" name="TextBox 15"/>
          <p:cNvSpPr txBox="1"/>
          <p:nvPr/>
        </p:nvSpPr>
        <p:spPr>
          <a:xfrm>
            <a:off x="4427984" y="867776"/>
            <a:ext cx="1440160" cy="954107"/>
          </a:xfrm>
          <a:prstGeom prst="rect">
            <a:avLst/>
          </a:prstGeom>
          <a:solidFill>
            <a:schemeClr val="bg1"/>
          </a:solidFill>
          <a:ln>
            <a:solidFill>
              <a:schemeClr val="bg1"/>
            </a:solidFill>
          </a:ln>
        </p:spPr>
        <p:txBody>
          <a:bodyPr wrap="square" rtlCol="0">
            <a:spAutoFit/>
          </a:bodyPr>
          <a:lstStyle/>
          <a:p>
            <a:r>
              <a:rPr lang="uk-UA" sz="1400" dirty="0" smtClean="0">
                <a:latin typeface="Trebuchet MS" pitchFamily="34" charset="0"/>
              </a:rPr>
              <a:t>Ці </a:t>
            </a:r>
            <a:r>
              <a:rPr lang="uk-UA" sz="1400" dirty="0" err="1" smtClean="0">
                <a:latin typeface="Trebuchet MS" pitchFamily="34" charset="0"/>
              </a:rPr>
              <a:t>орбіталі</a:t>
            </a:r>
            <a:r>
              <a:rPr lang="uk-UA" sz="1400" dirty="0" smtClean="0">
                <a:latin typeface="Trebuchet MS" pitchFamily="34" charset="0"/>
              </a:rPr>
              <a:t> не приймають участі у гібридизації</a:t>
            </a:r>
            <a:endParaRPr lang="uk-UA" sz="1400" dirty="0">
              <a:latin typeface="Trebuchet MS" pitchFamily="34" charset="0"/>
            </a:endParaRPr>
          </a:p>
        </p:txBody>
      </p:sp>
      <p:pic>
        <p:nvPicPr>
          <p:cNvPr id="17" name="Picture 2"/>
          <p:cNvPicPr>
            <a:picLocks noChangeAspect="1" noChangeArrowheads="1"/>
          </p:cNvPicPr>
          <p:nvPr/>
        </p:nvPicPr>
        <p:blipFill>
          <a:blip r:embed="rId4" cstate="print"/>
          <a:srcRect/>
          <a:stretch>
            <a:fillRect/>
          </a:stretch>
        </p:blipFill>
        <p:spPr bwMode="auto">
          <a:xfrm>
            <a:off x="3275856" y="3439955"/>
            <a:ext cx="4604370" cy="3044445"/>
          </a:xfrm>
          <a:prstGeom prst="rect">
            <a:avLst/>
          </a:prstGeom>
          <a:noFill/>
          <a:ln w="9525">
            <a:noFill/>
            <a:miter lim="800000"/>
            <a:headEnd/>
            <a:tailEnd/>
          </a:ln>
        </p:spPr>
      </p:pic>
      <p:sp>
        <p:nvSpPr>
          <p:cNvPr id="18" name="Прямокутник 17"/>
          <p:cNvSpPr/>
          <p:nvPr/>
        </p:nvSpPr>
        <p:spPr>
          <a:xfrm>
            <a:off x="0" y="908720"/>
            <a:ext cx="9144000" cy="369332"/>
          </a:xfrm>
          <a:prstGeom prst="rect">
            <a:avLst/>
          </a:prstGeom>
        </p:spPr>
        <p:txBody>
          <a:bodyPr wrap="square">
            <a:spAutoFit/>
          </a:bodyPr>
          <a:lstStyle/>
          <a:p>
            <a:r>
              <a:rPr lang="uk-UA" dirty="0" smtClean="0">
                <a:latin typeface="Trebuchet MS" pitchFamily="34" charset="0"/>
              </a:rPr>
              <a:t>Ацетилен (</a:t>
            </a:r>
            <a:r>
              <a:rPr lang="en-US" dirty="0" smtClean="0">
                <a:latin typeface="Trebuchet MS" pitchFamily="34" charset="0"/>
              </a:rPr>
              <a:t>C</a:t>
            </a:r>
            <a:r>
              <a:rPr lang="uk-UA" baseline="-25000" dirty="0" smtClean="0">
                <a:latin typeface="Trebuchet MS" pitchFamily="34" charset="0"/>
              </a:rPr>
              <a:t>2</a:t>
            </a:r>
            <a:r>
              <a:rPr lang="en-US" dirty="0" smtClean="0">
                <a:latin typeface="Trebuchet MS" pitchFamily="34" charset="0"/>
              </a:rPr>
              <a:t>H</a:t>
            </a:r>
            <a:r>
              <a:rPr lang="uk-UA" baseline="-25000" dirty="0" smtClean="0">
                <a:latin typeface="Trebuchet MS" pitchFamily="34" charset="0"/>
              </a:rPr>
              <a:t>2</a:t>
            </a:r>
            <a:r>
              <a:rPr lang="uk-UA" dirty="0" smtClean="0">
                <a:latin typeface="Trebuchet MS" pitchFamily="34" charset="0"/>
              </a:rPr>
              <a:t>)</a:t>
            </a:r>
            <a:endParaRPr lang="uk-UA" dirty="0"/>
          </a:p>
        </p:txBody>
      </p:sp>
      <p:sp>
        <p:nvSpPr>
          <p:cNvPr id="20" name="TextBox 19"/>
          <p:cNvSpPr txBox="1"/>
          <p:nvPr/>
        </p:nvSpPr>
        <p:spPr>
          <a:xfrm>
            <a:off x="4427984" y="2298357"/>
            <a:ext cx="1255472" cy="338555"/>
          </a:xfrm>
          <a:prstGeom prst="rect">
            <a:avLst/>
          </a:prstGeom>
          <a:solidFill>
            <a:schemeClr val="bg1"/>
          </a:solidFill>
        </p:spPr>
        <p:txBody>
          <a:bodyPr wrap="none" rtlCol="0">
            <a:spAutoFit/>
          </a:bodyPr>
          <a:lstStyle/>
          <a:p>
            <a:r>
              <a:rPr lang="uk-UA" sz="1400" dirty="0" smtClean="0">
                <a:latin typeface="Trebuchet MS" pitchFamily="34" charset="0"/>
              </a:rPr>
              <a:t>Гібридизація</a:t>
            </a:r>
            <a:endParaRPr lang="uk-UA" sz="1400" dirty="0">
              <a:latin typeface="Trebuchet MS" pitchFamily="34" charset="0"/>
            </a:endParaRPr>
          </a:p>
        </p:txBody>
      </p:sp>
      <p:sp>
        <p:nvSpPr>
          <p:cNvPr id="19" name="Стрілка вправо 18"/>
          <p:cNvSpPr/>
          <p:nvPr/>
        </p:nvSpPr>
        <p:spPr>
          <a:xfrm>
            <a:off x="4529468" y="2564904"/>
            <a:ext cx="1080120" cy="14401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Рисунок 20"/>
          <p:cNvPicPr>
            <a:picLocks noChangeAspect="1"/>
          </p:cNvPicPr>
          <p:nvPr/>
        </p:nvPicPr>
        <p:blipFill>
          <a:blip r:embed="rId5"/>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3590079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6</a:t>
            </a:r>
            <a:endParaRPr lang="uk-UA" dirty="0">
              <a:latin typeface="Trebuchet MS" pitchFamily="34" charset="0"/>
            </a:endParaRPr>
          </a:p>
        </p:txBody>
      </p:sp>
      <p:sp>
        <p:nvSpPr>
          <p:cNvPr id="14" name="TextBox 13"/>
          <p:cNvSpPr txBox="1"/>
          <p:nvPr/>
        </p:nvSpPr>
        <p:spPr>
          <a:xfrm>
            <a:off x="0" y="1"/>
            <a:ext cx="6804248" cy="461665"/>
          </a:xfrm>
          <a:prstGeom prst="rect">
            <a:avLst/>
          </a:prstGeom>
          <a:noFill/>
        </p:spPr>
        <p:txBody>
          <a:bodyPr wrap="square" rtlCol="0">
            <a:spAutoFit/>
          </a:bodyPr>
          <a:lstStyle/>
          <a:p>
            <a:r>
              <a:rPr lang="uk-UA" sz="2400" b="1" dirty="0" err="1" smtClean="0">
                <a:latin typeface="Trebuchet MS" pitchFamily="34" charset="0"/>
              </a:rPr>
              <a:t>Взаємозв</a:t>
            </a:r>
            <a:r>
              <a:rPr lang="en-US" sz="2400" b="1" dirty="0" smtClean="0">
                <a:latin typeface="Trebuchet MS" pitchFamily="34" charset="0"/>
              </a:rPr>
              <a:t>’</a:t>
            </a:r>
            <a:r>
              <a:rPr lang="uk-UA" sz="2400" b="1" dirty="0" err="1" smtClean="0">
                <a:latin typeface="Trebuchet MS" pitchFamily="34" charset="0"/>
              </a:rPr>
              <a:t>язок</a:t>
            </a:r>
            <a:r>
              <a:rPr lang="uk-UA" sz="2400" b="1" dirty="0" smtClean="0">
                <a:latin typeface="Trebuchet MS" pitchFamily="34" charset="0"/>
              </a:rPr>
              <a:t> фізики та хімії</a:t>
            </a:r>
          </a:p>
        </p:txBody>
      </p:sp>
      <p:pic>
        <p:nvPicPr>
          <p:cNvPr id="15" name="Рисунок 14" descr="A-Three-dimension-view-molecular-orbitals-HOMO-LUMO-of-3D-for-DOP-complex.png.jpg"/>
          <p:cNvPicPr>
            <a:picLocks noChangeAspect="1"/>
          </p:cNvPicPr>
          <p:nvPr/>
        </p:nvPicPr>
        <p:blipFill>
          <a:blip r:embed="rId3" cstate="print"/>
          <a:stretch>
            <a:fillRect/>
          </a:stretch>
        </p:blipFill>
        <p:spPr>
          <a:xfrm>
            <a:off x="4211960" y="3068960"/>
            <a:ext cx="4932040" cy="2775347"/>
          </a:xfrm>
          <a:prstGeom prst="rect">
            <a:avLst/>
          </a:prstGeom>
        </p:spPr>
      </p:pic>
      <p:sp>
        <p:nvSpPr>
          <p:cNvPr id="16" name="Прямокутник 15"/>
          <p:cNvSpPr/>
          <p:nvPr/>
        </p:nvSpPr>
        <p:spPr>
          <a:xfrm>
            <a:off x="0" y="908720"/>
            <a:ext cx="9144000" cy="2585323"/>
          </a:xfrm>
          <a:prstGeom prst="rect">
            <a:avLst/>
          </a:prstGeom>
        </p:spPr>
        <p:txBody>
          <a:bodyPr wrap="square">
            <a:spAutoFit/>
          </a:bodyPr>
          <a:lstStyle/>
          <a:p>
            <a:r>
              <a:rPr lang="uk-UA" dirty="0" smtClean="0">
                <a:latin typeface="Trebuchet MS" pitchFamily="34" charset="0"/>
              </a:rPr>
              <a:t>Хоча показана вище гібридизація електронних </a:t>
            </a:r>
            <a:r>
              <a:rPr lang="uk-UA" dirty="0" err="1" smtClean="0">
                <a:latin typeface="Trebuchet MS" pitchFamily="34" charset="0"/>
              </a:rPr>
              <a:t>орбіталей</a:t>
            </a:r>
            <a:r>
              <a:rPr lang="uk-UA" dirty="0" smtClean="0">
                <a:latin typeface="Trebuchet MS" pitchFamily="34" charset="0"/>
              </a:rPr>
              <a:t> і не є реальним фізичним процесом, але вона використовується у методичних цілях в органічній хімії. Крім того, ця теорія доволі точно описує геометрію молекул. </a:t>
            </a:r>
          </a:p>
          <a:p>
            <a:endParaRPr lang="uk-UA" dirty="0" smtClean="0">
              <a:latin typeface="Trebuchet MS" pitchFamily="34" charset="0"/>
            </a:endParaRPr>
          </a:p>
          <a:p>
            <a:r>
              <a:rPr lang="uk-UA" dirty="0" smtClean="0">
                <a:latin typeface="Trebuchet MS" pitchFamily="34" charset="0"/>
              </a:rPr>
              <a:t>Більш строгою фізичною теорією, яка не лише описує геометрію молекул, але і дає можливість кількісних розрахунків фізичних параметрів речовин (електричні та магнітні властивості, густина, оптичні властивості тощо), є теорія молекулярних </a:t>
            </a:r>
            <a:r>
              <a:rPr lang="uk-UA" dirty="0" err="1" smtClean="0">
                <a:latin typeface="Trebuchet MS" pitchFamily="34" charset="0"/>
              </a:rPr>
              <a:t>орбіталей</a:t>
            </a:r>
            <a:r>
              <a:rPr lang="uk-UA" dirty="0" smtClean="0">
                <a:latin typeface="Trebuchet MS" pitchFamily="34" charset="0"/>
              </a:rPr>
              <a:t> (МО-теорія), яка ґрунтується на побудові повної хвильової функції для всіх електронів молекули. </a:t>
            </a:r>
            <a:endParaRPr lang="uk-UA" dirty="0">
              <a:latin typeface="Trebuchet MS" pitchFamily="34" charset="0"/>
            </a:endParaRPr>
          </a:p>
        </p:txBody>
      </p:sp>
      <p:pic>
        <p:nvPicPr>
          <p:cNvPr id="17" name="Рисунок 16" descr="100px-Benzene-3D-vdW.png"/>
          <p:cNvPicPr>
            <a:picLocks noChangeAspect="1"/>
          </p:cNvPicPr>
          <p:nvPr/>
        </p:nvPicPr>
        <p:blipFill>
          <a:blip r:embed="rId4" cstate="print"/>
          <a:stretch>
            <a:fillRect/>
          </a:stretch>
        </p:blipFill>
        <p:spPr>
          <a:xfrm>
            <a:off x="151171" y="4725144"/>
            <a:ext cx="1972557" cy="1755576"/>
          </a:xfrm>
          <a:prstGeom prst="rect">
            <a:avLst/>
          </a:prstGeom>
        </p:spPr>
      </p:pic>
      <p:pic>
        <p:nvPicPr>
          <p:cNvPr id="18" name="Picture 2" descr="&amp;Rcy;&amp;iecy;&amp;zcy;&amp;ucy;&amp;lcy;&amp;softcy;&amp;tcy;&amp;acy;&amp;tcy; &amp;pcy;&amp;ocy;&amp;shcy;&amp;ucy;&amp;kcy;&amp;ucy; &amp;zcy;&amp;ocy;&amp;bcy;&amp;rcy;&amp;acy;&amp;zhcy;&amp;iecy;&amp;ncy;&amp;softcy; &amp;zcy;&amp;acy; &amp;zcy;&amp;acy;&amp;pcy;&amp;icy;&amp;tcy;&amp;ocy;&amp;mcy; &quot;h2o molecule 3d&quot;"/>
          <p:cNvPicPr>
            <a:picLocks noChangeAspect="1" noChangeArrowheads="1"/>
          </p:cNvPicPr>
          <p:nvPr/>
        </p:nvPicPr>
        <p:blipFill>
          <a:blip r:embed="rId5" cstate="print"/>
          <a:srcRect/>
          <a:stretch>
            <a:fillRect/>
          </a:stretch>
        </p:blipFill>
        <p:spPr bwMode="auto">
          <a:xfrm>
            <a:off x="395536" y="3621347"/>
            <a:ext cx="1368152" cy="1175805"/>
          </a:xfrm>
          <a:prstGeom prst="rect">
            <a:avLst/>
          </a:prstGeom>
          <a:noFill/>
        </p:spPr>
      </p:pic>
      <p:pic>
        <p:nvPicPr>
          <p:cNvPr id="19" name="Picture 3"/>
          <p:cNvPicPr>
            <a:picLocks noChangeAspect="1" noChangeArrowheads="1"/>
          </p:cNvPicPr>
          <p:nvPr/>
        </p:nvPicPr>
        <p:blipFill>
          <a:blip r:embed="rId6" cstate="print"/>
          <a:srcRect/>
          <a:stretch>
            <a:fillRect/>
          </a:stretch>
        </p:blipFill>
        <p:spPr bwMode="auto">
          <a:xfrm>
            <a:off x="2195736" y="3789040"/>
            <a:ext cx="3418354" cy="2643262"/>
          </a:xfrm>
          <a:prstGeom prst="rect">
            <a:avLst/>
          </a:prstGeom>
          <a:noFill/>
          <a:ln w="9525">
            <a:noFill/>
            <a:miter lim="800000"/>
            <a:headEnd/>
            <a:tailEnd/>
          </a:ln>
          <a:effectLst/>
        </p:spPr>
      </p:pic>
      <p:pic>
        <p:nvPicPr>
          <p:cNvPr id="20" name="Рисунок 19"/>
          <p:cNvPicPr>
            <a:picLocks noChangeAspect="1"/>
          </p:cNvPicPr>
          <p:nvPr/>
        </p:nvPicPr>
        <p:blipFill>
          <a:blip r:embed="rId7"/>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4198736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1</a:t>
            </a:r>
            <a:r>
              <a:rPr lang="uk-UA" dirty="0" smtClean="0">
                <a:latin typeface="Trebuchet MS" pitchFamily="34" charset="0"/>
              </a:rPr>
              <a:t>7</a:t>
            </a:r>
            <a:endParaRPr lang="uk-UA" dirty="0">
              <a:latin typeface="Trebuchet MS" pitchFamily="34" charset="0"/>
            </a:endParaRPr>
          </a:p>
        </p:txBody>
      </p:sp>
      <p:sp>
        <p:nvSpPr>
          <p:cNvPr id="14" name="TextBox 13"/>
          <p:cNvSpPr txBox="1"/>
          <p:nvPr/>
        </p:nvSpPr>
        <p:spPr>
          <a:xfrm>
            <a:off x="0" y="1"/>
            <a:ext cx="6804248" cy="769441"/>
          </a:xfrm>
          <a:prstGeom prst="rect">
            <a:avLst/>
          </a:prstGeom>
          <a:noFill/>
        </p:spPr>
        <p:txBody>
          <a:bodyPr wrap="square" rtlCol="0">
            <a:spAutoFit/>
          </a:bodyPr>
          <a:lstStyle/>
          <a:p>
            <a:r>
              <a:rPr lang="uk-UA" sz="2400" b="1" dirty="0" err="1" smtClean="0">
                <a:latin typeface="Trebuchet MS" pitchFamily="34" charset="0"/>
              </a:rPr>
              <a:t>Взаємозв</a:t>
            </a:r>
            <a:r>
              <a:rPr lang="en-US" sz="2400" b="1" dirty="0" smtClean="0">
                <a:latin typeface="Trebuchet MS" pitchFamily="34" charset="0"/>
              </a:rPr>
              <a:t>’</a:t>
            </a:r>
            <a:r>
              <a:rPr lang="uk-UA" sz="2400" b="1" dirty="0" err="1" smtClean="0">
                <a:latin typeface="Trebuchet MS" pitchFamily="34" charset="0"/>
              </a:rPr>
              <a:t>язок</a:t>
            </a:r>
            <a:r>
              <a:rPr lang="uk-UA" sz="2400" b="1" dirty="0" smtClean="0">
                <a:latin typeface="Trebuchet MS" pitchFamily="34" charset="0"/>
              </a:rPr>
              <a:t> фізики та хімії</a:t>
            </a:r>
            <a:endParaRPr lang="en-US" sz="2400" b="1" dirty="0" smtClean="0">
              <a:latin typeface="Trebuchet MS" pitchFamily="34" charset="0"/>
            </a:endParaRPr>
          </a:p>
          <a:p>
            <a:r>
              <a:rPr lang="uk-UA" sz="2000" b="1" dirty="0" smtClean="0">
                <a:latin typeface="Trebuchet MS" pitchFamily="34" charset="0"/>
              </a:rPr>
              <a:t>Нові матеріали з унікальними властивостями</a:t>
            </a:r>
          </a:p>
        </p:txBody>
      </p:sp>
      <p:sp>
        <p:nvSpPr>
          <p:cNvPr id="15" name="Прямокутник 14"/>
          <p:cNvSpPr/>
          <p:nvPr/>
        </p:nvSpPr>
        <p:spPr>
          <a:xfrm>
            <a:off x="81888" y="1231892"/>
            <a:ext cx="4067944" cy="1477328"/>
          </a:xfrm>
          <a:prstGeom prst="rect">
            <a:avLst/>
          </a:prstGeom>
        </p:spPr>
        <p:txBody>
          <a:bodyPr wrap="square">
            <a:spAutoFit/>
          </a:bodyPr>
          <a:lstStyle/>
          <a:p>
            <a:r>
              <a:rPr lang="uk-UA" dirty="0" smtClean="0">
                <a:latin typeface="Trebuchet MS" pitchFamily="34" charset="0"/>
              </a:rPr>
              <a:t>Нітрид бору (</a:t>
            </a:r>
            <a:r>
              <a:rPr lang="en-US" dirty="0" smtClean="0">
                <a:latin typeface="Trebuchet MS" pitchFamily="34" charset="0"/>
              </a:rPr>
              <a:t>BN</a:t>
            </a:r>
            <a:r>
              <a:rPr lang="uk-UA" dirty="0" smtClean="0">
                <a:latin typeface="Trebuchet MS" pitchFamily="34" charset="0"/>
              </a:rPr>
              <a:t>)</a:t>
            </a:r>
            <a:r>
              <a:rPr lang="en-US" dirty="0" smtClean="0">
                <a:latin typeface="Trebuchet MS" pitchFamily="34" charset="0"/>
              </a:rPr>
              <a:t> (</a:t>
            </a:r>
            <a:r>
              <a:rPr lang="uk-UA" dirty="0" smtClean="0">
                <a:latin typeface="Trebuchet MS" pitchFamily="34" charset="0"/>
              </a:rPr>
              <a:t>комерційні назви: ельбор, боразон, </a:t>
            </a:r>
            <a:r>
              <a:rPr lang="uk-UA" dirty="0" err="1" smtClean="0">
                <a:latin typeface="Trebuchet MS" pitchFamily="34" charset="0"/>
              </a:rPr>
              <a:t>кінгсоніт</a:t>
            </a:r>
            <a:r>
              <a:rPr lang="uk-UA" dirty="0" smtClean="0">
                <a:latin typeface="Trebuchet MS" pitchFamily="34" charset="0"/>
              </a:rPr>
              <a:t>, </a:t>
            </a:r>
            <a:r>
              <a:rPr lang="uk-UA" dirty="0" err="1" smtClean="0">
                <a:latin typeface="Trebuchet MS" pitchFamily="34" charset="0"/>
              </a:rPr>
              <a:t>кубоніт</a:t>
            </a:r>
            <a:r>
              <a:rPr lang="en-US" dirty="0" smtClean="0">
                <a:latin typeface="Trebuchet MS" pitchFamily="34" charset="0"/>
              </a:rPr>
              <a:t>)</a:t>
            </a:r>
            <a:endParaRPr lang="uk-UA" dirty="0" smtClean="0">
              <a:latin typeface="Trebuchet MS" pitchFamily="34" charset="0"/>
            </a:endParaRPr>
          </a:p>
          <a:p>
            <a:r>
              <a:rPr lang="uk-UA" dirty="0" smtClean="0">
                <a:latin typeface="Trebuchet MS" pitchFamily="34" charset="0"/>
              </a:rPr>
              <a:t>По твердості практично такий же, як і алмаз, але залишається стійким до 1300 </a:t>
            </a:r>
            <a:r>
              <a:rPr lang="en-US" dirty="0" smtClean="0">
                <a:latin typeface="Trebuchet MS" pitchFamily="34" charset="0"/>
              </a:rPr>
              <a:t>º</a:t>
            </a:r>
            <a:r>
              <a:rPr lang="uk-UA" dirty="0" smtClean="0">
                <a:latin typeface="Trebuchet MS" pitchFamily="34" charset="0"/>
              </a:rPr>
              <a:t> (алмаз – до 700</a:t>
            </a:r>
            <a:r>
              <a:rPr lang="en-US" dirty="0" smtClean="0">
                <a:latin typeface="Trebuchet MS" pitchFamily="34" charset="0"/>
              </a:rPr>
              <a:t>º</a:t>
            </a:r>
            <a:r>
              <a:rPr lang="uk-UA" dirty="0" smtClean="0">
                <a:latin typeface="Trebuchet MS" pitchFamily="34" charset="0"/>
              </a:rPr>
              <a:t>)</a:t>
            </a:r>
            <a:endParaRPr lang="uk-UA" dirty="0">
              <a:latin typeface="Trebuchet MS" pitchFamily="34" charset="0"/>
            </a:endParaRPr>
          </a:p>
        </p:txBody>
      </p:sp>
      <p:pic>
        <p:nvPicPr>
          <p:cNvPr id="16" name="Рисунок 15" descr="Hbncrystals.jpg"/>
          <p:cNvPicPr>
            <a:picLocks noChangeAspect="1"/>
          </p:cNvPicPr>
          <p:nvPr/>
        </p:nvPicPr>
        <p:blipFill>
          <a:blip r:embed="rId3" cstate="print"/>
          <a:stretch>
            <a:fillRect/>
          </a:stretch>
        </p:blipFill>
        <p:spPr>
          <a:xfrm>
            <a:off x="179512" y="2918745"/>
            <a:ext cx="2016224" cy="2670495"/>
          </a:xfrm>
          <a:prstGeom prst="rect">
            <a:avLst/>
          </a:prstGeom>
        </p:spPr>
      </p:pic>
      <p:pic>
        <p:nvPicPr>
          <p:cNvPr id="17" name="Рисунок 16" descr="120px-Boron-nitride-(wurtzite)-3D-balls.png"/>
          <p:cNvPicPr>
            <a:picLocks noChangeAspect="1"/>
          </p:cNvPicPr>
          <p:nvPr/>
        </p:nvPicPr>
        <p:blipFill>
          <a:blip r:embed="rId4" cstate="print"/>
          <a:stretch>
            <a:fillRect/>
          </a:stretch>
        </p:blipFill>
        <p:spPr>
          <a:xfrm>
            <a:off x="2123728" y="3212976"/>
            <a:ext cx="2007496" cy="1656184"/>
          </a:xfrm>
          <a:prstGeom prst="rect">
            <a:avLst/>
          </a:prstGeom>
        </p:spPr>
      </p:pic>
      <p:pic>
        <p:nvPicPr>
          <p:cNvPr id="18" name="Рисунок 17" descr="250px-Graphene_xyz.jpg"/>
          <p:cNvPicPr>
            <a:picLocks noChangeAspect="1"/>
          </p:cNvPicPr>
          <p:nvPr/>
        </p:nvPicPr>
        <p:blipFill>
          <a:blip r:embed="rId5" cstate="print"/>
          <a:stretch>
            <a:fillRect/>
          </a:stretch>
        </p:blipFill>
        <p:spPr>
          <a:xfrm>
            <a:off x="5004048" y="2865610"/>
            <a:ext cx="3312368" cy="2795638"/>
          </a:xfrm>
          <a:prstGeom prst="rect">
            <a:avLst/>
          </a:prstGeom>
        </p:spPr>
      </p:pic>
      <p:sp>
        <p:nvSpPr>
          <p:cNvPr id="19" name="Прямокутник 18"/>
          <p:cNvSpPr/>
          <p:nvPr/>
        </p:nvSpPr>
        <p:spPr>
          <a:xfrm>
            <a:off x="4427984" y="1235668"/>
            <a:ext cx="4716016" cy="1477328"/>
          </a:xfrm>
          <a:prstGeom prst="rect">
            <a:avLst/>
          </a:prstGeom>
        </p:spPr>
        <p:txBody>
          <a:bodyPr wrap="square">
            <a:spAutoFit/>
          </a:bodyPr>
          <a:lstStyle/>
          <a:p>
            <a:r>
              <a:rPr lang="uk-UA" dirty="0" err="1" smtClean="0">
                <a:latin typeface="Trebuchet MS" pitchFamily="34" charset="0"/>
              </a:rPr>
              <a:t>Графен</a:t>
            </a:r>
            <a:r>
              <a:rPr lang="uk-UA" dirty="0" smtClean="0">
                <a:latin typeface="Trebuchet MS" pitchFamily="34" charset="0"/>
              </a:rPr>
              <a:t> – </a:t>
            </a:r>
            <a:r>
              <a:rPr lang="uk-UA" dirty="0" err="1" smtClean="0">
                <a:latin typeface="Trebuchet MS" pitchFamily="34" charset="0"/>
              </a:rPr>
              <a:t>моноатомний</a:t>
            </a:r>
            <a:r>
              <a:rPr lang="uk-UA" dirty="0" smtClean="0">
                <a:latin typeface="Trebuchet MS" pitchFamily="34" charset="0"/>
              </a:rPr>
              <a:t> шар атомів вуглецю. Надпровідник, перспективний матеріал для виготовлення акумуляторів, транзисторів, а також потенційний конструкційний матеріал.</a:t>
            </a:r>
            <a:endParaRPr lang="uk-UA" dirty="0">
              <a:latin typeface="Trebuchet MS" pitchFamily="34" charset="0"/>
            </a:endParaRPr>
          </a:p>
        </p:txBody>
      </p:sp>
      <p:pic>
        <p:nvPicPr>
          <p:cNvPr id="20" name="Рисунок 19"/>
          <p:cNvPicPr>
            <a:picLocks noChangeAspect="1"/>
          </p:cNvPicPr>
          <p:nvPr/>
        </p:nvPicPr>
        <p:blipFill>
          <a:blip r:embed="rId6"/>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188011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18</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Агрегатні стани речовини</a:t>
            </a:r>
            <a:endParaRPr lang="uk-UA" sz="2400" b="1" dirty="0">
              <a:latin typeface="Trebuchet MS" pitchFamily="34" charset="0"/>
            </a:endParaRPr>
          </a:p>
        </p:txBody>
      </p:sp>
      <p:sp>
        <p:nvSpPr>
          <p:cNvPr id="4" name="Прямокутник 3"/>
          <p:cNvSpPr/>
          <p:nvPr/>
        </p:nvSpPr>
        <p:spPr>
          <a:xfrm>
            <a:off x="-15167" y="1090455"/>
            <a:ext cx="9128834" cy="646331"/>
          </a:xfrm>
          <a:prstGeom prst="rect">
            <a:avLst/>
          </a:prstGeom>
        </p:spPr>
        <p:txBody>
          <a:bodyPr wrap="square">
            <a:spAutoFit/>
          </a:bodyPr>
          <a:lstStyle/>
          <a:p>
            <a:r>
              <a:rPr lang="ru-RU" b="1" dirty="0" err="1" smtClean="0">
                <a:latin typeface="Trebuchet MS" panose="020B0603020202020204" pitchFamily="34" charset="0"/>
              </a:rPr>
              <a:t>Агрегáтний</a:t>
            </a:r>
            <a:r>
              <a:rPr lang="ru-RU" b="1" dirty="0" smtClean="0">
                <a:latin typeface="Trebuchet MS" panose="020B0603020202020204" pitchFamily="34" charset="0"/>
              </a:rPr>
              <a:t> </a:t>
            </a:r>
            <a:r>
              <a:rPr lang="ru-RU" b="1" dirty="0">
                <a:latin typeface="Trebuchet MS" panose="020B0603020202020204" pitchFamily="34" charset="0"/>
              </a:rPr>
              <a:t>стан</a:t>
            </a:r>
            <a:r>
              <a:rPr lang="ru-RU" dirty="0">
                <a:latin typeface="Trebuchet MS" panose="020B0603020202020204" pitchFamily="34" charset="0"/>
              </a:rPr>
              <a:t> — </a:t>
            </a:r>
            <a:r>
              <a:rPr lang="ru-RU" dirty="0" err="1">
                <a:latin typeface="Trebuchet MS" panose="020B0603020202020204" pitchFamily="34" charset="0"/>
              </a:rPr>
              <a:t>термодинамічний</a:t>
            </a:r>
            <a:r>
              <a:rPr lang="ru-RU" dirty="0">
                <a:latin typeface="Trebuchet MS" panose="020B0603020202020204" pitchFamily="34" charset="0"/>
              </a:rPr>
              <a:t> стан </a:t>
            </a:r>
            <a:r>
              <a:rPr lang="ru-RU" dirty="0" err="1">
                <a:latin typeface="Trebuchet MS" panose="020B0603020202020204" pitchFamily="34" charset="0"/>
              </a:rPr>
              <a:t>речовини</a:t>
            </a:r>
            <a:r>
              <a:rPr lang="ru-RU" dirty="0">
                <a:latin typeface="Trebuchet MS" panose="020B0603020202020204" pitchFamily="34" charset="0"/>
              </a:rPr>
              <a:t>, сильно </a:t>
            </a:r>
            <a:r>
              <a:rPr lang="ru-RU" dirty="0" err="1">
                <a:latin typeface="Trebuchet MS" panose="020B0603020202020204" pitchFamily="34" charset="0"/>
              </a:rPr>
              <a:t>відмінний</a:t>
            </a:r>
            <a:r>
              <a:rPr lang="ru-RU" dirty="0">
                <a:latin typeface="Trebuchet MS" panose="020B0603020202020204" pitchFamily="34" charset="0"/>
              </a:rPr>
              <a:t> за </a:t>
            </a:r>
            <a:r>
              <a:rPr lang="ru-RU" dirty="0" err="1">
                <a:latin typeface="Trebuchet MS" panose="020B0603020202020204" pitchFamily="34" charset="0"/>
              </a:rPr>
              <a:t>своїми</a:t>
            </a:r>
            <a:r>
              <a:rPr lang="ru-RU" dirty="0">
                <a:latin typeface="Trebuchet MS" panose="020B0603020202020204" pitchFamily="34" charset="0"/>
              </a:rPr>
              <a:t> </a:t>
            </a:r>
            <a:r>
              <a:rPr lang="ru-RU" dirty="0" err="1">
                <a:latin typeface="Trebuchet MS" panose="020B0603020202020204" pitchFamily="34" charset="0"/>
              </a:rPr>
              <a:t>фізичними</a:t>
            </a:r>
            <a:r>
              <a:rPr lang="ru-RU" dirty="0">
                <a:latin typeface="Trebuchet MS" panose="020B0603020202020204" pitchFamily="34" charset="0"/>
              </a:rPr>
              <a:t> </a:t>
            </a:r>
            <a:r>
              <a:rPr lang="ru-RU" dirty="0" err="1">
                <a:latin typeface="Trebuchet MS" panose="020B0603020202020204" pitchFamily="34" charset="0"/>
              </a:rPr>
              <a:t>властивостями</a:t>
            </a:r>
            <a:r>
              <a:rPr lang="ru-RU" dirty="0">
                <a:latin typeface="Trebuchet MS" panose="020B0603020202020204" pitchFamily="34" charset="0"/>
              </a:rPr>
              <a:t> </a:t>
            </a:r>
            <a:r>
              <a:rPr lang="ru-RU" dirty="0" err="1">
                <a:latin typeface="Trebuchet MS" panose="020B0603020202020204" pitchFamily="34" charset="0"/>
              </a:rPr>
              <a:t>від</a:t>
            </a:r>
            <a:r>
              <a:rPr lang="ru-RU" dirty="0">
                <a:latin typeface="Trebuchet MS" panose="020B0603020202020204" pitchFamily="34" charset="0"/>
              </a:rPr>
              <a:t> </a:t>
            </a:r>
            <a:r>
              <a:rPr lang="ru-RU" dirty="0" err="1">
                <a:latin typeface="Trebuchet MS" panose="020B0603020202020204" pitchFamily="34" charset="0"/>
              </a:rPr>
              <a:t>інших</a:t>
            </a:r>
            <a:r>
              <a:rPr lang="ru-RU" dirty="0">
                <a:latin typeface="Trebuchet MS" panose="020B0603020202020204" pitchFamily="34" charset="0"/>
              </a:rPr>
              <a:t> </a:t>
            </a:r>
            <a:r>
              <a:rPr lang="ru-RU" dirty="0" err="1">
                <a:latin typeface="Trebuchet MS" panose="020B0603020202020204" pitchFamily="34" charset="0"/>
              </a:rPr>
              <a:t>станів</a:t>
            </a:r>
            <a:r>
              <a:rPr lang="ru-RU" dirty="0">
                <a:latin typeface="Trebuchet MS" panose="020B0603020202020204" pitchFamily="34" charset="0"/>
              </a:rPr>
              <a:t> </a:t>
            </a:r>
            <a:r>
              <a:rPr lang="ru-RU" dirty="0" err="1">
                <a:latin typeface="Trebuchet MS" panose="020B0603020202020204" pitchFamily="34" charset="0"/>
              </a:rPr>
              <a:t>цієї</a:t>
            </a:r>
            <a:r>
              <a:rPr lang="ru-RU" dirty="0">
                <a:latin typeface="Trebuchet MS" panose="020B0603020202020204" pitchFamily="34" charset="0"/>
              </a:rPr>
              <a:t> ж </a:t>
            </a:r>
            <a:r>
              <a:rPr lang="ru-RU" dirty="0" err="1">
                <a:latin typeface="Trebuchet MS" panose="020B0603020202020204" pitchFamily="34" charset="0"/>
              </a:rPr>
              <a:t>речовини</a:t>
            </a:r>
            <a:r>
              <a:rPr lang="ru-RU" dirty="0">
                <a:latin typeface="Trebuchet MS" panose="020B0603020202020204" pitchFamily="34" charset="0"/>
              </a:rPr>
              <a:t>.</a:t>
            </a:r>
            <a:endParaRPr lang="uk-UA" dirty="0">
              <a:latin typeface="Trebuchet MS" panose="020B0603020202020204" pitchFamily="34" charset="0"/>
            </a:endParaRPr>
          </a:p>
        </p:txBody>
      </p:sp>
      <p:pic>
        <p:nvPicPr>
          <p:cNvPr id="5" name="Рисунок 4"/>
          <p:cNvPicPr>
            <a:picLocks noChangeAspect="1"/>
          </p:cNvPicPr>
          <p:nvPr/>
        </p:nvPicPr>
        <p:blipFill>
          <a:blip r:embed="rId3"/>
          <a:stretch>
            <a:fillRect/>
          </a:stretch>
        </p:blipFill>
        <p:spPr>
          <a:xfrm>
            <a:off x="107504" y="2352999"/>
            <a:ext cx="8862147" cy="1873541"/>
          </a:xfrm>
          <a:prstGeom prst="rect">
            <a:avLst/>
          </a:prstGeom>
        </p:spPr>
      </p:pic>
      <p:sp>
        <p:nvSpPr>
          <p:cNvPr id="6" name="Прямокутник 5"/>
          <p:cNvSpPr/>
          <p:nvPr/>
        </p:nvSpPr>
        <p:spPr>
          <a:xfrm>
            <a:off x="107504" y="4658087"/>
            <a:ext cx="9006163" cy="369332"/>
          </a:xfrm>
          <a:prstGeom prst="rect">
            <a:avLst/>
          </a:prstGeom>
        </p:spPr>
        <p:txBody>
          <a:bodyPr wrap="square">
            <a:spAutoFit/>
          </a:bodyPr>
          <a:lstStyle/>
          <a:p>
            <a:r>
              <a:rPr lang="ru-RU" dirty="0" smtClean="0">
                <a:latin typeface="Trebuchet MS" panose="020B0603020202020204" pitchFamily="34" charset="0"/>
              </a:rPr>
              <a:t>     </a:t>
            </a:r>
            <a:r>
              <a:rPr lang="ru-RU" dirty="0" err="1" smtClean="0">
                <a:latin typeface="Trebuchet MS" panose="020B0603020202020204" pitchFamily="34" charset="0"/>
              </a:rPr>
              <a:t>Твердий</a:t>
            </a:r>
            <a:r>
              <a:rPr lang="ru-RU" dirty="0" smtClean="0">
                <a:latin typeface="Trebuchet MS" panose="020B0603020202020204" pitchFamily="34" charset="0"/>
              </a:rPr>
              <a:t>                        </a:t>
            </a:r>
            <a:r>
              <a:rPr lang="ru-RU" dirty="0" err="1" smtClean="0">
                <a:latin typeface="Trebuchet MS" panose="020B0603020202020204" pitchFamily="34" charset="0"/>
              </a:rPr>
              <a:t>Рідкий</a:t>
            </a:r>
            <a:r>
              <a:rPr lang="ru-RU" dirty="0" smtClean="0">
                <a:latin typeface="Trebuchet MS" panose="020B0603020202020204" pitchFamily="34" charset="0"/>
              </a:rPr>
              <a:t>                   </a:t>
            </a:r>
            <a:r>
              <a:rPr lang="ru-RU" dirty="0" err="1" smtClean="0">
                <a:latin typeface="Trebuchet MS" panose="020B0603020202020204" pitchFamily="34" charset="0"/>
              </a:rPr>
              <a:t>Газоподібний</a:t>
            </a:r>
            <a:r>
              <a:rPr lang="ru-RU" dirty="0" smtClean="0">
                <a:latin typeface="Trebuchet MS" panose="020B0603020202020204" pitchFamily="34" charset="0"/>
              </a:rPr>
              <a:t>                     Плазма</a:t>
            </a:r>
            <a:endParaRPr lang="uk-UA" dirty="0"/>
          </a:p>
        </p:txBody>
      </p:sp>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2180779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Основні визначення</a:t>
            </a:r>
            <a:endParaRPr lang="uk-UA" sz="2000" b="1" dirty="0">
              <a:latin typeface="Trebuchet MS" pitchFamily="34" charset="0"/>
            </a:endParaRPr>
          </a:p>
        </p:txBody>
      </p:sp>
      <p:sp>
        <p:nvSpPr>
          <p:cNvPr id="12" name="Прямокутник 11"/>
          <p:cNvSpPr/>
          <p:nvPr/>
        </p:nvSpPr>
        <p:spPr>
          <a:xfrm>
            <a:off x="0" y="980728"/>
            <a:ext cx="9144000" cy="4524315"/>
          </a:xfrm>
          <a:prstGeom prst="rect">
            <a:avLst/>
          </a:prstGeom>
        </p:spPr>
        <p:txBody>
          <a:bodyPr wrap="square">
            <a:spAutoFit/>
          </a:bodyPr>
          <a:lstStyle/>
          <a:p>
            <a:r>
              <a:rPr lang="uk-UA" b="1" dirty="0" smtClean="0">
                <a:latin typeface="Trebuchet MS" pitchFamily="34" charset="0"/>
              </a:rPr>
              <a:t>Речовина</a:t>
            </a:r>
            <a:r>
              <a:rPr lang="uk-UA" dirty="0" smtClean="0">
                <a:latin typeface="Trebuchet MS" pitchFamily="34" charset="0"/>
              </a:rPr>
              <a:t> – це те, з чого складаються фізичні тіла.</a:t>
            </a:r>
          </a:p>
          <a:p>
            <a:endParaRPr lang="uk-UA" dirty="0" smtClean="0">
              <a:latin typeface="Trebuchet MS" pitchFamily="34" charset="0"/>
            </a:endParaRPr>
          </a:p>
          <a:p>
            <a:r>
              <a:rPr lang="uk-UA" dirty="0" smtClean="0">
                <a:latin typeface="Trebuchet MS" pitchFamily="34" charset="0"/>
              </a:rPr>
              <a:t>Прийнято вважати, що фізичні явища не супроводжуються перетворенням одних речовин на інші. Процеси перетворення одних речовин на інші називаються </a:t>
            </a:r>
            <a:r>
              <a:rPr lang="uk-UA" i="1" dirty="0" smtClean="0">
                <a:latin typeface="Trebuchet MS" pitchFamily="34" charset="0"/>
              </a:rPr>
              <a:t>хімічними</a:t>
            </a:r>
            <a:r>
              <a:rPr lang="uk-UA" dirty="0" smtClean="0">
                <a:latin typeface="Trebuchet MS" pitchFamily="34" charset="0"/>
              </a:rPr>
              <a:t>. </a:t>
            </a:r>
          </a:p>
          <a:p>
            <a:r>
              <a:rPr lang="uk-UA" b="1" dirty="0" smtClean="0">
                <a:latin typeface="Trebuchet MS" pitchFamily="34" charset="0"/>
              </a:rPr>
              <a:t>Хімія</a:t>
            </a:r>
            <a:r>
              <a:rPr lang="uk-UA" dirty="0" smtClean="0">
                <a:latin typeface="Trebuchet MS" pitchFamily="34" charset="0"/>
              </a:rPr>
              <a:t> – це наука про речовини і закони, за якими відбувається перетворення одних речовин на інші. </a:t>
            </a:r>
          </a:p>
          <a:p>
            <a:r>
              <a:rPr lang="uk-UA" dirty="0" smtClean="0">
                <a:latin typeface="Trebuchet MS" pitchFamily="34" charset="0"/>
              </a:rPr>
              <a:t>В основі речовини лежать </a:t>
            </a:r>
            <a:r>
              <a:rPr lang="uk-UA" i="1" dirty="0" smtClean="0">
                <a:latin typeface="Trebuchet MS" pitchFamily="34" charset="0"/>
              </a:rPr>
              <a:t>атоми</a:t>
            </a:r>
            <a:r>
              <a:rPr lang="uk-UA" b="1" i="1" dirty="0" smtClean="0">
                <a:latin typeface="Trebuchet MS" pitchFamily="34" charset="0"/>
              </a:rPr>
              <a:t> </a:t>
            </a:r>
            <a:r>
              <a:rPr lang="uk-UA" dirty="0" smtClean="0">
                <a:latin typeface="Trebuchet MS" pitchFamily="34" charset="0"/>
              </a:rPr>
              <a:t>і </a:t>
            </a:r>
            <a:r>
              <a:rPr lang="uk-UA" i="1" dirty="0" smtClean="0">
                <a:latin typeface="Trebuchet MS" pitchFamily="34" charset="0"/>
              </a:rPr>
              <a:t>молекули</a:t>
            </a:r>
            <a:r>
              <a:rPr lang="uk-UA" dirty="0" smtClean="0">
                <a:latin typeface="Trebuchet MS" pitchFamily="34" charset="0"/>
              </a:rPr>
              <a:t>.</a:t>
            </a:r>
          </a:p>
          <a:p>
            <a:endParaRPr lang="uk-UA" dirty="0" smtClean="0">
              <a:latin typeface="Trebuchet MS" pitchFamily="34" charset="0"/>
            </a:endParaRPr>
          </a:p>
          <a:p>
            <a:r>
              <a:rPr lang="uk-UA" b="1" dirty="0" smtClean="0">
                <a:latin typeface="Trebuchet MS" pitchFamily="34" charset="0"/>
              </a:rPr>
              <a:t>Молекула</a:t>
            </a:r>
            <a:r>
              <a:rPr lang="uk-UA" dirty="0" smtClean="0">
                <a:latin typeface="Trebuchet MS" pitchFamily="34" charset="0"/>
              </a:rPr>
              <a:t> – це найменша частинка речовини, що визначає її властивості і здатна до самостійного існування. Молекули складаються з </a:t>
            </a:r>
            <a:r>
              <a:rPr lang="uk-UA" i="1" dirty="0" smtClean="0">
                <a:latin typeface="Trebuchet MS" pitchFamily="34" charset="0"/>
              </a:rPr>
              <a:t>атомів</a:t>
            </a:r>
            <a:r>
              <a:rPr lang="uk-UA" dirty="0" smtClean="0">
                <a:latin typeface="Trebuchet MS" pitchFamily="34" charset="0"/>
              </a:rPr>
              <a:t>.</a:t>
            </a:r>
          </a:p>
          <a:p>
            <a:endParaRPr lang="uk-UA" dirty="0" smtClean="0">
              <a:latin typeface="Trebuchet MS" pitchFamily="34" charset="0"/>
            </a:endParaRPr>
          </a:p>
          <a:p>
            <a:r>
              <a:rPr lang="uk-UA" b="1" dirty="0" smtClean="0">
                <a:latin typeface="Trebuchet MS" pitchFamily="34" charset="0"/>
              </a:rPr>
              <a:t>Атом</a:t>
            </a:r>
            <a:r>
              <a:rPr lang="uk-UA" dirty="0" smtClean="0">
                <a:latin typeface="Trebuchet MS" pitchFamily="34" charset="0"/>
              </a:rPr>
              <a:t> – з </a:t>
            </a:r>
            <a:r>
              <a:rPr lang="uk-UA" i="1" dirty="0" smtClean="0">
                <a:latin typeface="Trebuchet MS" pitchFamily="34" charset="0"/>
              </a:rPr>
              <a:t>хімічної</a:t>
            </a:r>
            <a:r>
              <a:rPr lang="uk-UA" dirty="0" smtClean="0">
                <a:latin typeface="Trebuchet MS" pitchFamily="34" charset="0"/>
              </a:rPr>
              <a:t> точки зору це найменша, </a:t>
            </a:r>
            <a:r>
              <a:rPr lang="uk-UA" dirty="0" err="1" smtClean="0">
                <a:latin typeface="Trebuchet MS" pitchFamily="34" charset="0"/>
              </a:rPr>
              <a:t>електронейтральна</a:t>
            </a:r>
            <a:r>
              <a:rPr lang="uk-UA" dirty="0" smtClean="0">
                <a:latin typeface="Trebuchet MS" pitchFamily="34" charset="0"/>
              </a:rPr>
              <a:t>, хімічно неподільна частинка речовини. З </a:t>
            </a:r>
            <a:r>
              <a:rPr lang="uk-UA" i="1" dirty="0" smtClean="0">
                <a:latin typeface="Trebuchet MS" pitchFamily="34" charset="0"/>
              </a:rPr>
              <a:t>фізичної </a:t>
            </a:r>
            <a:r>
              <a:rPr lang="uk-UA" dirty="0" smtClean="0">
                <a:latin typeface="Trebuchet MS" pitchFamily="34" charset="0"/>
              </a:rPr>
              <a:t>точки зору – це динамічна і складна система субатомних частинок, урівноважених електростатичною взаємодією та ядерними силами.</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19</a:t>
            </a:r>
            <a:endParaRPr lang="uk-UA" dirty="0">
              <a:latin typeface="Trebuchet MS" pitchFamily="34" charset="0"/>
            </a:endParaRPr>
          </a:p>
        </p:txBody>
      </p:sp>
      <p:sp>
        <p:nvSpPr>
          <p:cNvPr id="9" name="TextBox 8"/>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Твердий агрегатний стан</a:t>
            </a:r>
          </a:p>
          <a:p>
            <a:r>
              <a:rPr lang="ru-RU" sz="2000" b="1" dirty="0" err="1" smtClean="0">
                <a:latin typeface="Trebuchet MS" pitchFamily="34" charset="0"/>
              </a:rPr>
              <a:t>Кристал</a:t>
            </a:r>
            <a:r>
              <a:rPr lang="uk-UA" sz="2000" b="1" dirty="0">
                <a:latin typeface="Trebuchet MS" pitchFamily="34" charset="0"/>
              </a:rPr>
              <a:t>і</a:t>
            </a:r>
            <a:r>
              <a:rPr lang="ru-RU" sz="2000" b="1" dirty="0" err="1" smtClean="0">
                <a:latin typeface="Trebuchet MS" pitchFamily="34" charset="0"/>
              </a:rPr>
              <a:t>чні</a:t>
            </a:r>
            <a:r>
              <a:rPr lang="ru-RU" sz="2000" b="1" dirty="0" smtClean="0">
                <a:latin typeface="Trebuchet MS" pitchFamily="34" charset="0"/>
              </a:rPr>
              <a:t> </a:t>
            </a:r>
            <a:r>
              <a:rPr lang="ru-RU" sz="2000" b="1" dirty="0" err="1" smtClean="0">
                <a:latin typeface="Trebuchet MS" pitchFamily="34" charset="0"/>
              </a:rPr>
              <a:t>ґратки</a:t>
            </a:r>
            <a:r>
              <a:rPr lang="ru-RU" sz="2000" b="1" dirty="0" smtClean="0">
                <a:latin typeface="Trebuchet MS" pitchFamily="34" charset="0"/>
              </a:rPr>
              <a:t> (</a:t>
            </a:r>
            <a:r>
              <a:rPr lang="ru-RU" sz="2000" b="1" dirty="0" err="1" smtClean="0">
                <a:latin typeface="Trebuchet MS" pitchFamily="34" charset="0"/>
              </a:rPr>
              <a:t>класифікація</a:t>
            </a:r>
            <a:r>
              <a:rPr lang="ru-RU" sz="2000" b="1" dirty="0" smtClean="0">
                <a:latin typeface="Trebuchet MS" pitchFamily="34" charset="0"/>
              </a:rPr>
              <a:t> </a:t>
            </a:r>
            <a:r>
              <a:rPr lang="ru-RU" sz="2000" b="1" dirty="0" err="1" smtClean="0">
                <a:latin typeface="Trebuchet MS" pitchFamily="34" charset="0"/>
              </a:rPr>
              <a:t>Браве</a:t>
            </a:r>
            <a:r>
              <a:rPr lang="ru-RU" sz="2000" b="1" dirty="0" smtClean="0">
                <a:latin typeface="Trebuchet MS" pitchFamily="34" charset="0"/>
              </a:rPr>
              <a:t>)</a:t>
            </a:r>
            <a:endParaRPr lang="uk-UA" sz="2000" b="1" dirty="0">
              <a:latin typeface="Trebuchet MS" pitchFamily="34" charset="0"/>
            </a:endParaRPr>
          </a:p>
        </p:txBody>
      </p:sp>
      <p:pic>
        <p:nvPicPr>
          <p:cNvPr id="2050" name="Picture 2" descr="Lattice - Mat3ra Docum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0509"/>
            <a:ext cx="5112568" cy="5554653"/>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pic>
        <p:nvPicPr>
          <p:cNvPr id="2052" name="Picture 4" descr="10 Crystal Morphology and Symmetry – Mineralog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997179"/>
            <a:ext cx="3491707" cy="539352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 сполучна лінія 2"/>
          <p:cNvCxnSpPr/>
          <p:nvPr/>
        </p:nvCxnSpPr>
        <p:spPr>
          <a:xfrm>
            <a:off x="5364088" y="862537"/>
            <a:ext cx="0" cy="5592625"/>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575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20</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Густина</a:t>
            </a:r>
            <a:endParaRPr lang="uk-UA" sz="2400" b="1" dirty="0">
              <a:latin typeface="Trebuchet MS" pitchFamily="34" charset="0"/>
            </a:endParaRPr>
          </a:p>
        </p:txBody>
      </p:sp>
      <mc:AlternateContent xmlns:mc="http://schemas.openxmlformats.org/markup-compatibility/2006" xmlns:a14="http://schemas.microsoft.com/office/drawing/2010/main">
        <mc:Choice Requires="a14">
          <p:sp>
            <p:nvSpPr>
              <p:cNvPr id="2" name="Прямокутник 1"/>
              <p:cNvSpPr/>
              <p:nvPr/>
            </p:nvSpPr>
            <p:spPr>
              <a:xfrm>
                <a:off x="53752" y="1056431"/>
                <a:ext cx="9036496" cy="5359159"/>
              </a:xfrm>
              <a:prstGeom prst="rect">
                <a:avLst/>
              </a:prstGeom>
            </p:spPr>
            <p:txBody>
              <a:bodyPr wrap="square">
                <a:spAutoFit/>
              </a:bodyPr>
              <a:lstStyle/>
              <a:p>
                <a:r>
                  <a:rPr lang="uk-UA" dirty="0" smtClean="0">
                    <a:latin typeface="Trebuchet MS" panose="020B0603020202020204" pitchFamily="34" charset="0"/>
                  </a:rPr>
                  <a:t>Густина — це відношення маси тіла до його об’єму:</a:t>
                </a:r>
              </a:p>
              <a:p>
                <a:endParaRPr lang="uk-UA" sz="2000" dirty="0">
                  <a:latin typeface="Trebuchet MS" panose="020B0603020202020204" pitchFamily="34" charset="0"/>
                </a:endParaRPr>
              </a:p>
              <a:p>
                <a:pPr algn="ctr"/>
                <a14:m>
                  <m:oMathPara xmlns:m="http://schemas.openxmlformats.org/officeDocument/2006/math">
                    <m:oMathParaPr>
                      <m:jc m:val="centerGroup"/>
                    </m:oMathParaPr>
                    <m:oMath xmlns:m="http://schemas.openxmlformats.org/officeDocument/2006/math">
                      <m:r>
                        <a:rPr lang="uk-UA" sz="2000" i="1" smtClean="0">
                          <a:latin typeface="Cambria Math" panose="02040503050406030204" pitchFamily="18" charset="0"/>
                          <a:ea typeface="Cambria Math" panose="02040503050406030204" pitchFamily="18" charset="0"/>
                        </a:rPr>
                        <m:t>𝜌</m:t>
                      </m:r>
                      <m:r>
                        <a:rPr lang="uk-UA" sz="2000" b="0" i="1" smtClean="0">
                          <a:latin typeface="Cambria Math" panose="02040503050406030204" pitchFamily="18" charset="0"/>
                          <a:ea typeface="Cambria Math" panose="02040503050406030204" pitchFamily="18" charset="0"/>
                        </a:rPr>
                        <m:t>=</m:t>
                      </m:r>
                      <m:f>
                        <m:fPr>
                          <m:ctrlPr>
                            <a:rPr lang="uk-UA"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𝑚</m:t>
                          </m:r>
                        </m:num>
                        <m:den>
                          <m:r>
                            <a:rPr lang="en-US" sz="2000" b="0" i="1" smtClean="0">
                              <a:latin typeface="Cambria Math" panose="02040503050406030204" pitchFamily="18" charset="0"/>
                              <a:ea typeface="Cambria Math" panose="02040503050406030204" pitchFamily="18" charset="0"/>
                            </a:rPr>
                            <m:t>𝑉</m:t>
                          </m:r>
                        </m:den>
                      </m:f>
                    </m:oMath>
                  </m:oMathPara>
                </a14:m>
                <a:endParaRPr lang="uk-UA" dirty="0" smtClean="0">
                  <a:latin typeface="Trebuchet MS" panose="020B0603020202020204" pitchFamily="34" charset="0"/>
                </a:endParaRPr>
              </a:p>
              <a:p>
                <a:endParaRPr lang="uk-UA" dirty="0" smtClean="0">
                  <a:latin typeface="Trebuchet MS" panose="020B0603020202020204" pitchFamily="34" charset="0"/>
                </a:endParaRPr>
              </a:p>
              <a:p>
                <a:r>
                  <a:rPr lang="uk-UA" dirty="0" smtClean="0">
                    <a:latin typeface="Trebuchet MS" panose="020B0603020202020204" pitchFamily="34" charset="0"/>
                  </a:rPr>
                  <a:t>Густина </a:t>
                </a:r>
                <a:r>
                  <a:rPr lang="uk-UA" dirty="0">
                    <a:latin typeface="Trebuchet MS" panose="020B0603020202020204" pitchFamily="34" charset="0"/>
                  </a:rPr>
                  <a:t>вимірюється в кг</a:t>
                </a:r>
                <a:r>
                  <a:rPr lang="uk-UA" dirty="0" smtClean="0">
                    <a:latin typeface="Trebuchet MS" panose="020B0603020202020204" pitchFamily="34" charset="0"/>
                  </a:rPr>
                  <a:t>/м³ </a:t>
                </a:r>
                <a:r>
                  <a:rPr lang="uk-UA" dirty="0">
                    <a:latin typeface="Trebuchet MS" panose="020B0603020202020204" pitchFamily="34" charset="0"/>
                  </a:rPr>
                  <a:t>в системі СІ. В системі СГС одиниця вимірювання густини — г/см³</a:t>
                </a:r>
              </a:p>
              <a:p>
                <a:r>
                  <a:rPr lang="uk-UA" dirty="0">
                    <a:latin typeface="Trebuchet MS" panose="020B0603020202020204" pitchFamily="34" charset="0"/>
                  </a:rPr>
                  <a:t>Для сипких і пористих тіл розрізняють справжню густину — без урахування порожнин і явну густину — відношення маси речовини до всього займаного об'єму.</a:t>
                </a:r>
              </a:p>
              <a:p>
                <a:r>
                  <a:rPr lang="uk-UA" dirty="0">
                    <a:latin typeface="Trebuchet MS" panose="020B0603020202020204" pitchFamily="34" charset="0"/>
                  </a:rPr>
                  <a:t>Як правило, в разі зменшення температури густина збільшується, але є речовини, чия густина в певних температурних діапазонах поводиться інакше, наприклад, вода і чавун.</a:t>
                </a:r>
              </a:p>
              <a:p>
                <a:r>
                  <a:rPr lang="uk-UA" dirty="0">
                    <a:latin typeface="Trebuchet MS" panose="020B0603020202020204" pitchFamily="34" charset="0"/>
                  </a:rPr>
                  <a:t>В разі зміни агрегатного стану густина змінюється стрибкоподібно.</a:t>
                </a:r>
              </a:p>
              <a:p>
                <a:r>
                  <a:rPr lang="uk-UA" dirty="0">
                    <a:latin typeface="Trebuchet MS" panose="020B0603020202020204" pitchFamily="34" charset="0"/>
                  </a:rPr>
                  <a:t>Найбільшу густину у Всесвіті мають чорні </a:t>
                </a:r>
                <a:r>
                  <a:rPr lang="uk-UA" dirty="0" smtClean="0">
                    <a:latin typeface="Trebuchet MS" panose="020B0603020202020204" pitchFamily="34" charset="0"/>
                  </a:rPr>
                  <a:t>діри (</a:t>
                </a:r>
                <a:r>
                  <a:rPr lang="el-GR" dirty="0">
                    <a:latin typeface="Trebuchet MS" panose="020B0603020202020204" pitchFamily="34" charset="0"/>
                  </a:rPr>
                  <a:t>ρ ≈ 10</a:t>
                </a:r>
                <a:r>
                  <a:rPr lang="el-GR" baseline="30000" dirty="0">
                    <a:latin typeface="Trebuchet MS" panose="020B0603020202020204" pitchFamily="34" charset="0"/>
                  </a:rPr>
                  <a:t>14</a:t>
                </a:r>
                <a:r>
                  <a:rPr lang="el-GR" dirty="0">
                    <a:latin typeface="Trebuchet MS" panose="020B0603020202020204" pitchFamily="34" charset="0"/>
                  </a:rPr>
                  <a:t> </a:t>
                </a:r>
                <a:r>
                  <a:rPr lang="uk-UA" dirty="0">
                    <a:latin typeface="Trebuchet MS" panose="020B0603020202020204" pitchFamily="34" charset="0"/>
                  </a:rPr>
                  <a:t>кг/м³) і нейтронні </a:t>
                </a:r>
                <a:endParaRPr lang="en-US" dirty="0" smtClean="0">
                  <a:latin typeface="Trebuchet MS" panose="020B0603020202020204" pitchFamily="34" charset="0"/>
                </a:endParaRPr>
              </a:p>
              <a:p>
                <a:r>
                  <a:rPr lang="uk-UA" dirty="0" smtClean="0">
                    <a:latin typeface="Trebuchet MS" panose="020B0603020202020204" pitchFamily="34" charset="0"/>
                  </a:rPr>
                  <a:t>зорі</a:t>
                </a:r>
                <a:r>
                  <a:rPr lang="uk-UA" dirty="0">
                    <a:latin typeface="Trebuchet MS" panose="020B0603020202020204" pitchFamily="34" charset="0"/>
                  </a:rPr>
                  <a:t> </a:t>
                </a:r>
                <a:r>
                  <a:rPr lang="uk-UA" dirty="0" smtClean="0">
                    <a:latin typeface="Trebuchet MS" panose="020B0603020202020204" pitchFamily="34" charset="0"/>
                  </a:rPr>
                  <a:t>(</a:t>
                </a:r>
                <a:r>
                  <a:rPr lang="el-GR" dirty="0">
                    <a:latin typeface="Trebuchet MS" panose="020B0603020202020204" pitchFamily="34" charset="0"/>
                  </a:rPr>
                  <a:t>ρ ≈ 10</a:t>
                </a:r>
                <a:r>
                  <a:rPr lang="el-GR" baseline="30000" dirty="0">
                    <a:latin typeface="Trebuchet MS" panose="020B0603020202020204" pitchFamily="34" charset="0"/>
                  </a:rPr>
                  <a:t>11</a:t>
                </a:r>
                <a:r>
                  <a:rPr lang="el-GR" dirty="0">
                    <a:latin typeface="Trebuchet MS" panose="020B0603020202020204" pitchFamily="34" charset="0"/>
                  </a:rPr>
                  <a:t> </a:t>
                </a:r>
                <a:r>
                  <a:rPr lang="uk-UA" dirty="0">
                    <a:latin typeface="Trebuchet MS" panose="020B0603020202020204" pitchFamily="34" charset="0"/>
                  </a:rPr>
                  <a:t>кг/м³). Найнижчу густину має міжгалактичне середовище </a:t>
                </a:r>
                <a:endParaRPr lang="en-US" dirty="0" smtClean="0">
                  <a:latin typeface="Trebuchet MS" panose="020B0603020202020204" pitchFamily="34" charset="0"/>
                </a:endParaRPr>
              </a:p>
              <a:p>
                <a:r>
                  <a:rPr lang="uk-UA" dirty="0" smtClean="0">
                    <a:latin typeface="Trebuchet MS" panose="020B0603020202020204" pitchFamily="34" charset="0"/>
                  </a:rPr>
                  <a:t>(</a:t>
                </a:r>
                <a:r>
                  <a:rPr lang="el-GR" dirty="0">
                    <a:latin typeface="Trebuchet MS" panose="020B0603020202020204" pitchFamily="34" charset="0"/>
                  </a:rPr>
                  <a:t>ρ ≈ 10</a:t>
                </a:r>
                <a:r>
                  <a:rPr lang="el-GR" baseline="30000" dirty="0">
                    <a:latin typeface="Trebuchet MS" panose="020B0603020202020204" pitchFamily="34" charset="0"/>
                  </a:rPr>
                  <a:t>-33</a:t>
                </a:r>
                <a:r>
                  <a:rPr lang="el-GR" dirty="0">
                    <a:latin typeface="Trebuchet MS" panose="020B0603020202020204" pitchFamily="34" charset="0"/>
                  </a:rPr>
                  <a:t> </a:t>
                </a:r>
                <a:r>
                  <a:rPr lang="uk-UA" dirty="0">
                    <a:latin typeface="Trebuchet MS" panose="020B0603020202020204" pitchFamily="34" charset="0"/>
                  </a:rPr>
                  <a:t>кг/м³).</a:t>
                </a:r>
              </a:p>
              <a:p>
                <a:r>
                  <a:rPr lang="uk-UA" dirty="0">
                    <a:latin typeface="Trebuchet MS" panose="020B0603020202020204" pitchFamily="34" charset="0"/>
                  </a:rPr>
                  <a:t>В астрономії більше значення має середня густина небесних тіл, за нею можна приблизно визначити склад цього тіла.</a:t>
                </a:r>
                <a:endParaRPr lang="uk-UA" b="0" i="0" dirty="0">
                  <a:effectLst/>
                  <a:latin typeface="Trebuchet MS" panose="020B0603020202020204" pitchFamily="34"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53752" y="1056431"/>
                <a:ext cx="9036496" cy="5359159"/>
              </a:xfrm>
              <a:prstGeom prst="rect">
                <a:avLst/>
              </a:prstGeom>
              <a:blipFill rotWithShape="0">
                <a:blip r:embed="rId4"/>
                <a:stretch>
                  <a:fillRect l="-607" t="-683" r="-877" b="-796"/>
                </a:stretch>
              </a:blipFill>
            </p:spPr>
            <p:txBody>
              <a:bodyPr/>
              <a:lstStyle/>
              <a:p>
                <a:r>
                  <a:rPr lang="uk-UA">
                    <a:noFill/>
                  </a:rPr>
                  <a:t> </a:t>
                </a:r>
              </a:p>
            </p:txBody>
          </p:sp>
        </mc:Fallback>
      </mc:AlternateContent>
      <p:pic>
        <p:nvPicPr>
          <p:cNvPr id="12" name="Рисунок 11"/>
          <p:cNvPicPr>
            <a:picLocks noChangeAspect="1"/>
          </p:cNvPicPr>
          <p:nvPr/>
        </p:nvPicPr>
        <p:blipFill>
          <a:blip r:embed="rId5"/>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1727282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Твердість</a:t>
            </a:r>
            <a:endParaRPr lang="uk-UA" sz="2000" b="1" dirty="0">
              <a:latin typeface="Trebuchet MS" pitchFamily="34" charset="0"/>
            </a:endParaRPr>
          </a:p>
        </p:txBody>
      </p:sp>
      <p:sp>
        <p:nvSpPr>
          <p:cNvPr id="2" name="Прямокутник 1"/>
          <p:cNvSpPr/>
          <p:nvPr/>
        </p:nvSpPr>
        <p:spPr>
          <a:xfrm>
            <a:off x="35215" y="980728"/>
            <a:ext cx="9078451" cy="646331"/>
          </a:xfrm>
          <a:prstGeom prst="rect">
            <a:avLst/>
          </a:prstGeom>
        </p:spPr>
        <p:txBody>
          <a:bodyPr wrap="square">
            <a:spAutoFit/>
          </a:bodyPr>
          <a:lstStyle/>
          <a:p>
            <a:r>
              <a:rPr lang="uk-UA" b="1" dirty="0" smtClean="0">
                <a:latin typeface="Trebuchet MS" panose="020B0603020202020204" pitchFamily="34" charset="0"/>
              </a:rPr>
              <a:t>Твердість</a:t>
            </a:r>
            <a:r>
              <a:rPr lang="uk-UA" dirty="0" smtClean="0">
                <a:latin typeface="Trebuchet MS" panose="020B0603020202020204" pitchFamily="34" charset="0"/>
              </a:rPr>
              <a:t> — властивість матеріалу опиратися проникненню до нього іншого, твердішого тіла.</a:t>
            </a:r>
            <a:endParaRPr lang="uk-UA" dirty="0">
              <a:latin typeface="Trebuchet MS" panose="020B0603020202020204" pitchFamily="34" charset="0"/>
            </a:endParaRPr>
          </a:p>
        </p:txBody>
      </p:sp>
      <p:sp>
        <p:nvSpPr>
          <p:cNvPr id="3" name="Прямокутник 2"/>
          <p:cNvSpPr/>
          <p:nvPr/>
        </p:nvSpPr>
        <p:spPr>
          <a:xfrm>
            <a:off x="0" y="1750420"/>
            <a:ext cx="9113666" cy="3139321"/>
          </a:xfrm>
          <a:prstGeom prst="rect">
            <a:avLst/>
          </a:prstGeom>
        </p:spPr>
        <p:txBody>
          <a:bodyPr wrap="square">
            <a:spAutoFit/>
          </a:bodyPr>
          <a:lstStyle/>
          <a:p>
            <a:r>
              <a:rPr lang="uk-UA" dirty="0">
                <a:latin typeface="Trebuchet MS" panose="020B0603020202020204" pitchFamily="34" charset="0"/>
              </a:rPr>
              <a:t>Найтвердішим із відомих матеріалів є </a:t>
            </a:r>
            <a:r>
              <a:rPr lang="uk-UA" dirty="0" err="1">
                <a:latin typeface="Trebuchet MS" panose="020B0603020202020204" pitchFamily="34" charset="0"/>
              </a:rPr>
              <a:t>ультратвердий</a:t>
            </a:r>
            <a:r>
              <a:rPr lang="uk-UA" dirty="0">
                <a:latin typeface="Trebuchet MS" panose="020B0603020202020204" pitchFamily="34" charset="0"/>
              </a:rPr>
              <a:t> </a:t>
            </a:r>
            <a:r>
              <a:rPr lang="uk-UA" dirty="0" err="1">
                <a:latin typeface="Trebuchet MS" panose="020B0603020202020204" pitchFamily="34" charset="0"/>
              </a:rPr>
              <a:t>фулерит</a:t>
            </a:r>
            <a:r>
              <a:rPr lang="uk-UA" dirty="0">
                <a:latin typeface="Trebuchet MS" panose="020B0603020202020204" pitchFamily="34" charset="0"/>
              </a:rPr>
              <a:t> (приблизно в 1,17—1,52 разів твердіший за </a:t>
            </a:r>
            <a:r>
              <a:rPr lang="uk-UA" dirty="0" smtClean="0">
                <a:latin typeface="Trebuchet MS" panose="020B0603020202020204" pitchFamily="34" charset="0"/>
              </a:rPr>
              <a:t>алмаз). </a:t>
            </a:r>
            <a:r>
              <a:rPr lang="uk-UA" dirty="0">
                <a:latin typeface="Trebuchet MS" panose="020B0603020202020204" pitchFamily="34" charset="0"/>
              </a:rPr>
              <a:t>Однак цей матеріал доступний лише у мікроскопічних кількостях. Найтвердішою з поширених речовин є алмаз (10 одиниць за шкалою </a:t>
            </a:r>
            <a:r>
              <a:rPr lang="uk-UA" dirty="0" err="1" smtClean="0">
                <a:latin typeface="Trebuchet MS" panose="020B0603020202020204" pitchFamily="34" charset="0"/>
              </a:rPr>
              <a:t>Мооса</a:t>
            </a:r>
            <a:r>
              <a:rPr lang="uk-UA" dirty="0" smtClean="0">
                <a:latin typeface="Trebuchet MS" panose="020B0603020202020204" pitchFamily="34" charset="0"/>
              </a:rPr>
              <a:t>).</a:t>
            </a:r>
            <a:endParaRPr lang="en-US" dirty="0" smtClean="0">
              <a:latin typeface="Trebuchet MS" panose="020B0603020202020204" pitchFamily="34" charset="0"/>
            </a:endParaRPr>
          </a:p>
          <a:p>
            <a:endParaRPr lang="uk-UA" dirty="0">
              <a:latin typeface="Trebuchet MS" panose="020B0603020202020204" pitchFamily="34" charset="0"/>
            </a:endParaRPr>
          </a:p>
          <a:p>
            <a:r>
              <a:rPr lang="uk-UA" dirty="0">
                <a:latin typeface="Trebuchet MS" panose="020B0603020202020204" pitchFamily="34" charset="0"/>
              </a:rPr>
              <a:t>Твердість не є фізичною величиною, оскільки не входить в жодне з фізичних рівнянь, а лише у емпіричні формули, тобто є порядковою величиною. Тому, в Міжнародній системі одиниць </a:t>
            </a:r>
            <a:r>
              <a:rPr lang="uk-UA" dirty="0" smtClean="0">
                <a:latin typeface="Trebuchet MS" panose="020B0603020202020204" pitchFamily="34" charset="0"/>
              </a:rPr>
              <a:t>СІ</a:t>
            </a:r>
            <a:r>
              <a:rPr lang="en-US" dirty="0" smtClean="0">
                <a:latin typeface="Trebuchet MS" panose="020B0603020202020204" pitchFamily="34" charset="0"/>
              </a:rPr>
              <a:t>, </a:t>
            </a:r>
            <a:r>
              <a:rPr lang="uk-UA" dirty="0">
                <a:latin typeface="Trebuchet MS" panose="020B0603020202020204" pitchFamily="34" charset="0"/>
              </a:rPr>
              <a:t>яка побудована на базі Міжнародної системи фізичних величин, немає одиниці для вимірювання твердості. Вона вимірюється за різними порядковими шкалами. Характерною особливістю таких шкал є відсутність одиниці вимірювання, тобто ці шкали є неметричними.</a:t>
            </a:r>
            <a:endParaRPr lang="uk-UA" b="0" i="0" dirty="0">
              <a:effectLst/>
              <a:latin typeface="Trebuchet MS" panose="020B0603020202020204" pitchFamily="34" charset="0"/>
            </a:endParaRPr>
          </a:p>
        </p:txBody>
      </p:sp>
      <p:pic>
        <p:nvPicPr>
          <p:cNvPr id="12" name="Рисунок 11"/>
          <p:cNvPicPr>
            <a:picLocks noChangeAspect="1"/>
          </p:cNvPicPr>
          <p:nvPr/>
        </p:nvPicPr>
        <p:blipFill>
          <a:blip r:embed="rId3"/>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2847824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Результат пошуку зображень за запитом тверді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54378"/>
            <a:ext cx="8496944" cy="443729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22</a:t>
            </a:r>
            <a:endParaRPr lang="uk-UA" dirty="0">
              <a:latin typeface="Trebuchet MS" pitchFamily="34" charset="0"/>
            </a:endParaRPr>
          </a:p>
        </p:txBody>
      </p:sp>
      <p:sp>
        <p:nvSpPr>
          <p:cNvPr id="15" name="TextBox 14"/>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Вимірювання твердості</a:t>
            </a:r>
            <a:endParaRPr lang="uk-UA" sz="2000" b="1" dirty="0">
              <a:latin typeface="Trebuchet MS" pitchFamily="34" charset="0"/>
            </a:endParaRPr>
          </a:p>
        </p:txBody>
      </p:sp>
      <p:sp>
        <p:nvSpPr>
          <p:cNvPr id="3" name="Прямокутник 2"/>
          <p:cNvSpPr/>
          <p:nvPr/>
        </p:nvSpPr>
        <p:spPr>
          <a:xfrm>
            <a:off x="316445" y="1220038"/>
            <a:ext cx="1986328" cy="1200329"/>
          </a:xfrm>
          <a:prstGeom prst="rect">
            <a:avLst/>
          </a:prstGeom>
        </p:spPr>
        <p:txBody>
          <a:bodyPr wrap="square">
            <a:spAutoFit/>
          </a:bodyPr>
          <a:lstStyle/>
          <a:p>
            <a:r>
              <a:rPr lang="uk-UA" dirty="0" smtClean="0">
                <a:latin typeface="Trebuchet MS" panose="020B0603020202020204" pitchFamily="34" charset="0"/>
              </a:rPr>
              <a:t>Метод </a:t>
            </a:r>
            <a:r>
              <a:rPr lang="uk-UA" dirty="0" err="1" smtClean="0">
                <a:latin typeface="Trebuchet MS" panose="020B0603020202020204" pitchFamily="34" charset="0"/>
              </a:rPr>
              <a:t>Бріннеля</a:t>
            </a:r>
            <a:endParaRPr lang="uk-UA" dirty="0" smtClean="0">
              <a:latin typeface="Trebuchet MS" panose="020B0603020202020204" pitchFamily="34" charset="0"/>
            </a:endParaRPr>
          </a:p>
          <a:p>
            <a:r>
              <a:rPr lang="uk-UA" dirty="0" smtClean="0">
                <a:latin typeface="Trebuchet MS" panose="020B0603020202020204" pitchFamily="34" charset="0"/>
              </a:rPr>
              <a:t>(вдавлювання металевої кульки)</a:t>
            </a:r>
            <a:endParaRPr lang="uk-UA" dirty="0"/>
          </a:p>
        </p:txBody>
      </p:sp>
      <p:sp>
        <p:nvSpPr>
          <p:cNvPr id="16" name="Прямокутник 15"/>
          <p:cNvSpPr/>
          <p:nvPr/>
        </p:nvSpPr>
        <p:spPr>
          <a:xfrm>
            <a:off x="2591780" y="1222379"/>
            <a:ext cx="3960440" cy="646331"/>
          </a:xfrm>
          <a:prstGeom prst="rect">
            <a:avLst/>
          </a:prstGeom>
        </p:spPr>
        <p:txBody>
          <a:bodyPr wrap="square">
            <a:spAutoFit/>
          </a:bodyPr>
          <a:lstStyle/>
          <a:p>
            <a:r>
              <a:rPr lang="uk-UA" dirty="0" smtClean="0">
                <a:latin typeface="Trebuchet MS" panose="020B0603020202020204" pitchFamily="34" charset="0"/>
              </a:rPr>
              <a:t>Метод </a:t>
            </a:r>
            <a:r>
              <a:rPr lang="uk-UA" dirty="0" err="1" smtClean="0">
                <a:latin typeface="Trebuchet MS" panose="020B0603020202020204" pitchFamily="34" charset="0"/>
              </a:rPr>
              <a:t>Роквелла</a:t>
            </a:r>
            <a:endParaRPr lang="uk-UA" dirty="0" smtClean="0">
              <a:latin typeface="Trebuchet MS" panose="020B0603020202020204" pitchFamily="34" charset="0"/>
            </a:endParaRPr>
          </a:p>
          <a:p>
            <a:r>
              <a:rPr lang="uk-UA" dirty="0" smtClean="0">
                <a:latin typeface="Trebuchet MS" panose="020B0603020202020204" pitchFamily="34" charset="0"/>
              </a:rPr>
              <a:t>(вдавлювання алмазного конуса)</a:t>
            </a:r>
            <a:endParaRPr lang="uk-UA" dirty="0"/>
          </a:p>
        </p:txBody>
      </p:sp>
      <p:sp>
        <p:nvSpPr>
          <p:cNvPr id="17" name="Прямокутник 16"/>
          <p:cNvSpPr/>
          <p:nvPr/>
        </p:nvSpPr>
        <p:spPr>
          <a:xfrm>
            <a:off x="6891204" y="1081538"/>
            <a:ext cx="1986328" cy="1477328"/>
          </a:xfrm>
          <a:prstGeom prst="rect">
            <a:avLst/>
          </a:prstGeom>
        </p:spPr>
        <p:txBody>
          <a:bodyPr wrap="square">
            <a:spAutoFit/>
          </a:bodyPr>
          <a:lstStyle/>
          <a:p>
            <a:r>
              <a:rPr lang="uk-UA" dirty="0" smtClean="0">
                <a:latin typeface="Trebuchet MS" panose="020B0603020202020204" pitchFamily="34" charset="0"/>
              </a:rPr>
              <a:t>Метод </a:t>
            </a:r>
            <a:r>
              <a:rPr lang="uk-UA" dirty="0" err="1" smtClean="0">
                <a:latin typeface="Trebuchet MS" panose="020B0603020202020204" pitchFamily="34" charset="0"/>
              </a:rPr>
              <a:t>Віккерса</a:t>
            </a:r>
            <a:endParaRPr lang="uk-UA" dirty="0" smtClean="0">
              <a:latin typeface="Trebuchet MS" panose="020B0603020202020204" pitchFamily="34" charset="0"/>
            </a:endParaRPr>
          </a:p>
          <a:p>
            <a:r>
              <a:rPr lang="uk-UA" dirty="0" smtClean="0">
                <a:latin typeface="Trebuchet MS" panose="020B0603020202020204" pitchFamily="34" charset="0"/>
              </a:rPr>
              <a:t>(вдавлювання чотирикутної алмазної пірамідки)</a:t>
            </a:r>
            <a:endParaRPr lang="uk-UA" dirty="0"/>
          </a:p>
        </p:txBody>
      </p:sp>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243321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23</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683568" y="971360"/>
            <a:ext cx="7581478" cy="5350714"/>
          </a:xfrm>
          <a:prstGeom prst="rect">
            <a:avLst/>
          </a:prstGeom>
        </p:spPr>
      </p:pic>
      <p:sp>
        <p:nvSpPr>
          <p:cNvPr id="15" name="TextBox 14"/>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Вимірювання твердості</a:t>
            </a:r>
          </a:p>
          <a:p>
            <a:r>
              <a:rPr lang="uk-UA" sz="2000" b="1" dirty="0" smtClean="0">
                <a:latin typeface="Trebuchet MS" pitchFamily="34" charset="0"/>
              </a:rPr>
              <a:t>Шкала </a:t>
            </a:r>
            <a:r>
              <a:rPr lang="uk-UA" sz="2000" b="1" dirty="0" err="1" smtClean="0">
                <a:latin typeface="Trebuchet MS" pitchFamily="34" charset="0"/>
              </a:rPr>
              <a:t>Мооса</a:t>
            </a:r>
            <a:endParaRPr lang="uk-UA" b="1" dirty="0">
              <a:latin typeface="Trebuchet MS" pitchFamily="34" charset="0"/>
            </a:endParaRPr>
          </a:p>
        </p:txBody>
      </p:sp>
      <p:pic>
        <p:nvPicPr>
          <p:cNvPr id="9" name="Рисунок 8"/>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3200702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2. Речовина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pic>
        <p:nvPicPr>
          <p:cNvPr id="13" name="Рисунок 12" descr="received_827726137388796.jpeg"/>
          <p:cNvPicPr>
            <a:picLocks noChangeAspect="1"/>
          </p:cNvPicPr>
          <p:nvPr/>
        </p:nvPicPr>
        <p:blipFill>
          <a:blip r:embed="rId3" cstate="print"/>
          <a:stretch>
            <a:fillRect/>
          </a:stretch>
        </p:blipFill>
        <p:spPr>
          <a:xfrm>
            <a:off x="7884368" y="420289"/>
            <a:ext cx="1229299" cy="396807"/>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4</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Деформації</a:t>
            </a:r>
            <a:endParaRPr lang="uk-UA" sz="2400" b="1" dirty="0">
              <a:latin typeface="Trebuchet MS" pitchFamily="34" charset="0"/>
            </a:endParaRPr>
          </a:p>
        </p:txBody>
      </p:sp>
      <p:pic>
        <p:nvPicPr>
          <p:cNvPr id="5122" name="Picture 2" descr="Результат пошуку зображень за запитом деформаці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780928"/>
            <a:ext cx="8859206"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6585" y="973177"/>
            <a:ext cx="9120252" cy="923330"/>
          </a:xfrm>
          <a:prstGeom prst="rect">
            <a:avLst/>
          </a:prstGeom>
        </p:spPr>
        <p:txBody>
          <a:bodyPr wrap="square">
            <a:spAutoFit/>
          </a:bodyPr>
          <a:lstStyle/>
          <a:p>
            <a:r>
              <a:rPr lang="uk-UA" b="1" dirty="0" smtClean="0">
                <a:latin typeface="Trebuchet MS" panose="020B0603020202020204" pitchFamily="34" charset="0"/>
              </a:rPr>
              <a:t>Деформація</a:t>
            </a:r>
            <a:r>
              <a:rPr lang="uk-UA" dirty="0">
                <a:latin typeface="Trebuchet MS" panose="020B0603020202020204" pitchFamily="34" charset="0"/>
              </a:rPr>
              <a:t> — зміна розмірів і форми твердого тіла під дією зовнішніх сил (навантажень) або якихось інших впливів (наприклад, температури, електричних чи магнітних полів).</a:t>
            </a:r>
          </a:p>
        </p:txBody>
      </p:sp>
    </p:spTree>
    <p:extLst>
      <p:ext uri="{BB962C8B-B14F-4D97-AF65-F5344CB8AC3E}">
        <p14:creationId xmlns:p14="http://schemas.microsoft.com/office/powerpoint/2010/main" val="2023529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5</a:t>
            </a:r>
            <a:endParaRPr lang="uk-UA" dirty="0">
              <a:latin typeface="Trebuchet MS" pitchFamily="34" charset="0"/>
            </a:endParaRP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Деформації</a:t>
            </a:r>
            <a:endParaRPr lang="uk-UA" sz="2400" b="1" dirty="0">
              <a:latin typeface="Trebuchet MS" pitchFamily="34" charset="0"/>
            </a:endParaRPr>
          </a:p>
        </p:txBody>
      </p:sp>
      <p:pic>
        <p:nvPicPr>
          <p:cNvPr id="6146" name="Picture 2" descr="Результат пошуку зображень за запитом деформаці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57000"/>
            <a:ext cx="7632848" cy="4980435"/>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486889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a:latin typeface="Trebuchet MS" pitchFamily="34" charset="0"/>
              </a:rPr>
              <a:t>6</a:t>
            </a: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Закон </a:t>
            </a:r>
            <a:r>
              <a:rPr lang="uk-UA" sz="2400" b="1" dirty="0" err="1" smtClean="0">
                <a:latin typeface="Trebuchet MS" pitchFamily="34" charset="0"/>
              </a:rPr>
              <a:t>Гука</a:t>
            </a:r>
            <a:r>
              <a:rPr lang="uk-UA" sz="2400" b="1" dirty="0" smtClean="0">
                <a:latin typeface="Trebuchet MS" pitchFamily="34" charset="0"/>
              </a:rPr>
              <a:t> та модуль Юнга</a:t>
            </a:r>
            <a:endParaRPr lang="uk-UA" sz="2400" b="1" dirty="0">
              <a:latin typeface="Trebuchet MS" pitchFamily="34" charset="0"/>
            </a:endParaRPr>
          </a:p>
        </p:txBody>
      </p:sp>
      <mc:AlternateContent xmlns:mc="http://schemas.openxmlformats.org/markup-compatibility/2006" xmlns:a14="http://schemas.microsoft.com/office/drawing/2010/main">
        <mc:Choice Requires="a14">
          <p:sp>
            <p:nvSpPr>
              <p:cNvPr id="2" name="Прямокутник 1"/>
              <p:cNvSpPr/>
              <p:nvPr/>
            </p:nvSpPr>
            <p:spPr>
              <a:xfrm>
                <a:off x="-1" y="980728"/>
                <a:ext cx="9113667" cy="5462521"/>
              </a:xfrm>
              <a:prstGeom prst="rect">
                <a:avLst/>
              </a:prstGeom>
            </p:spPr>
            <p:txBody>
              <a:bodyPr wrap="square">
                <a:spAutoFit/>
              </a:bodyPr>
              <a:lstStyle/>
              <a:p>
                <a:r>
                  <a:rPr lang="uk-UA" b="1" dirty="0" smtClean="0">
                    <a:solidFill>
                      <a:schemeClr val="tx1"/>
                    </a:solidFill>
                    <a:latin typeface="Trebuchet MS" panose="020B0603020202020204" pitchFamily="34" charset="0"/>
                  </a:rPr>
                  <a:t>Закон </a:t>
                </a:r>
                <a:r>
                  <a:rPr lang="uk-UA" b="1" dirty="0" err="1" smtClean="0">
                    <a:solidFill>
                      <a:schemeClr val="tx1"/>
                    </a:solidFill>
                    <a:latin typeface="Trebuchet MS" panose="020B0603020202020204" pitchFamily="34" charset="0"/>
                  </a:rPr>
                  <a:t>Гука</a:t>
                </a:r>
                <a:r>
                  <a:rPr lang="uk-UA" dirty="0" smtClean="0">
                    <a:solidFill>
                      <a:schemeClr val="tx1"/>
                    </a:solidFill>
                    <a:latin typeface="Trebuchet MS" panose="020B0603020202020204" pitchFamily="34" charset="0"/>
                  </a:rPr>
                  <a:t> встановлює лінійну залежність між деформаціями та механічними напруженнями. Виконується лише для </a:t>
                </a:r>
                <a:r>
                  <a:rPr lang="uk-UA" b="1" dirty="0" smtClean="0">
                    <a:solidFill>
                      <a:schemeClr val="tx1"/>
                    </a:solidFill>
                    <a:latin typeface="Trebuchet MS" panose="020B0603020202020204" pitchFamily="34" charset="0"/>
                  </a:rPr>
                  <a:t>пружних </a:t>
                </a:r>
                <a:r>
                  <a:rPr lang="uk-UA" dirty="0" smtClean="0">
                    <a:solidFill>
                      <a:schemeClr val="tx1"/>
                    </a:solidFill>
                    <a:latin typeface="Trebuchet MS" panose="020B0603020202020204" pitchFamily="34" charset="0"/>
                  </a:rPr>
                  <a:t>деформацій.</a:t>
                </a:r>
              </a:p>
              <a:p>
                <a:r>
                  <a:rPr lang="ru-RU" dirty="0">
                    <a:solidFill>
                      <a:schemeClr val="tx1"/>
                    </a:solidFill>
                    <a:latin typeface="Trebuchet MS" panose="020B0603020202020204" pitchFamily="34" charset="0"/>
                  </a:rPr>
                  <a:t>Для </a:t>
                </a:r>
                <a:r>
                  <a:rPr lang="ru-RU" dirty="0" err="1">
                    <a:solidFill>
                      <a:schemeClr val="tx1"/>
                    </a:solidFill>
                    <a:latin typeface="Trebuchet MS" panose="020B0603020202020204" pitchFamily="34" charset="0"/>
                  </a:rPr>
                  <a:t>розтягу</a:t>
                </a:r>
                <a:r>
                  <a:rPr lang="ru-RU" dirty="0">
                    <a:solidFill>
                      <a:schemeClr val="tx1"/>
                    </a:solidFill>
                    <a:latin typeface="Trebuchet MS" panose="020B0603020202020204" pitchFamily="34" charset="0"/>
                  </a:rPr>
                  <a:t>/</a:t>
                </a:r>
                <a:r>
                  <a:rPr lang="ru-RU" dirty="0" err="1">
                    <a:solidFill>
                      <a:schemeClr val="tx1"/>
                    </a:solidFill>
                    <a:latin typeface="Trebuchet MS" panose="020B0603020202020204" pitchFamily="34" charset="0"/>
                  </a:rPr>
                  <a:t>стискання</a:t>
                </a:r>
                <a:r>
                  <a:rPr lang="ru-RU" dirty="0">
                    <a:solidFill>
                      <a:schemeClr val="tx1"/>
                    </a:solidFill>
                    <a:latin typeface="Trebuchet MS" panose="020B0603020202020204" pitchFamily="34" charset="0"/>
                  </a:rPr>
                  <a:t> закон </a:t>
                </a:r>
                <a:r>
                  <a:rPr lang="ru-RU" dirty="0" err="1">
                    <a:solidFill>
                      <a:schemeClr val="tx1"/>
                    </a:solidFill>
                    <a:latin typeface="Trebuchet MS" panose="020B0603020202020204" pitchFamily="34" charset="0"/>
                  </a:rPr>
                  <a:t>записується</a:t>
                </a:r>
                <a:r>
                  <a:rPr lang="ru-RU" dirty="0">
                    <a:solidFill>
                      <a:schemeClr val="tx1"/>
                    </a:solidFill>
                    <a:latin typeface="Trebuchet MS" panose="020B0603020202020204" pitchFamily="34" charset="0"/>
                  </a:rPr>
                  <a:t> як</a:t>
                </a:r>
                <a:r>
                  <a:rPr lang="ru-RU" dirty="0" smtClean="0">
                    <a:solidFill>
                      <a:schemeClr val="tx1"/>
                    </a:solidFill>
                    <a:latin typeface="Trebuchet MS" panose="020B0603020202020204" pitchFamily="34" charset="0"/>
                  </a:rPr>
                  <a:t>:</a:t>
                </a:r>
              </a:p>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 </m:t>
                      </m:r>
                      <m:r>
                        <m:rPr>
                          <m:sty m:val="p"/>
                        </m:rPr>
                        <a:rPr lang="el-GR" sz="2000" b="0" i="1" smtClean="0">
                          <a:solidFill>
                            <a:schemeClr val="tx1"/>
                          </a:solidFill>
                          <a:latin typeface="Cambria Math" panose="02040503050406030204" pitchFamily="18" charset="0"/>
                          <a:ea typeface="Cambria Math" panose="02040503050406030204" pitchFamily="18" charset="0"/>
                        </a:rPr>
                        <m:t>Δ</m:t>
                      </m:r>
                      <m:r>
                        <a:rPr lang="en-US" sz="2000" b="0" i="1" smtClean="0">
                          <a:solidFill>
                            <a:schemeClr val="tx1"/>
                          </a:solidFill>
                          <a:latin typeface="Cambria Math" panose="02040503050406030204" pitchFamily="18" charset="0"/>
                          <a:ea typeface="Cambria Math" panose="02040503050406030204" pitchFamily="18" charset="0"/>
                        </a:rPr>
                        <m:t>𝑥</m:t>
                      </m:r>
                    </m:oMath>
                  </m:oMathPara>
                </a14:m>
                <a:endParaRPr lang="en-US" sz="2000" dirty="0" smtClean="0">
                  <a:solidFill>
                    <a:schemeClr val="tx1"/>
                  </a:solidFill>
                  <a:latin typeface="Trebuchet MS" panose="020B0603020202020204" pitchFamily="34" charset="0"/>
                </a:endParaRPr>
              </a:p>
              <a:p>
                <a:pPr algn="just"/>
                <a:r>
                  <a:rPr lang="uk-UA" altLang="uk-UA" dirty="0" smtClean="0">
                    <a:solidFill>
                      <a:schemeClr val="tx1"/>
                    </a:solidFill>
                    <a:latin typeface="Trebuchet MS" panose="020B0603020202020204" pitchFamily="34" charset="0"/>
                    <a:cs typeface="Arial" panose="020B0604020202020204" pitchFamily="34" charset="0"/>
                  </a:rPr>
                  <a:t>де </a:t>
                </a:r>
                <a:r>
                  <a:rPr lang="uk-UA" altLang="uk-UA" i="1" dirty="0">
                    <a:solidFill>
                      <a:schemeClr val="tx1"/>
                    </a:solidFill>
                    <a:latin typeface="Trebuchet MS" panose="020B0603020202020204" pitchFamily="34" charset="0"/>
                    <a:cs typeface="Arial" panose="020B0604020202020204" pitchFamily="34" charset="0"/>
                  </a:rPr>
                  <a:t>F</a:t>
                </a:r>
                <a:r>
                  <a:rPr lang="uk-UA" altLang="uk-UA" dirty="0">
                    <a:solidFill>
                      <a:schemeClr val="tx1"/>
                    </a:solidFill>
                    <a:latin typeface="Trebuchet MS" panose="020B0603020202020204" pitchFamily="34" charset="0"/>
                    <a:cs typeface="Arial" panose="020B0604020202020204" pitchFamily="34" charset="0"/>
                  </a:rPr>
                  <a:t> — сила, </a:t>
                </a:r>
                <a:r>
                  <a:rPr lang="uk-UA" altLang="uk-UA" i="1" dirty="0">
                    <a:solidFill>
                      <a:schemeClr val="tx1"/>
                    </a:solidFill>
                    <a:latin typeface="Trebuchet MS" panose="020B0603020202020204" pitchFamily="34" charset="0"/>
                    <a:cs typeface="Arial" panose="020B0604020202020204" pitchFamily="34" charset="0"/>
                  </a:rPr>
                  <a:t>k</a:t>
                </a:r>
                <a:r>
                  <a:rPr lang="uk-UA" altLang="uk-UA" dirty="0">
                    <a:solidFill>
                      <a:schemeClr val="tx1"/>
                    </a:solidFill>
                    <a:latin typeface="Trebuchet MS" panose="020B0603020202020204" pitchFamily="34" charset="0"/>
                    <a:cs typeface="Arial" panose="020B0604020202020204" pitchFamily="34" charset="0"/>
                  </a:rPr>
                  <a:t> — коефіцієнт жорсткості</a:t>
                </a:r>
                <a:r>
                  <a:rPr lang="uk-UA" altLang="uk-UA" dirty="0" smtClean="0">
                    <a:solidFill>
                      <a:schemeClr val="tx1"/>
                    </a:solidFill>
                    <a:latin typeface="Trebuchet MS" panose="020B0603020202020204" pitchFamily="34" charset="0"/>
                    <a:cs typeface="Arial" panose="020B0604020202020204" pitchFamily="34" charset="0"/>
                  </a:rPr>
                  <a:t>,</a:t>
                </a:r>
                <a:r>
                  <a:rPr lang="en-US" altLang="uk-UA" dirty="0" smtClean="0">
                    <a:solidFill>
                      <a:schemeClr val="tx1"/>
                    </a:solidFill>
                    <a:latin typeface="Trebuchet MS" panose="020B0603020202020204" pitchFamily="34" charset="0"/>
                    <a:cs typeface="Arial" panose="020B0604020202020204" pitchFamily="34" charset="0"/>
                  </a:rPr>
                  <a:t> </a:t>
                </a:r>
                <a:r>
                  <a:rPr lang="uk-UA" altLang="uk-UA" dirty="0">
                    <a:solidFill>
                      <a:schemeClr val="tx1"/>
                    </a:solidFill>
                    <a:latin typeface="Trebuchet MS" panose="020B0603020202020204" pitchFamily="34" charset="0"/>
                    <a:cs typeface="Arial" panose="020B0604020202020204" pitchFamily="34" charset="0"/>
                  </a:rPr>
                  <a:t>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rPr>
                      <m:t>Δ</m:t>
                    </m:r>
                    <m:r>
                      <a:rPr lang="en-US" i="1">
                        <a:solidFill>
                          <a:schemeClr val="tx1"/>
                        </a:solidFill>
                        <a:latin typeface="Cambria Math" panose="02040503050406030204" pitchFamily="18" charset="0"/>
                        <a:ea typeface="Cambria Math" panose="02040503050406030204" pitchFamily="18" charset="0"/>
                      </a:rPr>
                      <m:t>𝑥</m:t>
                    </m:r>
                    <m:r>
                      <a:rPr lang="en-US" b="0" i="0" smtClean="0">
                        <a:solidFill>
                          <a:schemeClr val="tx1"/>
                        </a:solidFill>
                        <a:latin typeface="Cambria Math" panose="02040503050406030204" pitchFamily="18" charset="0"/>
                        <a:ea typeface="Cambria Math" panose="02040503050406030204" pitchFamily="18" charset="0"/>
                      </a:rPr>
                      <m:t> </m:t>
                    </m:r>
                  </m:oMath>
                </a14:m>
                <a:r>
                  <a:rPr lang="uk-UA" altLang="uk-UA" dirty="0" smtClean="0">
                    <a:solidFill>
                      <a:schemeClr val="tx1"/>
                    </a:solidFill>
                    <a:latin typeface="Trebuchet MS" panose="020B0603020202020204" pitchFamily="34" charset="0"/>
                    <a:cs typeface="Arial" panose="020B0604020202020204" pitchFamily="34" charset="0"/>
                  </a:rPr>
                  <a:t>— </a:t>
                </a:r>
                <a:r>
                  <a:rPr lang="uk-UA" altLang="uk-UA" dirty="0">
                    <a:solidFill>
                      <a:schemeClr val="tx1"/>
                    </a:solidFill>
                    <a:latin typeface="Trebuchet MS" panose="020B0603020202020204" pitchFamily="34" charset="0"/>
                    <a:cs typeface="Arial" panose="020B0604020202020204" pitchFamily="34" charset="0"/>
                  </a:rPr>
                  <a:t>видовження. Знак мінус показує, що сила напрямлена у протилежний бік до деформації. У цій формулі коефіцієнт жорсткості — це властивість стрижня, а не матеріалу, з якого він виготовлений. Він залежить від матеріалу, але також залежить від довжини стрижня, площі його </a:t>
                </a:r>
                <a:r>
                  <a:rPr lang="uk-UA" altLang="uk-UA" dirty="0" smtClean="0">
                    <a:solidFill>
                      <a:schemeClr val="tx1"/>
                    </a:solidFill>
                    <a:latin typeface="Trebuchet MS" panose="020B0603020202020204" pitchFamily="34" charset="0"/>
                    <a:cs typeface="Arial" panose="020B0604020202020204" pitchFamily="34" charset="0"/>
                  </a:rPr>
                  <a:t>перерізу.</a:t>
                </a:r>
              </a:p>
              <a:p>
                <a:pPr algn="just"/>
                <a:r>
                  <a:rPr lang="uk-UA" dirty="0" smtClean="0">
                    <a:latin typeface="Trebuchet MS" panose="020B0603020202020204" pitchFamily="34" charset="0"/>
                    <a:cs typeface="Arial" panose="020B0604020202020204" pitchFamily="34" charset="0"/>
                  </a:rPr>
                  <a:t>Коефіцієнт жорсткості стрижня довжиною </a:t>
                </a:r>
                <a14:m>
                  <m:oMath xmlns:m="http://schemas.openxmlformats.org/officeDocument/2006/math">
                    <m:sSub>
                      <m:sSubPr>
                        <m:ctrlPr>
                          <a:rPr lang="uk-UA"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𝑙</m:t>
                        </m:r>
                      </m:e>
                      <m:sub>
                        <m:r>
                          <a:rPr lang="en-US" b="0" i="1" smtClean="0">
                            <a:latin typeface="Cambria Math" panose="02040503050406030204" pitchFamily="18" charset="0"/>
                            <a:cs typeface="Arial" panose="020B0604020202020204" pitchFamily="34" charset="0"/>
                          </a:rPr>
                          <m:t>0</m:t>
                        </m:r>
                      </m:sub>
                    </m:sSub>
                  </m:oMath>
                </a14:m>
                <a:r>
                  <a:rPr lang="en-US" dirty="0" smtClean="0">
                    <a:solidFill>
                      <a:schemeClr val="tx1"/>
                    </a:solidFill>
                    <a:latin typeface="Trebuchet MS" panose="020B0603020202020204" pitchFamily="34" charset="0"/>
                  </a:rPr>
                  <a:t> </a:t>
                </a:r>
                <a:r>
                  <a:rPr lang="uk-UA" dirty="0" smtClean="0">
                    <a:solidFill>
                      <a:schemeClr val="tx1"/>
                    </a:solidFill>
                    <a:latin typeface="Trebuchet MS" panose="020B0603020202020204" pitchFamily="34" charset="0"/>
                  </a:rPr>
                  <a:t>та площею поперечного перерізу </a:t>
                </a:r>
                <a14:m>
                  <m:oMath xmlns:m="http://schemas.openxmlformats.org/officeDocument/2006/math">
                    <m:r>
                      <a:rPr lang="en-US" b="0" i="1" smtClean="0">
                        <a:solidFill>
                          <a:schemeClr val="tx1"/>
                        </a:solidFill>
                        <a:latin typeface="Cambria Math" panose="02040503050406030204" pitchFamily="18" charset="0"/>
                      </a:rPr>
                      <m:t>𝑆</m:t>
                    </m:r>
                  </m:oMath>
                </a14:m>
                <a:r>
                  <a:rPr lang="en-US" dirty="0" smtClean="0">
                    <a:solidFill>
                      <a:schemeClr val="tx1"/>
                    </a:solidFill>
                    <a:latin typeface="Trebuchet MS" panose="020B0603020202020204" pitchFamily="34" charset="0"/>
                  </a:rPr>
                  <a:t> </a:t>
                </a:r>
                <a:r>
                  <a:rPr lang="uk-UA" dirty="0" smtClean="0">
                    <a:solidFill>
                      <a:schemeClr val="tx1"/>
                    </a:solidFill>
                    <a:latin typeface="Trebuchet MS" panose="020B0603020202020204" pitchFamily="34" charset="0"/>
                  </a:rPr>
                  <a:t>пов’язаний із модулем Юнга:</a:t>
                </a:r>
              </a:p>
              <a:p>
                <a:pPr algn="ct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𝑘</m:t>
                      </m:r>
                      <m:r>
                        <a:rPr lang="en-US" sz="2000" b="0" i="1" smtClean="0">
                          <a:solidFill>
                            <a:schemeClr val="tx1"/>
                          </a:solidFill>
                          <a:latin typeface="Cambria Math" panose="02040503050406030204" pitchFamily="18" charset="0"/>
                        </a:rPr>
                        <m:t>=</m:t>
                      </m:r>
                      <m:f>
                        <m:fPr>
                          <m:ctrlPr>
                            <a:rPr lang="en-US" sz="2000" b="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𝐸</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𝑆</m:t>
                          </m:r>
                        </m:num>
                        <m:den>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𝑙</m:t>
                              </m:r>
                            </m:e>
                            <m:sub>
                              <m:r>
                                <a:rPr lang="en-US" sz="2000" b="0" i="1" smtClean="0">
                                  <a:solidFill>
                                    <a:schemeClr val="tx1"/>
                                  </a:solidFill>
                                  <a:latin typeface="Cambria Math" panose="02040503050406030204" pitchFamily="18" charset="0"/>
                                </a:rPr>
                                <m:t>0</m:t>
                              </m:r>
                            </m:sub>
                          </m:sSub>
                        </m:den>
                      </m:f>
                    </m:oMath>
                  </m:oMathPara>
                </a14:m>
                <a:endParaRPr lang="en-US" dirty="0" smtClean="0">
                  <a:solidFill>
                    <a:schemeClr val="tx1"/>
                  </a:solidFill>
                  <a:latin typeface="Trebuchet MS" panose="020B0603020202020204" pitchFamily="34" charset="0"/>
                </a:endParaRPr>
              </a:p>
              <a:p>
                <a:r>
                  <a:rPr lang="uk-UA" b="1" dirty="0" smtClean="0">
                    <a:latin typeface="Trebuchet MS" panose="020B0603020202020204" pitchFamily="34" charset="0"/>
                  </a:rPr>
                  <a:t>Модуль Юнга</a:t>
                </a:r>
                <a:r>
                  <a:rPr lang="uk-UA" dirty="0">
                    <a:latin typeface="Trebuchet MS" panose="020B0603020202020204" pitchFamily="34" charset="0"/>
                  </a:rPr>
                  <a:t> (</a:t>
                </a:r>
                <a:r>
                  <a:rPr lang="uk-UA" b="1" dirty="0">
                    <a:latin typeface="Trebuchet MS" panose="020B0603020202020204" pitchFamily="34" charset="0"/>
                  </a:rPr>
                  <a:t>модуль пружності першого роду</a:t>
                </a:r>
                <a:r>
                  <a:rPr lang="uk-UA" dirty="0">
                    <a:latin typeface="Trebuchet MS" panose="020B0603020202020204" pitchFamily="34" charset="0"/>
                  </a:rPr>
                  <a:t> або </a:t>
                </a:r>
                <a:r>
                  <a:rPr lang="uk-UA" b="1" dirty="0">
                    <a:latin typeface="Trebuchet MS" panose="020B0603020202020204" pitchFamily="34" charset="0"/>
                  </a:rPr>
                  <a:t>модуль пружності під час розтягу</a:t>
                </a:r>
                <a:r>
                  <a:rPr lang="uk-UA" dirty="0">
                    <a:latin typeface="Trebuchet MS" panose="020B0603020202020204" pitchFamily="34" charset="0"/>
                  </a:rPr>
                  <a:t>) </a:t>
                </a:r>
                <a:r>
                  <a:rPr lang="uk-UA" dirty="0" smtClean="0">
                    <a:latin typeface="Trebuchet MS" panose="020B0603020202020204" pitchFamily="34" charset="0"/>
                  </a:rPr>
                  <a:t>—це фізична </a:t>
                </a:r>
                <a:r>
                  <a:rPr lang="uk-UA" dirty="0">
                    <a:latin typeface="Trebuchet MS" panose="020B0603020202020204" pitchFamily="34" charset="0"/>
                  </a:rPr>
                  <a:t>величина, що характеризує </a:t>
                </a:r>
                <a:r>
                  <a:rPr lang="uk-UA" dirty="0" smtClean="0">
                    <a:latin typeface="Trebuchet MS" panose="020B0603020202020204" pitchFamily="34" charset="0"/>
                  </a:rPr>
                  <a:t>пружні</a:t>
                </a:r>
                <a:r>
                  <a:rPr lang="en-US" dirty="0">
                    <a:latin typeface="Trebuchet MS" panose="020B0603020202020204" pitchFamily="34" charset="0"/>
                  </a:rPr>
                  <a:t> </a:t>
                </a:r>
                <a:r>
                  <a:rPr lang="uk-UA" dirty="0" smtClean="0">
                    <a:latin typeface="Trebuchet MS" panose="020B0603020202020204" pitchFamily="34" charset="0"/>
                  </a:rPr>
                  <a:t>властивості </a:t>
                </a:r>
                <a:r>
                  <a:rPr lang="uk-UA" dirty="0">
                    <a:latin typeface="Trebuchet MS" panose="020B0603020202020204" pitchFamily="34" charset="0"/>
                  </a:rPr>
                  <a:t>ізотропних </a:t>
                </a:r>
                <a:r>
                  <a:rPr lang="uk-UA" dirty="0" smtClean="0">
                    <a:latin typeface="Trebuchet MS" panose="020B0603020202020204" pitchFamily="34" charset="0"/>
                  </a:rPr>
                  <a:t>речовин</a:t>
                </a:r>
                <a:r>
                  <a:rPr lang="en-US" dirty="0" smtClean="0">
                    <a:latin typeface="Trebuchet MS" panose="020B0603020202020204" pitchFamily="34" charset="0"/>
                  </a:rPr>
                  <a:t>.</a:t>
                </a:r>
                <a:endParaRPr lang="uk-UA" dirty="0" smtClean="0">
                  <a:latin typeface="Trebuchet MS" panose="020B0603020202020204" pitchFamily="34" charset="0"/>
                </a:endParaRPr>
              </a:p>
              <a:p>
                <a:r>
                  <a:rPr lang="ru-RU" b="1" dirty="0">
                    <a:latin typeface="Trebuchet MS" panose="020B0603020202020204" pitchFamily="34" charset="0"/>
                  </a:rPr>
                  <a:t>Модуль </a:t>
                </a:r>
                <a:r>
                  <a:rPr lang="uk-UA" b="1" dirty="0" smtClean="0">
                    <a:latin typeface="Trebuchet MS" panose="020B0603020202020204" pitchFamily="34" charset="0"/>
                  </a:rPr>
                  <a:t>пружності</a:t>
                </a:r>
                <a:r>
                  <a:rPr lang="ru-RU" b="1" dirty="0" smtClean="0">
                    <a:latin typeface="Trebuchet MS" panose="020B0603020202020204" pitchFamily="34" charset="0"/>
                  </a:rPr>
                  <a:t> </a:t>
                </a:r>
                <a:r>
                  <a:rPr lang="ru-RU" b="1" dirty="0" err="1">
                    <a:latin typeface="Trebuchet MS" panose="020B0603020202020204" pitchFamily="34" charset="0"/>
                  </a:rPr>
                  <a:t>під</a:t>
                </a:r>
                <a:r>
                  <a:rPr lang="ru-RU" b="1" dirty="0">
                    <a:latin typeface="Trebuchet MS" panose="020B0603020202020204" pitchFamily="34" charset="0"/>
                  </a:rPr>
                  <a:t> час </a:t>
                </a:r>
                <a:r>
                  <a:rPr lang="ru-RU" b="1" dirty="0" err="1">
                    <a:latin typeface="Trebuchet MS" panose="020B0603020202020204" pitchFamily="34" charset="0"/>
                  </a:rPr>
                  <a:t>розтягу</a:t>
                </a:r>
                <a:r>
                  <a:rPr lang="ru-RU" dirty="0">
                    <a:latin typeface="Trebuchet MS" panose="020B0603020202020204" pitchFamily="34" charset="0"/>
                  </a:rPr>
                  <a:t> — </a:t>
                </a:r>
                <a:r>
                  <a:rPr lang="ru-RU" dirty="0" err="1">
                    <a:latin typeface="Trebuchet MS" panose="020B0603020202020204" pitchFamily="34" charset="0"/>
                  </a:rPr>
                  <a:t>відношення</a:t>
                </a:r>
                <a:r>
                  <a:rPr lang="ru-RU" dirty="0">
                    <a:latin typeface="Trebuchet MS" panose="020B0603020202020204" pitchFamily="34" charset="0"/>
                  </a:rPr>
                  <a:t> нормального </a:t>
                </a:r>
                <a:r>
                  <a:rPr lang="ru-RU" dirty="0" err="1">
                    <a:latin typeface="Trebuchet MS" panose="020B0603020202020204" pitchFamily="34" charset="0"/>
                  </a:rPr>
                  <a:t>напруження</a:t>
                </a:r>
                <a:r>
                  <a:rPr lang="ru-RU" dirty="0">
                    <a:latin typeface="Trebuchet MS" panose="020B0603020202020204" pitchFamily="34" charset="0"/>
                  </a:rPr>
                  <a:t> до </a:t>
                </a:r>
                <a:r>
                  <a:rPr lang="ru-RU" dirty="0" err="1">
                    <a:latin typeface="Trebuchet MS" panose="020B0603020202020204" pitchFamily="34" charset="0"/>
                  </a:rPr>
                  <a:t>відповідної</a:t>
                </a:r>
                <a:r>
                  <a:rPr lang="ru-RU" dirty="0">
                    <a:latin typeface="Trebuchet MS" panose="020B0603020202020204" pitchFamily="34" charset="0"/>
                  </a:rPr>
                  <a:t> </a:t>
                </a:r>
                <a:r>
                  <a:rPr lang="uk-UA" dirty="0" smtClean="0">
                    <a:latin typeface="Trebuchet MS" panose="020B0603020202020204" pitchFamily="34" charset="0"/>
                  </a:rPr>
                  <a:t>лінійної</a:t>
                </a:r>
                <a:r>
                  <a:rPr lang="ru-RU" dirty="0" smtClean="0">
                    <a:latin typeface="Trebuchet MS" panose="020B0603020202020204" pitchFamily="34" charset="0"/>
                  </a:rPr>
                  <a:t> </a:t>
                </a:r>
                <a:r>
                  <a:rPr lang="ru-RU" dirty="0" err="1">
                    <a:latin typeface="Trebuchet MS" panose="020B0603020202020204" pitchFamily="34" charset="0"/>
                  </a:rPr>
                  <a:t>деформації</a:t>
                </a:r>
                <a:r>
                  <a:rPr lang="ru-RU" dirty="0">
                    <a:latin typeface="Trebuchet MS" panose="020B0603020202020204" pitchFamily="34" charset="0"/>
                  </a:rPr>
                  <a:t> за </a:t>
                </a:r>
                <a:r>
                  <a:rPr lang="ru-RU" dirty="0" err="1">
                    <a:latin typeface="Trebuchet MS" panose="020B0603020202020204" pitchFamily="34" charset="0"/>
                  </a:rPr>
                  <a:t>лінійного</a:t>
                </a:r>
                <a:r>
                  <a:rPr lang="ru-RU" dirty="0">
                    <a:latin typeface="Trebuchet MS" panose="020B0603020202020204" pitchFamily="34" charset="0"/>
                  </a:rPr>
                  <a:t> </a:t>
                </a:r>
                <a:r>
                  <a:rPr lang="ru-RU" dirty="0" err="1">
                    <a:latin typeface="Trebuchet MS" panose="020B0603020202020204" pitchFamily="34" charset="0"/>
                  </a:rPr>
                  <a:t>напруженого</a:t>
                </a:r>
                <a:r>
                  <a:rPr lang="ru-RU" dirty="0">
                    <a:latin typeface="Trebuchet MS" panose="020B0603020202020204" pitchFamily="34" charset="0"/>
                  </a:rPr>
                  <a:t> стану до </a:t>
                </a:r>
                <a:r>
                  <a:rPr lang="ru-RU" dirty="0" err="1">
                    <a:latin typeface="Trebuchet MS" panose="020B0603020202020204" pitchFamily="34" charset="0"/>
                  </a:rPr>
                  <a:t>границі</a:t>
                </a:r>
                <a:r>
                  <a:rPr lang="ru-RU" dirty="0">
                    <a:latin typeface="Trebuchet MS" panose="020B0603020202020204" pitchFamily="34" charset="0"/>
                  </a:rPr>
                  <a:t> </a:t>
                </a:r>
                <a:r>
                  <a:rPr lang="ru-RU" dirty="0" err="1" smtClean="0">
                    <a:latin typeface="Trebuchet MS" panose="020B0603020202020204" pitchFamily="34" charset="0"/>
                  </a:rPr>
                  <a:t>пропорційності</a:t>
                </a:r>
                <a:r>
                  <a:rPr lang="ru-RU" dirty="0" smtClean="0">
                    <a:latin typeface="Trebuchet MS" panose="020B0603020202020204" pitchFamily="34" charset="0"/>
                  </a:rPr>
                  <a:t>.</a:t>
                </a:r>
                <a:endParaRPr lang="uk-UA" dirty="0">
                  <a:solidFill>
                    <a:schemeClr val="tx1"/>
                  </a:solidFill>
                  <a:latin typeface="Trebuchet MS" panose="020B0603020202020204" pitchFamily="34"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1" y="980728"/>
                <a:ext cx="9113667" cy="5462521"/>
              </a:xfrm>
              <a:prstGeom prst="rect">
                <a:avLst/>
              </a:prstGeom>
              <a:blipFill rotWithShape="0">
                <a:blip r:embed="rId4"/>
                <a:stretch>
                  <a:fillRect l="-535" t="-781" r="-535" b="-781"/>
                </a:stretch>
              </a:blipFill>
            </p:spPr>
            <p:txBody>
              <a:bodyPr/>
              <a:lstStyle/>
              <a:p>
                <a:r>
                  <a:rPr lang="uk-UA">
                    <a:noFill/>
                  </a:rPr>
                  <a:t> </a:t>
                </a:r>
              </a:p>
            </p:txBody>
          </p:sp>
        </mc:Fallback>
      </mc:AlternateContent>
      <p:sp>
        <p:nvSpPr>
          <p:cNvPr id="6" name="AutoShape 5" descr="\Delta x"/>
          <p:cNvSpPr>
            <a:spLocks noChangeAspect="1" noChangeArrowheads="1"/>
          </p:cNvSpPr>
          <p:nvPr/>
        </p:nvSpPr>
        <p:spPr bwMode="auto">
          <a:xfrm>
            <a:off x="2543175" y="-2206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2" name="Рисунок 11"/>
          <p:cNvPicPr>
            <a:picLocks noChangeAspect="1"/>
          </p:cNvPicPr>
          <p:nvPr/>
        </p:nvPicPr>
        <p:blipFill>
          <a:blip r:embed="rId5"/>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3403795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7</a:t>
            </a:r>
            <a:endParaRPr lang="uk-UA" dirty="0">
              <a:latin typeface="Trebuchet MS" pitchFamily="34" charset="0"/>
            </a:endParaRPr>
          </a:p>
        </p:txBody>
      </p:sp>
      <p:sp>
        <p:nvSpPr>
          <p:cNvPr id="14" name="TextBox 13"/>
          <p:cNvSpPr txBox="1"/>
          <p:nvPr/>
        </p:nvSpPr>
        <p:spPr>
          <a:xfrm>
            <a:off x="0" y="1"/>
            <a:ext cx="7956376" cy="769441"/>
          </a:xfrm>
          <a:prstGeom prst="rect">
            <a:avLst/>
          </a:prstGeom>
          <a:noFill/>
        </p:spPr>
        <p:txBody>
          <a:bodyPr wrap="square" rtlCol="0">
            <a:spAutoFit/>
          </a:bodyPr>
          <a:lstStyle/>
          <a:p>
            <a:r>
              <a:rPr lang="uk-UA" sz="2400" b="1" dirty="0" smtClean="0">
                <a:latin typeface="Trebuchet MS" pitchFamily="34" charset="0"/>
              </a:rPr>
              <a:t>Деформація розтягу/стиснення</a:t>
            </a:r>
          </a:p>
          <a:p>
            <a:r>
              <a:rPr lang="uk-UA" sz="2000" b="1" dirty="0" smtClean="0">
                <a:latin typeface="Trebuchet MS" pitchFamily="34" charset="0"/>
              </a:rPr>
              <a:t>Границя пропорційності</a:t>
            </a:r>
            <a:endParaRPr lang="uk-UA" sz="2400" b="1" dirty="0">
              <a:latin typeface="Trebuchet MS" pitchFamily="34" charset="0"/>
            </a:endParaRPr>
          </a:p>
        </p:txBody>
      </p:sp>
      <p:pic>
        <p:nvPicPr>
          <p:cNvPr id="7170" name="Picture 2" descr="https://upload.wikimedia.org/wikipedia/commons/thumb/8/8e/Metal_yield.svg/300px-Metal_yiel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35250"/>
            <a:ext cx="5112568" cy="38344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Прямокутник 1"/>
              <p:cNvSpPr/>
              <p:nvPr/>
            </p:nvSpPr>
            <p:spPr>
              <a:xfrm>
                <a:off x="5436096" y="1257000"/>
                <a:ext cx="3677571" cy="2669129"/>
              </a:xfrm>
              <a:prstGeom prst="rect">
                <a:avLst/>
              </a:prstGeom>
            </p:spPr>
            <p:txBody>
              <a:bodyPr wrap="square">
                <a:spAutoFit/>
              </a:bodyPr>
              <a:lstStyle/>
              <a:p>
                <a:r>
                  <a:rPr lang="ru-RU" dirty="0" smtClean="0">
                    <a:solidFill>
                      <a:srgbClr val="202122"/>
                    </a:solidFill>
                    <a:latin typeface="Trebuchet MS" panose="020B0603020202020204" pitchFamily="34" charset="0"/>
                  </a:rPr>
                  <a:t>Діаграма</a:t>
                </a:r>
                <a:r>
                  <a:rPr lang="ru-RU" dirty="0">
                    <a:solidFill>
                      <a:srgbClr val="202122"/>
                    </a:solidFill>
                    <a:latin typeface="Trebuchet MS" panose="020B0603020202020204" pitchFamily="34" charset="0"/>
                  </a:rPr>
                  <a:t> </a:t>
                </a:r>
                <a:r>
                  <a:rPr lang="ru-RU" dirty="0" err="1">
                    <a:solidFill>
                      <a:srgbClr val="202122"/>
                    </a:solidFill>
                    <a:latin typeface="Trebuchet MS" panose="020B0603020202020204" pitchFamily="34" charset="0"/>
                  </a:rPr>
                  <a:t>деформування</a:t>
                </a:r>
                <a:r>
                  <a:rPr lang="ru-RU" dirty="0">
                    <a:solidFill>
                      <a:srgbClr val="202122"/>
                    </a:solidFill>
                    <a:latin typeface="Trebuchet MS" panose="020B0603020202020204" pitchFamily="34" charset="0"/>
                  </a:rPr>
                  <a:t> </a:t>
                </a:r>
                <a:r>
                  <a:rPr lang="ru-RU" dirty="0" err="1">
                    <a:solidFill>
                      <a:srgbClr val="202122"/>
                    </a:solidFill>
                    <a:latin typeface="Trebuchet MS" panose="020B0603020202020204" pitchFamily="34" charset="0"/>
                  </a:rPr>
                  <a:t>металевого</a:t>
                </a:r>
                <a:r>
                  <a:rPr lang="ru-RU" dirty="0">
                    <a:solidFill>
                      <a:srgbClr val="202122"/>
                    </a:solidFill>
                    <a:latin typeface="Trebuchet MS" panose="020B0603020202020204" pitchFamily="34" charset="0"/>
                  </a:rPr>
                  <a:t> </a:t>
                </a:r>
                <a:r>
                  <a:rPr lang="ru-RU" dirty="0" err="1">
                    <a:solidFill>
                      <a:srgbClr val="202122"/>
                    </a:solidFill>
                    <a:latin typeface="Trebuchet MS" panose="020B0603020202020204" pitchFamily="34" charset="0"/>
                  </a:rPr>
                  <a:t>матеріалу</a:t>
                </a:r>
                <a:r>
                  <a:rPr lang="ru-RU" dirty="0">
                    <a:solidFill>
                      <a:srgbClr val="202122"/>
                    </a:solidFill>
                    <a:latin typeface="Trebuchet MS" panose="020B0603020202020204" pitchFamily="34" charset="0"/>
                  </a:rPr>
                  <a:t>. </a:t>
                </a:r>
                <a:r>
                  <a:rPr lang="ru-RU" dirty="0" err="1" smtClean="0">
                    <a:solidFill>
                      <a:srgbClr val="202122"/>
                    </a:solidFill>
                    <a:latin typeface="Trebuchet MS" panose="020B0603020202020204" pitchFamily="34" charset="0"/>
                  </a:rPr>
                  <a:t>Напруження</a:t>
                </a:r>
                <a:r>
                  <a:rPr lang="en-US" dirty="0" smtClean="0">
                    <a:solidFill>
                      <a:srgbClr val="202122"/>
                    </a:solidFill>
                    <a:latin typeface="Trebuchet MS" panose="020B0603020202020204" pitchFamily="34" charset="0"/>
                  </a:rPr>
                  <a:t> </a:t>
                </a:r>
                <a14:m>
                  <m:oMath xmlns:m="http://schemas.openxmlformats.org/officeDocument/2006/math">
                    <m:r>
                      <a:rPr lang="en-US" sz="2000" i="1" smtClean="0">
                        <a:solidFill>
                          <a:srgbClr val="202122"/>
                        </a:solidFill>
                        <a:latin typeface="Cambria Math" panose="02040503050406030204" pitchFamily="18" charset="0"/>
                        <a:ea typeface="Cambria Math" panose="02040503050406030204" pitchFamily="18" charset="0"/>
                      </a:rPr>
                      <m:t>𝜎</m:t>
                    </m:r>
                  </m:oMath>
                </a14:m>
                <a:r>
                  <a:rPr lang="en-US" dirty="0" smtClean="0">
                    <a:solidFill>
                      <a:srgbClr val="202122"/>
                    </a:solidFill>
                    <a:latin typeface="Trebuchet MS" panose="020B0603020202020204" pitchFamily="34" charset="0"/>
                  </a:rPr>
                  <a:t> </a:t>
                </a:r>
                <a:r>
                  <a:rPr lang="ru-RU" dirty="0">
                    <a:latin typeface="Trebuchet MS" panose="020B0603020202020204" pitchFamily="34" charset="0"/>
                  </a:rPr>
                  <a:t>показано у </a:t>
                </a:r>
                <a:r>
                  <a:rPr lang="ru-RU" dirty="0" err="1">
                    <a:latin typeface="Trebuchet MS" panose="020B0603020202020204" pitchFamily="34" charset="0"/>
                  </a:rPr>
                  <a:t>функції</a:t>
                </a:r>
                <a:r>
                  <a:rPr lang="ru-RU" dirty="0">
                    <a:latin typeface="Trebuchet MS" panose="020B0603020202020204" pitchFamily="34" charset="0"/>
                  </a:rPr>
                  <a:t> </a:t>
                </a:r>
                <a:r>
                  <a:rPr lang="ru-RU" dirty="0" err="1">
                    <a:latin typeface="Trebuchet MS" panose="020B0603020202020204" pitchFamily="34" charset="0"/>
                  </a:rPr>
                  <a:t>від</a:t>
                </a:r>
                <a:r>
                  <a:rPr lang="ru-RU" dirty="0">
                    <a:latin typeface="Trebuchet MS" panose="020B0603020202020204" pitchFamily="34" charset="0"/>
                  </a:rPr>
                  <a:t> </a:t>
                </a:r>
                <a:r>
                  <a:rPr lang="ru-RU" dirty="0" err="1" smtClean="0">
                    <a:latin typeface="Trebuchet MS" panose="020B0603020202020204" pitchFamily="34" charset="0"/>
                  </a:rPr>
                  <a:t>деформації</a:t>
                </a:r>
                <a:r>
                  <a:rPr lang="en-US" dirty="0" smtClean="0">
                    <a:latin typeface="Trebuchet MS" panose="020B0603020202020204" pitchFamily="34"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𝜀</m:t>
                    </m:r>
                  </m:oMath>
                </a14:m>
                <a:r>
                  <a:rPr lang="en-US" dirty="0" smtClean="0">
                    <a:latin typeface="Trebuchet MS" panose="020B0603020202020204" pitchFamily="34" charset="0"/>
                  </a:rPr>
                  <a:t> :</a:t>
                </a:r>
              </a:p>
              <a:p>
                <a:r>
                  <a:rPr lang="ru-RU" dirty="0" smtClean="0">
                    <a:latin typeface="Trebuchet MS" panose="020B0603020202020204" pitchFamily="34" charset="0"/>
                  </a:rPr>
                  <a:t>1</a:t>
                </a:r>
                <a:r>
                  <a:rPr lang="ru-RU" dirty="0">
                    <a:latin typeface="Trebuchet MS" panose="020B0603020202020204" pitchFamily="34" charset="0"/>
                  </a:rPr>
                  <a:t>: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абсолютної</a:t>
                </a:r>
                <a:r>
                  <a:rPr lang="ru-RU" dirty="0">
                    <a:latin typeface="Trebuchet MS" panose="020B0603020202020204" pitchFamily="34" charset="0"/>
                  </a:rPr>
                  <a:t> </a:t>
                </a:r>
                <a:endParaRPr lang="en-US" dirty="0" smtClean="0">
                  <a:latin typeface="Trebuchet MS" panose="020B0603020202020204" pitchFamily="34" charset="0"/>
                </a:endParaRPr>
              </a:p>
              <a:p>
                <a:r>
                  <a:rPr lang="en-US" dirty="0">
                    <a:latin typeface="Trebuchet MS" panose="020B0603020202020204" pitchFamily="34" charset="0"/>
                  </a:rPr>
                  <a:t> </a:t>
                </a:r>
                <a:r>
                  <a:rPr lang="en-US" dirty="0" smtClean="0">
                    <a:latin typeface="Trebuchet MS" panose="020B0603020202020204" pitchFamily="34" charset="0"/>
                  </a:rPr>
                  <a:t>   </a:t>
                </a:r>
                <a:r>
                  <a:rPr lang="ru-RU" dirty="0" err="1" smtClean="0">
                    <a:latin typeface="Trebuchet MS" panose="020B0603020202020204" pitchFamily="34" charset="0"/>
                  </a:rPr>
                  <a:t>пружності</a:t>
                </a:r>
                <a:r>
                  <a:rPr lang="ru-RU" dirty="0">
                    <a:latin typeface="Trebuchet MS" panose="020B0603020202020204" pitchFamily="34" charset="0"/>
                  </a:rPr>
                  <a:t/>
                </a:r>
                <a:br>
                  <a:rPr lang="ru-RU" dirty="0">
                    <a:latin typeface="Trebuchet MS" panose="020B0603020202020204" pitchFamily="34" charset="0"/>
                  </a:rPr>
                </a:br>
                <a:r>
                  <a:rPr lang="ru-RU" dirty="0">
                    <a:latin typeface="Trebuchet MS" panose="020B0603020202020204" pitchFamily="34" charset="0"/>
                  </a:rPr>
                  <a:t>2: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пропорційності</a:t>
                </a:r>
                <a:r>
                  <a:rPr lang="ru-RU" dirty="0">
                    <a:latin typeface="Trebuchet MS" panose="020B0603020202020204" pitchFamily="34" charset="0"/>
                  </a:rPr>
                  <a:t/>
                </a:r>
                <a:br>
                  <a:rPr lang="ru-RU" dirty="0">
                    <a:latin typeface="Trebuchet MS" panose="020B0603020202020204" pitchFamily="34" charset="0"/>
                  </a:rPr>
                </a:br>
                <a:r>
                  <a:rPr lang="ru-RU" dirty="0">
                    <a:latin typeface="Trebuchet MS" panose="020B0603020202020204" pitchFamily="34" charset="0"/>
                  </a:rPr>
                  <a:t>3: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пружності</a:t>
                </a:r>
                <a:r>
                  <a:rPr lang="ru-RU" dirty="0">
                    <a:latin typeface="Trebuchet MS" panose="020B0603020202020204" pitchFamily="34" charset="0"/>
                  </a:rPr>
                  <a:t/>
                </a:r>
                <a:br>
                  <a:rPr lang="ru-RU" dirty="0">
                    <a:latin typeface="Trebuchet MS" panose="020B0603020202020204" pitchFamily="34" charset="0"/>
                  </a:rPr>
                </a:br>
                <a:r>
                  <a:rPr lang="ru-RU" dirty="0">
                    <a:latin typeface="Trebuchet MS" panose="020B0603020202020204" pitchFamily="34" charset="0"/>
                  </a:rPr>
                  <a:t>4: </a:t>
                </a:r>
                <a:r>
                  <a:rPr lang="ru-RU" dirty="0" err="1">
                    <a:latin typeface="Trebuchet MS" panose="020B0603020202020204" pitchFamily="34" charset="0"/>
                  </a:rPr>
                  <a:t>Границя</a:t>
                </a:r>
                <a:r>
                  <a:rPr lang="ru-RU" dirty="0">
                    <a:latin typeface="Trebuchet MS" panose="020B0603020202020204" pitchFamily="34" charset="0"/>
                  </a:rPr>
                  <a:t> </a:t>
                </a:r>
                <a:r>
                  <a:rPr lang="ru-RU" dirty="0" err="1">
                    <a:latin typeface="Trebuchet MS" panose="020B0603020202020204" pitchFamily="34" charset="0"/>
                  </a:rPr>
                  <a:t>плинності</a:t>
                </a:r>
                <a:r>
                  <a:rPr lang="ru-RU" dirty="0">
                    <a:latin typeface="Trebuchet MS" panose="020B0603020202020204" pitchFamily="34" charset="0"/>
                  </a:rPr>
                  <a:t> σ</a:t>
                </a:r>
                <a:r>
                  <a:rPr lang="ru-RU" baseline="-25000" dirty="0">
                    <a:latin typeface="Trebuchet MS" panose="020B0603020202020204" pitchFamily="34" charset="0"/>
                  </a:rPr>
                  <a:t>0,2</a:t>
                </a:r>
                <a:endParaRPr lang="uk-UA" dirty="0">
                  <a:latin typeface="Trebuchet MS" panose="020B0603020202020204" pitchFamily="34"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5436096" y="1257000"/>
                <a:ext cx="3677571" cy="2669129"/>
              </a:xfrm>
              <a:prstGeom prst="rect">
                <a:avLst/>
              </a:prstGeom>
              <a:blipFill rotWithShape="0">
                <a:blip r:embed="rId5"/>
                <a:stretch>
                  <a:fillRect l="-1493" t="-1370" b="-1142"/>
                </a:stretch>
              </a:blipFill>
            </p:spPr>
            <p:txBody>
              <a:bodyPr/>
              <a:lstStyle/>
              <a:p>
                <a:r>
                  <a:rPr lang="uk-UA">
                    <a:noFill/>
                  </a:rPr>
                  <a:t> </a:t>
                </a:r>
              </a:p>
            </p:txBody>
          </p:sp>
        </mc:Fallback>
      </mc:AlternateContent>
      <p:sp>
        <p:nvSpPr>
          <p:cNvPr id="3" name="Прямокутник 2"/>
          <p:cNvSpPr/>
          <p:nvPr/>
        </p:nvSpPr>
        <p:spPr>
          <a:xfrm>
            <a:off x="5540394" y="4205846"/>
            <a:ext cx="3542184" cy="2031325"/>
          </a:xfrm>
          <a:prstGeom prst="rect">
            <a:avLst/>
          </a:prstGeom>
        </p:spPr>
        <p:txBody>
          <a:bodyPr wrap="square">
            <a:spAutoFit/>
          </a:bodyPr>
          <a:lstStyle/>
          <a:p>
            <a:r>
              <a:rPr lang="uk-UA" b="1" dirty="0" smtClean="0">
                <a:latin typeface="Trebuchet MS" panose="020B0603020202020204" pitchFamily="34" charset="0"/>
              </a:rPr>
              <a:t>Границя пружності</a:t>
            </a:r>
            <a:r>
              <a:rPr lang="uk-UA" dirty="0">
                <a:latin typeface="Trebuchet MS" panose="020B0603020202020204" pitchFamily="34" charset="0"/>
              </a:rPr>
              <a:t> </a:t>
            </a:r>
            <a:r>
              <a:rPr lang="en-US" dirty="0" smtClean="0">
                <a:latin typeface="Trebuchet MS" panose="020B0603020202020204" pitchFamily="34" charset="0"/>
              </a:rPr>
              <a:t>— </a:t>
            </a:r>
            <a:r>
              <a:rPr lang="uk-UA" dirty="0">
                <a:latin typeface="Trebuchet MS" panose="020B0603020202020204" pitchFamily="34" charset="0"/>
              </a:rPr>
              <a:t>найбільше механічне напруження при навантаженні зразка матеріалу, до якого залишкова деформація при розвантаженні не виявляється.</a:t>
            </a:r>
          </a:p>
        </p:txBody>
      </p:sp>
      <p:pic>
        <p:nvPicPr>
          <p:cNvPr id="12" name="Рисунок 11"/>
          <p:cNvPicPr>
            <a:picLocks noChangeAspect="1"/>
          </p:cNvPicPr>
          <p:nvPr/>
        </p:nvPicPr>
        <p:blipFill>
          <a:blip r:embed="rId6"/>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316641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a:t>
            </a:r>
            <a:r>
              <a:rPr lang="en-US" dirty="0" smtClean="0">
                <a:latin typeface="Trebuchet MS" pitchFamily="34" charset="0"/>
              </a:rPr>
              <a:t>2</a:t>
            </a:r>
            <a:r>
              <a:rPr lang="uk-UA" dirty="0" smtClean="0">
                <a:latin typeface="Trebuchet MS" pitchFamily="34" charset="0"/>
              </a:rPr>
              <a:t>8</a:t>
            </a:r>
            <a:endParaRPr lang="uk-UA" dirty="0">
              <a:latin typeface="Trebuchet MS" pitchFamily="34" charset="0"/>
            </a:endParaRPr>
          </a:p>
        </p:txBody>
      </p:sp>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Деформація зсуву</a:t>
            </a:r>
            <a:endParaRPr lang="uk-UA" sz="2400" b="1" dirty="0">
              <a:latin typeface="Trebuchet MS" pitchFamily="34" charset="0"/>
            </a:endParaRPr>
          </a:p>
        </p:txBody>
      </p:sp>
      <p:pic>
        <p:nvPicPr>
          <p:cNvPr id="8194" name="Picture 2" descr="https://upload.wikimedia.org/wikipedia/commons/thumb/d/d0/Shear_scherung.svg/220px-Shear_scherun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735" y="1231068"/>
            <a:ext cx="4362429" cy="25579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140739" y="1124744"/>
            <a:ext cx="4572000" cy="2308324"/>
          </a:xfrm>
          <a:prstGeom prst="rect">
            <a:avLst/>
          </a:prstGeom>
        </p:spPr>
        <p:txBody>
          <a:bodyPr>
            <a:spAutoFit/>
          </a:bodyPr>
          <a:lstStyle/>
          <a:p>
            <a:r>
              <a:rPr lang="uk-UA" dirty="0">
                <a:latin typeface="Arial" panose="020B0604020202020204" pitchFamily="34" charset="0"/>
              </a:rPr>
              <a:t>Модуль зсуву здебільшого позначається грецькою літерою </a:t>
            </a:r>
            <a:r>
              <a:rPr lang="el-GR" i="1" dirty="0">
                <a:latin typeface="Arial" panose="020B0604020202020204" pitchFamily="34" charset="0"/>
              </a:rPr>
              <a:t>μ</a:t>
            </a:r>
            <a:r>
              <a:rPr lang="el-GR" dirty="0">
                <a:latin typeface="Arial" panose="020B0604020202020204" pitchFamily="34" charset="0"/>
              </a:rPr>
              <a:t> </a:t>
            </a:r>
            <a:r>
              <a:rPr lang="uk-UA" dirty="0">
                <a:latin typeface="Arial" panose="020B0604020202020204" pitchFamily="34" charset="0"/>
              </a:rPr>
              <a:t>або латинською літерою </a:t>
            </a:r>
            <a:r>
              <a:rPr lang="en-US" i="1" dirty="0">
                <a:latin typeface="Arial" panose="020B0604020202020204" pitchFamily="34" charset="0"/>
              </a:rPr>
              <a:t>G</a:t>
            </a:r>
            <a:r>
              <a:rPr lang="en-US" dirty="0">
                <a:latin typeface="Arial" panose="020B0604020202020204" pitchFamily="34" charset="0"/>
              </a:rPr>
              <a:t>, </a:t>
            </a:r>
            <a:r>
              <a:rPr lang="uk-UA" dirty="0">
                <a:latin typeface="Arial" panose="020B0604020202020204" pitchFamily="34" charset="0"/>
              </a:rPr>
              <a:t>й вимірюється в Па. Характерне значення модуля зсуву твердих тіл лежить в області </a:t>
            </a:r>
            <a:r>
              <a:rPr lang="uk-UA" dirty="0" err="1">
                <a:latin typeface="Arial" panose="020B0604020202020204" pitchFamily="34" charset="0"/>
              </a:rPr>
              <a:t>гігапаскалів</a:t>
            </a:r>
            <a:r>
              <a:rPr lang="uk-UA" dirty="0">
                <a:latin typeface="Arial" panose="020B0604020202020204" pitchFamily="34" charset="0"/>
              </a:rPr>
              <a:t>. Модуль зсуву часто називають </a:t>
            </a:r>
            <a:r>
              <a:rPr lang="uk-UA" b="1" i="1" dirty="0">
                <a:latin typeface="Arial" panose="020B0604020202020204" pitchFamily="34" charset="0"/>
              </a:rPr>
              <a:t>модулем пружності другого роду</a:t>
            </a:r>
            <a:r>
              <a:rPr lang="uk-UA" i="1" dirty="0">
                <a:latin typeface="Arial" panose="020B0604020202020204" pitchFamily="34" charset="0"/>
              </a:rPr>
              <a:t>.</a:t>
            </a:r>
            <a:endParaRPr lang="uk-UA" i="1" dirty="0"/>
          </a:p>
        </p:txBody>
      </p:sp>
      <p:sp>
        <p:nvSpPr>
          <p:cNvPr id="3" name="Прямокутник 2"/>
          <p:cNvSpPr/>
          <p:nvPr/>
        </p:nvSpPr>
        <p:spPr>
          <a:xfrm>
            <a:off x="160867" y="4305870"/>
            <a:ext cx="5976664" cy="369332"/>
          </a:xfrm>
          <a:prstGeom prst="rect">
            <a:avLst/>
          </a:prstGeom>
        </p:spPr>
        <p:txBody>
          <a:bodyPr wrap="square">
            <a:spAutoFit/>
          </a:bodyPr>
          <a:lstStyle/>
          <a:p>
            <a:r>
              <a:rPr lang="ru-RU" dirty="0" smtClean="0">
                <a:solidFill>
                  <a:srgbClr val="202122"/>
                </a:solidFill>
                <a:latin typeface="Arial" panose="020B0604020202020204" pitchFamily="34" charset="0"/>
              </a:rPr>
              <a:t>Фізичний</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зміст</a:t>
            </a:r>
            <a:r>
              <a:rPr lang="ru-RU" dirty="0">
                <a:solidFill>
                  <a:srgbClr val="202122"/>
                </a:solidFill>
                <a:latin typeface="Arial" panose="020B0604020202020204" pitchFamily="34" charset="0"/>
              </a:rPr>
              <a:t> модуля </a:t>
            </a:r>
            <a:r>
              <a:rPr lang="ru-RU" dirty="0" err="1">
                <a:solidFill>
                  <a:srgbClr val="202122"/>
                </a:solidFill>
                <a:latin typeface="Arial" panose="020B0604020202020204" pitchFamily="34" charset="0"/>
              </a:rPr>
              <a:t>зсуву</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визначається</a:t>
            </a:r>
            <a:r>
              <a:rPr lang="ru-RU" dirty="0">
                <a:solidFill>
                  <a:srgbClr val="202122"/>
                </a:solidFill>
                <a:latin typeface="Arial" panose="020B0604020202020204" pitchFamily="34" charset="0"/>
              </a:rPr>
              <a:t> </a:t>
            </a:r>
            <a:r>
              <a:rPr lang="ru-RU" dirty="0" err="1">
                <a:solidFill>
                  <a:srgbClr val="202122"/>
                </a:solidFill>
                <a:latin typeface="Arial" panose="020B0604020202020204" pitchFamily="34" charset="0"/>
              </a:rPr>
              <a:t>рівнянням</a:t>
            </a:r>
            <a:r>
              <a:rPr lang="ru-RU" dirty="0" smtClean="0">
                <a:solidFill>
                  <a:srgbClr val="202122"/>
                </a:solidFill>
                <a:latin typeface="Arial" panose="020B0604020202020204" pitchFamily="34" charset="0"/>
              </a:rPr>
              <a:t>:</a:t>
            </a:r>
            <a:endParaRPr lang="en-US" dirty="0" smtClean="0">
              <a:solidFill>
                <a:srgbClr val="202122"/>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4" name="Прямокутник 3"/>
              <p:cNvSpPr/>
              <p:nvPr/>
            </p:nvSpPr>
            <p:spPr>
              <a:xfrm>
                <a:off x="6012160" y="4090811"/>
                <a:ext cx="1241943" cy="6767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000" i="1">
                          <a:latin typeface="Cambria Math" panose="02040503050406030204" pitchFamily="18" charset="0"/>
                          <a:ea typeface="Cambria Math" panose="02040503050406030204" pitchFamily="18" charset="0"/>
                        </a:rPr>
                        <m:t>𝜇</m:t>
                      </m:r>
                      <m:r>
                        <a:rPr lang="uk-UA" sz="2000" i="1">
                          <a:latin typeface="Cambria Math" panose="02040503050406030204" pitchFamily="18" charset="0"/>
                          <a:ea typeface="Cambria Math" panose="02040503050406030204" pitchFamily="18" charset="0"/>
                        </a:rPr>
                        <m:t>=</m:t>
                      </m:r>
                      <m:f>
                        <m:fPr>
                          <m:ctrlPr>
                            <a:rPr lang="uk-UA"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𝐹</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𝑙</m:t>
                          </m:r>
                        </m:num>
                        <m:den>
                          <m:r>
                            <a:rPr lang="en-US" sz="2000" i="1">
                              <a:latin typeface="Cambria Math" panose="02040503050406030204" pitchFamily="18" charset="0"/>
                              <a:ea typeface="Cambria Math" panose="02040503050406030204" pitchFamily="18" charset="0"/>
                            </a:rPr>
                            <m:t>𝐴</m:t>
                          </m:r>
                          <m:r>
                            <a:rPr lang="en-US" sz="2000" i="1">
                              <a:latin typeface="Cambria Math" panose="02040503050406030204" pitchFamily="18" charset="0"/>
                              <a:ea typeface="Cambria Math" panose="02040503050406030204" pitchFamily="18" charset="0"/>
                            </a:rPr>
                            <m:t> </m:t>
                          </m:r>
                          <m:r>
                            <m:rPr>
                              <m:sty m:val="p"/>
                            </m:rPr>
                            <a:rPr lang="el-GR" sz="2000" i="1">
                              <a:latin typeface="Cambria Math" panose="02040503050406030204" pitchFamily="18" charset="0"/>
                              <a:ea typeface="Cambria Math" panose="02040503050406030204" pitchFamily="18" charset="0"/>
                            </a:rPr>
                            <m:t>Δ</m:t>
                          </m:r>
                          <m:r>
                            <a:rPr lang="en-US" sz="2000" i="1">
                              <a:latin typeface="Cambria Math" panose="02040503050406030204" pitchFamily="18" charset="0"/>
                              <a:ea typeface="Cambria Math" panose="02040503050406030204" pitchFamily="18" charset="0"/>
                            </a:rPr>
                            <m:t>𝑥</m:t>
                          </m:r>
                        </m:den>
                      </m:f>
                    </m:oMath>
                  </m:oMathPara>
                </a14:m>
                <a:endParaRPr lang="uk-UA" sz="2000" dirty="0"/>
              </a:p>
            </p:txBody>
          </p:sp>
        </mc:Choice>
        <mc:Fallback xmlns="">
          <p:sp>
            <p:nvSpPr>
              <p:cNvPr id="4" name="Прямокутник 3"/>
              <p:cNvSpPr>
                <a:spLocks noRot="1" noChangeAspect="1" noMove="1" noResize="1" noEditPoints="1" noAdjustHandles="1" noChangeArrowheads="1" noChangeShapeType="1" noTextEdit="1"/>
              </p:cNvSpPr>
              <p:nvPr/>
            </p:nvSpPr>
            <p:spPr>
              <a:xfrm>
                <a:off x="6012160" y="4090811"/>
                <a:ext cx="1241943" cy="676724"/>
              </a:xfrm>
              <a:prstGeom prst="rect">
                <a:avLst/>
              </a:prstGeom>
              <a:blipFill rotWithShape="0">
                <a:blip r:embed="rId5"/>
                <a:stretch>
                  <a:fillRect/>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2" name="Прямокутник 11"/>
              <p:cNvSpPr/>
              <p:nvPr/>
            </p:nvSpPr>
            <p:spPr>
              <a:xfrm>
                <a:off x="160866" y="5177517"/>
                <a:ext cx="8853297" cy="1200329"/>
              </a:xfrm>
              <a:prstGeom prst="rect">
                <a:avLst/>
              </a:prstGeom>
            </p:spPr>
            <p:txBody>
              <a:bodyPr wrap="square">
                <a:spAutoFit/>
              </a:bodyPr>
              <a:lstStyle/>
              <a:p>
                <a:r>
                  <a:rPr lang="uk-UA" dirty="0" smtClean="0">
                    <a:solidFill>
                      <a:srgbClr val="202122"/>
                    </a:solidFill>
                    <a:latin typeface="Trebuchet MS" panose="020B0603020202020204" pitchFamily="34" charset="0"/>
                  </a:rPr>
                  <a:t>Також є його зв’язок із модулем Юнга</a:t>
                </a:r>
                <a:r>
                  <a:rPr lang="ru-RU" dirty="0" smtClean="0">
                    <a:solidFill>
                      <a:srgbClr val="202122"/>
                    </a:solidFill>
                    <a:latin typeface="Trebuchet MS" panose="020B0603020202020204" pitchFamily="34" charset="0"/>
                  </a:rPr>
                  <a:t>:</a:t>
                </a:r>
                <a:endParaRPr lang="en-US" dirty="0" smtClean="0">
                  <a:solidFill>
                    <a:srgbClr val="202122"/>
                  </a:solidFill>
                  <a:latin typeface="Trebuchet MS" panose="020B0603020202020204" pitchFamily="34" charset="0"/>
                </a:endParaRPr>
              </a:p>
              <a:p>
                <a:endParaRPr lang="en-US" dirty="0">
                  <a:solidFill>
                    <a:srgbClr val="202122"/>
                  </a:solidFill>
                  <a:latin typeface="Trebuchet MS" panose="020B0603020202020204" pitchFamily="34" charset="0"/>
                </a:endParaRPr>
              </a:p>
              <a:p>
                <a:r>
                  <a:rPr lang="uk-UA" dirty="0" smtClean="0">
                    <a:solidFill>
                      <a:srgbClr val="202122"/>
                    </a:solidFill>
                    <a:latin typeface="Trebuchet MS" panose="020B0603020202020204" pitchFamily="34" charset="0"/>
                  </a:rPr>
                  <a:t>де </a:t>
                </a:r>
                <a14:m>
                  <m:oMath xmlns:m="http://schemas.openxmlformats.org/officeDocument/2006/math">
                    <m:r>
                      <a:rPr lang="en-US" b="0" i="1" smtClean="0">
                        <a:solidFill>
                          <a:srgbClr val="202122"/>
                        </a:solidFill>
                        <a:latin typeface="Cambria Math" panose="02040503050406030204" pitchFamily="18" charset="0"/>
                      </a:rPr>
                      <m:t>𝑣</m:t>
                    </m:r>
                  </m:oMath>
                </a14:m>
                <a:r>
                  <a:rPr lang="en-US" dirty="0" smtClean="0">
                    <a:solidFill>
                      <a:srgbClr val="202122"/>
                    </a:solidFill>
                    <a:latin typeface="Trebuchet MS" panose="020B0603020202020204" pitchFamily="34" charset="0"/>
                  </a:rPr>
                  <a:t> – </a:t>
                </a:r>
                <a:r>
                  <a:rPr lang="uk-UA" dirty="0" smtClean="0">
                    <a:solidFill>
                      <a:srgbClr val="202122"/>
                    </a:solidFill>
                    <a:latin typeface="Trebuchet MS" panose="020B0603020202020204" pitchFamily="34" charset="0"/>
                  </a:rPr>
                  <a:t>коефіцієнт Пуассона (</a:t>
                </a:r>
                <a:r>
                  <a:rPr lang="ru-RU" dirty="0" err="1">
                    <a:latin typeface="Trebuchet MS" panose="020B0603020202020204" pitchFamily="34" charset="0"/>
                  </a:rPr>
                  <a:t>міра</a:t>
                </a:r>
                <a:r>
                  <a:rPr lang="ru-RU" dirty="0">
                    <a:latin typeface="Trebuchet MS" panose="020B0603020202020204" pitchFamily="34" charset="0"/>
                  </a:rPr>
                  <a:t> </a:t>
                </a:r>
                <a:r>
                  <a:rPr lang="ru-RU" dirty="0" err="1">
                    <a:latin typeface="Trebuchet MS" panose="020B0603020202020204" pitchFamily="34" charset="0"/>
                  </a:rPr>
                  <a:t>зміни</a:t>
                </a:r>
                <a:r>
                  <a:rPr lang="ru-RU" dirty="0">
                    <a:latin typeface="Trebuchet MS" panose="020B0603020202020204" pitchFamily="34" charset="0"/>
                  </a:rPr>
                  <a:t> </a:t>
                </a:r>
                <a:r>
                  <a:rPr lang="ru-RU" dirty="0" err="1">
                    <a:latin typeface="Trebuchet MS" panose="020B0603020202020204" pitchFamily="34" charset="0"/>
                  </a:rPr>
                  <a:t>поперечних</a:t>
                </a:r>
                <a:r>
                  <a:rPr lang="ru-RU" dirty="0">
                    <a:latin typeface="Trebuchet MS" panose="020B0603020202020204" pitchFamily="34" charset="0"/>
                  </a:rPr>
                  <a:t> </a:t>
                </a:r>
                <a:r>
                  <a:rPr lang="ru-RU" dirty="0" err="1">
                    <a:latin typeface="Trebuchet MS" panose="020B0603020202020204" pitchFamily="34" charset="0"/>
                  </a:rPr>
                  <a:t>розмірів</a:t>
                </a:r>
                <a:r>
                  <a:rPr lang="ru-RU" dirty="0">
                    <a:latin typeface="Trebuchet MS" panose="020B0603020202020204" pitchFamily="34" charset="0"/>
                  </a:rPr>
                  <a:t> </a:t>
                </a:r>
                <a:r>
                  <a:rPr lang="ru-RU" dirty="0" err="1">
                    <a:latin typeface="Trebuchet MS" panose="020B0603020202020204" pitchFamily="34" charset="0"/>
                  </a:rPr>
                  <a:t>ізотропного</a:t>
                </a:r>
                <a:r>
                  <a:rPr lang="ru-RU" dirty="0">
                    <a:latin typeface="Trebuchet MS" panose="020B0603020202020204" pitchFamily="34" charset="0"/>
                  </a:rPr>
                  <a:t> </a:t>
                </a:r>
                <a:r>
                  <a:rPr lang="ru-RU" dirty="0" err="1">
                    <a:latin typeface="Trebuchet MS" panose="020B0603020202020204" pitchFamily="34" charset="0"/>
                  </a:rPr>
                  <a:t>тіла</a:t>
                </a:r>
                <a:r>
                  <a:rPr lang="ru-RU" dirty="0">
                    <a:latin typeface="Trebuchet MS" panose="020B0603020202020204" pitchFamily="34" charset="0"/>
                  </a:rPr>
                  <a:t> при </a:t>
                </a:r>
                <a:r>
                  <a:rPr lang="ru-RU" dirty="0" err="1">
                    <a:latin typeface="Trebuchet MS" panose="020B0603020202020204" pitchFamily="34" charset="0"/>
                  </a:rPr>
                  <a:t>деформації</a:t>
                </a:r>
                <a:r>
                  <a:rPr lang="ru-RU" dirty="0">
                    <a:latin typeface="Trebuchet MS" panose="020B0603020202020204" pitchFamily="34" charset="0"/>
                  </a:rPr>
                  <a:t> </a:t>
                </a:r>
                <a:r>
                  <a:rPr lang="ru-RU" dirty="0" err="1">
                    <a:latin typeface="Trebuchet MS" panose="020B0603020202020204" pitchFamily="34" charset="0"/>
                  </a:rPr>
                  <a:t>розтягу</a:t>
                </a:r>
                <a:r>
                  <a:rPr lang="uk-UA" dirty="0" smtClean="0">
                    <a:solidFill>
                      <a:srgbClr val="202122"/>
                    </a:solidFill>
                    <a:latin typeface="Trebuchet MS" panose="020B0603020202020204" pitchFamily="34" charset="0"/>
                  </a:rPr>
                  <a:t>).</a:t>
                </a:r>
                <a:endParaRPr lang="en-US" dirty="0" smtClean="0">
                  <a:solidFill>
                    <a:srgbClr val="202122"/>
                  </a:solidFill>
                  <a:latin typeface="Trebuchet MS" panose="020B0603020202020204" pitchFamily="34" charset="0"/>
                </a:endParaRPr>
              </a:p>
            </p:txBody>
          </p:sp>
        </mc:Choice>
        <mc:Fallback xmlns="">
          <p:sp>
            <p:nvSpPr>
              <p:cNvPr id="12" name="Прямокутник 11"/>
              <p:cNvSpPr>
                <a:spLocks noRot="1" noChangeAspect="1" noMove="1" noResize="1" noEditPoints="1" noAdjustHandles="1" noChangeArrowheads="1" noChangeShapeType="1" noTextEdit="1"/>
              </p:cNvSpPr>
              <p:nvPr/>
            </p:nvSpPr>
            <p:spPr>
              <a:xfrm>
                <a:off x="160866" y="5177517"/>
                <a:ext cx="8853297" cy="1200329"/>
              </a:xfrm>
              <a:prstGeom prst="rect">
                <a:avLst/>
              </a:prstGeom>
              <a:blipFill rotWithShape="0">
                <a:blip r:embed="rId6"/>
                <a:stretch>
                  <a:fillRect l="-551" t="-3046" r="-964" b="-6599"/>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15" name="Прямокутник 14"/>
              <p:cNvSpPr/>
              <p:nvPr/>
            </p:nvSpPr>
            <p:spPr>
              <a:xfrm>
                <a:off x="4427984" y="4969716"/>
                <a:ext cx="1676677" cy="712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uk-UA" sz="2000" i="1" smtClean="0">
                          <a:latin typeface="Cambria Math" panose="02040503050406030204" pitchFamily="18" charset="0"/>
                          <a:ea typeface="Cambria Math" panose="02040503050406030204" pitchFamily="18" charset="0"/>
                        </a:rPr>
                        <m:t>𝜇</m:t>
                      </m:r>
                      <m:r>
                        <a:rPr lang="uk-UA" sz="2000" i="1" smtClean="0">
                          <a:latin typeface="Cambria Math" panose="02040503050406030204" pitchFamily="18" charset="0"/>
                          <a:ea typeface="Cambria Math" panose="02040503050406030204" pitchFamily="18" charset="0"/>
                        </a:rPr>
                        <m:t>=</m:t>
                      </m:r>
                      <m:f>
                        <m:fPr>
                          <m:ctrlPr>
                            <a:rPr lang="uk-UA"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𝐸</m:t>
                          </m:r>
                        </m:num>
                        <m:den>
                          <m:r>
                            <a:rPr lang="en-US" sz="2000" b="0" i="1" smtClean="0">
                              <a:latin typeface="Cambria Math" panose="02040503050406030204" pitchFamily="18" charset="0"/>
                              <a:ea typeface="Cambria Math" panose="02040503050406030204" pitchFamily="18" charset="0"/>
                            </a:rPr>
                            <m:t>2</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𝑣</m:t>
                              </m:r>
                            </m:e>
                          </m:d>
                        </m:den>
                      </m:f>
                    </m:oMath>
                  </m:oMathPara>
                </a14:m>
                <a:endParaRPr lang="uk-UA" sz="2000" dirty="0"/>
              </a:p>
            </p:txBody>
          </p:sp>
        </mc:Choice>
        <mc:Fallback xmlns="">
          <p:sp>
            <p:nvSpPr>
              <p:cNvPr id="15" name="Прямокутник 14"/>
              <p:cNvSpPr>
                <a:spLocks noRot="1" noChangeAspect="1" noMove="1" noResize="1" noEditPoints="1" noAdjustHandles="1" noChangeArrowheads="1" noChangeShapeType="1" noTextEdit="1"/>
              </p:cNvSpPr>
              <p:nvPr/>
            </p:nvSpPr>
            <p:spPr>
              <a:xfrm>
                <a:off x="4427984" y="4969716"/>
                <a:ext cx="1676677" cy="712054"/>
              </a:xfrm>
              <a:prstGeom prst="rect">
                <a:avLst/>
              </a:prstGeom>
              <a:blipFill rotWithShape="0">
                <a:blip r:embed="rId7"/>
                <a:stretch>
                  <a:fillRect/>
                </a:stretch>
              </a:blipFill>
            </p:spPr>
            <p:txBody>
              <a:bodyPr/>
              <a:lstStyle/>
              <a:p>
                <a:r>
                  <a:rPr lang="uk-UA">
                    <a:noFill/>
                  </a:rPr>
                  <a:t> </a:t>
                </a:r>
              </a:p>
            </p:txBody>
          </p:sp>
        </mc:Fallback>
      </mc:AlternateContent>
    </p:spTree>
    <p:extLst>
      <p:ext uri="{BB962C8B-B14F-4D97-AF65-F5344CB8AC3E}">
        <p14:creationId xmlns:p14="http://schemas.microsoft.com/office/powerpoint/2010/main" val="3605830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2</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2" name="Прямокутник 11"/>
          <p:cNvSpPr/>
          <p:nvPr/>
        </p:nvSpPr>
        <p:spPr>
          <a:xfrm>
            <a:off x="0" y="980728"/>
            <a:ext cx="9144000" cy="5355312"/>
          </a:xfrm>
          <a:prstGeom prst="rect">
            <a:avLst/>
          </a:prstGeom>
        </p:spPr>
        <p:txBody>
          <a:bodyPr wrap="square">
            <a:spAutoFit/>
          </a:bodyPr>
          <a:lstStyle/>
          <a:p>
            <a:r>
              <a:rPr lang="uk-UA" sz="2000" b="1" dirty="0" smtClean="0">
                <a:latin typeface="Trebuchet MS" pitchFamily="34" charset="0"/>
              </a:rPr>
              <a:t>Античність</a:t>
            </a:r>
          </a:p>
          <a:p>
            <a:r>
              <a:rPr lang="uk-UA" dirty="0" smtClean="0">
                <a:latin typeface="Trebuchet MS" pitchFamily="34" charset="0"/>
              </a:rPr>
              <a:t>Концепція атома як найменшої неподільної частинки матерії вперше була запропонована на початку </a:t>
            </a:r>
            <a:r>
              <a:rPr lang="en-US" dirty="0" smtClean="0">
                <a:latin typeface="Trebuchet MS" pitchFamily="34" charset="0"/>
              </a:rPr>
              <a:t>I </a:t>
            </a:r>
            <a:r>
              <a:rPr lang="uk-UA" dirty="0" smtClean="0">
                <a:latin typeface="Trebuchet MS" pitchFamily="34" charset="0"/>
              </a:rPr>
              <a:t>тисячоліття до н. е. фінікійським вченим Мохом. Його погляди в 5 столітті до нашої ери розвинув грецький філософ </a:t>
            </a:r>
            <a:r>
              <a:rPr lang="uk-UA" dirty="0" err="1" smtClean="0">
                <a:latin typeface="Trebuchet MS" pitchFamily="34" charset="0"/>
              </a:rPr>
              <a:t>Левкіпп</a:t>
            </a:r>
            <a:r>
              <a:rPr lang="uk-UA" dirty="0" smtClean="0">
                <a:latin typeface="Trebuchet MS" pitchFamily="34" charset="0"/>
              </a:rPr>
              <a:t>. Потім естафету підхопив учень </a:t>
            </a:r>
            <a:r>
              <a:rPr lang="uk-UA" dirty="0" err="1" smtClean="0">
                <a:latin typeface="Trebuchet MS" pitchFamily="34" charset="0"/>
              </a:rPr>
              <a:t>Левкіппа</a:t>
            </a:r>
            <a:r>
              <a:rPr lang="uk-UA" dirty="0" smtClean="0">
                <a:latin typeface="Trebuchet MS" pitchFamily="34" charset="0"/>
              </a:rPr>
              <a:t> </a:t>
            </a:r>
            <a:r>
              <a:rPr lang="uk-UA" dirty="0" err="1" smtClean="0">
                <a:latin typeface="Trebuchet MS" pitchFamily="34" charset="0"/>
              </a:rPr>
              <a:t>Демокріт</a:t>
            </a:r>
            <a:r>
              <a:rPr lang="uk-UA" dirty="0" smtClean="0">
                <a:latin typeface="Trebuchet MS" pitchFamily="34" charset="0"/>
              </a:rPr>
              <a:t> - який, власне, і запровадив в науковий обіг термін «атом». </a:t>
            </a:r>
          </a:p>
          <a:p>
            <a:r>
              <a:rPr lang="uk-UA" dirty="0" smtClean="0">
                <a:latin typeface="Trebuchet MS" pitchFamily="34" charset="0"/>
              </a:rPr>
              <a:t>За </a:t>
            </a:r>
            <a:r>
              <a:rPr lang="uk-UA" dirty="0" err="1" smtClean="0">
                <a:latin typeface="Trebuchet MS" pitchFamily="34" charset="0"/>
              </a:rPr>
              <a:t>Демокрітом</a:t>
            </a:r>
            <a:r>
              <a:rPr lang="uk-UA" dirty="0" smtClean="0">
                <a:latin typeface="Trebuchet MS" pitchFamily="34" charset="0"/>
              </a:rPr>
              <a:t>, вся природа складається з атомів, найдрібніших часток речовини, які спочивають чи рухаються в абсолютно пустому просторі. Всі атоми мають просту форму, а атоми одного сорту є тотожними; різноманіття природи відображає різноманіття форм атомів і різноманіття способів, в які атоми можуть зчіплюватись між собою. І </a:t>
            </a:r>
            <a:r>
              <a:rPr lang="uk-UA" dirty="0" err="1" smtClean="0">
                <a:latin typeface="Trebuchet MS" pitchFamily="34" charset="0"/>
              </a:rPr>
              <a:t>Демокріт</a:t>
            </a:r>
            <a:r>
              <a:rPr lang="uk-UA" dirty="0" smtClean="0">
                <a:latin typeface="Trebuchet MS" pitchFamily="34" charset="0"/>
              </a:rPr>
              <a:t>, і </a:t>
            </a:r>
            <a:r>
              <a:rPr lang="uk-UA" dirty="0" err="1" smtClean="0">
                <a:latin typeface="Trebuchet MS" pitchFamily="34" charset="0"/>
              </a:rPr>
              <a:t>Левкіп</a:t>
            </a:r>
            <a:r>
              <a:rPr lang="uk-UA" dirty="0" smtClean="0">
                <a:latin typeface="Trebuchet MS" pitchFamily="34" charset="0"/>
              </a:rPr>
              <a:t> вважали, що атоми, почавши рухатись, продовжують рухатись за законами природи.</a:t>
            </a:r>
          </a:p>
          <a:p>
            <a:r>
              <a:rPr lang="uk-UA" dirty="0" smtClean="0">
                <a:latin typeface="Trebuchet MS" pitchFamily="34" charset="0"/>
              </a:rPr>
              <a:t>Ідеї </a:t>
            </a:r>
            <a:r>
              <a:rPr lang="uk-UA" dirty="0" err="1" smtClean="0">
                <a:latin typeface="Trebuchet MS" pitchFamily="34" charset="0"/>
              </a:rPr>
              <a:t>Левкіпа</a:t>
            </a:r>
            <a:r>
              <a:rPr lang="uk-UA" dirty="0" smtClean="0">
                <a:latin typeface="Trebuchet MS" pitchFamily="34" charset="0"/>
              </a:rPr>
              <a:t> та </a:t>
            </a:r>
            <a:r>
              <a:rPr lang="uk-UA" dirty="0" err="1" smtClean="0">
                <a:latin typeface="Trebuchet MS" pitchFamily="34" charset="0"/>
              </a:rPr>
              <a:t>Демокріта</a:t>
            </a:r>
            <a:r>
              <a:rPr lang="uk-UA" dirty="0" smtClean="0">
                <a:latin typeface="Trebuchet MS" pitchFamily="34" charset="0"/>
              </a:rPr>
              <a:t> не могли служити задовільною основою теорії речовини у фізичному плані, оскільки не пояснювали, ні з чого складаються атоми, ні чому атоми неподільні. </a:t>
            </a:r>
          </a:p>
          <a:p>
            <a:r>
              <a:rPr lang="uk-UA" dirty="0" smtClean="0">
                <a:latin typeface="Trebuchet MS" pitchFamily="34" charset="0"/>
              </a:rPr>
              <a:t>Римський поет Тит </a:t>
            </a:r>
            <a:r>
              <a:rPr lang="uk-UA" dirty="0" err="1" smtClean="0">
                <a:latin typeface="Trebuchet MS" pitchFamily="34" charset="0"/>
              </a:rPr>
              <a:t>Лукрецій</a:t>
            </a:r>
            <a:r>
              <a:rPr lang="uk-UA" dirty="0" smtClean="0">
                <a:latin typeface="Trebuchet MS" pitchFamily="34" charset="0"/>
              </a:rPr>
              <a:t> Кар (96—55 роки до н. е.) у своїй поемі «</a:t>
            </a:r>
            <a:r>
              <a:rPr lang="uk-UA" i="1" dirty="0" smtClean="0">
                <a:latin typeface="Trebuchet MS" pitchFamily="34" charset="0"/>
              </a:rPr>
              <a:t>Про природу речей</a:t>
            </a:r>
            <a:r>
              <a:rPr lang="uk-UA" dirty="0" smtClean="0">
                <a:latin typeface="Trebuchet MS" pitchFamily="34" charset="0"/>
              </a:rPr>
              <a:t>» (лат. «</a:t>
            </a:r>
            <a:r>
              <a:rPr lang="en-US" dirty="0" smtClean="0">
                <a:latin typeface="Trebuchet MS" pitchFamily="34" charset="0"/>
              </a:rPr>
              <a:t>De </a:t>
            </a:r>
            <a:r>
              <a:rPr lang="en-US" dirty="0" err="1" smtClean="0">
                <a:latin typeface="Trebuchet MS" pitchFamily="34" charset="0"/>
              </a:rPr>
              <a:t>rerum</a:t>
            </a:r>
            <a:r>
              <a:rPr lang="en-US" dirty="0" smtClean="0">
                <a:latin typeface="Trebuchet MS" pitchFamily="34" charset="0"/>
              </a:rPr>
              <a:t> </a:t>
            </a:r>
            <a:r>
              <a:rPr lang="en-US" dirty="0" err="1" smtClean="0">
                <a:latin typeface="Trebuchet MS" pitchFamily="34" charset="0"/>
              </a:rPr>
              <a:t>natura</a:t>
            </a:r>
            <a:r>
              <a:rPr lang="en-US" dirty="0" smtClean="0">
                <a:latin typeface="Trebuchet MS" pitchFamily="34" charset="0"/>
              </a:rPr>
              <a:t>») </a:t>
            </a:r>
            <a:r>
              <a:rPr lang="uk-UA" dirty="0" smtClean="0">
                <a:latin typeface="Trebuchet MS" pitchFamily="34" charset="0"/>
              </a:rPr>
              <a:t>детально вибудував факти, які свідчать на користь атомістичної теорії. Наприклад, вітер, який дує з великою силою, хоча ніхто не може його бачити, напевне складається з часток, замалих щоб їх розгледіти.</a:t>
            </a:r>
            <a:endParaRPr lang="uk-UA" dirty="0">
              <a:latin typeface="Trebuchet MS" pitchFamily="34" charset="0"/>
            </a:endParaRPr>
          </a:p>
        </p:txBody>
      </p:sp>
      <p:pic>
        <p:nvPicPr>
          <p:cNvPr id="14" name="Рисунок 13"/>
          <p:cNvPicPr>
            <a:picLocks noChangeAspect="1"/>
          </p:cNvPicPr>
          <p:nvPr/>
        </p:nvPicPr>
        <p:blipFill>
          <a:blip r:embed="rId3"/>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29</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Броунівський рух</a:t>
            </a:r>
            <a:endParaRPr lang="uk-UA" sz="2000" b="1" dirty="0">
              <a:latin typeface="Trebuchet MS" pitchFamily="34" charset="0"/>
            </a:endParaRPr>
          </a:p>
        </p:txBody>
      </p:sp>
      <p:sp>
        <p:nvSpPr>
          <p:cNvPr id="2" name="Прямокутник 1"/>
          <p:cNvSpPr/>
          <p:nvPr/>
        </p:nvSpPr>
        <p:spPr>
          <a:xfrm>
            <a:off x="18521" y="856251"/>
            <a:ext cx="5201552" cy="5632311"/>
          </a:xfrm>
          <a:prstGeom prst="rect">
            <a:avLst/>
          </a:prstGeom>
        </p:spPr>
        <p:txBody>
          <a:bodyPr wrap="square">
            <a:spAutoFit/>
          </a:bodyPr>
          <a:lstStyle/>
          <a:p>
            <a:r>
              <a:rPr lang="uk-UA" dirty="0">
                <a:latin typeface="Trebuchet MS" panose="020B0603020202020204" pitchFamily="34" charset="0"/>
              </a:rPr>
              <a:t>Броунівський рух — невпорядкований, хаотичний рух частинки під дією нерівномірних ударів молекул речовини з різних боків у розчинах. Названий на честь ботаніка Роберта </a:t>
            </a:r>
            <a:r>
              <a:rPr lang="uk-UA" dirty="0" err="1">
                <a:latin typeface="Trebuchet MS" panose="020B0603020202020204" pitchFamily="34" charset="0"/>
              </a:rPr>
              <a:t>Броуна</a:t>
            </a:r>
            <a:r>
              <a:rPr lang="uk-UA" dirty="0">
                <a:latin typeface="Trebuchet MS" panose="020B0603020202020204" pitchFamily="34" charset="0"/>
              </a:rPr>
              <a:t>, який спостерігав це явище під мікроскопом у 1827 р. Теорію броунівського руху сформулював у 1905 р. Альберт Ейнштейн.</a:t>
            </a:r>
          </a:p>
          <a:p>
            <a:endParaRPr lang="uk-UA" dirty="0">
              <a:latin typeface="Trebuchet MS" panose="020B0603020202020204" pitchFamily="34" charset="0"/>
            </a:endParaRPr>
          </a:p>
          <a:p>
            <a:r>
              <a:rPr lang="uk-UA" dirty="0">
                <a:latin typeface="Trebuchet MS" panose="020B0603020202020204" pitchFamily="34" charset="0"/>
              </a:rPr>
              <a:t>Відкриття й пояснення броунівського руху мало велике значення для фізики, оскільки було свідченням теплового руху молекул. </a:t>
            </a:r>
            <a:r>
              <a:rPr lang="uk-UA" dirty="0" err="1" smtClean="0">
                <a:latin typeface="Trebuchet MS" panose="020B0603020202020204" pitchFamily="34" charset="0"/>
              </a:rPr>
              <a:t>Броун</a:t>
            </a:r>
            <a:r>
              <a:rPr lang="uk-UA" dirty="0" smtClean="0">
                <a:latin typeface="Trebuchet MS" panose="020B0603020202020204" pitchFamily="34" charset="0"/>
              </a:rPr>
              <a:t> відкрив </a:t>
            </a:r>
            <a:r>
              <a:rPr lang="uk-UA" dirty="0">
                <a:latin typeface="Trebuchet MS" panose="020B0603020202020204" pitchFamily="34" charset="0"/>
              </a:rPr>
              <a:t>хаотичний рух спор плауна у воді. Рух завислих частинок відбувався внаслідок руху молекул. Молекули рідини зіштовхуються з завислими у ній частинками, отже й передають їм імпульс. Таким же чином рухаються частинки фарби у воді, пилинки в променях світла (хоча на рух пилинок також впливають і </a:t>
            </a:r>
            <a:r>
              <a:rPr lang="uk-UA" dirty="0" err="1">
                <a:latin typeface="Trebuchet MS" panose="020B0603020202020204" pitchFamily="34" charset="0"/>
              </a:rPr>
              <a:t>мікропотоки</a:t>
            </a:r>
            <a:r>
              <a:rPr lang="uk-UA" dirty="0">
                <a:latin typeface="Trebuchet MS" panose="020B0603020202020204" pitchFamily="34" charset="0"/>
              </a:rPr>
              <a:t> в повітрі) тощо.</a:t>
            </a:r>
          </a:p>
        </p:txBody>
      </p:sp>
      <p:pic>
        <p:nvPicPr>
          <p:cNvPr id="2050" name="Picture 2" descr="https://upload.wikimedia.org/wikipedia/commons/thumb/c/c2/Brownian_motion_large.gif/220px-Brownian_motion_lar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1412776"/>
            <a:ext cx="3816423" cy="3816424"/>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b/bd/Brownian_hierarchical.svg/220px-Brownian_hierarchical.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195" y="980728"/>
            <a:ext cx="4715860" cy="49302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sp>
        <p:nvSpPr>
          <p:cNvPr id="11" name="TextBox 10"/>
          <p:cNvSpPr txBox="1"/>
          <p:nvPr/>
        </p:nvSpPr>
        <p:spPr>
          <a:xfrm>
            <a:off x="8532440" y="6525344"/>
            <a:ext cx="611560" cy="369332"/>
          </a:xfrm>
          <a:prstGeom prst="rect">
            <a:avLst/>
          </a:prstGeom>
          <a:noFill/>
        </p:spPr>
        <p:txBody>
          <a:bodyPr wrap="square" rtlCol="0">
            <a:spAutoFit/>
          </a:bodyPr>
          <a:lstStyle/>
          <a:p>
            <a:pPr algn="r"/>
            <a:r>
              <a:rPr lang="uk-UA" dirty="0" smtClean="0">
                <a:latin typeface="Trebuchet MS" pitchFamily="34" charset="0"/>
              </a:rPr>
              <a:t>  30</a:t>
            </a:r>
            <a:endParaRPr lang="uk-UA" dirty="0">
              <a:latin typeface="Trebuchet MS" pitchFamily="34" charset="0"/>
            </a:endParaRPr>
          </a:p>
        </p:txBody>
      </p:sp>
      <p:sp>
        <p:nvSpPr>
          <p:cNvPr id="12" name="TextBox 11"/>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Броунівський рух</a:t>
            </a:r>
            <a:endParaRPr lang="uk-UA" sz="2000" b="1" dirty="0">
              <a:latin typeface="Trebuchet MS" pitchFamily="34" charset="0"/>
            </a:endParaRPr>
          </a:p>
        </p:txBody>
      </p:sp>
      <mc:AlternateContent xmlns:mc="http://schemas.openxmlformats.org/markup-compatibility/2006" xmlns:a14="http://schemas.microsoft.com/office/drawing/2010/main">
        <mc:Choice Requires="a14">
          <p:sp>
            <p:nvSpPr>
              <p:cNvPr id="2" name="Прямокутник 1"/>
              <p:cNvSpPr/>
              <p:nvPr/>
            </p:nvSpPr>
            <p:spPr>
              <a:xfrm>
                <a:off x="0" y="836712"/>
                <a:ext cx="4572000" cy="5651099"/>
              </a:xfrm>
              <a:prstGeom prst="rect">
                <a:avLst/>
              </a:prstGeom>
            </p:spPr>
            <p:txBody>
              <a:bodyPr wrap="square">
                <a:spAutoFit/>
              </a:bodyPr>
              <a:lstStyle/>
              <a:p>
                <a:pPr indent="269875">
                  <a:spcAft>
                    <a:spcPts val="0"/>
                  </a:spcAft>
                </a:pPr>
                <a:r>
                  <a:rPr lang="uk-UA" dirty="0">
                    <a:latin typeface="Trebuchet MS" panose="020B0603020202020204" pitchFamily="34" charset="0"/>
                    <a:ea typeface="Calibri" panose="020F0502020204030204" pitchFamily="34" charset="0"/>
                    <a:cs typeface="Times New Roman" panose="02020603050405020304" pitchFamily="18" charset="0"/>
                  </a:rPr>
                  <a:t>Досліди свідчать, що інтенсивність броунівського руху тим більша, чим вища температура рідини, що ще раз підтверджує безпосередній зв'язок броунівського руху з тепловим рухом молекул. Перша кількісна теорія броунівського руху з’явилася у 1905. Її автором був Альберт Ейнштейн. Він записав рівняння, яке враховувало хаотичність сили, що діє на броунівську частинку, і, розв’язавши його, отримав співвідношення</a:t>
                </a:r>
                <a:endParaRPr lang="uk-UA" sz="1400" dirty="0">
                  <a:effectLst/>
                  <a:latin typeface="Trebuchet MS" panose="020B0603020202020204" pitchFamily="34" charset="0"/>
                  <a:ea typeface="Calibri" panose="020F0502020204030204" pitchFamily="34" charset="0"/>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d>
                        <m:dPr>
                          <m:begChr m:val="〈"/>
                          <m:endChr m:val="〉"/>
                          <m:ctrlPr>
                            <a:rPr lang="uk-UA"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uk-UA" i="1">
                                  <a:effectLst/>
                                  <a:latin typeface="Cambria Math" panose="02040503050406030204" pitchFamily="18" charset="0"/>
                                  <a:ea typeface="Calibri" panose="020F0502020204030204" pitchFamily="34" charset="0"/>
                                  <a:cs typeface="Times New Roman" panose="02020603050405020304" pitchFamily="18" charset="0"/>
                                </a:rPr>
                              </m:ctrlPr>
                            </m:sSupPr>
                            <m:e>
                              <m:r>
                                <a:rPr lang="uk-UA" i="1">
                                  <a:effectLst/>
                                  <a:latin typeface="Cambria Math" panose="02040503050406030204" pitchFamily="18" charset="0"/>
                                  <a:ea typeface="Calibri" panose="020F0502020204030204" pitchFamily="34" charset="0"/>
                                  <a:cs typeface="Times New Roman" panose="02020603050405020304" pitchFamily="18" charset="0"/>
                                </a:rPr>
                                <m:t>𝑥</m:t>
                              </m:r>
                            </m:e>
                            <m:sup>
                              <m:r>
                                <a:rPr lang="uk-UA"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uk-UA" i="1">
                          <a:effectLst/>
                          <a:latin typeface="Cambria Math" panose="02040503050406030204" pitchFamily="18" charset="0"/>
                          <a:ea typeface="Calibri" panose="020F0502020204030204" pitchFamily="34" charset="0"/>
                          <a:cs typeface="Times New Roman" panose="02020603050405020304" pitchFamily="18" charset="0"/>
                        </a:rPr>
                        <m:t>=</m:t>
                      </m:r>
                      <m:f>
                        <m:fPr>
                          <m:ctrlPr>
                            <a:rPr lang="uk-UA" i="1">
                              <a:effectLst/>
                              <a:latin typeface="Cambria Math" panose="02040503050406030204" pitchFamily="18" charset="0"/>
                              <a:ea typeface="Calibri" panose="020F0502020204030204" pitchFamily="34" charset="0"/>
                              <a:cs typeface="Times New Roman" panose="02020603050405020304" pitchFamily="18" charset="0"/>
                            </a:rPr>
                          </m:ctrlPr>
                        </m:fPr>
                        <m:num>
                          <m:r>
                            <a:rPr lang="uk-UA" i="1">
                              <a:effectLst/>
                              <a:latin typeface="Cambria Math" panose="02040503050406030204" pitchFamily="18" charset="0"/>
                              <a:ea typeface="Calibri" panose="020F0502020204030204" pitchFamily="34" charset="0"/>
                              <a:cs typeface="Times New Roman" panose="02020603050405020304" pitchFamily="18" charset="0"/>
                            </a:rPr>
                            <m:t>𝑘𝑇</m:t>
                          </m:r>
                        </m:num>
                        <m:den>
                          <m:r>
                            <a:rPr lang="uk-UA" i="1">
                              <a:effectLst/>
                              <a:latin typeface="Cambria Math" panose="02040503050406030204" pitchFamily="18" charset="0"/>
                              <a:ea typeface="Calibri" panose="020F0502020204030204" pitchFamily="34" charset="0"/>
                              <a:cs typeface="Times New Roman" panose="02020603050405020304" pitchFamily="18" charset="0"/>
                            </a:rPr>
                            <m:t>2</m:t>
                          </m:r>
                          <m:r>
                            <a:rPr lang="uk-UA" i="1">
                              <a:effectLst/>
                              <a:latin typeface="Cambria Math" panose="02040503050406030204" pitchFamily="18" charset="0"/>
                              <a:ea typeface="Calibri" panose="020F0502020204030204" pitchFamily="34" charset="0"/>
                              <a:cs typeface="Times New Roman" panose="02020603050405020304" pitchFamily="18" charset="0"/>
                            </a:rPr>
                            <m:t>𝜂𝜋</m:t>
                          </m:r>
                          <m:r>
                            <a:rPr lang="uk-UA" i="1">
                              <a:effectLst/>
                              <a:latin typeface="Cambria Math" panose="02040503050406030204" pitchFamily="18" charset="0"/>
                              <a:ea typeface="Calibri" panose="020F0502020204030204" pitchFamily="34" charset="0"/>
                              <a:cs typeface="Times New Roman" panose="02020603050405020304" pitchFamily="18" charset="0"/>
                            </a:rPr>
                            <m:t>𝑟</m:t>
                          </m:r>
                        </m:den>
                      </m:f>
                      <m:r>
                        <a:rPr lang="uk-UA" i="1">
                          <a:effectLst/>
                          <a:latin typeface="Cambria Math" panose="02040503050406030204" pitchFamily="18" charset="0"/>
                          <a:ea typeface="Calibri" panose="020F0502020204030204" pitchFamily="34" charset="0"/>
                          <a:cs typeface="Times New Roman" panose="02020603050405020304" pitchFamily="18" charset="0"/>
                        </a:rPr>
                        <m:t>𝑡</m:t>
                      </m:r>
                      <m:r>
                        <a:rPr lang="uk-UA"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uk-UA" sz="1400" dirty="0">
                  <a:effectLst/>
                  <a:latin typeface="Trebuchet MS" panose="020B0603020202020204" pitchFamily="34" charset="0"/>
                  <a:ea typeface="Calibri" panose="020F0502020204030204" pitchFamily="34" charset="0"/>
                  <a:cs typeface="Times New Roman" panose="02020603050405020304" pitchFamily="18" charset="0"/>
                </a:endParaRPr>
              </a:p>
              <a:p>
                <a:pPr algn="just">
                  <a:spcAft>
                    <a:spcPts val="0"/>
                  </a:spcAft>
                </a:pPr>
                <a:r>
                  <a:rPr lang="uk-UA" dirty="0">
                    <a:effectLst/>
                    <a:latin typeface="Trebuchet MS" panose="020B0603020202020204" pitchFamily="34" charset="0"/>
                    <a:ea typeface="Calibri" panose="020F0502020204030204" pitchFamily="34" charset="0"/>
                    <a:cs typeface="Times New Roman" panose="02020603050405020304" pitchFamily="18" charset="0"/>
                  </a:rPr>
                  <a:t>де </a:t>
                </a:r>
                <a14:m>
                  <m:oMath xmlns:m="http://schemas.openxmlformats.org/officeDocument/2006/math">
                    <m:d>
                      <m:dPr>
                        <m:begChr m:val="〈"/>
                        <m:endChr m:val="〉"/>
                        <m:ctrlPr>
                          <a:rPr lang="uk-UA"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uk-UA" i="1">
                                <a:effectLst/>
                                <a:latin typeface="Cambria Math" panose="02040503050406030204" pitchFamily="18" charset="0"/>
                                <a:ea typeface="Calibri" panose="020F0502020204030204" pitchFamily="34" charset="0"/>
                                <a:cs typeface="Times New Roman" panose="02020603050405020304" pitchFamily="18" charset="0"/>
                              </a:rPr>
                            </m:ctrlPr>
                          </m:sSupPr>
                          <m:e>
                            <m:r>
                              <a:rPr lang="uk-UA" i="1">
                                <a:effectLst/>
                                <a:latin typeface="Cambria Math" panose="02040503050406030204" pitchFamily="18" charset="0"/>
                                <a:ea typeface="Calibri" panose="020F0502020204030204" pitchFamily="34" charset="0"/>
                                <a:cs typeface="Times New Roman" panose="02020603050405020304" pitchFamily="18" charset="0"/>
                              </a:rPr>
                              <m:t>𝑥</m:t>
                            </m:r>
                          </m:e>
                          <m:sup>
                            <m:r>
                              <a:rPr lang="uk-UA" i="1">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середнє значення квадрата зміщення броунівської частинки вздовж осі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за час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𝑡</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𝑇</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абсолютна температура рідини,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𝑟</m:t>
                    </m:r>
                  </m:oMath>
                </a14:m>
                <a:r>
                  <a:rPr lang="uk-UA" dirty="0">
                    <a:effectLst/>
                    <a:latin typeface="Trebuchet MS" panose="020B0603020202020204" pitchFamily="34" charset="0"/>
                    <a:ea typeface="Times New Roman" panose="02020603050405020304" pitchFamily="18" charset="0"/>
                    <a:cs typeface="Times New Roman" panose="02020603050405020304" pitchFamily="18" charset="0"/>
                  </a:rPr>
                  <a:t> –</a:t>
                </a:r>
                <a:r>
                  <a:rPr lang="uk-UA" dirty="0">
                    <a:effectLst/>
                    <a:latin typeface="Trebuchet MS" panose="020B0603020202020204" pitchFamily="34" charset="0"/>
                    <a:ea typeface="Calibri" panose="020F0502020204030204" pitchFamily="34" charset="0"/>
                    <a:cs typeface="Times New Roman" panose="02020603050405020304" pitchFamily="18" charset="0"/>
                  </a:rPr>
                  <a:t> радіус частинки,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𝜂</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динамічна в’язкість а </a:t>
                </a:r>
                <a14:m>
                  <m:oMath xmlns:m="http://schemas.openxmlformats.org/officeDocument/2006/math">
                    <m:r>
                      <a:rPr lang="uk-UA"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uk-UA" dirty="0">
                    <a:effectLst/>
                    <a:latin typeface="Trebuchet MS" panose="020B0603020202020204" pitchFamily="34" charset="0"/>
                    <a:ea typeface="Calibri" panose="020F0502020204030204" pitchFamily="34" charset="0"/>
                    <a:cs typeface="Times New Roman" panose="02020603050405020304" pitchFamily="18" charset="0"/>
                  </a:rPr>
                  <a:t> – стала </a:t>
                </a:r>
                <a:r>
                  <a:rPr lang="uk-UA" dirty="0" err="1">
                    <a:effectLst/>
                    <a:latin typeface="Trebuchet MS" panose="020B0603020202020204" pitchFamily="34" charset="0"/>
                    <a:ea typeface="Calibri" panose="020F0502020204030204" pitchFamily="34" charset="0"/>
                    <a:cs typeface="Times New Roman" panose="02020603050405020304" pitchFamily="18" charset="0"/>
                  </a:rPr>
                  <a:t>Больцмана</a:t>
                </a:r>
                <a:r>
                  <a:rPr lang="uk-UA" dirty="0">
                    <a:effectLst/>
                    <a:latin typeface="Trebuchet MS" panose="020B0603020202020204" pitchFamily="34" charset="0"/>
                    <a:ea typeface="Calibri" panose="020F0502020204030204" pitchFamily="34" charset="0"/>
                    <a:cs typeface="Times New Roman" panose="02020603050405020304" pitchFamily="18" charset="0"/>
                  </a:rPr>
                  <a:t>.</a:t>
                </a:r>
                <a:endParaRPr lang="uk-UA" sz="1400" dirty="0">
                  <a:effectLst/>
                  <a:latin typeface="Trebuchet MS" panose="020B0603020202020204" pitchFamily="34" charset="0"/>
                  <a:ea typeface="Calibri" panose="020F0502020204030204" pitchFamily="34" charset="0"/>
                  <a:cs typeface="Times New Roman" panose="02020603050405020304" pitchFamily="18" charset="0"/>
                </a:endParaRPr>
              </a:p>
            </p:txBody>
          </p:sp>
        </mc:Choice>
        <mc:Fallback xmlns="">
          <p:sp>
            <p:nvSpPr>
              <p:cNvPr id="2" name="Прямокутник 1"/>
              <p:cNvSpPr>
                <a:spLocks noRot="1" noChangeAspect="1" noMove="1" noResize="1" noEditPoints="1" noAdjustHandles="1" noChangeArrowheads="1" noChangeShapeType="1" noTextEdit="1"/>
              </p:cNvSpPr>
              <p:nvPr/>
            </p:nvSpPr>
            <p:spPr>
              <a:xfrm>
                <a:off x="0" y="836712"/>
                <a:ext cx="4572000" cy="5651099"/>
              </a:xfrm>
              <a:prstGeom prst="rect">
                <a:avLst/>
              </a:prstGeom>
              <a:blipFill rotWithShape="0">
                <a:blip r:embed="rId5"/>
                <a:stretch>
                  <a:fillRect l="-1067" t="-647" r="-1067" b="-647"/>
                </a:stretch>
              </a:blipFill>
            </p:spPr>
            <p:txBody>
              <a:bodyPr/>
              <a:lstStyle/>
              <a:p>
                <a:r>
                  <a:rPr lang="uk-UA">
                    <a:noFill/>
                  </a:rPr>
                  <a:t> </a:t>
                </a:r>
              </a:p>
            </p:txBody>
          </p:sp>
        </mc:Fallback>
      </mc:AlternateContent>
      <p:pic>
        <p:nvPicPr>
          <p:cNvPr id="14" name="Рисунок 13"/>
          <p:cNvPicPr>
            <a:picLocks noChangeAspect="1"/>
          </p:cNvPicPr>
          <p:nvPr/>
        </p:nvPicPr>
        <p:blipFill>
          <a:blip r:embed="rId6"/>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1267025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04448" y="6525344"/>
            <a:ext cx="539552" cy="369332"/>
          </a:xfrm>
          <a:prstGeom prst="rect">
            <a:avLst/>
          </a:prstGeom>
          <a:noFill/>
        </p:spPr>
        <p:txBody>
          <a:bodyPr wrap="square" rtlCol="0">
            <a:spAutoFit/>
          </a:bodyPr>
          <a:lstStyle/>
          <a:p>
            <a:pPr algn="r"/>
            <a:r>
              <a:rPr lang="uk-UA" dirty="0" smtClean="0">
                <a:latin typeface="Trebuchet MS" pitchFamily="34" charset="0"/>
              </a:rPr>
              <a:t> 31</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Резюме</a:t>
            </a:r>
            <a:endParaRPr lang="uk-UA" sz="2000" b="1" dirty="0">
              <a:latin typeface="Trebuchet MS" pitchFamily="34" charset="0"/>
            </a:endParaRPr>
          </a:p>
        </p:txBody>
      </p:sp>
      <p:pic>
        <p:nvPicPr>
          <p:cNvPr id="14" name="Рисунок 13" descr="fizyk-vyvchaje-atomy.jpg"/>
          <p:cNvPicPr>
            <a:picLocks noChangeAspect="1"/>
          </p:cNvPicPr>
          <p:nvPr/>
        </p:nvPicPr>
        <p:blipFill>
          <a:blip r:embed="rId3" cstate="print"/>
          <a:stretch>
            <a:fillRect/>
          </a:stretch>
        </p:blipFill>
        <p:spPr>
          <a:xfrm>
            <a:off x="677497" y="1340768"/>
            <a:ext cx="7789005" cy="4392488"/>
          </a:xfrm>
          <a:prstGeom prst="rect">
            <a:avLst/>
          </a:prstGeom>
        </p:spPr>
      </p:pic>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4196480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Фізика</a:t>
            </a: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9" name="TextBox 8"/>
          <p:cNvSpPr txBox="1"/>
          <p:nvPr/>
        </p:nvSpPr>
        <p:spPr>
          <a:xfrm>
            <a:off x="0" y="1"/>
            <a:ext cx="7956376" cy="461665"/>
          </a:xfrm>
          <a:prstGeom prst="rect">
            <a:avLst/>
          </a:prstGeom>
          <a:noFill/>
        </p:spPr>
        <p:txBody>
          <a:bodyPr wrap="square" rtlCol="0">
            <a:spAutoFit/>
          </a:bodyPr>
          <a:lstStyle/>
          <a:p>
            <a:r>
              <a:rPr lang="uk-UA" sz="2400" b="1" smtClean="0">
                <a:latin typeface="Trebuchet MS" pitchFamily="34" charset="0"/>
              </a:rPr>
              <a:t>Далі буде…</a:t>
            </a:r>
            <a:endParaRPr lang="uk-UA" sz="2400" b="1">
              <a:latin typeface="Trebuchet MS" pitchFamily="34" charset="0"/>
            </a:endParaRPr>
          </a:p>
        </p:txBody>
      </p:sp>
      <p:sp>
        <p:nvSpPr>
          <p:cNvPr id="11" name="TextBox 10"/>
          <p:cNvSpPr txBox="1"/>
          <p:nvPr/>
        </p:nvSpPr>
        <p:spPr>
          <a:xfrm>
            <a:off x="755576" y="1988840"/>
            <a:ext cx="8388424" cy="461665"/>
          </a:xfrm>
          <a:prstGeom prst="rect">
            <a:avLst/>
          </a:prstGeom>
          <a:noFill/>
        </p:spPr>
        <p:txBody>
          <a:bodyPr wrap="square" rtlCol="0">
            <a:spAutoFit/>
          </a:bodyPr>
          <a:lstStyle/>
          <a:p>
            <a:pPr algn="r"/>
            <a:r>
              <a:rPr lang="uk-UA" sz="2400" b="1" dirty="0" smtClean="0">
                <a:latin typeface="Trebuchet MS" pitchFamily="34" charset="0"/>
              </a:rPr>
              <a:t>…Класична механіка</a:t>
            </a:r>
            <a:endParaRPr lang="uk-UA" sz="2400" b="1" dirty="0">
              <a:latin typeface="Trebuchet MS" pitchFamily="34" charset="0"/>
            </a:endParaRPr>
          </a:p>
        </p:txBody>
      </p:sp>
      <p:pic>
        <p:nvPicPr>
          <p:cNvPr id="12" name="Рисунок 11"/>
          <p:cNvPicPr>
            <a:picLocks noChangeAspect="1"/>
          </p:cNvPicPr>
          <p:nvPr/>
        </p:nvPicPr>
        <p:blipFill>
          <a:blip r:embed="rId3"/>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35496" y="3415463"/>
            <a:ext cx="6659364" cy="3181889"/>
          </a:xfrm>
          <a:prstGeom prst="rect">
            <a:avLst/>
          </a:prstGeom>
          <a:noFill/>
          <a:ln w="9525">
            <a:noFill/>
            <a:miter lim="800000"/>
            <a:headEnd/>
            <a:tailEnd/>
          </a:ln>
          <a:effectLst/>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3</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2" name="Прямокутник 11"/>
          <p:cNvSpPr/>
          <p:nvPr/>
        </p:nvSpPr>
        <p:spPr>
          <a:xfrm>
            <a:off x="0" y="980728"/>
            <a:ext cx="9144000" cy="2062103"/>
          </a:xfrm>
          <a:prstGeom prst="rect">
            <a:avLst/>
          </a:prstGeom>
        </p:spPr>
        <p:txBody>
          <a:bodyPr wrap="square">
            <a:spAutoFit/>
          </a:bodyPr>
          <a:lstStyle/>
          <a:p>
            <a:r>
              <a:rPr lang="uk-UA" sz="2000" b="1" dirty="0" smtClean="0">
                <a:latin typeface="Trebuchet MS" pitchFamily="34" charset="0"/>
              </a:rPr>
              <a:t>Середньовіччя</a:t>
            </a:r>
          </a:p>
          <a:p>
            <a:r>
              <a:rPr lang="uk-UA" dirty="0" smtClean="0">
                <a:latin typeface="Trebuchet MS" pitchFamily="34" charset="0"/>
              </a:rPr>
              <a:t>Одна з перших теорій про будову атома, яка має вже сучасні обриси, була описана Галілеєм (1564—1642). За його теорією речовина складається з часток, які не перебувають в стані спокою, а під впливом тепла рухаються у всі сторони; тепло — є нічим іншим як рухом часток. Структура часток є складною, і якщо позбавити будь-яку частку її матеріальної оболонки, то зсередини бризне світло. Галілей був першим, хто, хоча й у фантастичній формі, представив будову атома. </a:t>
            </a:r>
          </a:p>
        </p:txBody>
      </p:sp>
      <p:sp>
        <p:nvSpPr>
          <p:cNvPr id="14" name="Прямокутник 13"/>
          <p:cNvSpPr/>
          <p:nvPr/>
        </p:nvSpPr>
        <p:spPr>
          <a:xfrm>
            <a:off x="0" y="3140968"/>
            <a:ext cx="5796136" cy="400110"/>
          </a:xfrm>
          <a:prstGeom prst="rect">
            <a:avLst/>
          </a:prstGeom>
        </p:spPr>
        <p:txBody>
          <a:bodyPr wrap="square">
            <a:spAutoFit/>
          </a:bodyPr>
          <a:lstStyle/>
          <a:p>
            <a:r>
              <a:rPr lang="uk-UA" sz="2000" b="1" dirty="0" smtClean="0">
                <a:latin typeface="Trebuchet MS" pitchFamily="34" charset="0"/>
              </a:rPr>
              <a:t>Новий час</a:t>
            </a:r>
          </a:p>
        </p:txBody>
      </p:sp>
      <p:sp>
        <p:nvSpPr>
          <p:cNvPr id="2" name="Прямокутник 1"/>
          <p:cNvSpPr/>
          <p:nvPr/>
        </p:nvSpPr>
        <p:spPr>
          <a:xfrm>
            <a:off x="5486757" y="3881279"/>
            <a:ext cx="3405723" cy="2585323"/>
          </a:xfrm>
          <a:prstGeom prst="rect">
            <a:avLst/>
          </a:prstGeom>
        </p:spPr>
        <p:txBody>
          <a:bodyPr wrap="square">
            <a:spAutoFit/>
          </a:bodyPr>
          <a:lstStyle/>
          <a:p>
            <a:r>
              <a:rPr lang="uk-UA" dirty="0" smtClean="0">
                <a:latin typeface="Trebuchet MS" pitchFamily="34" charset="0"/>
              </a:rPr>
              <a:t>Вільям Томсон (лорд Кельвін) запропонував вузлову модель атома. Однак вона виявилася малокорисною для практики і проіснувала </a:t>
            </a:r>
            <a:r>
              <a:rPr lang="uk-UA" dirty="0">
                <a:latin typeface="Trebuchet MS" pitchFamily="34" charset="0"/>
              </a:rPr>
              <a:t>всього 20 років (1870-1890</a:t>
            </a:r>
            <a:r>
              <a:rPr lang="uk-UA" dirty="0" smtClean="0">
                <a:latin typeface="Trebuchet MS" pitchFamily="34" charset="0"/>
              </a:rPr>
              <a:t>). Була </a:t>
            </a:r>
            <a:r>
              <a:rPr lang="uk-UA" dirty="0">
                <a:latin typeface="Trebuchet MS" pitchFamily="34" charset="0"/>
              </a:rPr>
              <a:t>замінена на гіпотезу “туманного атома” (“</a:t>
            </a:r>
            <a:r>
              <a:rPr lang="en-US" dirty="0">
                <a:latin typeface="Trebuchet MS" pitchFamily="34" charset="0"/>
              </a:rPr>
              <a:t>nebular atom</a:t>
            </a:r>
            <a:r>
              <a:rPr lang="uk-UA" dirty="0">
                <a:latin typeface="Trebuchet MS" pitchFamily="34" charset="0"/>
              </a:rPr>
              <a:t>”) </a:t>
            </a:r>
            <a:r>
              <a:rPr lang="uk-UA" dirty="0" smtClean="0">
                <a:latin typeface="Trebuchet MS" pitchFamily="34" charset="0"/>
              </a:rPr>
              <a:t>Джозефом Томсоном.</a:t>
            </a:r>
            <a:endParaRPr lang="uk-UA" dirty="0">
              <a:latin typeface="Trebuchet MS" pitchFamily="34" charset="0"/>
            </a:endParaRPr>
          </a:p>
        </p:txBody>
      </p:sp>
      <p:pic>
        <p:nvPicPr>
          <p:cNvPr id="15" name="Рисунок 14"/>
          <p:cNvPicPr>
            <a:picLocks noChangeAspect="1"/>
          </p:cNvPicPr>
          <p:nvPr/>
        </p:nvPicPr>
        <p:blipFill>
          <a:blip r:embed="rId4"/>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4</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4" name="Прямокутник 13"/>
          <p:cNvSpPr/>
          <p:nvPr/>
        </p:nvSpPr>
        <p:spPr>
          <a:xfrm>
            <a:off x="0" y="951162"/>
            <a:ext cx="8928992" cy="2616101"/>
          </a:xfrm>
          <a:prstGeom prst="rect">
            <a:avLst/>
          </a:prstGeom>
        </p:spPr>
        <p:txBody>
          <a:bodyPr wrap="square">
            <a:spAutoFit/>
          </a:bodyPr>
          <a:lstStyle/>
          <a:p>
            <a:r>
              <a:rPr lang="uk-UA" sz="2000" b="1" dirty="0" smtClean="0">
                <a:latin typeface="Trebuchet MS" pitchFamily="34" charset="0"/>
              </a:rPr>
              <a:t>Новий час</a:t>
            </a:r>
          </a:p>
          <a:p>
            <a:r>
              <a:rPr lang="uk-UA" dirty="0" smtClean="0">
                <a:latin typeface="Trebuchet MS" pitchFamily="34" charset="0"/>
              </a:rPr>
              <a:t>Модель «туманного атома» також виявилася малокорисною для практики, оскільки також погано пояснювала властивості речовини. У 1897 р. Джозеф Джон Томсон, вивчаючи катодні промені, відкрив електрон і прийшов до висновку, що вони є у кожному атомі. Таким чином, було спростоване припущення, що атоми є неподільними компонентами речовини. Він створив першу модель будови атома, яка отримала назву </a:t>
            </a:r>
            <a:r>
              <a:rPr lang="uk-UA" i="1" dirty="0" smtClean="0">
                <a:latin typeface="Trebuchet MS" pitchFamily="34" charset="0"/>
              </a:rPr>
              <a:t>моделі сливового пудингу</a:t>
            </a:r>
            <a:r>
              <a:rPr lang="uk-UA" dirty="0" smtClean="0">
                <a:latin typeface="Trebuchet MS" pitchFamily="34" charset="0"/>
              </a:rPr>
              <a:t>, де негативно заряджені електрони, що плавають в однорідній позитивно зарядженій сфері. </a:t>
            </a:r>
            <a:endParaRPr lang="uk-UA" dirty="0">
              <a:latin typeface="Trebuchet MS" pitchFamily="34" charset="0"/>
            </a:endParaRPr>
          </a:p>
        </p:txBody>
      </p:sp>
      <p:pic>
        <p:nvPicPr>
          <p:cNvPr id="16" name="Рисунок 15" descr="1463294125160047279.jpg"/>
          <p:cNvPicPr>
            <a:picLocks noChangeAspect="1"/>
          </p:cNvPicPr>
          <p:nvPr/>
        </p:nvPicPr>
        <p:blipFill>
          <a:blip r:embed="rId3" cstate="print"/>
          <a:stretch>
            <a:fillRect/>
          </a:stretch>
        </p:blipFill>
        <p:spPr>
          <a:xfrm>
            <a:off x="107504" y="3607816"/>
            <a:ext cx="5536329" cy="2730553"/>
          </a:xfrm>
          <a:prstGeom prst="rect">
            <a:avLst/>
          </a:prstGeom>
        </p:spPr>
      </p:pic>
      <p:sp>
        <p:nvSpPr>
          <p:cNvPr id="2" name="Прямокутник 1"/>
          <p:cNvSpPr/>
          <p:nvPr/>
        </p:nvSpPr>
        <p:spPr>
          <a:xfrm>
            <a:off x="5580112" y="3491666"/>
            <a:ext cx="3533555" cy="2862322"/>
          </a:xfrm>
          <a:prstGeom prst="rect">
            <a:avLst/>
          </a:prstGeom>
        </p:spPr>
        <p:txBody>
          <a:bodyPr wrap="square">
            <a:spAutoFit/>
          </a:bodyPr>
          <a:lstStyle/>
          <a:p>
            <a:r>
              <a:rPr lang="uk-UA" dirty="0">
                <a:latin typeface="Trebuchet MS" pitchFamily="34" charset="0"/>
              </a:rPr>
              <a:t>Ця модель була запропонована тим же Джозефом Томсоном в 1904 р.</a:t>
            </a:r>
          </a:p>
          <a:p>
            <a:endParaRPr lang="uk-UA" dirty="0">
              <a:latin typeface="Trebuchet MS" pitchFamily="34" charset="0"/>
            </a:endParaRPr>
          </a:p>
          <a:p>
            <a:r>
              <a:rPr lang="uk-UA" dirty="0">
                <a:latin typeface="Trebuchet MS" pitchFamily="34" charset="0"/>
              </a:rPr>
              <a:t>В тому ж 1904 році </a:t>
            </a:r>
            <a:r>
              <a:rPr lang="uk-UA" dirty="0" err="1">
                <a:latin typeface="Trebuchet MS" pitchFamily="34" charset="0"/>
              </a:rPr>
              <a:t>Хантаро</a:t>
            </a:r>
            <a:r>
              <a:rPr lang="uk-UA" dirty="0">
                <a:latin typeface="Trebuchet MS" pitchFamily="34" charset="0"/>
              </a:rPr>
              <a:t> </a:t>
            </a:r>
            <a:r>
              <a:rPr lang="uk-UA" dirty="0" err="1">
                <a:latin typeface="Trebuchet MS" pitchFamily="34" charset="0"/>
              </a:rPr>
              <a:t>Нагаока</a:t>
            </a:r>
            <a:r>
              <a:rPr lang="uk-UA" dirty="0">
                <a:latin typeface="Trebuchet MS" pitchFamily="34" charset="0"/>
              </a:rPr>
              <a:t> запропонував “планетарну” модель “</a:t>
            </a:r>
            <a:r>
              <a:rPr lang="uk-UA" dirty="0" err="1">
                <a:latin typeface="Trebuchet MS" pitchFamily="34" charset="0"/>
              </a:rPr>
              <a:t>сатурноподібного</a:t>
            </a:r>
            <a:r>
              <a:rPr lang="uk-UA" dirty="0">
                <a:latin typeface="Trebuchet MS" pitchFamily="34" charset="0"/>
              </a:rPr>
              <a:t>” атома із великим, позитивно зарядженим ядром.</a:t>
            </a:r>
          </a:p>
        </p:txBody>
      </p:sp>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extLst>
      <p:ext uri="{BB962C8B-B14F-4D97-AF65-F5344CB8AC3E}">
        <p14:creationId xmlns:p14="http://schemas.microsoft.com/office/powerpoint/2010/main" val="420965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5</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sp>
        <p:nvSpPr>
          <p:cNvPr id="12" name="Прямокутник 11"/>
          <p:cNvSpPr/>
          <p:nvPr/>
        </p:nvSpPr>
        <p:spPr>
          <a:xfrm>
            <a:off x="0" y="980728"/>
            <a:ext cx="9144000" cy="2616101"/>
          </a:xfrm>
          <a:prstGeom prst="rect">
            <a:avLst/>
          </a:prstGeom>
        </p:spPr>
        <p:txBody>
          <a:bodyPr wrap="square">
            <a:spAutoFit/>
          </a:bodyPr>
          <a:lstStyle/>
          <a:p>
            <a:r>
              <a:rPr lang="uk-UA" sz="2000" b="1" dirty="0" smtClean="0">
                <a:latin typeface="Trebuchet MS" pitchFamily="34" charset="0"/>
              </a:rPr>
              <a:t>Початок ХХ-го століття</a:t>
            </a:r>
          </a:p>
          <a:p>
            <a:r>
              <a:rPr lang="uk-UA" dirty="0" err="1" smtClean="0">
                <a:latin typeface="Trebuchet MS" pitchFamily="34" charset="0"/>
              </a:rPr>
              <a:t>“Модель</a:t>
            </a:r>
            <a:r>
              <a:rPr lang="uk-UA" dirty="0" smtClean="0">
                <a:latin typeface="Trebuchet MS" pitchFamily="34" charset="0"/>
              </a:rPr>
              <a:t> сливового </a:t>
            </a:r>
            <a:r>
              <a:rPr lang="uk-UA" dirty="0" err="1" smtClean="0">
                <a:latin typeface="Trebuchet MS" pitchFamily="34" charset="0"/>
              </a:rPr>
              <a:t>пудингу”</a:t>
            </a:r>
            <a:r>
              <a:rPr lang="uk-UA" dirty="0" smtClean="0">
                <a:latin typeface="Trebuchet MS" pitchFamily="34" charset="0"/>
              </a:rPr>
              <a:t> </a:t>
            </a:r>
            <a:r>
              <a:rPr lang="uk-UA" dirty="0" err="1" smtClean="0">
                <a:latin typeface="Trebuchet MS" pitchFamily="34" charset="0"/>
              </a:rPr>
              <a:t>Томпсона</a:t>
            </a:r>
            <a:r>
              <a:rPr lang="uk-UA" dirty="0" smtClean="0">
                <a:latin typeface="Trebuchet MS" pitchFamily="34" charset="0"/>
              </a:rPr>
              <a:t> проіснувала до 1909-го року. Ганс </a:t>
            </a:r>
            <a:r>
              <a:rPr lang="uk-UA" dirty="0" err="1" smtClean="0">
                <a:latin typeface="Trebuchet MS" pitchFamily="34" charset="0"/>
              </a:rPr>
              <a:t>Гейгер</a:t>
            </a:r>
            <a:r>
              <a:rPr lang="uk-UA" dirty="0" smtClean="0">
                <a:latin typeface="Trebuchet MS" pitchFamily="34" charset="0"/>
              </a:rPr>
              <a:t>, Ернест Резерфорд і Ернест </a:t>
            </a:r>
            <a:r>
              <a:rPr lang="uk-UA" dirty="0" err="1" smtClean="0">
                <a:latin typeface="Trebuchet MS" pitchFamily="34" charset="0"/>
              </a:rPr>
              <a:t>Марсден</a:t>
            </a:r>
            <a:r>
              <a:rPr lang="uk-UA" dirty="0" smtClean="0">
                <a:latin typeface="Trebuchet MS" pitchFamily="34" charset="0"/>
              </a:rPr>
              <a:t> після дослідів із бомбардування золотої фольги альфа-частинками виявили, що невелика частина альфа-частинок відбиваються назад, що йде врозріз із прогнозами моделі Томсона. На підставі цих результатів, Резерфорд створив нову модель атома, що отримала назву </a:t>
            </a:r>
            <a:r>
              <a:rPr lang="uk-UA" i="1" dirty="0" smtClean="0">
                <a:latin typeface="Trebuchet MS" pitchFamily="34" charset="0"/>
              </a:rPr>
              <a:t>планетарної</a:t>
            </a:r>
            <a:r>
              <a:rPr lang="uk-UA" dirty="0" smtClean="0">
                <a:latin typeface="Trebuchet MS" pitchFamily="34" charset="0"/>
              </a:rPr>
              <a:t>. У цій моделі додатній заряд і основна маса атома зосереджена в ядрі невеликий в центрі, і негативно заряджених електронів, що обертаються навколо ядра. </a:t>
            </a:r>
          </a:p>
        </p:txBody>
      </p:sp>
      <p:sp>
        <p:nvSpPr>
          <p:cNvPr id="14" name="Прямокутник 13"/>
          <p:cNvSpPr/>
          <p:nvPr/>
        </p:nvSpPr>
        <p:spPr>
          <a:xfrm>
            <a:off x="0" y="3501008"/>
            <a:ext cx="6588224" cy="2862322"/>
          </a:xfrm>
          <a:prstGeom prst="rect">
            <a:avLst/>
          </a:prstGeom>
        </p:spPr>
        <p:txBody>
          <a:bodyPr wrap="square">
            <a:spAutoFit/>
          </a:bodyPr>
          <a:lstStyle/>
          <a:p>
            <a:r>
              <a:rPr lang="uk-UA" dirty="0" smtClean="0">
                <a:latin typeface="Trebuchet MS" pitchFamily="34" charset="0"/>
              </a:rPr>
              <a:t>Недоліком планетарної моделі була її несумісність із законами класичної фізики. Якщо електрони рухаються навколо ядра як планети навколо Сонця, то їхній рух прискорений, і, отже, за законами класичної електродинаміки вони повинні були б випромінювати електромагнітні хвилі, втрачати енергію й падати на ядро. Наступним кроком у розвитку планетарної моделі стала </a:t>
            </a:r>
            <a:r>
              <a:rPr lang="uk-UA" i="1" dirty="0" smtClean="0">
                <a:latin typeface="Trebuchet MS" pitchFamily="34" charset="0"/>
              </a:rPr>
              <a:t>модель Бора</a:t>
            </a:r>
            <a:r>
              <a:rPr lang="uk-UA" dirty="0" smtClean="0">
                <a:latin typeface="Trebuchet MS" pitchFamily="34" charset="0"/>
              </a:rPr>
              <a:t>, що постулювала інші, відмінні від класичних, закони руху електронів. Повністю протиріччя з електродинамікою змогла розв'язати квантова механіка.</a:t>
            </a:r>
            <a:endParaRPr lang="uk-UA" dirty="0"/>
          </a:p>
        </p:txBody>
      </p:sp>
      <p:pic>
        <p:nvPicPr>
          <p:cNvPr id="15" name="Рисунок 14" descr="220px-Rutherfordsches_Atommodell.svg.png"/>
          <p:cNvPicPr>
            <a:picLocks noChangeAspect="1"/>
          </p:cNvPicPr>
          <p:nvPr/>
        </p:nvPicPr>
        <p:blipFill>
          <a:blip r:embed="rId3" cstate="print"/>
          <a:stretch>
            <a:fillRect/>
          </a:stretch>
        </p:blipFill>
        <p:spPr>
          <a:xfrm>
            <a:off x="6660232" y="3645024"/>
            <a:ext cx="2304256" cy="2304256"/>
          </a:xfrm>
          <a:prstGeom prst="rect">
            <a:avLst/>
          </a:prstGeom>
        </p:spPr>
      </p:pic>
      <p:pic>
        <p:nvPicPr>
          <p:cNvPr id="16" name="Рисунок 15"/>
          <p:cNvPicPr>
            <a:picLocks noChangeAspect="1"/>
          </p:cNvPicPr>
          <p:nvPr/>
        </p:nvPicPr>
        <p:blipFill>
          <a:blip r:embed="rId4"/>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3"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6</a:t>
            </a:r>
            <a:endParaRPr lang="uk-UA" dirty="0">
              <a:latin typeface="Trebuchet MS" pitchFamily="34" charset="0"/>
            </a:endParaRPr>
          </a:p>
        </p:txBody>
      </p:sp>
      <mc:AlternateContent xmlns:mc="http://schemas.openxmlformats.org/markup-compatibility/2006" xmlns:a14="http://schemas.microsoft.com/office/drawing/2010/main">
        <mc:Choice Requires="a14">
          <p:sp>
            <p:nvSpPr>
              <p:cNvPr id="12" name="Прямокутник 11"/>
              <p:cNvSpPr/>
              <p:nvPr/>
            </p:nvSpPr>
            <p:spPr>
              <a:xfrm>
                <a:off x="21922" y="1340768"/>
                <a:ext cx="9144000" cy="4001095"/>
              </a:xfrm>
              <a:prstGeom prst="rect">
                <a:avLst/>
              </a:prstGeom>
            </p:spPr>
            <p:txBody>
              <a:bodyPr wrap="square">
                <a:spAutoFit/>
              </a:bodyPr>
              <a:lstStyle/>
              <a:p>
                <a:r>
                  <a:rPr lang="uk-UA" sz="2000" b="1" dirty="0" smtClean="0">
                    <a:latin typeface="Trebuchet MS" pitchFamily="34" charset="0"/>
                  </a:rPr>
                  <a:t>Сучасність. Модель Бора</a:t>
                </a:r>
              </a:p>
              <a:p>
                <a:r>
                  <a:rPr lang="uk-UA" dirty="0" smtClean="0">
                    <a:latin typeface="Trebuchet MS" pitchFamily="34" charset="0"/>
                  </a:rPr>
                  <a:t>1. Атомна система може перебувати тільки в особливих стаціонарних, або квантових станах, кожному з яких відповідає певна енергія</a:t>
                </a:r>
                <a:r>
                  <a:rPr lang="en-US" dirty="0" smtClean="0">
                    <a:latin typeface="Trebuchet MS" pitchFamily="34" charset="0"/>
                  </a:rPr>
                  <a:t> </a:t>
                </a:r>
                <a:r>
                  <a:rPr lang="en-US" i="1" dirty="0" smtClean="0">
                    <a:latin typeface="Trebuchet MS" pitchFamily="34" charset="0"/>
                  </a:rPr>
                  <a:t>E</a:t>
                </a:r>
                <a:r>
                  <a:rPr lang="en-US" i="1" baseline="-25000" dirty="0" smtClean="0">
                    <a:latin typeface="Trebuchet MS" pitchFamily="34" charset="0"/>
                  </a:rPr>
                  <a:t>n</a:t>
                </a:r>
                <a:r>
                  <a:rPr lang="en-US" dirty="0" smtClean="0">
                    <a:latin typeface="Trebuchet MS" pitchFamily="34" charset="0"/>
                  </a:rPr>
                  <a:t>. </a:t>
                </a:r>
                <a:r>
                  <a:rPr lang="uk-UA" dirty="0" smtClean="0">
                    <a:latin typeface="Trebuchet MS" pitchFamily="34" charset="0"/>
                  </a:rPr>
                  <a:t>У стаціонарному стані атом енергію не випромінює. </a:t>
                </a:r>
              </a:p>
              <a:p>
                <a:r>
                  <a:rPr lang="uk-UA" dirty="0" smtClean="0">
                    <a:latin typeface="Trebuchet MS" pitchFamily="34" charset="0"/>
                  </a:rPr>
                  <a:t>2. У стаціонарному стані атома електрон повинен мати дискретні (</a:t>
                </a:r>
                <a:r>
                  <a:rPr lang="uk-UA" dirty="0" err="1" smtClean="0">
                    <a:latin typeface="Trebuchet MS" pitchFamily="34" charset="0"/>
                  </a:rPr>
                  <a:t>квантовані</a:t>
                </a:r>
                <a:r>
                  <a:rPr lang="uk-UA" dirty="0" smtClean="0">
                    <a:latin typeface="Trebuchet MS" pitchFamily="34" charset="0"/>
                  </a:rPr>
                  <a:t>) значення моменту імпульсу. Радіуси </a:t>
                </a:r>
                <a:r>
                  <a:rPr lang="en-US" i="1" dirty="0" err="1" smtClean="0">
                    <a:latin typeface="Trebuchet MS" pitchFamily="34" charset="0"/>
                  </a:rPr>
                  <a:t>r</a:t>
                </a:r>
                <a:r>
                  <a:rPr lang="en-US" i="1" baseline="-25000" dirty="0" err="1" smtClean="0">
                    <a:latin typeface="Trebuchet MS" pitchFamily="34" charset="0"/>
                  </a:rPr>
                  <a:t>n</a:t>
                </a:r>
                <a:r>
                  <a:rPr lang="en-US" dirty="0" smtClean="0">
                    <a:latin typeface="Trebuchet MS" pitchFamily="34" charset="0"/>
                  </a:rPr>
                  <a:t> </a:t>
                </a:r>
                <a:r>
                  <a:rPr lang="uk-UA" dirty="0" smtClean="0">
                    <a:latin typeface="Trebuchet MS" pitchFamily="34" charset="0"/>
                  </a:rPr>
                  <a:t>орбіт електронів задовольняють умову: </a:t>
                </a:r>
                <a:endParaRPr lang="en-US" dirty="0" smtClean="0">
                  <a:latin typeface="Trebuchet MS" pitchFamily="34" charset="0"/>
                </a:endParaRPr>
              </a:p>
              <a:p>
                <a:endParaRPr lang="en-US" dirty="0" smtClean="0">
                  <a:latin typeface="Trebuchet MS" pitchFamily="34" charset="0"/>
                </a:endParaRPr>
              </a:p>
              <a:p>
                <a:endParaRPr lang="en-US" dirty="0" smtClean="0">
                  <a:latin typeface="Trebuchet MS" pitchFamily="34" charset="0"/>
                </a:endParaRPr>
              </a:p>
              <a:p>
                <a:r>
                  <a:rPr lang="uk-UA" dirty="0" smtClean="0">
                    <a:latin typeface="Trebuchet MS" pitchFamily="34" charset="0"/>
                  </a:rPr>
                  <a:t>де </a:t>
                </a:r>
                <a:r>
                  <a:rPr lang="en-US" i="1" dirty="0" smtClean="0">
                    <a:latin typeface="Trebuchet MS" pitchFamily="34" charset="0"/>
                  </a:rPr>
                  <a:t>n</a:t>
                </a:r>
                <a:r>
                  <a:rPr lang="en-US" dirty="0" smtClean="0">
                    <a:latin typeface="Trebuchet MS" pitchFamily="34" charset="0"/>
                  </a:rPr>
                  <a:t> = 1 , 2 , 3 , … , m — </a:t>
                </a:r>
                <a:r>
                  <a:rPr lang="uk-UA" dirty="0" smtClean="0">
                    <a:latin typeface="Trebuchet MS" pitchFamily="34" charset="0"/>
                  </a:rPr>
                  <a:t>маса електрона, ℏ </a:t>
                </a:r>
                <a:r>
                  <a:rPr lang="en-US" dirty="0" smtClean="0">
                    <a:latin typeface="Trebuchet MS" pitchFamily="34" charset="0"/>
                  </a:rPr>
                  <a:t>— </a:t>
                </a:r>
                <a:r>
                  <a:rPr lang="uk-UA" dirty="0" smtClean="0">
                    <a:latin typeface="Trebuchet MS" pitchFamily="34" charset="0"/>
                  </a:rPr>
                  <a:t>зведена стала Планка. </a:t>
                </a:r>
              </a:p>
              <a:p>
                <a:r>
                  <a:rPr lang="uk-UA" dirty="0" smtClean="0">
                    <a:latin typeface="Trebuchet MS" pitchFamily="34" charset="0"/>
                  </a:rPr>
                  <a:t>3. Перехід атома з одного стаціонарного стану в інший супроводжується випромінюванням чи поглинанням фотонів, енергію яких визначають за формулою: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𝜐</m:t>
                          </m:r>
                        </m:e>
                        <m:sub>
                          <m:r>
                            <a:rPr lang="en-US" b="0" i="1" smtClean="0">
                              <a:latin typeface="Cambria Math" panose="02040503050406030204" pitchFamily="18" charset="0"/>
                            </a:rPr>
                            <m:t>𝑘𝑛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𝑛</m:t>
                          </m:r>
                        </m:sub>
                      </m:sSub>
                    </m:oMath>
                  </m:oMathPara>
                </a14:m>
                <a:endParaRPr lang="uk-UA" dirty="0" smtClean="0">
                  <a:latin typeface="Trebuchet MS" pitchFamily="34" charset="0"/>
                </a:endParaRPr>
              </a:p>
              <a:p>
                <a:r>
                  <a:rPr lang="uk-UA" dirty="0" smtClean="0">
                    <a:latin typeface="Trebuchet MS" pitchFamily="34" charset="0"/>
                  </a:rPr>
                  <a:t>де </a:t>
                </a:r>
                <a:r>
                  <a:rPr lang="en-US" i="1" dirty="0" smtClean="0">
                    <a:latin typeface="Trebuchet MS" pitchFamily="34" charset="0"/>
                  </a:rPr>
                  <a:t>k</a:t>
                </a:r>
                <a:r>
                  <a:rPr lang="en-US" dirty="0" smtClean="0">
                    <a:latin typeface="Trebuchet MS" pitchFamily="34" charset="0"/>
                  </a:rPr>
                  <a:t> </a:t>
                </a:r>
                <a:r>
                  <a:rPr lang="uk-UA" dirty="0" smtClean="0">
                    <a:latin typeface="Trebuchet MS" pitchFamily="34" charset="0"/>
                  </a:rPr>
                  <a:t>і </a:t>
                </a:r>
                <a:r>
                  <a:rPr lang="en-US" i="1" dirty="0" smtClean="0">
                    <a:latin typeface="Trebuchet MS" pitchFamily="34" charset="0"/>
                  </a:rPr>
                  <a:t>n</a:t>
                </a:r>
                <a:r>
                  <a:rPr lang="en-US" dirty="0" smtClean="0">
                    <a:latin typeface="Trebuchet MS" pitchFamily="34" charset="0"/>
                  </a:rPr>
                  <a:t> — </a:t>
                </a:r>
                <a:r>
                  <a:rPr lang="uk-UA" dirty="0" smtClean="0">
                    <a:latin typeface="Trebuchet MS" pitchFamily="34" charset="0"/>
                  </a:rPr>
                  <a:t>цілі числа (номери стаціонарних станів), якщо </a:t>
                </a:r>
                <a:r>
                  <a:rPr lang="en-US" i="1" dirty="0" err="1" smtClean="0">
                    <a:latin typeface="Trebuchet MS" pitchFamily="34" charset="0"/>
                  </a:rPr>
                  <a:t>E</a:t>
                </a:r>
                <a:r>
                  <a:rPr lang="en-US" i="1" baseline="-25000" dirty="0" err="1" smtClean="0">
                    <a:latin typeface="Trebuchet MS" pitchFamily="34" charset="0"/>
                  </a:rPr>
                  <a:t>k</a:t>
                </a:r>
                <a:r>
                  <a:rPr lang="en-US" i="1" dirty="0" smtClean="0">
                    <a:latin typeface="Trebuchet MS" pitchFamily="34" charset="0"/>
                  </a:rPr>
                  <a:t> &gt; </a:t>
                </a:r>
                <a:r>
                  <a:rPr lang="en-US" i="1" dirty="0" err="1" smtClean="0">
                    <a:latin typeface="Trebuchet MS" pitchFamily="34" charset="0"/>
                  </a:rPr>
                  <a:t>E</a:t>
                </a:r>
                <a:r>
                  <a:rPr lang="en-US" i="1" baseline="-25000" dirty="0" err="1" smtClean="0">
                    <a:latin typeface="Trebuchet MS" pitchFamily="34" charset="0"/>
                  </a:rPr>
                  <a:t>n</a:t>
                </a:r>
                <a:r>
                  <a:rPr lang="en-US" dirty="0">
                    <a:latin typeface="Trebuchet MS" pitchFamily="34" charset="0"/>
                  </a:rPr>
                  <a:t> — </a:t>
                </a:r>
                <a:r>
                  <a:rPr lang="uk-UA" dirty="0" smtClean="0">
                    <a:latin typeface="Trebuchet MS" pitchFamily="34" charset="0"/>
                  </a:rPr>
                  <a:t>то</a:t>
                </a:r>
                <a:r>
                  <a:rPr lang="en-US" baseline="-25000" dirty="0" smtClean="0">
                    <a:latin typeface="Trebuchet MS" pitchFamily="34" charset="0"/>
                  </a:rPr>
                  <a:t> </a:t>
                </a:r>
                <a:r>
                  <a:rPr lang="uk-UA" dirty="0" smtClean="0">
                    <a:latin typeface="Trebuchet MS" pitchFamily="34" charset="0"/>
                  </a:rPr>
                  <a:t>фотон з частотою </a:t>
                </a:r>
                <a:r>
                  <a:rPr lang="el-GR" i="1" dirty="0" smtClean="0">
                    <a:latin typeface="Trebuchet MS" pitchFamily="34" charset="0"/>
                  </a:rPr>
                  <a:t>ν</a:t>
                </a:r>
                <a:r>
                  <a:rPr lang="en-US" baseline="-25000" dirty="0" err="1" smtClean="0">
                    <a:latin typeface="Trebuchet MS" pitchFamily="34" charset="0"/>
                  </a:rPr>
                  <a:t>kn</a:t>
                </a:r>
                <a:r>
                  <a:rPr lang="en-US" dirty="0" smtClean="0">
                    <a:latin typeface="Trebuchet MS" pitchFamily="34" charset="0"/>
                  </a:rPr>
                  <a:t> </a:t>
                </a:r>
                <a:r>
                  <a:rPr lang="uk-UA" dirty="0" smtClean="0">
                    <a:latin typeface="Trebuchet MS" pitchFamily="34" charset="0"/>
                  </a:rPr>
                  <a:t>випромінюється, якщо </a:t>
                </a:r>
                <a:r>
                  <a:rPr lang="en-US" i="1" dirty="0" err="1" smtClean="0">
                    <a:latin typeface="Trebuchet MS" pitchFamily="34" charset="0"/>
                  </a:rPr>
                  <a:t>E</a:t>
                </a:r>
                <a:r>
                  <a:rPr lang="en-US" i="1" baseline="-25000" dirty="0" err="1" smtClean="0">
                    <a:latin typeface="Trebuchet MS" pitchFamily="34" charset="0"/>
                  </a:rPr>
                  <a:t>k</a:t>
                </a:r>
                <a:r>
                  <a:rPr lang="en-US" i="1" dirty="0" smtClean="0">
                    <a:latin typeface="Trebuchet MS" pitchFamily="34" charset="0"/>
                  </a:rPr>
                  <a:t> &lt; </a:t>
                </a:r>
                <a:r>
                  <a:rPr lang="en-US" i="1" dirty="0" err="1" smtClean="0">
                    <a:latin typeface="Trebuchet MS" pitchFamily="34" charset="0"/>
                  </a:rPr>
                  <a:t>E</a:t>
                </a:r>
                <a:r>
                  <a:rPr lang="en-US" i="1" baseline="-25000" dirty="0" err="1" smtClean="0">
                    <a:latin typeface="Trebuchet MS" pitchFamily="34" charset="0"/>
                  </a:rPr>
                  <a:t>n</a:t>
                </a:r>
                <a:r>
                  <a:rPr lang="en-US" dirty="0" smtClean="0">
                    <a:latin typeface="Trebuchet MS" pitchFamily="34" charset="0"/>
                  </a:rPr>
                  <a:t> — </a:t>
                </a:r>
                <a:r>
                  <a:rPr lang="uk-UA" dirty="0" smtClean="0">
                    <a:latin typeface="Trebuchet MS" pitchFamily="34" charset="0"/>
                  </a:rPr>
                  <a:t>поглинається. </a:t>
                </a:r>
              </a:p>
            </p:txBody>
          </p:sp>
        </mc:Choice>
        <mc:Fallback xmlns="">
          <p:sp>
            <p:nvSpPr>
              <p:cNvPr id="12" name="Прямокутник 11"/>
              <p:cNvSpPr>
                <a:spLocks noRot="1" noChangeAspect="1" noMove="1" noResize="1" noEditPoints="1" noAdjustHandles="1" noChangeArrowheads="1" noChangeShapeType="1" noTextEdit="1"/>
              </p:cNvSpPr>
              <p:nvPr/>
            </p:nvSpPr>
            <p:spPr>
              <a:xfrm>
                <a:off x="21922" y="1340768"/>
                <a:ext cx="9144000" cy="4001095"/>
              </a:xfrm>
              <a:prstGeom prst="rect">
                <a:avLst/>
              </a:prstGeom>
              <a:blipFill rotWithShape="0">
                <a:blip r:embed="rId5"/>
                <a:stretch>
                  <a:fillRect l="-733" t="-1067" r="-1200" b="-1372"/>
                </a:stretch>
              </a:blipFill>
            </p:spPr>
            <p:txBody>
              <a:bodyPr/>
              <a:lstStyle/>
              <a:p>
                <a:r>
                  <a:rPr lang="uk-UA">
                    <a:noFill/>
                  </a:rPr>
                  <a:t> </a:t>
                </a:r>
              </a:p>
            </p:txBody>
          </p:sp>
        </mc:Fallback>
      </mc:AlternateContent>
      <p:sp>
        <p:nvSpPr>
          <p:cNvPr id="14" name="TextBox 13"/>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Еволюція уявлень людства про атоми</a:t>
            </a:r>
            <a:endParaRPr lang="uk-UA" sz="2000" b="1" dirty="0">
              <a:latin typeface="Trebuchet MS" pitchFamily="34" charset="0"/>
            </a:endParaRPr>
          </a:p>
        </p:txBody>
      </p:sp>
      <p:graphicFrame>
        <p:nvGraphicFramePr>
          <p:cNvPr id="9" name="Об'єкт 8"/>
          <p:cNvGraphicFramePr>
            <a:graphicFrameLocks noChangeAspect="1"/>
          </p:cNvGraphicFramePr>
          <p:nvPr>
            <p:extLst>
              <p:ext uri="{D42A27DB-BD31-4B8C-83A1-F6EECF244321}">
                <p14:modId xmlns:p14="http://schemas.microsoft.com/office/powerpoint/2010/main" val="3720610341"/>
              </p:ext>
            </p:extLst>
          </p:nvPr>
        </p:nvGraphicFramePr>
        <p:xfrm>
          <a:off x="3563888" y="3154994"/>
          <a:ext cx="1656184" cy="372641"/>
        </p:xfrm>
        <a:graphic>
          <a:graphicData uri="http://schemas.openxmlformats.org/presentationml/2006/ole">
            <mc:AlternateContent xmlns:mc="http://schemas.openxmlformats.org/markup-compatibility/2006">
              <mc:Choice xmlns:v="urn:schemas-microsoft-com:vml" Requires="v">
                <p:oleObj spid="_x0000_s1055" name="Формула" r:id="rId6" imgW="1015920" imgH="228600" progId="Equation.3">
                  <p:embed/>
                </p:oleObj>
              </mc:Choice>
              <mc:Fallback>
                <p:oleObj name="Формула" r:id="rId6" imgW="1015920" imgH="228600" progId="Equation.3">
                  <p:embed/>
                  <p:pic>
                    <p:nvPicPr>
                      <p:cNvPr id="0" name="Picture 2"/>
                      <p:cNvPicPr>
                        <a:picLocks noChangeAspect="1" noChangeArrowheads="1"/>
                      </p:cNvPicPr>
                      <p:nvPr/>
                    </p:nvPicPr>
                    <p:blipFill>
                      <a:blip r:embed="rId7"/>
                      <a:srcRect/>
                      <a:stretch>
                        <a:fillRect/>
                      </a:stretch>
                    </p:blipFill>
                    <p:spPr bwMode="auto">
                      <a:xfrm>
                        <a:off x="3563888" y="3154994"/>
                        <a:ext cx="1656184" cy="3726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Рисунок 14"/>
          <p:cNvPicPr>
            <a:picLocks noChangeAspect="1"/>
          </p:cNvPicPr>
          <p:nvPr/>
        </p:nvPicPr>
        <p:blipFill>
          <a:blip r:embed="rId8"/>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2"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7</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Модель Бора</a:t>
            </a:r>
            <a:endParaRPr lang="uk-UA" sz="2000" b="1" dirty="0">
              <a:latin typeface="Trebuchet MS" pitchFamily="34" charset="0"/>
            </a:endParaRPr>
          </a:p>
        </p:txBody>
      </p:sp>
      <p:pic>
        <p:nvPicPr>
          <p:cNvPr id="2050" name="Picture 2" descr="https://upload.wikimedia.org/wikipedia/commons/thumb/9/93/Bohr_atom_model.svg/310px-Bohr_atom_mode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530829"/>
            <a:ext cx="5208577" cy="45365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кутник 1"/>
          <p:cNvSpPr/>
          <p:nvPr/>
        </p:nvSpPr>
        <p:spPr>
          <a:xfrm>
            <a:off x="6865" y="1229662"/>
            <a:ext cx="3434991" cy="3970318"/>
          </a:xfrm>
          <a:prstGeom prst="rect">
            <a:avLst/>
          </a:prstGeom>
        </p:spPr>
        <p:txBody>
          <a:bodyPr wrap="square">
            <a:spAutoFit/>
          </a:bodyPr>
          <a:lstStyle/>
          <a:p>
            <a:r>
              <a:rPr lang="uk-UA" dirty="0">
                <a:latin typeface="Trebuchet MS" pitchFamily="34" charset="0"/>
              </a:rPr>
              <a:t>Поглинаючи світло, атом переходить із стаціонарного стану з меншою енергією в стаціонарний стан з більшою енергією. Усі стаціонарні стани, крім одного, є умовно стаціонарними. Нескінченно довго кожен атом може знаходитись лише в стаціонарному стані з мінімальним запасом енергії. Цей стан атома називається основним, всі інші — збудженими. </a:t>
            </a:r>
          </a:p>
        </p:txBody>
      </p:sp>
      <p:pic>
        <p:nvPicPr>
          <p:cNvPr id="12" name="Рисунок 11"/>
          <p:cNvPicPr>
            <a:picLocks noChangeAspect="1"/>
          </p:cNvPicPr>
          <p:nvPr/>
        </p:nvPicPr>
        <p:blipFill>
          <a:blip r:embed="rId4"/>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988c9cf75c0b52a7d3b84560ec8dd46e.gif"/>
          <p:cNvPicPr>
            <a:picLocks noChangeAspect="1"/>
          </p:cNvPicPr>
          <p:nvPr/>
        </p:nvPicPr>
        <p:blipFill>
          <a:blip r:embed="rId2" cstate="print"/>
          <a:stretch>
            <a:fillRect/>
          </a:stretch>
        </p:blipFill>
        <p:spPr>
          <a:xfrm>
            <a:off x="59343" y="4365104"/>
            <a:ext cx="2064385" cy="2160240"/>
          </a:xfrm>
          <a:prstGeom prst="rect">
            <a:avLst/>
          </a:prstGeom>
        </p:spPr>
      </p:pic>
      <p:pic>
        <p:nvPicPr>
          <p:cNvPr id="14" name="Рисунок 13" descr="9DDrykzJ6H1gTBNzw5kFYSmD.png"/>
          <p:cNvPicPr>
            <a:picLocks noChangeAspect="1"/>
          </p:cNvPicPr>
          <p:nvPr/>
        </p:nvPicPr>
        <p:blipFill>
          <a:blip r:embed="rId3" cstate="print"/>
          <a:stretch>
            <a:fillRect/>
          </a:stretch>
        </p:blipFill>
        <p:spPr>
          <a:xfrm>
            <a:off x="179512" y="826481"/>
            <a:ext cx="1800200" cy="1780702"/>
          </a:xfrm>
          <a:prstGeom prst="rect">
            <a:avLst/>
          </a:prstGeom>
        </p:spPr>
      </p:pic>
      <p:sp>
        <p:nvSpPr>
          <p:cNvPr id="7" name="Прямокутник 6"/>
          <p:cNvSpPr/>
          <p:nvPr/>
        </p:nvSpPr>
        <p:spPr>
          <a:xfrm>
            <a:off x="0" y="6525344"/>
            <a:ext cx="9144000" cy="332656"/>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400" b="1" dirty="0" smtClean="0">
                <a:solidFill>
                  <a:schemeClr val="tx1"/>
                </a:solidFill>
                <a:latin typeface="Trebuchet MS" pitchFamily="34" charset="0"/>
              </a:rPr>
              <a:t>Речовина</a:t>
            </a:r>
            <a:endParaRPr lang="uk-UA" sz="1400" b="1" dirty="0" smtClean="0">
              <a:solidFill>
                <a:schemeClr val="tx1"/>
              </a:solidFill>
              <a:latin typeface="Trebuchet MS" pitchFamily="34" charset="0"/>
            </a:endParaRPr>
          </a:p>
        </p:txBody>
      </p:sp>
      <p:sp>
        <p:nvSpPr>
          <p:cNvPr id="8" name="Прямокутник 7"/>
          <p:cNvSpPr/>
          <p:nvPr/>
        </p:nvSpPr>
        <p:spPr>
          <a:xfrm>
            <a:off x="0" y="0"/>
            <a:ext cx="9144000" cy="836712"/>
          </a:xfrm>
          <a:prstGeom prst="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 name="Рисунок 9" descr="index.png"/>
          <p:cNvPicPr>
            <a:picLocks noChangeAspect="1"/>
          </p:cNvPicPr>
          <p:nvPr/>
        </p:nvPicPr>
        <p:blipFill>
          <a:blip r:embed="rId4" cstate="print"/>
          <a:stretch>
            <a:fillRect/>
          </a:stretch>
        </p:blipFill>
        <p:spPr>
          <a:xfrm>
            <a:off x="7891025" y="32749"/>
            <a:ext cx="1224655" cy="371915"/>
          </a:xfrm>
          <a:prstGeom prst="rect">
            <a:avLst/>
          </a:prstGeom>
        </p:spPr>
      </p:pic>
      <p:sp>
        <p:nvSpPr>
          <p:cNvPr id="11" name="TextBox 10"/>
          <p:cNvSpPr txBox="1"/>
          <p:nvPr/>
        </p:nvSpPr>
        <p:spPr>
          <a:xfrm>
            <a:off x="8676456" y="6525344"/>
            <a:ext cx="467544" cy="369332"/>
          </a:xfrm>
          <a:prstGeom prst="rect">
            <a:avLst/>
          </a:prstGeom>
          <a:noFill/>
        </p:spPr>
        <p:txBody>
          <a:bodyPr wrap="square" rtlCol="0">
            <a:spAutoFit/>
          </a:bodyPr>
          <a:lstStyle/>
          <a:p>
            <a:r>
              <a:rPr lang="uk-UA" dirty="0" smtClean="0">
                <a:latin typeface="Trebuchet MS" pitchFamily="34" charset="0"/>
              </a:rPr>
              <a:t>  8</a:t>
            </a:r>
            <a:endParaRPr lang="uk-UA" dirty="0">
              <a:latin typeface="Trebuchet MS" pitchFamily="34" charset="0"/>
            </a:endParaRPr>
          </a:p>
        </p:txBody>
      </p:sp>
      <p:sp>
        <p:nvSpPr>
          <p:cNvPr id="9" name="TextBox 8"/>
          <p:cNvSpPr txBox="1"/>
          <p:nvPr/>
        </p:nvSpPr>
        <p:spPr>
          <a:xfrm>
            <a:off x="0" y="1"/>
            <a:ext cx="7956376" cy="461665"/>
          </a:xfrm>
          <a:prstGeom prst="rect">
            <a:avLst/>
          </a:prstGeom>
          <a:noFill/>
        </p:spPr>
        <p:txBody>
          <a:bodyPr wrap="square" rtlCol="0">
            <a:spAutoFit/>
          </a:bodyPr>
          <a:lstStyle/>
          <a:p>
            <a:r>
              <a:rPr lang="uk-UA" sz="2400" b="1" dirty="0" smtClean="0">
                <a:latin typeface="Trebuchet MS" pitchFamily="34" charset="0"/>
              </a:rPr>
              <a:t>Електронні орбіталі</a:t>
            </a:r>
            <a:endParaRPr lang="uk-UA" sz="2000" b="1" dirty="0">
              <a:latin typeface="Trebuchet MS" pitchFamily="34" charset="0"/>
            </a:endParaRPr>
          </a:p>
        </p:txBody>
      </p:sp>
      <p:pic>
        <p:nvPicPr>
          <p:cNvPr id="16" name="Рисунок 15" descr="img.png"/>
          <p:cNvPicPr>
            <a:picLocks noChangeAspect="1"/>
          </p:cNvPicPr>
          <p:nvPr/>
        </p:nvPicPr>
        <p:blipFill>
          <a:blip r:embed="rId5" cstate="print"/>
          <a:stretch>
            <a:fillRect/>
          </a:stretch>
        </p:blipFill>
        <p:spPr>
          <a:xfrm>
            <a:off x="130170" y="2564904"/>
            <a:ext cx="1849542" cy="1872208"/>
          </a:xfrm>
          <a:prstGeom prst="rect">
            <a:avLst/>
          </a:prstGeom>
        </p:spPr>
      </p:pic>
      <p:pic>
        <p:nvPicPr>
          <p:cNvPr id="17" name="Picture 7"/>
          <p:cNvPicPr>
            <a:picLocks noChangeAspect="1" noChangeArrowheads="1"/>
          </p:cNvPicPr>
          <p:nvPr/>
        </p:nvPicPr>
        <p:blipFill>
          <a:blip r:embed="rId6" cstate="print"/>
          <a:srcRect/>
          <a:stretch>
            <a:fillRect/>
          </a:stretch>
        </p:blipFill>
        <p:spPr bwMode="auto">
          <a:xfrm>
            <a:off x="2987824" y="1237384"/>
            <a:ext cx="5842974" cy="4487146"/>
          </a:xfrm>
          <a:prstGeom prst="rect">
            <a:avLst/>
          </a:prstGeom>
          <a:noFill/>
          <a:ln w="9525">
            <a:noFill/>
            <a:miter lim="800000"/>
            <a:headEnd/>
            <a:tailEnd/>
          </a:ln>
          <a:effectLst/>
        </p:spPr>
      </p:pic>
      <p:sp>
        <p:nvSpPr>
          <p:cNvPr id="6" name="Прямокутник 5"/>
          <p:cNvSpPr/>
          <p:nvPr/>
        </p:nvSpPr>
        <p:spPr>
          <a:xfrm>
            <a:off x="119224" y="878576"/>
            <a:ext cx="2376264" cy="5579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098" name="Picture 2" descr="Warning Sign - Open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8567" y="2060848"/>
            <a:ext cx="820974" cy="6826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Warning Sign - Open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0171" y="3952191"/>
            <a:ext cx="820974" cy="682640"/>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p:cNvPicPr>
            <a:picLocks noChangeAspect="1"/>
          </p:cNvPicPr>
          <p:nvPr/>
        </p:nvPicPr>
        <p:blipFill>
          <a:blip r:embed="rId8"/>
          <a:stretch>
            <a:fillRect/>
          </a:stretch>
        </p:blipFill>
        <p:spPr>
          <a:xfrm>
            <a:off x="7891025" y="433361"/>
            <a:ext cx="1224655" cy="36077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3426</TotalTime>
  <Words>1473</Words>
  <Application>Microsoft Office PowerPoint</Application>
  <PresentationFormat>Екран (4:3)</PresentationFormat>
  <Paragraphs>212</Paragraphs>
  <Slides>33</Slides>
  <Notes>0</Notes>
  <HiddenSlides>0</HiddenSlides>
  <MMClips>0</MMClips>
  <ScaleCrop>false</ScaleCrop>
  <HeadingPairs>
    <vt:vector size="8" baseType="variant">
      <vt:variant>
        <vt:lpstr>Використані шрифти</vt:lpstr>
      </vt:variant>
      <vt:variant>
        <vt:i4>5</vt:i4>
      </vt:variant>
      <vt:variant>
        <vt:lpstr>Тема</vt:lpstr>
      </vt:variant>
      <vt:variant>
        <vt:i4>1</vt:i4>
      </vt:variant>
      <vt:variant>
        <vt:lpstr>Вбудовані сервери OLE</vt:lpstr>
      </vt:variant>
      <vt:variant>
        <vt:i4>1</vt:i4>
      </vt:variant>
      <vt:variant>
        <vt:lpstr>Заголовки слайдів</vt:lpstr>
      </vt:variant>
      <vt:variant>
        <vt:i4>33</vt:i4>
      </vt:variant>
    </vt:vector>
  </HeadingPairs>
  <TitlesOfParts>
    <vt:vector size="40" baseType="lpstr">
      <vt:lpstr>Arial</vt:lpstr>
      <vt:lpstr>Calibri</vt:lpstr>
      <vt:lpstr>Cambria Math</vt:lpstr>
      <vt:lpstr>Times New Roman</vt:lpstr>
      <vt:lpstr>Trebuchet MS</vt:lpstr>
      <vt:lpstr>Тема Office</vt:lpstr>
      <vt:lpstr>Формула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Ron</dc:creator>
  <cp:lastModifiedBy>Ron</cp:lastModifiedBy>
  <cp:revision>383</cp:revision>
  <dcterms:created xsi:type="dcterms:W3CDTF">2019-09-06T08:06:09Z</dcterms:created>
  <dcterms:modified xsi:type="dcterms:W3CDTF">2024-09-20T11:48:39Z</dcterms:modified>
</cp:coreProperties>
</file>