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sldIdLst>
    <p:sldId id="257" r:id="rId2"/>
    <p:sldId id="270" r:id="rId3"/>
    <p:sldId id="271" r:id="rId4"/>
    <p:sldId id="272" r:id="rId5"/>
    <p:sldId id="273" r:id="rId6"/>
    <p:sldId id="274" r:id="rId7"/>
    <p:sldId id="298" r:id="rId8"/>
    <p:sldId id="291" r:id="rId9"/>
    <p:sldId id="297" r:id="rId10"/>
    <p:sldId id="292" r:id="rId11"/>
    <p:sldId id="293" r:id="rId12"/>
    <p:sldId id="294" r:id="rId13"/>
    <p:sldId id="295" r:id="rId14"/>
    <p:sldId id="296" r:id="rId15"/>
    <p:sldId id="276" r:id="rId16"/>
    <p:sldId id="277" r:id="rId17"/>
    <p:sldId id="279" r:id="rId18"/>
    <p:sldId id="280"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0E5D5-0EE8-4254-8E27-DA8756814816}" type="doc">
      <dgm:prSet loTypeId="urn:microsoft.com/office/officeart/2016/7/layout/RoundedRectangleTimeline" loCatId="process" qsTypeId="urn:microsoft.com/office/officeart/2005/8/quickstyle/simple1" qsCatId="simple" csTypeId="urn:microsoft.com/office/officeart/2005/8/colors/colorful2" csCatId="colorful" phldr="1"/>
      <dgm:spPr/>
      <dgm:t>
        <a:bodyPr rtlCol="0"/>
        <a:lstStyle/>
        <a:p>
          <a:pPr rtl="0"/>
          <a:endParaRPr lang="en-US"/>
        </a:p>
      </dgm:t>
    </dgm:pt>
    <dgm:pt modelId="{D130958B-FBF2-4409-BF62-2070FD3EF2CB}">
      <dgm:prSet/>
      <dgm:spPr/>
      <dgm:t>
        <a:bodyPr rtlCol="0"/>
        <a:lstStyle/>
        <a:p>
          <a:pPr rtl="0"/>
          <a:r>
            <a:rPr lang="ru-RU" noProof="1" smtClean="0"/>
            <a:t>до І</a:t>
          </a:r>
          <a:r>
            <a:rPr lang="en-US" noProof="1" smtClean="0"/>
            <a:t>V</a:t>
          </a:r>
          <a:r>
            <a:rPr lang="uk-UA" noProof="1" smtClean="0"/>
            <a:t>ст.</a:t>
          </a:r>
          <a:endParaRPr lang="ru-RU" noProof="1"/>
        </a:p>
      </dgm:t>
    </dgm:pt>
    <dgm:pt modelId="{F0548967-25A0-4BDA-98E5-5FD2EE882B0D}" type="parTrans" cxnId="{C9BE25DB-5F9B-42DF-978C-E74C6B79ADB9}">
      <dgm:prSet/>
      <dgm:spPr/>
      <dgm:t>
        <a:bodyPr rtlCol="0"/>
        <a:lstStyle/>
        <a:p>
          <a:pPr rtl="0"/>
          <a:endParaRPr lang="ru-RU" noProof="1"/>
        </a:p>
      </dgm:t>
    </dgm:pt>
    <dgm:pt modelId="{A32C0954-D9E3-4BE6-BA03-3AECB9AB647A}" type="sibTrans" cxnId="{C9BE25DB-5F9B-42DF-978C-E74C6B79ADB9}">
      <dgm:prSet/>
      <dgm:spPr/>
      <dgm:t>
        <a:bodyPr rtlCol="0"/>
        <a:lstStyle/>
        <a:p>
          <a:pPr rtl="0"/>
          <a:endParaRPr lang="ru-RU" noProof="1"/>
        </a:p>
      </dgm:t>
    </dgm:pt>
    <dgm:pt modelId="{DF2526BB-4EEA-40F8-A8EA-A6D7F4151EBB}">
      <dgm:prSet/>
      <dgm:spPr/>
      <dgm:t>
        <a:bodyPr rtlCol="0"/>
        <a:lstStyle/>
        <a:p>
          <a:pPr rtl="0"/>
          <a:r>
            <a:rPr lang="ru-RU" noProof="1" smtClean="0"/>
            <a:t>Пропаганда та маніпулятивні практики стародавнього світу</a:t>
          </a:r>
          <a:endParaRPr lang="ru-RU" noProof="1"/>
        </a:p>
      </dgm:t>
    </dgm:pt>
    <dgm:pt modelId="{16F412D2-BB07-48AB-9C75-398A1F353A24}" type="parTrans" cxnId="{4EAD35E0-EACD-42CB-9957-5B48FBDEAD3D}">
      <dgm:prSet/>
      <dgm:spPr/>
      <dgm:t>
        <a:bodyPr rtlCol="0"/>
        <a:lstStyle/>
        <a:p>
          <a:pPr rtl="0"/>
          <a:endParaRPr lang="ru-RU" noProof="1"/>
        </a:p>
      </dgm:t>
    </dgm:pt>
    <dgm:pt modelId="{94B54A91-CEB3-4422-9994-0AD80E2A3FBA}" type="sibTrans" cxnId="{4EAD35E0-EACD-42CB-9957-5B48FBDEAD3D}">
      <dgm:prSet/>
      <dgm:spPr/>
      <dgm:t>
        <a:bodyPr rtlCol="0"/>
        <a:lstStyle/>
        <a:p>
          <a:pPr rtl="0"/>
          <a:endParaRPr lang="ru-RU" noProof="1"/>
        </a:p>
      </dgm:t>
    </dgm:pt>
    <dgm:pt modelId="{BA8B7847-952B-40AE-B05B-1428403A5D73}">
      <dgm:prSet/>
      <dgm:spPr/>
      <dgm:t>
        <a:bodyPr rtlCol="0"/>
        <a:lstStyle/>
        <a:p>
          <a:pPr rtl="0"/>
          <a:r>
            <a:rPr lang="ru-RU" noProof="1" smtClean="0"/>
            <a:t>І</a:t>
          </a:r>
          <a:r>
            <a:rPr lang="en-US" noProof="1" smtClean="0"/>
            <a:t>V</a:t>
          </a:r>
          <a:r>
            <a:rPr lang="uk-UA" noProof="1" smtClean="0"/>
            <a:t>-</a:t>
          </a:r>
          <a:r>
            <a:rPr lang="en-US" noProof="1" smtClean="0"/>
            <a:t>XVI</a:t>
          </a:r>
          <a:r>
            <a:rPr lang="uk-UA" noProof="1" smtClean="0"/>
            <a:t> ст.</a:t>
          </a:r>
          <a:endParaRPr lang="ru-RU" noProof="1"/>
        </a:p>
      </dgm:t>
    </dgm:pt>
    <dgm:pt modelId="{A2A411F3-01C6-4917-A3B5-251D17C7DAE3}" type="parTrans" cxnId="{35767B43-1B1E-40B3-B4B1-C6CD3954748D}">
      <dgm:prSet/>
      <dgm:spPr/>
      <dgm:t>
        <a:bodyPr rtlCol="0"/>
        <a:lstStyle/>
        <a:p>
          <a:pPr rtl="0"/>
          <a:endParaRPr lang="ru-RU" noProof="1"/>
        </a:p>
      </dgm:t>
    </dgm:pt>
    <dgm:pt modelId="{41B295C3-F967-4B3E-BDC8-FB77D4058C8E}" type="sibTrans" cxnId="{35767B43-1B1E-40B3-B4B1-C6CD3954748D}">
      <dgm:prSet/>
      <dgm:spPr/>
      <dgm:t>
        <a:bodyPr rtlCol="0"/>
        <a:lstStyle/>
        <a:p>
          <a:pPr rtl="0"/>
          <a:endParaRPr lang="ru-RU" noProof="1"/>
        </a:p>
      </dgm:t>
    </dgm:pt>
    <dgm:pt modelId="{A128E7FE-F456-4E59-80EF-3A1CCFCEC862}">
      <dgm:prSet/>
      <dgm:spPr/>
      <dgm:t>
        <a:bodyPr rtlCol="0"/>
        <a:lstStyle/>
        <a:p>
          <a:pPr rtl="0"/>
          <a:r>
            <a:rPr lang="ru-RU" noProof="1" smtClean="0"/>
            <a:t>Пропаганда та маніпулятивні практики в епохи Середньовіччя та Відродження</a:t>
          </a:r>
          <a:endParaRPr lang="ru-RU" noProof="1"/>
        </a:p>
      </dgm:t>
    </dgm:pt>
    <dgm:pt modelId="{8FBD57D9-0E5F-4452-A138-B40FAE167158}" type="parTrans" cxnId="{99BB4718-BB0D-472E-A7A8-55FCE9C097E2}">
      <dgm:prSet/>
      <dgm:spPr/>
      <dgm:t>
        <a:bodyPr rtlCol="0"/>
        <a:lstStyle/>
        <a:p>
          <a:pPr rtl="0"/>
          <a:endParaRPr lang="ru-RU" noProof="1"/>
        </a:p>
      </dgm:t>
    </dgm:pt>
    <dgm:pt modelId="{55A375E4-45C1-449B-9673-F8217B96448B}" type="sibTrans" cxnId="{99BB4718-BB0D-472E-A7A8-55FCE9C097E2}">
      <dgm:prSet/>
      <dgm:spPr/>
      <dgm:t>
        <a:bodyPr rtlCol="0"/>
        <a:lstStyle/>
        <a:p>
          <a:pPr rtl="0"/>
          <a:endParaRPr lang="ru-RU" noProof="1"/>
        </a:p>
      </dgm:t>
    </dgm:pt>
    <dgm:pt modelId="{6F33629D-6E86-4055-B560-4D1368E879FA}">
      <dgm:prSet/>
      <dgm:spPr/>
      <dgm:t>
        <a:bodyPr rtlCol="0"/>
        <a:lstStyle/>
        <a:p>
          <a:pPr rtl="0"/>
          <a:r>
            <a:rPr lang="en-US" noProof="1" smtClean="0"/>
            <a:t>XVI</a:t>
          </a:r>
          <a:r>
            <a:rPr lang="uk-UA" noProof="1" smtClean="0"/>
            <a:t>-</a:t>
          </a:r>
          <a:r>
            <a:rPr lang="ru-RU" noProof="1" smtClean="0"/>
            <a:t>ХІХ ст.</a:t>
          </a:r>
          <a:endParaRPr lang="ru-RU" noProof="1"/>
        </a:p>
      </dgm:t>
    </dgm:pt>
    <dgm:pt modelId="{08F3C943-B4F5-4E33-AD4B-FB5A154F3C4D}" type="parTrans" cxnId="{4D6FD672-925A-4A64-9F96-E225F3EEB1A3}">
      <dgm:prSet/>
      <dgm:spPr/>
      <dgm:t>
        <a:bodyPr rtlCol="0"/>
        <a:lstStyle/>
        <a:p>
          <a:pPr rtl="0"/>
          <a:endParaRPr lang="ru-RU" noProof="1"/>
        </a:p>
      </dgm:t>
    </dgm:pt>
    <dgm:pt modelId="{AB7EAE83-DD42-470D-AAB0-4D1D50F63409}" type="sibTrans" cxnId="{4D6FD672-925A-4A64-9F96-E225F3EEB1A3}">
      <dgm:prSet/>
      <dgm:spPr/>
      <dgm:t>
        <a:bodyPr rtlCol="0"/>
        <a:lstStyle/>
        <a:p>
          <a:pPr rtl="0"/>
          <a:endParaRPr lang="ru-RU" noProof="1"/>
        </a:p>
      </dgm:t>
    </dgm:pt>
    <dgm:pt modelId="{AFC1A476-769A-4FDF-BFF2-B3AECD23FA59}">
      <dgm:prSet/>
      <dgm:spPr/>
      <dgm:t>
        <a:bodyPr rtlCol="0"/>
        <a:lstStyle/>
        <a:p>
          <a:pPr rtl="0"/>
          <a:r>
            <a:rPr lang="ru-RU" noProof="1" smtClean="0"/>
            <a:t>Пропаганда та маніпулятивні практики в Новий час та в ХІХст.</a:t>
          </a:r>
          <a:endParaRPr lang="ru-RU" noProof="1"/>
        </a:p>
      </dgm:t>
    </dgm:pt>
    <dgm:pt modelId="{B1BE9323-7D43-479A-8059-F7436AB5B825}" type="parTrans" cxnId="{FF2C049B-DEA9-4F15-94E2-AD1A53394EB4}">
      <dgm:prSet/>
      <dgm:spPr/>
      <dgm:t>
        <a:bodyPr rtlCol="0"/>
        <a:lstStyle/>
        <a:p>
          <a:pPr rtl="0"/>
          <a:endParaRPr lang="ru-RU" noProof="1"/>
        </a:p>
      </dgm:t>
    </dgm:pt>
    <dgm:pt modelId="{CAFB53F6-AEA9-4CED-ACAD-C3D9D4B3BAFF}" type="sibTrans" cxnId="{FF2C049B-DEA9-4F15-94E2-AD1A53394EB4}">
      <dgm:prSet/>
      <dgm:spPr/>
      <dgm:t>
        <a:bodyPr rtlCol="0"/>
        <a:lstStyle/>
        <a:p>
          <a:pPr rtl="0"/>
          <a:endParaRPr lang="ru-RU" noProof="1"/>
        </a:p>
      </dgm:t>
    </dgm:pt>
    <dgm:pt modelId="{9898553F-ED9F-4ED5-A68C-5BCF3206843E}" type="pres">
      <dgm:prSet presAssocID="{FDE0E5D5-0EE8-4254-8E27-DA8756814816}" presName="Name0" presStyleCnt="0">
        <dgm:presLayoutVars>
          <dgm:chMax/>
          <dgm:chPref/>
          <dgm:animLvl val="lvl"/>
        </dgm:presLayoutVars>
      </dgm:prSet>
      <dgm:spPr/>
      <dgm:t>
        <a:bodyPr/>
        <a:lstStyle/>
        <a:p>
          <a:endParaRPr lang="ru-RU"/>
        </a:p>
      </dgm:t>
    </dgm:pt>
    <dgm:pt modelId="{626E77E8-CBD1-4A0D-BE5D-05C1797B2844}" type="pres">
      <dgm:prSet presAssocID="{D130958B-FBF2-4409-BF62-2070FD3EF2CB}" presName="composite1" presStyleCnt="0"/>
      <dgm:spPr/>
    </dgm:pt>
    <dgm:pt modelId="{B261DD21-E0C1-42B6-AC94-914A4D87A48D}" type="pres">
      <dgm:prSet presAssocID="{D130958B-FBF2-4409-BF62-2070FD3EF2CB}" presName="parent1" presStyleLbl="alignNode1" presStyleIdx="0" presStyleCnt="3">
        <dgm:presLayoutVars>
          <dgm:chMax val="1"/>
          <dgm:chPref val="1"/>
          <dgm:bulletEnabled val="1"/>
        </dgm:presLayoutVars>
      </dgm:prSet>
      <dgm:spPr/>
      <dgm:t>
        <a:bodyPr/>
        <a:lstStyle/>
        <a:p>
          <a:endParaRPr lang="ru-RU"/>
        </a:p>
      </dgm:t>
    </dgm:pt>
    <dgm:pt modelId="{FE954242-D11C-43AA-B102-68814FB4D39A}" type="pres">
      <dgm:prSet presAssocID="{D130958B-FBF2-4409-BF62-2070FD3EF2CB}" presName="Childtext1" presStyleLbl="revTx" presStyleIdx="0" presStyleCnt="3">
        <dgm:presLayoutVars>
          <dgm:bulletEnabled val="1"/>
        </dgm:presLayoutVars>
      </dgm:prSet>
      <dgm:spPr/>
      <dgm:t>
        <a:bodyPr/>
        <a:lstStyle/>
        <a:p>
          <a:endParaRPr lang="ru-RU"/>
        </a:p>
      </dgm:t>
    </dgm:pt>
    <dgm:pt modelId="{57938E7E-DCCE-419A-80C7-A8948311AE69}" type="pres">
      <dgm:prSet presAssocID="{D130958B-FBF2-4409-BF62-2070FD3EF2CB}" presName="ConnectLine1" presStyleLbl="sibTrans1D1" presStyleIdx="0" presStyleCnt="3"/>
      <dgm:spPr>
        <a:noFill/>
        <a:ln w="9525" cap="flat" cmpd="sng" algn="ctr">
          <a:solidFill>
            <a:schemeClr val="accent2">
              <a:hueOff val="0"/>
              <a:satOff val="0"/>
              <a:lumOff val="0"/>
              <a:alphaOff val="0"/>
            </a:schemeClr>
          </a:solidFill>
          <a:prstDash val="dash"/>
        </a:ln>
        <a:effectLst/>
      </dgm:spPr>
    </dgm:pt>
    <dgm:pt modelId="{158801C7-A3B6-40DD-AE22-F64B625ABDA2}" type="pres">
      <dgm:prSet presAssocID="{D130958B-FBF2-4409-BF62-2070FD3EF2CB}" presName="ConnectLineEnd1" presStyleLbl="lnNode1" presStyleIdx="0" presStyleCnt="3"/>
      <dgm:spPr/>
    </dgm:pt>
    <dgm:pt modelId="{E0A56948-F108-4594-AA9E-414547F197F2}" type="pres">
      <dgm:prSet presAssocID="{D130958B-FBF2-4409-BF62-2070FD3EF2CB}" presName="EmptyPane1" presStyleCnt="0"/>
      <dgm:spPr/>
    </dgm:pt>
    <dgm:pt modelId="{74E2B631-F8B0-45DF-8779-E8E976A4E8DD}" type="pres">
      <dgm:prSet presAssocID="{A32C0954-D9E3-4BE6-BA03-3AECB9AB647A}" presName="spaceBetweenRectangles1" presStyleCnt="0"/>
      <dgm:spPr/>
    </dgm:pt>
    <dgm:pt modelId="{8F385E7C-4CF5-4383-9C31-8A1ADF899481}" type="pres">
      <dgm:prSet presAssocID="{BA8B7847-952B-40AE-B05B-1428403A5D73}" presName="composite1" presStyleCnt="0"/>
      <dgm:spPr/>
    </dgm:pt>
    <dgm:pt modelId="{928D62E6-29C6-4D5E-8236-4218D4663DF0}" type="pres">
      <dgm:prSet presAssocID="{BA8B7847-952B-40AE-B05B-1428403A5D73}" presName="parent1" presStyleLbl="alignNode1" presStyleIdx="1" presStyleCnt="3">
        <dgm:presLayoutVars>
          <dgm:chMax val="1"/>
          <dgm:chPref val="1"/>
          <dgm:bulletEnabled val="1"/>
        </dgm:presLayoutVars>
      </dgm:prSet>
      <dgm:spPr/>
      <dgm:t>
        <a:bodyPr/>
        <a:lstStyle/>
        <a:p>
          <a:endParaRPr lang="ru-RU"/>
        </a:p>
      </dgm:t>
    </dgm:pt>
    <dgm:pt modelId="{FD20AFC5-2A73-42CB-84BE-A8E017ECC87D}" type="pres">
      <dgm:prSet presAssocID="{BA8B7847-952B-40AE-B05B-1428403A5D73}" presName="Childtext1" presStyleLbl="revTx" presStyleIdx="1" presStyleCnt="3">
        <dgm:presLayoutVars>
          <dgm:bulletEnabled val="1"/>
        </dgm:presLayoutVars>
      </dgm:prSet>
      <dgm:spPr/>
      <dgm:t>
        <a:bodyPr/>
        <a:lstStyle/>
        <a:p>
          <a:endParaRPr lang="ru-RU"/>
        </a:p>
      </dgm:t>
    </dgm:pt>
    <dgm:pt modelId="{D6FB894C-E3B6-420F-973E-12289D20CF9D}" type="pres">
      <dgm:prSet presAssocID="{BA8B7847-952B-40AE-B05B-1428403A5D73}" presName="ConnectLine1" presStyleLbl="sibTrans1D1" presStyleIdx="1" presStyleCnt="3"/>
      <dgm:spPr>
        <a:noFill/>
        <a:ln w="9525" cap="flat" cmpd="sng" algn="ctr">
          <a:solidFill>
            <a:schemeClr val="accent2">
              <a:hueOff val="1327892"/>
              <a:satOff val="4567"/>
              <a:lumOff val="-882"/>
              <a:alphaOff val="0"/>
            </a:schemeClr>
          </a:solidFill>
          <a:prstDash val="dash"/>
        </a:ln>
        <a:effectLst/>
      </dgm:spPr>
    </dgm:pt>
    <dgm:pt modelId="{DEEC814E-BA89-4075-8258-A90E8BEEFC05}" type="pres">
      <dgm:prSet presAssocID="{BA8B7847-952B-40AE-B05B-1428403A5D73}" presName="ConnectLineEnd1" presStyleLbl="lnNode1" presStyleIdx="1" presStyleCnt="3"/>
      <dgm:spPr/>
    </dgm:pt>
    <dgm:pt modelId="{1E7B800C-BCA3-410F-899B-5F5FBF287185}" type="pres">
      <dgm:prSet presAssocID="{BA8B7847-952B-40AE-B05B-1428403A5D73}" presName="EmptyPane1" presStyleCnt="0"/>
      <dgm:spPr/>
    </dgm:pt>
    <dgm:pt modelId="{1C600D5F-A444-47D6-9A0B-1F59508AF1C3}" type="pres">
      <dgm:prSet presAssocID="{41B295C3-F967-4B3E-BDC8-FB77D4058C8E}" presName="spaceBetweenRectangles1" presStyleCnt="0"/>
      <dgm:spPr/>
    </dgm:pt>
    <dgm:pt modelId="{64CDA4B0-46CE-4B41-9BC0-03131E7BF3ED}" type="pres">
      <dgm:prSet presAssocID="{6F33629D-6E86-4055-B560-4D1368E879FA}" presName="composite1" presStyleCnt="0"/>
      <dgm:spPr/>
    </dgm:pt>
    <dgm:pt modelId="{EF3B521D-180C-4EE9-9764-8939A4B361F6}" type="pres">
      <dgm:prSet presAssocID="{6F33629D-6E86-4055-B560-4D1368E879FA}" presName="parent1" presStyleLbl="alignNode1" presStyleIdx="2" presStyleCnt="3">
        <dgm:presLayoutVars>
          <dgm:chMax val="1"/>
          <dgm:chPref val="1"/>
          <dgm:bulletEnabled val="1"/>
        </dgm:presLayoutVars>
      </dgm:prSet>
      <dgm:spPr/>
      <dgm:t>
        <a:bodyPr/>
        <a:lstStyle/>
        <a:p>
          <a:endParaRPr lang="ru-RU"/>
        </a:p>
      </dgm:t>
    </dgm:pt>
    <dgm:pt modelId="{207C9C97-E6E8-4219-8659-BA0D9218D130}" type="pres">
      <dgm:prSet presAssocID="{6F33629D-6E86-4055-B560-4D1368E879FA}" presName="Childtext1" presStyleLbl="revTx" presStyleIdx="2" presStyleCnt="3">
        <dgm:presLayoutVars>
          <dgm:bulletEnabled val="1"/>
        </dgm:presLayoutVars>
      </dgm:prSet>
      <dgm:spPr/>
      <dgm:t>
        <a:bodyPr/>
        <a:lstStyle/>
        <a:p>
          <a:endParaRPr lang="ru-RU"/>
        </a:p>
      </dgm:t>
    </dgm:pt>
    <dgm:pt modelId="{7A073645-50D5-40B9-BB40-0415D3CDFC4C}" type="pres">
      <dgm:prSet presAssocID="{6F33629D-6E86-4055-B560-4D1368E879FA}" presName="ConnectLine1" presStyleLbl="sibTrans1D1" presStyleIdx="2" presStyleCnt="3"/>
      <dgm:spPr>
        <a:noFill/>
        <a:ln w="9525" cap="flat" cmpd="sng" algn="ctr">
          <a:solidFill>
            <a:schemeClr val="accent2">
              <a:hueOff val="2655785"/>
              <a:satOff val="9135"/>
              <a:lumOff val="-1765"/>
              <a:alphaOff val="0"/>
            </a:schemeClr>
          </a:solidFill>
          <a:prstDash val="dash"/>
        </a:ln>
        <a:effectLst/>
      </dgm:spPr>
    </dgm:pt>
    <dgm:pt modelId="{21C72DDB-041E-424A-896D-1A3DA22F8372}" type="pres">
      <dgm:prSet presAssocID="{6F33629D-6E86-4055-B560-4D1368E879FA}" presName="ConnectLineEnd1" presStyleLbl="lnNode1" presStyleIdx="2" presStyleCnt="3"/>
      <dgm:spPr/>
    </dgm:pt>
    <dgm:pt modelId="{722C47DF-ABF8-4B74-A2AE-36A2770A5117}" type="pres">
      <dgm:prSet presAssocID="{6F33629D-6E86-4055-B560-4D1368E879FA}" presName="EmptyPane1" presStyleCnt="0"/>
      <dgm:spPr/>
    </dgm:pt>
  </dgm:ptLst>
  <dgm:cxnLst>
    <dgm:cxn modelId="{FF2C049B-DEA9-4F15-94E2-AD1A53394EB4}" srcId="{6F33629D-6E86-4055-B560-4D1368E879FA}" destId="{AFC1A476-769A-4FDF-BFF2-B3AECD23FA59}" srcOrd="0" destOrd="0" parTransId="{B1BE9323-7D43-479A-8059-F7436AB5B825}" sibTransId="{CAFB53F6-AEA9-4CED-ACAD-C3D9D4B3BAFF}"/>
    <dgm:cxn modelId="{906E6067-30DC-4C3F-A3DB-BBCD29033ECF}" type="presOf" srcId="{DF2526BB-4EEA-40F8-A8EA-A6D7F4151EBB}" destId="{FE954242-D11C-43AA-B102-68814FB4D39A}" srcOrd="0" destOrd="0" presId="urn:microsoft.com/office/officeart/2016/7/layout/RoundedRectangleTimeline"/>
    <dgm:cxn modelId="{42B8A665-C624-49F0-A0A5-D9D6C8B47E30}" type="presOf" srcId="{FDE0E5D5-0EE8-4254-8E27-DA8756814816}" destId="{9898553F-ED9F-4ED5-A68C-5BCF3206843E}" srcOrd="0" destOrd="0" presId="urn:microsoft.com/office/officeart/2016/7/layout/RoundedRectangleTimeline"/>
    <dgm:cxn modelId="{4D6FD672-925A-4A64-9F96-E225F3EEB1A3}" srcId="{FDE0E5D5-0EE8-4254-8E27-DA8756814816}" destId="{6F33629D-6E86-4055-B560-4D1368E879FA}" srcOrd="2" destOrd="0" parTransId="{08F3C943-B4F5-4E33-AD4B-FB5A154F3C4D}" sibTransId="{AB7EAE83-DD42-470D-AAB0-4D1D50F63409}"/>
    <dgm:cxn modelId="{523EA585-AD2C-4F90-907C-747ACD64CFAA}" type="presOf" srcId="{D130958B-FBF2-4409-BF62-2070FD3EF2CB}" destId="{B261DD21-E0C1-42B6-AC94-914A4D87A48D}" srcOrd="0" destOrd="0" presId="urn:microsoft.com/office/officeart/2016/7/layout/RoundedRectangleTimeline"/>
    <dgm:cxn modelId="{D101B0BA-00FB-401C-AC7E-BBC331DFB532}" type="presOf" srcId="{6F33629D-6E86-4055-B560-4D1368E879FA}" destId="{EF3B521D-180C-4EE9-9764-8939A4B361F6}" srcOrd="0" destOrd="0" presId="urn:microsoft.com/office/officeart/2016/7/layout/RoundedRectangleTimeline"/>
    <dgm:cxn modelId="{B5F29796-39FC-409E-A2C4-E420C8C1EF68}" type="presOf" srcId="{BA8B7847-952B-40AE-B05B-1428403A5D73}" destId="{928D62E6-29C6-4D5E-8236-4218D4663DF0}" srcOrd="0" destOrd="0" presId="urn:microsoft.com/office/officeart/2016/7/layout/RoundedRectangleTimeline"/>
    <dgm:cxn modelId="{C9BE25DB-5F9B-42DF-978C-E74C6B79ADB9}" srcId="{FDE0E5D5-0EE8-4254-8E27-DA8756814816}" destId="{D130958B-FBF2-4409-BF62-2070FD3EF2CB}" srcOrd="0" destOrd="0" parTransId="{F0548967-25A0-4BDA-98E5-5FD2EE882B0D}" sibTransId="{A32C0954-D9E3-4BE6-BA03-3AECB9AB647A}"/>
    <dgm:cxn modelId="{504A1C57-962A-4C45-B4F0-446FC12986F0}" type="presOf" srcId="{AFC1A476-769A-4FDF-BFF2-B3AECD23FA59}" destId="{207C9C97-E6E8-4219-8659-BA0D9218D130}" srcOrd="0" destOrd="0" presId="urn:microsoft.com/office/officeart/2016/7/layout/RoundedRectangleTimeline"/>
    <dgm:cxn modelId="{99BB4718-BB0D-472E-A7A8-55FCE9C097E2}" srcId="{BA8B7847-952B-40AE-B05B-1428403A5D73}" destId="{A128E7FE-F456-4E59-80EF-3A1CCFCEC862}" srcOrd="0" destOrd="0" parTransId="{8FBD57D9-0E5F-4452-A138-B40FAE167158}" sibTransId="{55A375E4-45C1-449B-9673-F8217B96448B}"/>
    <dgm:cxn modelId="{35767B43-1B1E-40B3-B4B1-C6CD3954748D}" srcId="{FDE0E5D5-0EE8-4254-8E27-DA8756814816}" destId="{BA8B7847-952B-40AE-B05B-1428403A5D73}" srcOrd="1" destOrd="0" parTransId="{A2A411F3-01C6-4917-A3B5-251D17C7DAE3}" sibTransId="{41B295C3-F967-4B3E-BDC8-FB77D4058C8E}"/>
    <dgm:cxn modelId="{4EAD35E0-EACD-42CB-9957-5B48FBDEAD3D}" srcId="{D130958B-FBF2-4409-BF62-2070FD3EF2CB}" destId="{DF2526BB-4EEA-40F8-A8EA-A6D7F4151EBB}" srcOrd="0" destOrd="0" parTransId="{16F412D2-BB07-48AB-9C75-398A1F353A24}" sibTransId="{94B54A91-CEB3-4422-9994-0AD80E2A3FBA}"/>
    <dgm:cxn modelId="{B069FFBF-2F24-44A1-8B23-C9C4B56CECBA}" type="presOf" srcId="{A128E7FE-F456-4E59-80EF-3A1CCFCEC862}" destId="{FD20AFC5-2A73-42CB-84BE-A8E017ECC87D}" srcOrd="0" destOrd="0" presId="urn:microsoft.com/office/officeart/2016/7/layout/RoundedRectangleTimeline"/>
    <dgm:cxn modelId="{D3B18C33-5769-45BD-B6AB-E429C9FF302C}" type="presParOf" srcId="{9898553F-ED9F-4ED5-A68C-5BCF3206843E}" destId="{626E77E8-CBD1-4A0D-BE5D-05C1797B2844}" srcOrd="0" destOrd="0" presId="urn:microsoft.com/office/officeart/2016/7/layout/RoundedRectangleTimeline"/>
    <dgm:cxn modelId="{F524B3B4-2AAD-494F-9548-4CF687F7F1F5}" type="presParOf" srcId="{626E77E8-CBD1-4A0D-BE5D-05C1797B2844}" destId="{B261DD21-E0C1-42B6-AC94-914A4D87A48D}" srcOrd="0" destOrd="0" presId="urn:microsoft.com/office/officeart/2016/7/layout/RoundedRectangleTimeline"/>
    <dgm:cxn modelId="{5918BF59-CCCD-4839-B77C-EC927F21CC0E}" type="presParOf" srcId="{626E77E8-CBD1-4A0D-BE5D-05C1797B2844}" destId="{FE954242-D11C-43AA-B102-68814FB4D39A}" srcOrd="1" destOrd="0" presId="urn:microsoft.com/office/officeart/2016/7/layout/RoundedRectangleTimeline"/>
    <dgm:cxn modelId="{E2986599-A97E-4D36-B588-17330E6DC9E7}" type="presParOf" srcId="{626E77E8-CBD1-4A0D-BE5D-05C1797B2844}" destId="{57938E7E-DCCE-419A-80C7-A8948311AE69}" srcOrd="2" destOrd="0" presId="urn:microsoft.com/office/officeart/2016/7/layout/RoundedRectangleTimeline"/>
    <dgm:cxn modelId="{0C83FFF0-BED6-4245-8281-34B67DA3416E}" type="presParOf" srcId="{626E77E8-CBD1-4A0D-BE5D-05C1797B2844}" destId="{158801C7-A3B6-40DD-AE22-F64B625ABDA2}" srcOrd="3" destOrd="0" presId="urn:microsoft.com/office/officeart/2016/7/layout/RoundedRectangleTimeline"/>
    <dgm:cxn modelId="{C261480A-1F9F-49DF-B051-2EE88F62B633}" type="presParOf" srcId="{626E77E8-CBD1-4A0D-BE5D-05C1797B2844}" destId="{E0A56948-F108-4594-AA9E-414547F197F2}" srcOrd="4" destOrd="0" presId="urn:microsoft.com/office/officeart/2016/7/layout/RoundedRectangleTimeline"/>
    <dgm:cxn modelId="{54D4CE18-90B3-4C07-9101-E725A796CCC7}" type="presParOf" srcId="{9898553F-ED9F-4ED5-A68C-5BCF3206843E}" destId="{74E2B631-F8B0-45DF-8779-E8E976A4E8DD}" srcOrd="1" destOrd="0" presId="urn:microsoft.com/office/officeart/2016/7/layout/RoundedRectangleTimeline"/>
    <dgm:cxn modelId="{494326E2-DFCB-4805-A8D2-D75A9E05BCED}" type="presParOf" srcId="{9898553F-ED9F-4ED5-A68C-5BCF3206843E}" destId="{8F385E7C-4CF5-4383-9C31-8A1ADF899481}" srcOrd="2" destOrd="0" presId="urn:microsoft.com/office/officeart/2016/7/layout/RoundedRectangleTimeline"/>
    <dgm:cxn modelId="{6B441584-4E24-40F7-AD3B-298D3E07341D}" type="presParOf" srcId="{8F385E7C-4CF5-4383-9C31-8A1ADF899481}" destId="{928D62E6-29C6-4D5E-8236-4218D4663DF0}" srcOrd="0" destOrd="0" presId="urn:microsoft.com/office/officeart/2016/7/layout/RoundedRectangleTimeline"/>
    <dgm:cxn modelId="{D7AB99E9-40E9-4846-99E5-40E43E68C216}" type="presParOf" srcId="{8F385E7C-4CF5-4383-9C31-8A1ADF899481}" destId="{FD20AFC5-2A73-42CB-84BE-A8E017ECC87D}" srcOrd="1" destOrd="0" presId="urn:microsoft.com/office/officeart/2016/7/layout/RoundedRectangleTimeline"/>
    <dgm:cxn modelId="{4C1F02BB-7FB3-46FD-8924-68BD4756ADF5}" type="presParOf" srcId="{8F385E7C-4CF5-4383-9C31-8A1ADF899481}" destId="{D6FB894C-E3B6-420F-973E-12289D20CF9D}" srcOrd="2" destOrd="0" presId="urn:microsoft.com/office/officeart/2016/7/layout/RoundedRectangleTimeline"/>
    <dgm:cxn modelId="{A153101C-7B02-4280-8260-4A0C9E027F09}" type="presParOf" srcId="{8F385E7C-4CF5-4383-9C31-8A1ADF899481}" destId="{DEEC814E-BA89-4075-8258-A90E8BEEFC05}" srcOrd="3" destOrd="0" presId="urn:microsoft.com/office/officeart/2016/7/layout/RoundedRectangleTimeline"/>
    <dgm:cxn modelId="{35095E83-D8A6-4327-BCB8-CDC253696016}" type="presParOf" srcId="{8F385E7C-4CF5-4383-9C31-8A1ADF899481}" destId="{1E7B800C-BCA3-410F-899B-5F5FBF287185}" srcOrd="4" destOrd="0" presId="urn:microsoft.com/office/officeart/2016/7/layout/RoundedRectangleTimeline"/>
    <dgm:cxn modelId="{4D17487A-D5DF-452E-AE38-D96A24C381B2}" type="presParOf" srcId="{9898553F-ED9F-4ED5-A68C-5BCF3206843E}" destId="{1C600D5F-A444-47D6-9A0B-1F59508AF1C3}" srcOrd="3" destOrd="0" presId="urn:microsoft.com/office/officeart/2016/7/layout/RoundedRectangleTimeline"/>
    <dgm:cxn modelId="{0BDB84F7-2EC2-4E7D-BE87-C55EAB7E711E}" type="presParOf" srcId="{9898553F-ED9F-4ED5-A68C-5BCF3206843E}" destId="{64CDA4B0-46CE-4B41-9BC0-03131E7BF3ED}" srcOrd="4" destOrd="0" presId="urn:microsoft.com/office/officeart/2016/7/layout/RoundedRectangleTimeline"/>
    <dgm:cxn modelId="{C4A55923-D61C-4152-8889-D997EE85E5A3}" type="presParOf" srcId="{64CDA4B0-46CE-4B41-9BC0-03131E7BF3ED}" destId="{EF3B521D-180C-4EE9-9764-8939A4B361F6}" srcOrd="0" destOrd="0" presId="urn:microsoft.com/office/officeart/2016/7/layout/RoundedRectangleTimeline"/>
    <dgm:cxn modelId="{C7097E64-D307-433A-A220-0BAE6558A87E}" type="presParOf" srcId="{64CDA4B0-46CE-4B41-9BC0-03131E7BF3ED}" destId="{207C9C97-E6E8-4219-8659-BA0D9218D130}" srcOrd="1" destOrd="0" presId="urn:microsoft.com/office/officeart/2016/7/layout/RoundedRectangleTimeline"/>
    <dgm:cxn modelId="{9B79B1C2-3FC0-4426-B2B7-5CACBBE45F40}" type="presParOf" srcId="{64CDA4B0-46CE-4B41-9BC0-03131E7BF3ED}" destId="{7A073645-50D5-40B9-BB40-0415D3CDFC4C}" srcOrd="2" destOrd="0" presId="urn:microsoft.com/office/officeart/2016/7/layout/RoundedRectangleTimeline"/>
    <dgm:cxn modelId="{1F5A254B-D750-47A8-9054-103A768CA37B}" type="presParOf" srcId="{64CDA4B0-46CE-4B41-9BC0-03131E7BF3ED}" destId="{21C72DDB-041E-424A-896D-1A3DA22F8372}" srcOrd="3" destOrd="0" presId="urn:microsoft.com/office/officeart/2016/7/layout/RoundedRectangleTimeline"/>
    <dgm:cxn modelId="{6C8D8A91-DDE2-40A0-972D-D98322C20E45}" type="presParOf" srcId="{64CDA4B0-46CE-4B41-9BC0-03131E7BF3ED}" destId="{722C47DF-ABF8-4B74-A2AE-36A2770A5117}"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1DD21-E0C1-42B6-AC94-914A4D87A48D}">
      <dsp:nvSpPr>
        <dsp:cNvPr id="0" name=""/>
        <dsp:cNvSpPr/>
      </dsp:nvSpPr>
      <dsp:spPr>
        <a:xfrm rot="16200000">
          <a:off x="1588926" y="43641"/>
          <a:ext cx="211662" cy="2029344"/>
        </a:xfrm>
        <a:prstGeom prst="round2Same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ru-RU" sz="1100" kern="1200" noProof="1" smtClean="0"/>
            <a:t>до І</a:t>
          </a:r>
          <a:r>
            <a:rPr lang="en-US" sz="1100" kern="1200" noProof="1" smtClean="0"/>
            <a:t>V</a:t>
          </a:r>
          <a:r>
            <a:rPr lang="uk-UA" sz="1100" kern="1200" noProof="1" smtClean="0"/>
            <a:t>ст.</a:t>
          </a:r>
          <a:endParaRPr lang="ru-RU" sz="1100" kern="1200" noProof="1"/>
        </a:p>
      </dsp:txBody>
      <dsp:txXfrm rot="5400000">
        <a:off x="690417" y="962814"/>
        <a:ext cx="2019012" cy="190998"/>
      </dsp:txXfrm>
    </dsp:sp>
    <dsp:sp modelId="{FE954242-D11C-43AA-B102-68814FB4D39A}">
      <dsp:nvSpPr>
        <dsp:cNvPr id="0" name=""/>
        <dsp:cNvSpPr/>
      </dsp:nvSpPr>
      <dsp:spPr>
        <a:xfrm>
          <a:off x="3636" y="0"/>
          <a:ext cx="3382241" cy="74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lvl="0" algn="ctr" defTabSz="488950" rtl="0">
            <a:lnSpc>
              <a:spcPct val="90000"/>
            </a:lnSpc>
            <a:spcBef>
              <a:spcPct val="0"/>
            </a:spcBef>
            <a:spcAft>
              <a:spcPct val="35000"/>
            </a:spcAft>
          </a:pPr>
          <a:r>
            <a:rPr lang="ru-RU" sz="1100" kern="1200" noProof="1" smtClean="0"/>
            <a:t>Пропаганда та маніпулятивні практики стародавнього світу</a:t>
          </a:r>
          <a:endParaRPr lang="ru-RU" sz="1100" kern="1200" noProof="1"/>
        </a:p>
      </dsp:txBody>
      <dsp:txXfrm>
        <a:off x="3636" y="0"/>
        <a:ext cx="3382241" cy="740819"/>
      </dsp:txXfrm>
    </dsp:sp>
    <dsp:sp modelId="{57938E7E-DCCE-419A-80C7-A8948311AE69}">
      <dsp:nvSpPr>
        <dsp:cNvPr id="0" name=""/>
        <dsp:cNvSpPr/>
      </dsp:nvSpPr>
      <dsp:spPr>
        <a:xfrm>
          <a:off x="1694757" y="783151"/>
          <a:ext cx="0" cy="169330"/>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58801C7-A3B6-40DD-AE22-F64B625ABDA2}">
      <dsp:nvSpPr>
        <dsp:cNvPr id="0" name=""/>
        <dsp:cNvSpPr/>
      </dsp:nvSpPr>
      <dsp:spPr>
        <a:xfrm>
          <a:off x="1673591" y="740819"/>
          <a:ext cx="42332" cy="4233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D62E6-29C6-4D5E-8236-4218D4663DF0}">
      <dsp:nvSpPr>
        <dsp:cNvPr id="0" name=""/>
        <dsp:cNvSpPr/>
      </dsp:nvSpPr>
      <dsp:spPr>
        <a:xfrm>
          <a:off x="2709429" y="952482"/>
          <a:ext cx="2029344" cy="211662"/>
        </a:xfrm>
        <a:prstGeom prst="rect">
          <a:avLst/>
        </a:prstGeom>
        <a:solidFill>
          <a:schemeClr val="accent2">
            <a:hueOff val="953895"/>
            <a:satOff val="-21764"/>
            <a:lumOff val="8039"/>
            <a:alphaOff val="0"/>
          </a:schemeClr>
        </a:solidFill>
        <a:ln w="19050" cap="rnd" cmpd="sng" algn="ctr">
          <a:solidFill>
            <a:schemeClr val="accent2">
              <a:hueOff val="953895"/>
              <a:satOff val="-21764"/>
              <a:lumOff val="8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ru-RU" sz="1100" kern="1200" noProof="1" smtClean="0"/>
            <a:t>І</a:t>
          </a:r>
          <a:r>
            <a:rPr lang="en-US" sz="1100" kern="1200" noProof="1" smtClean="0"/>
            <a:t>V</a:t>
          </a:r>
          <a:r>
            <a:rPr lang="uk-UA" sz="1100" kern="1200" noProof="1" smtClean="0"/>
            <a:t>-</a:t>
          </a:r>
          <a:r>
            <a:rPr lang="en-US" sz="1100" kern="1200" noProof="1" smtClean="0"/>
            <a:t>XVI</a:t>
          </a:r>
          <a:r>
            <a:rPr lang="uk-UA" sz="1100" kern="1200" noProof="1" smtClean="0"/>
            <a:t> ст.</a:t>
          </a:r>
          <a:endParaRPr lang="ru-RU" sz="1100" kern="1200" noProof="1"/>
        </a:p>
      </dsp:txBody>
      <dsp:txXfrm>
        <a:off x="2709429" y="952482"/>
        <a:ext cx="2029344" cy="211662"/>
      </dsp:txXfrm>
    </dsp:sp>
    <dsp:sp modelId="{FD20AFC5-2A73-42CB-84BE-A8E017ECC87D}">
      <dsp:nvSpPr>
        <dsp:cNvPr id="0" name=""/>
        <dsp:cNvSpPr/>
      </dsp:nvSpPr>
      <dsp:spPr>
        <a:xfrm>
          <a:off x="2032981" y="1375807"/>
          <a:ext cx="3382241" cy="74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rtlCol="0" anchor="t" anchorCtr="1">
          <a:noAutofit/>
        </a:bodyPr>
        <a:lstStyle/>
        <a:p>
          <a:pPr lvl="0" algn="ctr" defTabSz="488950" rtl="0">
            <a:lnSpc>
              <a:spcPct val="90000"/>
            </a:lnSpc>
            <a:spcBef>
              <a:spcPct val="0"/>
            </a:spcBef>
            <a:spcAft>
              <a:spcPct val="35000"/>
            </a:spcAft>
          </a:pPr>
          <a:r>
            <a:rPr lang="ru-RU" sz="1100" kern="1200" noProof="1" smtClean="0"/>
            <a:t>Пропаганда та маніпулятивні практики в епохи Середньовіччя та Відродження</a:t>
          </a:r>
          <a:endParaRPr lang="ru-RU" sz="1100" kern="1200" noProof="1"/>
        </a:p>
      </dsp:txBody>
      <dsp:txXfrm>
        <a:off x="2032981" y="1375807"/>
        <a:ext cx="3382241" cy="740819"/>
      </dsp:txXfrm>
    </dsp:sp>
    <dsp:sp modelId="{D6FB894C-E3B6-420F-973E-12289D20CF9D}">
      <dsp:nvSpPr>
        <dsp:cNvPr id="0" name=""/>
        <dsp:cNvSpPr/>
      </dsp:nvSpPr>
      <dsp:spPr>
        <a:xfrm>
          <a:off x="3724101" y="1164144"/>
          <a:ext cx="0" cy="169330"/>
        </a:xfrm>
        <a:prstGeom prst="line">
          <a:avLst/>
        </a:prstGeom>
        <a:noFill/>
        <a:ln w="9525" cap="flat" cmpd="sng" algn="ctr">
          <a:solidFill>
            <a:schemeClr val="accent2">
              <a:hueOff val="1327892"/>
              <a:satOff val="4567"/>
              <a:lumOff val="-882"/>
              <a:alphaOff val="0"/>
            </a:schemeClr>
          </a:solidFill>
          <a:prstDash val="dash"/>
        </a:ln>
        <a:effectLst/>
      </dsp:spPr>
      <dsp:style>
        <a:lnRef idx="1">
          <a:scrgbClr r="0" g="0" b="0"/>
        </a:lnRef>
        <a:fillRef idx="0">
          <a:scrgbClr r="0" g="0" b="0"/>
        </a:fillRef>
        <a:effectRef idx="0">
          <a:scrgbClr r="0" g="0" b="0"/>
        </a:effectRef>
        <a:fontRef idx="minor"/>
      </dsp:style>
    </dsp:sp>
    <dsp:sp modelId="{DEEC814E-BA89-4075-8258-A90E8BEEFC05}">
      <dsp:nvSpPr>
        <dsp:cNvPr id="0" name=""/>
        <dsp:cNvSpPr/>
      </dsp:nvSpPr>
      <dsp:spPr>
        <a:xfrm>
          <a:off x="3702935" y="1333475"/>
          <a:ext cx="42332" cy="42332"/>
        </a:xfrm>
        <a:prstGeom prst="ellipse">
          <a:avLst/>
        </a:prstGeom>
        <a:solidFill>
          <a:schemeClr val="accent2">
            <a:hueOff val="953895"/>
            <a:satOff val="-21764"/>
            <a:lumOff val="80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B521D-180C-4EE9-9764-8939A4B361F6}">
      <dsp:nvSpPr>
        <dsp:cNvPr id="0" name=""/>
        <dsp:cNvSpPr/>
      </dsp:nvSpPr>
      <dsp:spPr>
        <a:xfrm rot="5400000">
          <a:off x="5647615" y="43641"/>
          <a:ext cx="211662" cy="2029344"/>
        </a:xfrm>
        <a:prstGeom prst="round2SameRect">
          <a:avLst/>
        </a:prstGeom>
        <a:solidFill>
          <a:schemeClr val="accent2">
            <a:hueOff val="1907789"/>
            <a:satOff val="-43528"/>
            <a:lumOff val="16079"/>
            <a:alphaOff val="0"/>
          </a:schemeClr>
        </a:solidFill>
        <a:ln w="19050" cap="rnd"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en-US" sz="1100" kern="1200" noProof="1" smtClean="0"/>
            <a:t>XVI</a:t>
          </a:r>
          <a:r>
            <a:rPr lang="uk-UA" sz="1100" kern="1200" noProof="1" smtClean="0"/>
            <a:t>-</a:t>
          </a:r>
          <a:r>
            <a:rPr lang="ru-RU" sz="1100" kern="1200" noProof="1" smtClean="0"/>
            <a:t>ХІХ ст.</a:t>
          </a:r>
          <a:endParaRPr lang="ru-RU" sz="1100" kern="1200" noProof="1"/>
        </a:p>
      </dsp:txBody>
      <dsp:txXfrm rot="-5400000">
        <a:off x="4738774" y="962814"/>
        <a:ext cx="2019012" cy="190998"/>
      </dsp:txXfrm>
    </dsp:sp>
    <dsp:sp modelId="{207C9C97-E6E8-4219-8659-BA0D9218D130}">
      <dsp:nvSpPr>
        <dsp:cNvPr id="0" name=""/>
        <dsp:cNvSpPr/>
      </dsp:nvSpPr>
      <dsp:spPr>
        <a:xfrm>
          <a:off x="4062326" y="0"/>
          <a:ext cx="3382241" cy="74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lvl="0" algn="ctr" defTabSz="488950" rtl="0">
            <a:lnSpc>
              <a:spcPct val="90000"/>
            </a:lnSpc>
            <a:spcBef>
              <a:spcPct val="0"/>
            </a:spcBef>
            <a:spcAft>
              <a:spcPct val="35000"/>
            </a:spcAft>
          </a:pPr>
          <a:r>
            <a:rPr lang="ru-RU" sz="1100" kern="1200" noProof="1" smtClean="0"/>
            <a:t>Пропаганда та маніпулятивні практики в Новий час та в ХІХст.</a:t>
          </a:r>
          <a:endParaRPr lang="ru-RU" sz="1100" kern="1200" noProof="1"/>
        </a:p>
      </dsp:txBody>
      <dsp:txXfrm>
        <a:off x="4062326" y="0"/>
        <a:ext cx="3382241" cy="740819"/>
      </dsp:txXfrm>
    </dsp:sp>
    <dsp:sp modelId="{7A073645-50D5-40B9-BB40-0415D3CDFC4C}">
      <dsp:nvSpPr>
        <dsp:cNvPr id="0" name=""/>
        <dsp:cNvSpPr/>
      </dsp:nvSpPr>
      <dsp:spPr>
        <a:xfrm>
          <a:off x="5753446" y="783151"/>
          <a:ext cx="0" cy="169330"/>
        </a:xfrm>
        <a:prstGeom prst="line">
          <a:avLst/>
        </a:prstGeom>
        <a:noFill/>
        <a:ln w="9525" cap="flat" cmpd="sng" algn="ctr">
          <a:solidFill>
            <a:schemeClr val="accent2">
              <a:hueOff val="2655785"/>
              <a:satOff val="9135"/>
              <a:lumOff val="-1765"/>
              <a:alphaOff val="0"/>
            </a:schemeClr>
          </a:solidFill>
          <a:prstDash val="dash"/>
        </a:ln>
        <a:effectLst/>
      </dsp:spPr>
      <dsp:style>
        <a:lnRef idx="1">
          <a:scrgbClr r="0" g="0" b="0"/>
        </a:lnRef>
        <a:fillRef idx="0">
          <a:scrgbClr r="0" g="0" b="0"/>
        </a:fillRef>
        <a:effectRef idx="0">
          <a:scrgbClr r="0" g="0" b="0"/>
        </a:effectRef>
        <a:fontRef idx="minor"/>
      </dsp:style>
    </dsp:sp>
    <dsp:sp modelId="{21C72DDB-041E-424A-896D-1A3DA22F8372}">
      <dsp:nvSpPr>
        <dsp:cNvPr id="0" name=""/>
        <dsp:cNvSpPr/>
      </dsp:nvSpPr>
      <dsp:spPr>
        <a:xfrm>
          <a:off x="5732280" y="740819"/>
          <a:ext cx="42332" cy="42332"/>
        </a:xfrm>
        <a:prstGeom prst="ellipse">
          <a:avLst/>
        </a:prstGeom>
        <a:solidFill>
          <a:schemeClr val="accent2">
            <a:hueOff val="1907789"/>
            <a:satOff val="-43528"/>
            <a:lumOff val="160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Временная шкала со скругленными прямоугольниками"/>
  <dgm:desc val="Используется для отображения списка событий в хронологическом порядке. Невидимое поле содержит описание, а дата отображается в прямоугольниках, кроме первого и последнего узла, у которых углы прямоугольника скруглены. В ней может содержаться большое количество текста с длинным описательным форматом даты."/>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904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051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1851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44184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58380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734067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931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5722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811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035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932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939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082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8741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811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281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2/14/2025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7178939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800" dirty="0"/>
              <a:t>Лекція 2. Історія пропаганди.</a:t>
            </a:r>
            <a:endParaRPr lang="en-US" sz="4800" dirty="0"/>
          </a:p>
        </p:txBody>
      </p:sp>
      <p:sp>
        <p:nvSpPr>
          <p:cNvPr id="3" name="Объект 2"/>
          <p:cNvSpPr>
            <a:spLocks noGrp="1"/>
          </p:cNvSpPr>
          <p:nvPr>
            <p:ph idx="1"/>
          </p:nvPr>
        </p:nvSpPr>
        <p:spPr>
          <a:xfrm>
            <a:off x="677334" y="1549831"/>
            <a:ext cx="8596668" cy="4507029"/>
          </a:xfrm>
        </p:spPr>
        <p:txBody>
          <a:bodyPr>
            <a:normAutofit/>
          </a:bodyPr>
          <a:lstStyle/>
          <a:p>
            <a:endParaRPr lang="uk-UA" sz="2000" dirty="0" smtClean="0">
              <a:hlinkClick r:id="rId2" action="ppaction://hlinksldjump"/>
            </a:endParaRPr>
          </a:p>
          <a:p>
            <a:pPr indent="457200" algn="just" fontAlgn="base">
              <a:spcBef>
                <a:spcPts val="0"/>
              </a:spcBef>
            </a:pPr>
            <a:r>
              <a:rPr lang="uk-UA" sz="2000" dirty="0" smtClean="0">
                <a:solidFill>
                  <a:schemeClr val="tx1"/>
                </a:solidFill>
                <a:latin typeface="Times New Roman" panose="02020603050405020304" pitchFamily="18" charset="0"/>
                <a:ea typeface="Times New Roman" panose="02020603050405020304" pitchFamily="18" charset="0"/>
              </a:rPr>
              <a:t>1.	Пропаганда та маніпулятивні практики Стародавнього світу.</a:t>
            </a:r>
          </a:p>
          <a:p>
            <a:pPr indent="457200" algn="just" fontAlgn="base">
              <a:spcBef>
                <a:spcPts val="0"/>
              </a:spcBef>
            </a:pPr>
            <a:r>
              <a:rPr lang="uk-UA" sz="2000" dirty="0" smtClean="0">
                <a:solidFill>
                  <a:schemeClr val="tx1"/>
                </a:solidFill>
                <a:latin typeface="Times New Roman" panose="02020603050405020304" pitchFamily="18" charset="0"/>
                <a:ea typeface="Times New Roman" panose="02020603050405020304" pitchFamily="18" charset="0"/>
              </a:rPr>
              <a:t>2.	Пропаганда та маніпулятивні практики в епохи Середньовіччя та Відродження.</a:t>
            </a:r>
          </a:p>
          <a:p>
            <a:pPr indent="457200" algn="just" fontAlgn="base">
              <a:spcBef>
                <a:spcPts val="0"/>
              </a:spcBef>
            </a:pPr>
            <a:r>
              <a:rPr lang="uk-UA" sz="2000" dirty="0" smtClean="0">
                <a:solidFill>
                  <a:schemeClr val="tx1"/>
                </a:solidFill>
                <a:latin typeface="Times New Roman" panose="02020603050405020304" pitchFamily="18" charset="0"/>
                <a:ea typeface="Times New Roman" panose="02020603050405020304" pitchFamily="18" charset="0"/>
              </a:rPr>
              <a:t>3.	Пропаганда та маніпулятивні практики в Новий час та в ХІХ ст.</a:t>
            </a:r>
          </a:p>
          <a:p>
            <a:pPr marL="0" indent="0">
              <a:buNone/>
            </a:pPr>
            <a:endParaRPr lang="uk-UA" sz="2000" dirty="0" smtClean="0"/>
          </a:p>
        </p:txBody>
      </p:sp>
      <p:graphicFrame>
        <p:nvGraphicFramePr>
          <p:cNvPr id="4" name="Объект 2" descr="Временная шкала SmartArt со скругленными прямоугольниками">
            <a:extLst>
              <a:ext uri="{FF2B5EF4-FFF2-40B4-BE49-F238E27FC236}">
                <a16:creationId xmlns:a16="http://schemas.microsoft.com/office/drawing/2014/main" id="{6BA025B2-6EAF-4BAB-AE0F-7FFFCD4D8AFF}"/>
              </a:ext>
            </a:extLst>
          </p:cNvPr>
          <p:cNvGraphicFramePr>
            <a:graphicFrameLocks/>
          </p:cNvGraphicFramePr>
          <p:nvPr>
            <p:extLst>
              <p:ext uri="{D42A27DB-BD31-4B8C-83A1-F6EECF244321}">
                <p14:modId xmlns:p14="http://schemas.microsoft.com/office/powerpoint/2010/main" val="2369632451"/>
              </p:ext>
            </p:extLst>
          </p:nvPr>
        </p:nvGraphicFramePr>
        <p:xfrm>
          <a:off x="1238596" y="3940232"/>
          <a:ext cx="7448204" cy="2116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521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3390415"/>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Таким чином, у стародавньому світі вже проглядаються основні елементи й напрями інформаційно-психологічного впливу як способу ослаблення морального духу противника, надихання своїх військ, формування сприятливої суспільної думки як у своїй країні, так і на захопленій чи належній противникові території. У цей час значного поширення набули такі способи маніпулятивних практик: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залякування своєю могутністю;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використання письмових джерел;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використання найбільш очевидних суперечностей у таборі противника й розкол його союзників.</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156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5724644"/>
          </a:xfrm>
          <a:prstGeom prst="rect">
            <a:avLst/>
          </a:prstGeom>
        </p:spPr>
        <p:txBody>
          <a:bodyPr wrap="square">
            <a:spAutoFit/>
          </a:bodyPr>
          <a:lstStyle/>
          <a:p>
            <a:pPr indent="457200" algn="just"/>
            <a:r>
              <a:rPr lang="uk-UA" sz="1600" b="1" i="1" dirty="0">
                <a:latin typeface="Times New Roman" panose="02020603050405020304" pitchFamily="18" charset="0"/>
                <a:ea typeface="Times New Roman" panose="02020603050405020304" pitchFamily="18" charset="0"/>
                <a:cs typeface="Times New Roman" panose="02020603050405020304" pitchFamily="18" charset="0"/>
              </a:rPr>
              <a:t>2. Пропаганда та маніпулятивні практики в епохи Середньовіччя та Відродження.</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600" dirty="0">
                <a:latin typeface="Times New Roman" panose="02020603050405020304" pitchFamily="18" charset="0"/>
                <a:ea typeface="Times New Roman" panose="02020603050405020304" pitchFamily="18" charset="0"/>
                <a:cs typeface="Times New Roman" panose="02020603050405020304" pitchFamily="18" charset="0"/>
              </a:rPr>
              <a:t>Основні напрями та форми інформаційно-психологічного протиборства, які склались у війнах стародавніх держав, набули подальшого розвитку в епоху Середньовіччя. Значний внесок у справу засвоєння спадщини античного світу, а також китайських та індійських теоретиків стародавності зробили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араби часів Халіфату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й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татаро-монголи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600" dirty="0">
                <a:latin typeface="Times New Roman" panose="02020603050405020304" pitchFamily="18" charset="0"/>
                <a:ea typeface="Times New Roman" panose="02020603050405020304" pitchFamily="18" charset="0"/>
                <a:cs typeface="Times New Roman" panose="02020603050405020304" pitchFamily="18" charset="0"/>
              </a:rPr>
              <a:t>Це, наприклад, яскраво проявилось в завоюваннях монголів, які захопили під час своїх походів практично всі значні регіони світу, за винятком Західної Європи. Наступаючи, монголи майстерно використовували прийоми маніпулятивних практик. Влаштовували інформаційні дії, спрямовані на те, щоб підірвати волю майбутнього противника до опору: </a:t>
            </a: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Courier New" panose="02070309020205020404" pitchFamily="49" charset="0"/>
              <a:buChar char="o"/>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поширювалися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чутки про безжалісність і кровожерливість монгольських варварів, </a:t>
            </a: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Courier New" panose="02070309020205020404" pitchFamily="49" charset="0"/>
              <a:buChar char="o"/>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про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поголовне винищування всіх, хто чинитиме опір, </a:t>
            </a: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Courier New" panose="02070309020205020404" pitchFamily="49" charset="0"/>
              <a:buChar char="o"/>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продажність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урядових чиновників, </a:t>
            </a: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Courier New" panose="02070309020205020404" pitchFamily="49" charset="0"/>
              <a:buChar char="o"/>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зраду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полководців, </a:t>
            </a: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Courier New" panose="02070309020205020404" pitchFamily="49" charset="0"/>
              <a:buChar char="o"/>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нездатність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правителів протистояти непереможному монгольському війську.</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buFont typeface="Wingdings" panose="05000000000000000000" pitchFamily="2" charset="2"/>
              <a:buChar char=""/>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З одного боку, в цих чутках була чимала частка правди; з іншого - якщо противник виявляв готовність до співробітництва й особливо якщо він володів потрібними технічними чи управлінськими навиками, поводилися з ним досить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милостиво</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buFont typeface="Wingdings" panose="05000000000000000000" pitchFamily="2" charset="2"/>
              <a:buChar char=""/>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Такий негативний інформаційно-маніпулятивний вплив татаро-монголів на війська противника й підрив морального стану населення за допомогою прийомів пропаганди, піл час ведення якої джерело приховане або фальсифіковане, сьогодні називають маскувальними пропагандистськими матеріалами. Цей прийом у психологічній війні відомий як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чорна пропаганда</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87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54386" y="798021"/>
            <a:ext cx="4114800" cy="2308324"/>
          </a:xfrm>
          <a:prstGeom prst="rect">
            <a:avLst/>
          </a:prstGeom>
        </p:spPr>
        <p:txBody>
          <a:bodyPr wrap="square">
            <a:spAutoFit/>
          </a:bodyPr>
          <a:lstStyle/>
          <a:p>
            <a:pPr indent="457200" algn="just" fontAlgn="base"/>
            <a:r>
              <a:rPr lang="uk-UA" sz="1600" dirty="0">
                <a:latin typeface="Times New Roman" panose="02020603050405020304" pitchFamily="18" charset="0"/>
                <a:ea typeface="Times New Roman" panose="02020603050405020304" pitchFamily="18" charset="0"/>
                <a:cs typeface="Times New Roman" panose="02020603050405020304" pitchFamily="18" charset="0"/>
              </a:rPr>
              <a:t>На початку XIII ст. в Центральній Азії завершується процес консолідації розрізнених до того монгольських племен і формується держава, що на століття перетворилась на вирішальний чинник світової історії. </a:t>
            </a:r>
          </a:p>
          <a:p>
            <a:pPr indent="457200" algn="just" fontAlgn="base"/>
            <a:r>
              <a:rPr lang="uk-UA" sz="1600" dirty="0">
                <a:latin typeface="Times New Roman" panose="02020603050405020304" pitchFamily="18" charset="0"/>
                <a:ea typeface="Times New Roman" panose="02020603050405020304" pitchFamily="18" charset="0"/>
                <a:cs typeface="Times New Roman" panose="02020603050405020304" pitchFamily="18" charset="0"/>
              </a:rPr>
              <a:t>У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1206</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р. на з’їзді монгольської знаті Великим ханом був обраний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Темучин</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який одержав титул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Чингізхана</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1026" name="Picture 2" descr="Портрет-репродукция времён династии Юань, XIV век[Комм.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88" y="298262"/>
            <a:ext cx="4487845" cy="567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889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Монгольська навала на Русь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214428"/>
            <a:ext cx="8362603" cy="541478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14398" y="5760720"/>
            <a:ext cx="8362603" cy="388696"/>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Монгольські завоювання</a:t>
            </a:r>
          </a:p>
        </p:txBody>
      </p:sp>
    </p:spTree>
    <p:extLst>
      <p:ext uri="{BB962C8B-B14F-4D97-AF65-F5344CB8AC3E}">
        <p14:creationId xmlns:p14="http://schemas.microsoft.com/office/powerpoint/2010/main" val="3431208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1149" y="548641"/>
            <a:ext cx="8262851" cy="3970318"/>
          </a:xfrm>
          <a:prstGeom prst="rect">
            <a:avLst/>
          </a:prstGeom>
        </p:spPr>
        <p:txBody>
          <a:bodyPr wrap="square">
            <a:spAutoFit/>
          </a:bodyPr>
          <a:lstStyle/>
          <a:p>
            <a:pPr indent="457200" algn="ctr"/>
            <a:r>
              <a:rPr lang="uk-UA" b="1" dirty="0">
                <a:latin typeface="Times New Roman" panose="02020603050405020304" pitchFamily="18" charset="0"/>
                <a:ea typeface="Calibri" panose="020F0502020204030204" pitchFamily="34" charset="0"/>
                <a:cs typeface="Times New Roman" panose="02020603050405020304" pitchFamily="18" charset="0"/>
              </a:rPr>
              <a:t>Хрестові походи. </a:t>
            </a:r>
          </a:p>
          <a:p>
            <a:pPr indent="457200" algn="just"/>
            <a:r>
              <a:rPr lang="uk-UA" b="1" u="sng" dirty="0">
                <a:latin typeface="Times New Roman" panose="02020603050405020304" pitchFamily="18" charset="0"/>
                <a:cs typeface="Times New Roman" panose="02020603050405020304" pitchFamily="18" charset="0"/>
              </a:rPr>
              <a:t>Хрестові походи</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це військові експедиції, організовані західним християнським світом проти мусульман з метою звільнення Єрусалиму і Святої Землі (Палестини).</a:t>
            </a:r>
          </a:p>
          <a:p>
            <a:pPr indent="457200" algn="ctr"/>
            <a:r>
              <a:rPr lang="uk-UA" i="1" u="sng" dirty="0">
                <a:latin typeface="Times New Roman" panose="02020603050405020304" pitchFamily="18" charset="0"/>
                <a:cs typeface="Times New Roman" panose="02020603050405020304" pitchFamily="18" charset="0"/>
              </a:rPr>
              <a:t>Передумови</a:t>
            </a:r>
            <a:endParaRPr lang="uk-UA"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Завоювання арабами, а згодом турками-сельджуками Святої Землі - Палестини і Сирії.</a:t>
            </a:r>
          </a:p>
          <a:p>
            <a:pPr marL="342900" indent="-342900" algn="just">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Організація Візантією в Х ст. своїх хрестових походів проти арабів.</a:t>
            </a:r>
          </a:p>
          <a:p>
            <a:pPr marL="342900" indent="-342900" algn="just">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Зростання маси безземельних селян у Європі внаслідок аграрного перенаселення в XI ст.</a:t>
            </a:r>
          </a:p>
          <a:p>
            <a:pPr indent="457200" algn="just"/>
            <a:endParaRPr lang="uk-UA" dirty="0">
              <a:latin typeface="Times New Roman" panose="02020603050405020304" pitchFamily="18" charset="0"/>
              <a:cs typeface="Times New Roman" panose="02020603050405020304" pitchFamily="18" charset="0"/>
            </a:endParaRPr>
          </a:p>
          <a:p>
            <a:pPr indent="457200" algn="ctr"/>
            <a:r>
              <a:rPr lang="uk-UA" i="1" u="sng" dirty="0">
                <a:latin typeface="Times New Roman" panose="02020603050405020304" pitchFamily="18" charset="0"/>
                <a:cs typeface="Times New Roman" panose="02020603050405020304" pitchFamily="18" charset="0"/>
              </a:rPr>
              <a:t>Мета</a:t>
            </a:r>
            <a:endParaRPr lang="uk-UA"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uk-UA" dirty="0">
                <a:latin typeface="Times New Roman" panose="02020603050405020304" pitchFamily="18" charset="0"/>
                <a:cs typeface="Times New Roman" panose="02020603050405020304" pitchFamily="18" charset="0"/>
              </a:rPr>
              <a:t>Повернути колишні володіння Римської імперії в Азії та Африці.</a:t>
            </a:r>
          </a:p>
          <a:p>
            <a:pPr marL="457200" indent="-457200" algn="just">
              <a:buFont typeface="+mj-lt"/>
              <a:buAutoNum type="arabicPeriod"/>
            </a:pPr>
            <a:r>
              <a:rPr lang="uk-UA" dirty="0">
                <a:latin typeface="Times New Roman" panose="02020603050405020304" pitchFamily="18" charset="0"/>
                <a:cs typeface="Times New Roman" panose="02020603050405020304" pitchFamily="18" charset="0"/>
              </a:rPr>
              <a:t>Запобігти соціальному вибуху.</a:t>
            </a:r>
          </a:p>
        </p:txBody>
      </p:sp>
      <p:pic>
        <p:nvPicPr>
          <p:cNvPr id="5" name="Picture 2" descr="Хрестові походи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376" y="4083028"/>
            <a:ext cx="3847260" cy="253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296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5509200"/>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Великий поштовх подальшому розвитку пропаганди серед противників дала Перша загальноєвропейська війна, що увійшла в історію під назвою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Тридцятирічної війни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(1618-1648</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Для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досягнення своїх військово-політичних цілей сторони (габсбурзький блок під прапором </a:t>
            </a:r>
            <a:r>
              <a:rPr lang="uk-UA" sz="1600" i="1" dirty="0">
                <a:latin typeface="Times New Roman" panose="02020603050405020304" pitchFamily="18" charset="0"/>
                <a:ea typeface="Times New Roman" panose="02020603050405020304" pitchFamily="18" charset="0"/>
                <a:cs typeface="Times New Roman" panose="02020603050405020304" pitchFamily="18" charset="0"/>
              </a:rPr>
              <a:t>католицизму</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й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антигабсбурзька</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коаліція, що виступала на захист </a:t>
            </a:r>
            <a:r>
              <a:rPr lang="uk-UA" sz="1600" i="1" dirty="0">
                <a:latin typeface="Times New Roman" panose="02020603050405020304" pitchFamily="18" charset="0"/>
                <a:ea typeface="Times New Roman" panose="02020603050405020304" pitchFamily="18" charset="0"/>
                <a:cs typeface="Times New Roman" panose="02020603050405020304" pitchFamily="18" charset="0"/>
              </a:rPr>
              <a:t>протестантизму</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інтенсивно</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використовували всі доступні їм засоби бойового та психологічного впливу на війська противника й контрольоване ними цивільне населення. Досягнення граверного мистецтва дозволили широко застосовувати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ілюстровані листівки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що випускалися значними для того часу тиражами. Із друкованого верстата сходили перші «інформаційні» листівки, що сповіщали аудиторію про події</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algn="just">
              <a:spcAft>
                <a:spcPts val="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Феодальний період, що закінчився з епохою антифеодальних селянських воєн,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вніс</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в арсенал форм і способів інформаційно-маніпулятивний вплив на противника низку помітних нововведень. Важливою була поява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ідеологічних тем</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які розпалювали серед об’єктів впливу майнові, релігійні й правові суперечності, що на практиці призводило до деморалізації військ противника й отримання прихильників серед населення ворожої країни. До кінця феодального періоду воєн усвідомлюється роль пропагандистських матеріалів і важливість створення умов для їхнього поширення, чітко визначається аудиторія, на яку здійснюється інформаційно-психологічний вплив.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Мовні</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засоби широко доповнюються графічним оформленням, що робить зміст тексту зрозумілим і покращує його запам’ятовування.</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07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2509" y="241069"/>
            <a:ext cx="8304415" cy="6232155"/>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Винахід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І.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Гуттенбергом</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у середині XV ст. книгодрукування став поворотним пунктом в історії інформаційних впливів. Духовенство першим усвідомило велике значення відкриття німецького винахідника й стало використовувати верстат для видання релігійних творів, і лише півстоліття потому друкарський верстат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І. </a:t>
            </a:r>
            <a:r>
              <a:rPr lang="uk-UA" sz="1600" b="1" dirty="0" err="1">
                <a:latin typeface="Times New Roman" panose="02020603050405020304" pitchFamily="18" charset="0"/>
                <a:ea typeface="Times New Roman" panose="02020603050405020304" pitchFamily="18" charset="0"/>
                <a:cs typeface="Times New Roman" panose="02020603050405020304" pitchFamily="18" charset="0"/>
              </a:rPr>
              <a:t>Гуттенберга</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стає незамінним знаряддям інформаційних впливів. До 1500 року в понад 1100 друкарнях у більш ніж 200 містах було видано 36 тис. книг різних назв загальним накладом 12 мільйонів примірників</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spcAft>
                <a:spcPts val="0"/>
              </a:spcAft>
              <a:buFont typeface="Wingdings" panose="05000000000000000000" pitchFamily="2" charset="2"/>
              <a:buChar char=""/>
            </a:pP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Публікація 95 тез Мартіна Лютера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у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1518 р.</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та подальше різке загострення релігійного протистояння викликали уведення жорсткої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цензури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в переважній більшості європейських держав. Покарання для викритих у публікації недозволених книг були суворими. Так, у 1527 р. в Лейпцигу був обезголовлений за таку провину книговидавець Ганс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Гергот</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Услід за організацією цензури буж оформлені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офіційні списки заборонених книг</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перший із яких, що пізніше систематично поповнювався, був опублікований за наказом німецького імператора Карла V у 1524 р.</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У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1529</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р. в Голландії був виданий указ, за яким усі книги повинні були мати спеціальний дозвіл на видання. Видавці, які не проходили цензуру, піддавалися жорстоким покаранням - тавруванню, виколюванню очей, вириванню язика, відсіканню руки. У 1538 р. увезення книг без дозволу було заборонене, а за едиктом 1544 р. не можна було друкувати на іспанській, англійській, італійській, а також інших мовах,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які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в Нідерландах не розуміли. Едикт 1546 р. увів ще більші обмеження. Заходи імперського правління досягли апогею в 1550 р., коли був обнародуваний «Вічний едикт» іменований також «Кривавим плакатом». Під страхом страти заборонялося будь-яке виробництво та продаж єретичних книг, а також читання й тлумачення Біблії.</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Иоганн Гуттенберг - биография, факты,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0562" y="241069"/>
            <a:ext cx="3177953" cy="42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50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3724096"/>
          </a:xfrm>
          <a:prstGeom prst="rect">
            <a:avLst/>
          </a:prstGeom>
        </p:spPr>
        <p:txBody>
          <a:bodyPr wrap="square">
            <a:spAutoFit/>
          </a:bodyPr>
          <a:lstStyle/>
          <a:p>
            <a:pPr indent="457200" algn="just"/>
            <a:r>
              <a:rPr lang="uk-UA" sz="2000" b="1" i="1" dirty="0">
                <a:latin typeface="Times New Roman" panose="02020603050405020304" pitchFamily="18" charset="0"/>
                <a:ea typeface="Times New Roman" panose="02020603050405020304" pitchFamily="18" charset="0"/>
                <a:cs typeface="Times New Roman" panose="02020603050405020304" pitchFamily="18" charset="0"/>
              </a:rPr>
              <a:t>3. Пропаганда та маніпулятивні практики в Новий час та в ХІХ ст.</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ea typeface="Times New Roman" panose="02020603050405020304" pitchFamily="18" charset="0"/>
                <a:cs typeface="Times New Roman" panose="02020603050405020304" pitchFamily="18" charset="0"/>
              </a:rPr>
              <a:t>У XVII столітті в Англії отримала широкий розвиток політична книга. З 50 тис. найменувань книг, брошур, листівок велика частина належала до суспільно-політичної літератури. Уряд прагнув посилити контроль за друкарським словом. У 1637 р. </a:t>
            </a: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у Британії ухвалено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«Закон про цензуру</a:t>
            </a: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endParaRPr lang="uk-UA"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457200" algn="just">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Своєрідним історичним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рубежем</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для появи масової пропаганди серед противників і союзників була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Ф</a:t>
            </a:r>
            <a:r>
              <a:rPr lang="uk-UA" sz="2000" b="1" dirty="0" smtClean="0">
                <a:latin typeface="Times New Roman" panose="02020603050405020304" pitchFamily="18" charset="0"/>
                <a:ea typeface="Times New Roman" panose="02020603050405020304" pitchFamily="18" charset="0"/>
                <a:cs typeface="Times New Roman" panose="02020603050405020304" pitchFamily="18" charset="0"/>
              </a:rPr>
              <a:t>ранцузька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революція кінця XVIII ст.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Із цього часу пропаганда серед військ і населення противника стала набувати сучасного вигляду, почалося бурхливе вдосконалення її форм і методів.</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72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84022" y="440575"/>
            <a:ext cx="6059978" cy="4647426"/>
          </a:xfrm>
          <a:prstGeom prst="rect">
            <a:avLst/>
          </a:prstGeom>
        </p:spPr>
        <p:txBody>
          <a:bodyPr wrap="square">
            <a:spAutoFit/>
          </a:bodyPr>
          <a:lstStyle/>
          <a:p>
            <a:pPr lvl="0" indent="457200" algn="just"/>
            <a:r>
              <a:rPr lang="uk-UA" sz="2000" dirty="0">
                <a:solidFill>
                  <a:prstClr val="black"/>
                </a:solidFill>
                <a:latin typeface="Times New Roman" panose="02020603050405020304" pitchFamily="18" charset="0"/>
                <a:ea typeface="Times New Roman" panose="02020603050405020304" pitchFamily="18" charset="0"/>
              </a:rPr>
              <a:t>Початок XIX ст. пов’язують із воєнними діями французів, які в досягненні перемоги над ворогом значну роль відводили маніпулятивним практикам. </a:t>
            </a:r>
            <a:endParaRPr lang="uk-UA" sz="2000" dirty="0" smtClean="0">
              <a:solidFill>
                <a:prstClr val="black"/>
              </a:solidFill>
              <a:latin typeface="Times New Roman" panose="02020603050405020304" pitchFamily="18" charset="0"/>
              <a:ea typeface="Times New Roman" panose="02020603050405020304" pitchFamily="18" charset="0"/>
            </a:endParaRPr>
          </a:p>
          <a:p>
            <a:pPr lvl="0" indent="457200" algn="just"/>
            <a:endParaRPr lang="uk-UA" sz="2000" dirty="0">
              <a:solidFill>
                <a:prstClr val="black"/>
              </a:solidFill>
              <a:latin typeface="Times New Roman" panose="02020603050405020304" pitchFamily="18" charset="0"/>
              <a:ea typeface="Times New Roman" panose="02020603050405020304" pitchFamily="18" charset="0"/>
            </a:endParaRPr>
          </a:p>
          <a:p>
            <a:pPr lvl="0" indent="457200" algn="just"/>
            <a:r>
              <a:rPr lang="uk-UA" sz="2000" dirty="0" smtClean="0">
                <a:solidFill>
                  <a:prstClr val="black"/>
                </a:solidFill>
                <a:latin typeface="Times New Roman" panose="02020603050405020304" pitchFamily="18" charset="0"/>
                <a:ea typeface="Times New Roman" panose="02020603050405020304" pitchFamily="18" charset="0"/>
              </a:rPr>
              <a:t>На </a:t>
            </a:r>
            <a:r>
              <a:rPr lang="uk-UA" sz="2000" dirty="0">
                <a:solidFill>
                  <a:prstClr val="black"/>
                </a:solidFill>
                <a:latin typeface="Times New Roman" panose="02020603050405020304" pitchFamily="18" charset="0"/>
                <a:ea typeface="Times New Roman" panose="02020603050405020304" pitchFamily="18" charset="0"/>
              </a:rPr>
              <a:t>початку XIX ст. у французьких підрозділах логістики з’явилась перша у військовій хронології штатна структура психологічної боротьби. Такою установою можна назвати </a:t>
            </a:r>
            <a:r>
              <a:rPr lang="uk-UA" sz="2000" b="1" dirty="0">
                <a:solidFill>
                  <a:prstClr val="black"/>
                </a:solidFill>
                <a:latin typeface="Times New Roman" panose="02020603050405020304" pitchFamily="18" charset="0"/>
                <a:ea typeface="Times New Roman" panose="02020603050405020304" pitchFamily="18" charset="0"/>
              </a:rPr>
              <a:t>друкарню армії Наполеона</a:t>
            </a:r>
            <a:r>
              <a:rPr lang="uk-UA" sz="2000" dirty="0">
                <a:solidFill>
                  <a:prstClr val="black"/>
                </a:solidFill>
                <a:latin typeface="Times New Roman" panose="02020603050405020304" pitchFamily="18" charset="0"/>
                <a:ea typeface="Times New Roman" panose="02020603050405020304" pitchFamily="18" charset="0"/>
              </a:rPr>
              <a:t>, що супроводжувала його штаб майже у всіх кампаніях. </a:t>
            </a:r>
            <a:endParaRPr lang="uk-UA" sz="2000" dirty="0" smtClean="0">
              <a:solidFill>
                <a:prstClr val="black"/>
              </a:solidFill>
              <a:latin typeface="Times New Roman" panose="02020603050405020304" pitchFamily="18" charset="0"/>
              <a:ea typeface="Times New Roman" panose="02020603050405020304" pitchFamily="18" charset="0"/>
            </a:endParaRPr>
          </a:p>
          <a:p>
            <a:pPr lvl="0" indent="457200" algn="just"/>
            <a:endParaRPr lang="uk-UA" sz="2000" dirty="0" smtClean="0">
              <a:latin typeface="Times New Roman" panose="02020603050405020304" pitchFamily="18" charset="0"/>
              <a:ea typeface="Times New Roman" panose="02020603050405020304" pitchFamily="18" charset="0"/>
            </a:endParaRPr>
          </a:p>
          <a:p>
            <a:pPr lvl="0" indent="457200" algn="just"/>
            <a:r>
              <a:rPr lang="uk-UA" sz="2000" dirty="0" smtClean="0">
                <a:latin typeface="Times New Roman" panose="02020603050405020304" pitchFamily="18" charset="0"/>
                <a:ea typeface="Times New Roman" panose="02020603050405020304" pitchFamily="18" charset="0"/>
              </a:rPr>
              <a:t>Відомий </a:t>
            </a:r>
            <a:r>
              <a:rPr lang="uk-UA" sz="2000" dirty="0">
                <a:latin typeface="Times New Roman" panose="02020603050405020304" pitchFamily="18" charset="0"/>
                <a:ea typeface="Times New Roman" panose="02020603050405020304" pitchFamily="18" charset="0"/>
              </a:rPr>
              <a:t>вислів Наполеона: «</a:t>
            </a:r>
            <a:r>
              <a:rPr lang="uk-UA" sz="2000" i="1" dirty="0">
                <a:latin typeface="Times New Roman" panose="02020603050405020304" pitchFamily="18" charset="0"/>
                <a:ea typeface="Times New Roman" panose="02020603050405020304" pitchFamily="18" charset="0"/>
              </a:rPr>
              <a:t>Чотири газети зможуть принести ворогові більше зла, ніж стотисячна армія</a:t>
            </a:r>
            <a:r>
              <a:rPr lang="uk-UA" sz="2000" dirty="0">
                <a:latin typeface="Times New Roman" panose="02020603050405020304" pitchFamily="18" charset="0"/>
                <a:ea typeface="Times New Roman" panose="02020603050405020304" pitchFamily="18" charset="0"/>
              </a:rPr>
              <a:t>». </a:t>
            </a:r>
            <a:endParaRPr lang="uk-UA" sz="2000" dirty="0" smtClean="0">
              <a:latin typeface="Times New Roman" panose="02020603050405020304" pitchFamily="18" charset="0"/>
              <a:ea typeface="Times New Roman" panose="02020603050405020304" pitchFamily="18" charset="0"/>
            </a:endParaRPr>
          </a:p>
          <a:p>
            <a:pPr lvl="0"/>
            <a:endParaRPr lang="uk-UA" sz="1600" dirty="0">
              <a:solidFill>
                <a:prstClr val="black"/>
              </a:solidFill>
              <a:latin typeface="Times New Roman" panose="02020603050405020304" pitchFamily="18" charset="0"/>
              <a:cs typeface="Times New Roman" panose="02020603050405020304" pitchFamily="18" charset="0"/>
            </a:endParaRPr>
          </a:p>
        </p:txBody>
      </p:sp>
      <p:pic>
        <p:nvPicPr>
          <p:cNvPr id="2050" name="Picture 2" descr="Жак-Луи Давид - Наполеон Бонапарт в рабочем кабинете в Тюильри, 1812,  125×204 см: Описание произведения | Артхи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87" y="440575"/>
            <a:ext cx="2774807" cy="463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95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5078313"/>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Історія розвитку засобів інформаційного впливу цього періоду славиться технічними досягненнями. Перший випадок розповсюдження листівок із повітря відбувся у Франції. Під час Паризької комуни в 1871 р. агітатори комунарів здійснили кілька успішних акцій: на повітряних кулях вони пролітали над позиціями німецьких військ, що оточили Париж, та розкидали листівки з прокламаціями «Ради комуни» над містечками й селами на рекордні для того часу відстані від місця вильоту - 200 км. У результаті таких заходів тимчасово вдалось забезпечити продовольством населення Парижа.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endParaRPr lang="uk-UA"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Подальшого </a:t>
            </a:r>
            <a:r>
              <a:rPr lang="uk-UA" dirty="0">
                <a:latin typeface="Times New Roman" panose="02020603050405020304" pitchFamily="18" charset="0"/>
                <a:ea typeface="Times New Roman" panose="02020603050405020304" pitchFamily="18" charset="0"/>
                <a:cs typeface="Times New Roman" panose="02020603050405020304" pitchFamily="18" charset="0"/>
              </a:rPr>
              <a:t>розвитку набули такі напрями інформаційного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впливу, </a:t>
            </a:r>
            <a:r>
              <a:rPr lang="uk-UA" dirty="0">
                <a:latin typeface="Times New Roman" panose="02020603050405020304" pitchFamily="18" charset="0"/>
                <a:ea typeface="Times New Roman" panose="02020603050405020304" pitchFamily="18" charset="0"/>
                <a:cs typeface="Times New Roman" panose="02020603050405020304" pitchFamily="18" charset="0"/>
              </a:rPr>
              <a:t>як:</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обґрунтування причин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розв'язання </a:t>
            </a:r>
            <a:r>
              <a:rPr lang="uk-UA" dirty="0">
                <a:latin typeface="Times New Roman" panose="02020603050405020304" pitchFamily="18" charset="0"/>
                <a:ea typeface="Times New Roman" panose="02020603050405020304" pitchFamily="18" charset="0"/>
                <a:cs typeface="Times New Roman" panose="02020603050405020304" pitchFamily="18" charset="0"/>
              </a:rPr>
              <a:t>агресії,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дискредитація керівництва противника,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внесення розколу в його лави,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фальсифікація історичних подій.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З’явилися технічні можливості вести друковану пропаганду шляхом видання та доведення до об'єкта впливу памфлетів, маніфестів, відозв, звернень, листів, інформаційних листівок. Застосовується метод відпуску військовополонених із пропагандистськими цілями.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11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3879267"/>
          </a:xfrm>
          <a:prstGeom prst="rect">
            <a:avLst/>
          </a:prstGeom>
        </p:spPr>
        <p:txBody>
          <a:bodyPr wrap="square">
            <a:spAutoFit/>
          </a:bodyPr>
          <a:lstStyle/>
          <a:p>
            <a:pPr marL="342900" lvl="0" indent="-342900" algn="just">
              <a:lnSpc>
                <a:spcPct val="107000"/>
              </a:lnSpc>
              <a:spcAft>
                <a:spcPts val="0"/>
              </a:spcAft>
              <a:buFont typeface="+mj-lt"/>
              <a:buAutoNum type="arabicPeriod"/>
            </a:pPr>
            <a:r>
              <a:rPr lang="uk-UA" b="1" i="1" dirty="0">
                <a:latin typeface="Times New Roman" panose="02020603050405020304" pitchFamily="18" charset="0"/>
                <a:ea typeface="Times New Roman" panose="02020603050405020304" pitchFamily="18" charset="0"/>
                <a:cs typeface="Times New Roman" panose="02020603050405020304" pitchFamily="18" charset="0"/>
              </a:rPr>
              <a:t>Пропаганда та маніпулятивні практики стародавнього світу</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Aft>
                <a:spcPts val="0"/>
              </a:spcAft>
            </a:pPr>
            <a:r>
              <a:rPr lang="uk-UA" u="sng" dirty="0">
                <a:latin typeface="Times New Roman" panose="02020603050405020304" pitchFamily="18" charset="0"/>
                <a:ea typeface="Calibri" panose="020F0502020204030204" pitchFamily="34" charset="0"/>
                <a:cs typeface="Times New Roman" panose="02020603050405020304" pitchFamily="18" charset="0"/>
              </a:rPr>
              <a:t>Маніпулятивні практики у військових кампаніях</a:t>
            </a:r>
            <a:endParaRPr lang="ru-RU" sz="1600"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Люди здавна усвідомили необхідність впливати на психіку воїнів під час збройних зіткнень. Найбільш рання з відомих форм впливу на</a:t>
            </a:r>
            <a:r>
              <a:rPr lang="uk-UA"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противника — це не використання бойових засобів, а залякування своєю (іноді показною) бойовою могутністю з метою підриву його психологічного стану.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uk-UA" i="1" dirty="0">
                <a:latin typeface="Times New Roman" panose="02020603050405020304" pitchFamily="18" charset="0"/>
                <a:ea typeface="Calibri" panose="020F0502020204030204" pitchFamily="34" charset="0"/>
                <a:cs typeface="Times New Roman" panose="02020603050405020304" pitchFamily="18" charset="0"/>
              </a:rPr>
              <a:t>Біблійна легенда розповідає про Гедеона, який для перемоги над більш численним ворожим військом удавався до різних хитрощів. Одного разу він із трьомастами воїнами підійшов до табору противника і за допомогою труб, глечиків, світильників та криків так залякав вороже військо, що воно розгубилося, запанікувало і свої ж солдати почали нападати один на </a:t>
            </a:r>
            <a:r>
              <a:rPr lang="uk-UA" i="1" dirty="0" smtClean="0">
                <a:latin typeface="Times New Roman" panose="02020603050405020304" pitchFamily="18" charset="0"/>
                <a:ea typeface="Calibri" panose="020F0502020204030204" pitchFamily="34" charset="0"/>
                <a:cs typeface="Times New Roman" panose="02020603050405020304" pitchFamily="18" charset="0"/>
              </a:rPr>
              <a:t>одного.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51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4801314"/>
          </a:xfrm>
          <a:prstGeom prst="rect">
            <a:avLst/>
          </a:prstGeom>
        </p:spPr>
        <p:txBody>
          <a:bodyPr wrap="square">
            <a:spAutoFit/>
          </a:bodyPr>
          <a:lstStyle/>
          <a:p>
            <a:pPr marL="342900" indent="-342900" algn="just" fontAlgn="base">
              <a:spcAft>
                <a:spcPts val="0"/>
              </a:spcAft>
              <a:buFont typeface="Arial" panose="020B0604020202020204" pitchFamily="34" charset="0"/>
              <a:buChar char="•"/>
            </a:pPr>
            <a:r>
              <a:rPr lang="uk-UA" dirty="0" smtClean="0">
                <a:latin typeface="Times New Roman" panose="02020603050405020304" pitchFamily="18" charset="0"/>
                <a:ea typeface="Times New Roman" panose="02020603050405020304" pitchFamily="18" charset="0"/>
              </a:rPr>
              <a:t>Китайський </a:t>
            </a:r>
            <a:r>
              <a:rPr lang="uk-UA" dirty="0">
                <a:latin typeface="Times New Roman" panose="02020603050405020304" pitchFamily="18" charset="0"/>
                <a:ea typeface="Times New Roman" panose="02020603050405020304" pitchFamily="18" charset="0"/>
              </a:rPr>
              <a:t>полководець </a:t>
            </a:r>
            <a:r>
              <a:rPr lang="uk-UA" b="1" dirty="0">
                <a:latin typeface="Times New Roman" panose="02020603050405020304" pitchFamily="18" charset="0"/>
                <a:ea typeface="Times New Roman" panose="02020603050405020304" pitchFamily="18" charset="0"/>
              </a:rPr>
              <a:t>Сунь-Цзи</a:t>
            </a:r>
            <a:r>
              <a:rPr lang="uk-UA" dirty="0">
                <a:latin typeface="Times New Roman" panose="02020603050405020304" pitchFamily="18" charset="0"/>
                <a:ea typeface="Times New Roman" panose="02020603050405020304" pitchFamily="18" charset="0"/>
              </a:rPr>
              <a:t> в кінці </a:t>
            </a:r>
            <a:r>
              <a:rPr lang="en-US" dirty="0">
                <a:latin typeface="Times New Roman" panose="02020603050405020304" pitchFamily="18" charset="0"/>
                <a:ea typeface="Times New Roman" panose="02020603050405020304" pitchFamily="18" charset="0"/>
              </a:rPr>
              <a:t>VI — </a:t>
            </a:r>
            <a:r>
              <a:rPr lang="uk-UA" dirty="0">
                <a:latin typeface="Times New Roman" panose="02020603050405020304" pitchFamily="18" charset="0"/>
                <a:ea typeface="Times New Roman" panose="02020603050405020304" pitchFamily="18" charset="0"/>
              </a:rPr>
              <a:t>початку </a:t>
            </a:r>
            <a:r>
              <a:rPr lang="en-US" dirty="0">
                <a:latin typeface="Times New Roman" panose="02020603050405020304" pitchFamily="18" charset="0"/>
                <a:ea typeface="Times New Roman" panose="02020603050405020304" pitchFamily="18" charset="0"/>
              </a:rPr>
              <a:t>V </a:t>
            </a:r>
            <a:r>
              <a:rPr lang="uk-UA" dirty="0">
                <a:latin typeface="Times New Roman" panose="02020603050405020304" pitchFamily="18" charset="0"/>
                <a:ea typeface="Times New Roman" panose="02020603050405020304" pitchFamily="18" charset="0"/>
              </a:rPr>
              <a:t>століття до н. е. вважав, що найкраща перемога - це перемога без бою</a:t>
            </a:r>
            <a:r>
              <a:rPr lang="uk-UA" dirty="0" smtClean="0">
                <a:latin typeface="Times New Roman" panose="02020603050405020304" pitchFamily="18" charset="0"/>
                <a:ea typeface="Times New Roman" panose="02020603050405020304" pitchFamily="18" charset="0"/>
              </a:rPr>
              <a:t>.</a:t>
            </a:r>
          </a:p>
          <a:p>
            <a:pPr algn="just" fontAlgn="base">
              <a:spcAft>
                <a:spcPts val="0"/>
              </a:spcAft>
            </a:pPr>
            <a:endParaRPr lang="uk-UA" dirty="0">
              <a:latin typeface="Times New Roman" panose="02020603050405020304" pitchFamily="18" charset="0"/>
              <a:ea typeface="Times New Roman" panose="02020603050405020304" pitchFamily="18" charset="0"/>
            </a:endParaRPr>
          </a:p>
          <a:p>
            <a:pPr marL="342900" indent="-342900" algn="just" fontAlgn="base">
              <a:spcAft>
                <a:spcPts val="0"/>
              </a:spcAft>
              <a:buFont typeface="Arial" panose="020B0604020202020204" pitchFamily="34" charset="0"/>
              <a:buChar char="•"/>
            </a:pPr>
            <a:r>
              <a:rPr lang="uk-UA" dirty="0" smtClean="0">
                <a:latin typeface="Times New Roman" panose="02020603050405020304" pitchFamily="18" charset="0"/>
                <a:ea typeface="Times New Roman" panose="02020603050405020304" pitchFamily="18" charset="0"/>
              </a:rPr>
              <a:t>В </a:t>
            </a:r>
            <a:r>
              <a:rPr lang="uk-UA" dirty="0">
                <a:latin typeface="Times New Roman" panose="02020603050405020304" pitchFamily="18" charset="0"/>
                <a:ea typeface="Times New Roman" panose="02020603050405020304" pitchFamily="18" charset="0"/>
              </a:rPr>
              <a:t>історії китайського військового мистецтва такі прийоми застосовувалися не раз і в міжусобних війнах, і під час повстань, як, наприклад, у кінці </a:t>
            </a:r>
            <a:r>
              <a:rPr lang="uk-UA" dirty="0" err="1">
                <a:latin typeface="Times New Roman" panose="02020603050405020304" pitchFamily="18" charset="0"/>
                <a:ea typeface="Times New Roman" panose="02020603050405020304" pitchFamily="18" charset="0"/>
              </a:rPr>
              <a:t>Суйської</a:t>
            </a:r>
            <a:r>
              <a:rPr lang="uk-UA" dirty="0">
                <a:latin typeface="Times New Roman" panose="02020603050405020304" pitchFamily="18" charset="0"/>
                <a:ea typeface="Times New Roman" panose="02020603050405020304" pitchFamily="18" charset="0"/>
              </a:rPr>
              <a:t> епохи правління Ян-Ді (605-616), коли одне з повстань набуло небезпечного розміру. Відправлений проти повстанців полководець спробував діяти методами жорстокого придушення, але це спричинило ще більший спалах протесту. Тоді Ян-Ді доручив цю операцію іншому своєму полководцеві - </a:t>
            </a:r>
            <a:r>
              <a:rPr lang="uk-UA" b="1" dirty="0">
                <a:latin typeface="Times New Roman" panose="02020603050405020304" pitchFamily="18" charset="0"/>
                <a:ea typeface="Times New Roman" panose="02020603050405020304" pitchFamily="18" charset="0"/>
              </a:rPr>
              <a:t>Лі Юаню</a:t>
            </a:r>
            <a:r>
              <a:rPr lang="uk-UA" dirty="0">
                <a:latin typeface="Times New Roman" panose="02020603050405020304" pitchFamily="18" charset="0"/>
                <a:ea typeface="Times New Roman" panose="02020603050405020304" pitchFamily="18" charset="0"/>
              </a:rPr>
              <a:t>, майбутньому засновникові Ганської династії.</a:t>
            </a:r>
          </a:p>
          <a:p>
            <a:pPr marL="342900" indent="-342900" algn="just" fontAlgn="base">
              <a:spcAft>
                <a:spcPts val="0"/>
              </a:spcAft>
              <a:buFont typeface="Arial" panose="020B0604020202020204" pitchFamily="34" charset="0"/>
              <a:buChar char="•"/>
            </a:pPr>
            <a:r>
              <a:rPr lang="uk-UA" b="1" dirty="0" smtClean="0">
                <a:latin typeface="Times New Roman" panose="02020603050405020304" pitchFamily="18" charset="0"/>
                <a:ea typeface="Times New Roman" panose="02020603050405020304" pitchFamily="18" charset="0"/>
              </a:rPr>
              <a:t>Лі </a:t>
            </a:r>
            <a:r>
              <a:rPr lang="uk-UA" b="1" dirty="0">
                <a:latin typeface="Times New Roman" panose="02020603050405020304" pitchFamily="18" charset="0"/>
                <a:ea typeface="Times New Roman" panose="02020603050405020304" pitchFamily="18" charset="0"/>
              </a:rPr>
              <a:t>Юань </a:t>
            </a:r>
            <a:r>
              <a:rPr lang="uk-UA" dirty="0">
                <a:latin typeface="Times New Roman" panose="02020603050405020304" pitchFamily="18" charset="0"/>
                <a:ea typeface="Times New Roman" panose="02020603050405020304" pitchFamily="18" charset="0"/>
              </a:rPr>
              <a:t>розумів, що повстання викликане жорстокістю самого Ян-Ді та його тиранічним правлінням. Тому він замість битви здійснив всі заходи для того, щоб певними благами схилити повстанців до завершення заколоту, що йому і вдалося. Таким чином, із повстанням було покінчено без війни. Крім того, Лі Юань, </a:t>
            </a:r>
            <a:r>
              <a:rPr lang="uk-UA" dirty="0" err="1">
                <a:latin typeface="Times New Roman" panose="02020603050405020304" pitchFamily="18" charset="0"/>
                <a:ea typeface="Times New Roman" panose="02020603050405020304" pitchFamily="18" charset="0"/>
              </a:rPr>
              <a:t>прагнучи</a:t>
            </a:r>
            <a:r>
              <a:rPr lang="uk-UA" dirty="0">
                <a:latin typeface="Times New Roman" panose="02020603050405020304" pitchFamily="18" charset="0"/>
                <a:ea typeface="Times New Roman" panose="02020603050405020304" pitchFamily="18" charset="0"/>
              </a:rPr>
              <a:t> скинути </a:t>
            </a:r>
            <a:r>
              <a:rPr lang="uk-UA" i="1" dirty="0" err="1">
                <a:latin typeface="Times New Roman" panose="02020603050405020304" pitchFamily="18" charset="0"/>
                <a:ea typeface="Times New Roman" panose="02020603050405020304" pitchFamily="18" charset="0"/>
              </a:rPr>
              <a:t>Суйську</a:t>
            </a:r>
            <a:r>
              <a:rPr lang="uk-UA" i="1" dirty="0">
                <a:latin typeface="Times New Roman" panose="02020603050405020304" pitchFamily="18" charset="0"/>
                <a:ea typeface="Times New Roman" panose="02020603050405020304" pitchFamily="18" charset="0"/>
              </a:rPr>
              <a:t> династію </a:t>
            </a:r>
            <a:r>
              <a:rPr lang="uk-UA" dirty="0">
                <a:latin typeface="Times New Roman" panose="02020603050405020304" pitchFamily="18" charset="0"/>
                <a:ea typeface="Times New Roman" panose="02020603050405020304" pitchFamily="18" charset="0"/>
              </a:rPr>
              <a:t>і захопити владу, привернув на свій бік симпатії населення, а криваве придушення повстання викликало б озлоблення на адресу не стільки Ян-Ді, скільки самого приборкувача</a:t>
            </a:r>
            <a:r>
              <a:rPr lang="uk-UA" dirty="0" smtClean="0">
                <a:latin typeface="Times New Roman" panose="02020603050405020304" pitchFamily="18" charset="0"/>
                <a:ea typeface="Times New Roman" panose="02020603050405020304" pitchFamily="18" charset="0"/>
              </a:rPr>
              <a:t>. </a:t>
            </a:r>
          </a:p>
        </p:txBody>
      </p:sp>
      <p:pic>
        <p:nvPicPr>
          <p:cNvPr id="4" name="Picture 8" descr="Сунь-цз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3011" y="515389"/>
            <a:ext cx="2414426" cy="28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57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5078313"/>
          </a:xfrm>
          <a:prstGeom prst="rect">
            <a:avLst/>
          </a:prstGeom>
        </p:spPr>
        <p:txBody>
          <a:bodyPr wrap="square">
            <a:spAutoFit/>
          </a:bodyPr>
          <a:lstStyle/>
          <a:p>
            <a:pPr indent="457200" algn="just" fontAlgn="base"/>
            <a:r>
              <a:rPr lang="uk-UA" dirty="0" smtClean="0">
                <a:latin typeface="Times New Roman" panose="02020603050405020304" pitchFamily="18" charset="0"/>
                <a:cs typeface="Times New Roman" panose="02020603050405020304" pitchFamily="18" charset="0"/>
              </a:rPr>
              <a:t>Древні правителі й полководці намагалися підкорити противника без битви трьома способами.</a:t>
            </a:r>
          </a:p>
          <a:p>
            <a:pPr marL="285750" indent="457200" algn="just" fontAlgn="base">
              <a:buFont typeface="Wingdings" panose="05000000000000000000" pitchFamily="2" charset="2"/>
              <a:buChar char="Ø"/>
            </a:pPr>
            <a:r>
              <a:rPr lang="uk-UA" dirty="0" smtClean="0">
                <a:latin typeface="Times New Roman" panose="02020603050405020304" pitchFamily="18" charset="0"/>
                <a:cs typeface="Times New Roman" panose="02020603050405020304" pitchFamily="18" charset="0"/>
              </a:rPr>
              <a:t>По-перше, веденням мудрого правління, поліпшенням добробуту держави та мирними досягненнями свого народу. </a:t>
            </a:r>
          </a:p>
          <a:p>
            <a:pPr marL="285750" indent="457200" algn="just" fontAlgn="base">
              <a:buFont typeface="Wingdings" panose="05000000000000000000" pitchFamily="2" charset="2"/>
              <a:buChar char="Ø"/>
            </a:pPr>
            <a:r>
              <a:rPr lang="uk-UA" dirty="0" smtClean="0">
                <a:latin typeface="Times New Roman" panose="02020603050405020304" pitchFamily="18" charset="0"/>
                <a:cs typeface="Times New Roman" panose="02020603050405020304" pitchFamily="18" charset="0"/>
              </a:rPr>
              <a:t>По-друге, мудрою політикою по відношенню до противника, політикою уваги та пошани до його бажань і потреб, урахуванням його інтересів. </a:t>
            </a:r>
          </a:p>
          <a:p>
            <a:pPr marL="285750" indent="457200" algn="just" fontAlgn="base">
              <a:buFont typeface="Wingdings" panose="05000000000000000000" pitchFamily="2" charset="2"/>
              <a:buChar char="Ø"/>
            </a:pPr>
            <a:r>
              <a:rPr lang="uk-UA" dirty="0" smtClean="0">
                <a:latin typeface="Times New Roman" panose="02020603050405020304" pitchFamily="18" charset="0"/>
                <a:cs typeface="Times New Roman" panose="02020603050405020304" pitchFamily="18" charset="0"/>
              </a:rPr>
              <a:t>По-третє, заходами військово-стратегічного характеру у поєднанні з поширенням відповідної інформації, що приводило противника до усвідомлення повного безглуздя опору. </a:t>
            </a:r>
            <a:endParaRPr lang="uk-UA" dirty="0">
              <a:latin typeface="Times New Roman" panose="02020603050405020304" pitchFamily="18" charset="0"/>
              <a:cs typeface="Times New Roman" panose="02020603050405020304" pitchFamily="18" charset="0"/>
            </a:endParaRPr>
          </a:p>
          <a:p>
            <a:pPr indent="457200" algn="just" fontAlgn="base"/>
            <a:endParaRPr lang="uk-UA" dirty="0" smtClean="0">
              <a:latin typeface="Times New Roman" panose="02020603050405020304" pitchFamily="18" charset="0"/>
              <a:cs typeface="Times New Roman" panose="02020603050405020304" pitchFamily="18" charset="0"/>
            </a:endParaRPr>
          </a:p>
          <a:p>
            <a:pPr indent="457200" algn="just" fontAlgn="base"/>
            <a:endParaRPr lang="uk-UA" dirty="0">
              <a:latin typeface="Times New Roman" panose="02020603050405020304" pitchFamily="18" charset="0"/>
              <a:cs typeface="Times New Roman" panose="02020603050405020304" pitchFamily="18" charset="0"/>
            </a:endParaRPr>
          </a:p>
          <a:p>
            <a:pPr indent="457200" algn="just" fontAlgn="base"/>
            <a:r>
              <a:rPr lang="uk-UA" dirty="0" smtClean="0">
                <a:latin typeface="Times New Roman" panose="02020603050405020304" pitchFamily="18" charset="0"/>
                <a:cs typeface="Times New Roman" panose="02020603050405020304" pitchFamily="18" charset="0"/>
              </a:rPr>
              <a:t>Позаяк, стародавні правителі й полководці прагнули своїми діями вплинути на свідомість противника і цим досягли перемоги без пролиття крові. І в кожному способі цієї концепції неабияке значення мав інформаційний елемент. Чутки про культурний і політичний престиж країни, розумну й доброзичливу по відношенню до противника політику та стратегічне знесилення останнього поширювалися всіма доступними засобами.</a:t>
            </a:r>
          </a:p>
          <a:p>
            <a:pPr indent="457200" algn="just" fontAlgn="base">
              <a:spcAft>
                <a:spcPts val="0"/>
              </a:spcAft>
            </a:pPr>
            <a:endParaRPr lang="uk-U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191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5016758"/>
          </a:xfrm>
          <a:prstGeom prst="rect">
            <a:avLst/>
          </a:prstGeom>
        </p:spPr>
        <p:txBody>
          <a:bodyPr wrap="square">
            <a:spAutoFit/>
          </a:bodyPr>
          <a:lstStyle/>
          <a:p>
            <a:pPr indent="457200" algn="just" fontAlgn="base"/>
            <a:r>
              <a:rPr lang="uk-UA" sz="1600" dirty="0" smtClean="0">
                <a:latin typeface="Times New Roman" panose="02020603050405020304" pitchFamily="18" charset="0"/>
                <a:cs typeface="Times New Roman" panose="02020603050405020304" pitchFamily="18" charset="0"/>
              </a:rPr>
              <a:t>У </a:t>
            </a:r>
            <a:r>
              <a:rPr lang="uk-UA" sz="1600" dirty="0">
                <a:latin typeface="Times New Roman" panose="02020603050405020304" pitchFamily="18" charset="0"/>
                <a:cs typeface="Times New Roman" panose="02020603050405020304" pitchFamily="18" charset="0"/>
              </a:rPr>
              <a:t>військовій історії є велика кількість засвідчених сучасниками прикладів прагнення вплинути на моральний дух противника. Стали хрестоматійними слова «</a:t>
            </a:r>
            <a:r>
              <a:rPr lang="uk-UA" sz="1600" b="1" dirty="0">
                <a:latin typeface="Times New Roman" panose="02020603050405020304" pitchFamily="18" charset="0"/>
                <a:cs typeface="Times New Roman" panose="02020603050405020304" pitchFamily="18" charset="0"/>
              </a:rPr>
              <a:t>Трактату про військове мистецтво</a:t>
            </a:r>
            <a:r>
              <a:rPr lang="uk-UA" sz="1600" dirty="0">
                <a:latin typeface="Times New Roman" panose="02020603050405020304" pitchFamily="18" charset="0"/>
                <a:cs typeface="Times New Roman" panose="02020603050405020304" pitchFamily="18" charset="0"/>
              </a:rPr>
              <a:t>», в якому </a:t>
            </a:r>
            <a:r>
              <a:rPr lang="uk-UA" sz="1600" b="1" dirty="0">
                <a:latin typeface="Times New Roman" panose="02020603050405020304" pitchFamily="18" charset="0"/>
                <a:cs typeface="Times New Roman" panose="02020603050405020304" pitchFamily="18" charset="0"/>
              </a:rPr>
              <a:t>Сунь-Цзи</a:t>
            </a:r>
            <a:r>
              <a:rPr lang="uk-UA" sz="1600" dirty="0">
                <a:latin typeface="Times New Roman" panose="02020603050405020304" pitchFamily="18" charset="0"/>
                <a:cs typeface="Times New Roman" panose="02020603050405020304" pitchFamily="18" charset="0"/>
              </a:rPr>
              <a:t> узагальнив досвід, накопичений у сфері придушення морального духу армії для полегшення перемоги над </a:t>
            </a:r>
            <a:r>
              <a:rPr lang="uk-UA" sz="1600" dirty="0" smtClean="0">
                <a:latin typeface="Times New Roman" panose="02020603050405020304" pitchFamily="18" charset="0"/>
                <a:cs typeface="Times New Roman" panose="02020603050405020304" pitchFamily="18" charset="0"/>
              </a:rPr>
              <a:t>ворогом:</a:t>
            </a:r>
            <a:endParaRPr lang="uk-UA" sz="1600" dirty="0">
              <a:latin typeface="Times New Roman" panose="02020603050405020304" pitchFamily="18" charset="0"/>
              <a:cs typeface="Times New Roman" panose="02020603050405020304" pitchFamily="18" charset="0"/>
            </a:endParaRPr>
          </a:p>
          <a:p>
            <a:pPr indent="457200" algn="just" fontAlgn="base"/>
            <a:endParaRPr lang="uk-UA" sz="1600" dirty="0">
              <a:latin typeface="Times New Roman" panose="02020603050405020304" pitchFamily="18" charset="0"/>
              <a:cs typeface="Times New Roman" panose="02020603050405020304" pitchFamily="18" charset="0"/>
            </a:endParaRPr>
          </a:p>
          <a:p>
            <a:pPr indent="457200" algn="just" fontAlgn="base"/>
            <a:r>
              <a:rPr lang="uk-UA" sz="1600" dirty="0">
                <a:latin typeface="Times New Roman" panose="02020603050405020304" pitchFamily="18" charset="0"/>
                <a:cs typeface="Times New Roman" panose="02020603050405020304" pitchFamily="18" charset="0"/>
              </a:rPr>
              <a:t>1.	Знищуйте все хороше, що є в країні вашого противника.</a:t>
            </a:r>
          </a:p>
          <a:p>
            <a:pPr indent="457200" algn="just" fontAlgn="base"/>
            <a:r>
              <a:rPr lang="uk-UA" sz="1600" dirty="0">
                <a:latin typeface="Times New Roman" panose="02020603050405020304" pitchFamily="18" charset="0"/>
                <a:cs typeface="Times New Roman" panose="02020603050405020304" pitchFamily="18" charset="0"/>
              </a:rPr>
              <a:t>2.	Втягуйте впливових представників противника в злочинні справи.</a:t>
            </a:r>
          </a:p>
          <a:p>
            <a:pPr indent="457200" algn="just" fontAlgn="base"/>
            <a:r>
              <a:rPr lang="uk-UA" sz="1600" dirty="0">
                <a:latin typeface="Times New Roman" panose="02020603050405020304" pitchFamily="18" charset="0"/>
                <a:cs typeface="Times New Roman" panose="02020603050405020304" pitchFamily="18" charset="0"/>
              </a:rPr>
              <a:t>3.	Підривайте їхній престиж і виставляйте в потрібний момент на ганьбу громадськості.</a:t>
            </a:r>
          </a:p>
          <a:p>
            <a:pPr indent="457200" algn="just" fontAlgn="base"/>
            <a:r>
              <a:rPr lang="uk-UA" sz="1600" dirty="0">
                <a:latin typeface="Times New Roman" panose="02020603050405020304" pitchFamily="18" charset="0"/>
                <a:cs typeface="Times New Roman" panose="02020603050405020304" pitchFamily="18" charset="0"/>
              </a:rPr>
              <a:t>4.	Використовуйте допомогу найбільш підлих і мерзенних людей.</a:t>
            </a:r>
          </a:p>
          <a:p>
            <a:pPr indent="457200" algn="just" fontAlgn="base"/>
            <a:r>
              <a:rPr lang="uk-UA" sz="1600" dirty="0">
                <a:latin typeface="Times New Roman" panose="02020603050405020304" pitchFamily="18" charset="0"/>
                <a:cs typeface="Times New Roman" panose="02020603050405020304" pitchFamily="18" charset="0"/>
              </a:rPr>
              <a:t>5.	Розпалюйте сварки й зіткнення серед громадян ворожої країни.</a:t>
            </a:r>
          </a:p>
          <a:p>
            <a:pPr indent="457200" algn="just" fontAlgn="base"/>
            <a:r>
              <a:rPr lang="uk-UA" sz="1600" dirty="0">
                <a:latin typeface="Times New Roman" panose="02020603050405020304" pitchFamily="18" charset="0"/>
                <a:cs typeface="Times New Roman" panose="02020603050405020304" pitchFamily="18" charset="0"/>
              </a:rPr>
              <a:t>6.	Підбурюйте молодь проти старших.</a:t>
            </a:r>
          </a:p>
          <a:p>
            <a:pPr indent="457200" algn="just" fontAlgn="base"/>
            <a:r>
              <a:rPr lang="uk-UA" sz="1600" dirty="0">
                <a:latin typeface="Times New Roman" panose="02020603050405020304" pitchFamily="18" charset="0"/>
                <a:cs typeface="Times New Roman" panose="02020603050405020304" pitchFamily="18" charset="0"/>
              </a:rPr>
              <a:t>7.	Заважайте всіма способами діяльності урядів.</a:t>
            </a:r>
          </a:p>
          <a:p>
            <a:pPr indent="457200" algn="just" fontAlgn="base"/>
            <a:r>
              <a:rPr lang="uk-UA" sz="1600" dirty="0">
                <a:latin typeface="Times New Roman" panose="02020603050405020304" pitchFamily="18" charset="0"/>
                <a:cs typeface="Times New Roman" panose="02020603050405020304" pitchFamily="18" charset="0"/>
              </a:rPr>
              <a:t>8.	Перешкоджайте всіма способами оснащенню, забезпеченню й наведенню порядку в збройних </a:t>
            </a:r>
            <a:r>
              <a:rPr lang="uk-UA" sz="1600" dirty="0" smtClean="0">
                <a:latin typeface="Times New Roman" panose="02020603050405020304" pitchFamily="18" charset="0"/>
                <a:cs typeface="Times New Roman" panose="02020603050405020304" pitchFamily="18" charset="0"/>
              </a:rPr>
              <a:t>силах.</a:t>
            </a:r>
            <a:endParaRPr lang="uk-UA" sz="1600" dirty="0">
              <a:latin typeface="Times New Roman" panose="02020603050405020304" pitchFamily="18" charset="0"/>
              <a:cs typeface="Times New Roman" panose="02020603050405020304" pitchFamily="18" charset="0"/>
            </a:endParaRPr>
          </a:p>
          <a:p>
            <a:pPr indent="457200" algn="just" fontAlgn="base"/>
            <a:r>
              <a:rPr lang="uk-UA" sz="1600" dirty="0">
                <a:latin typeface="Times New Roman" panose="02020603050405020304" pitchFamily="18" charset="0"/>
                <a:cs typeface="Times New Roman" panose="02020603050405020304" pitchFamily="18" charset="0"/>
              </a:rPr>
              <a:t>9.	Сковуйте волю воїнів противника безглуздими піснями і музикою.</a:t>
            </a:r>
          </a:p>
          <a:p>
            <a:pPr indent="457200" algn="just" fontAlgn="base"/>
            <a:r>
              <a:rPr lang="uk-UA" sz="1600" dirty="0">
                <a:latin typeface="Times New Roman" panose="02020603050405020304" pitchFamily="18" charset="0"/>
                <a:cs typeface="Times New Roman" panose="02020603050405020304" pitchFamily="18" charset="0"/>
              </a:rPr>
              <a:t>10.	Знецінюйте волю, традиції й богів ваших ворогів.</a:t>
            </a:r>
          </a:p>
          <a:p>
            <a:pPr indent="457200" algn="just" fontAlgn="base"/>
            <a:r>
              <a:rPr lang="uk-UA" sz="1600" dirty="0">
                <a:latin typeface="Times New Roman" panose="02020603050405020304" pitchFamily="18" charset="0"/>
                <a:cs typeface="Times New Roman" panose="02020603050405020304" pitchFamily="18" charset="0"/>
              </a:rPr>
              <a:t>11.	Посилайте жінок легкої поведінки для того, щоб доповнити справу розкладання.</a:t>
            </a:r>
          </a:p>
          <a:p>
            <a:pPr indent="457200" algn="just" fontAlgn="base"/>
            <a:r>
              <a:rPr lang="uk-UA" sz="1600" dirty="0">
                <a:latin typeface="Times New Roman" panose="02020603050405020304" pitchFamily="18" charset="0"/>
                <a:cs typeface="Times New Roman" panose="02020603050405020304" pitchFamily="18" charset="0"/>
              </a:rPr>
              <a:t>12.	Будьте щедрі на пропозиції й подарунки для купівлі інформації й спільників.</a:t>
            </a:r>
          </a:p>
          <a:p>
            <a:pPr indent="457200" algn="just" fontAlgn="base"/>
            <a:r>
              <a:rPr lang="uk-UA" sz="1600" dirty="0">
                <a:latin typeface="Times New Roman" panose="02020603050405020304" pitchFamily="18" charset="0"/>
                <a:cs typeface="Times New Roman" panose="02020603050405020304" pitchFamily="18" charset="0"/>
              </a:rPr>
              <a:t>13.	Узагалі не заощаджуйте ні на грошах, ні на обіцянках, тому що вони приносять </a:t>
            </a:r>
            <a:r>
              <a:rPr lang="uk-UA" sz="1600" dirty="0" smtClean="0">
                <a:latin typeface="Times New Roman" panose="02020603050405020304" pitchFamily="18" charset="0"/>
                <a:cs typeface="Times New Roman" panose="02020603050405020304" pitchFamily="18" charset="0"/>
              </a:rPr>
              <a:t>багаті вигоди.</a:t>
            </a:r>
            <a:endParaRPr lang="uk-UA" sz="1400" dirty="0" smtClean="0">
              <a:latin typeface="Times New Roman" panose="02020603050405020304" pitchFamily="18" charset="0"/>
              <a:ea typeface="Times New Roman" panose="02020603050405020304" pitchFamily="18" charset="0"/>
            </a:endParaRPr>
          </a:p>
        </p:txBody>
      </p:sp>
      <p:pic>
        <p:nvPicPr>
          <p:cNvPr id="4" name="Picture 8" descr="Сунь-цз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3219" y="515389"/>
            <a:ext cx="2618476" cy="305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5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4208524"/>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pPr>
            <a:r>
              <a:rPr lang="uk-UA" dirty="0">
                <a:latin typeface="Times New Roman" panose="02020603050405020304" pitchFamily="18" charset="0"/>
                <a:ea typeface="Times New Roman" panose="02020603050405020304" pitchFamily="18" charset="0"/>
                <a:cs typeface="Times New Roman" panose="02020603050405020304" pitchFamily="18" charset="0"/>
              </a:rPr>
              <a:t>Класиком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дезінформації </a:t>
            </a:r>
            <a:r>
              <a:rPr lang="uk-UA" dirty="0">
                <a:latin typeface="Times New Roman" panose="02020603050405020304" pitchFamily="18" charset="0"/>
                <a:ea typeface="Times New Roman" panose="02020603050405020304" pitchFamily="18" charset="0"/>
                <a:cs typeface="Times New Roman" panose="02020603050405020304" pitchFamily="18" charset="0"/>
              </a:rPr>
              <a:t>Стародавньої Греції можна уважати стратега й царя спартанців </a:t>
            </a:r>
            <a:r>
              <a:rPr lang="uk-UA" b="1" dirty="0" err="1">
                <a:latin typeface="Times New Roman" panose="02020603050405020304" pitchFamily="18" charset="0"/>
                <a:ea typeface="Times New Roman" panose="02020603050405020304" pitchFamily="18" charset="0"/>
                <a:cs typeface="Times New Roman" panose="02020603050405020304" pitchFamily="18" charset="0"/>
              </a:rPr>
              <a:t>Лісандра</a:t>
            </a:r>
            <a:r>
              <a:rPr lang="uk-UA" dirty="0">
                <a:latin typeface="Times New Roman" panose="02020603050405020304" pitchFamily="18" charset="0"/>
                <a:ea typeface="Times New Roman" panose="02020603050405020304" pitchFamily="18" charset="0"/>
                <a:cs typeface="Times New Roman" panose="02020603050405020304" pitchFamily="18" charset="0"/>
              </a:rPr>
              <a:t>. Він удвічі збільшив платню гребцям на власних кораблях, а афінянам оголосив, що вони отримають таку саму платню, якщо перейдуть до нього на службу. Афінські матроси-найманці стали масово переходити до нього. За короткий час афінський флот залишився майже без гребців, за рахунок чого спартанцям удалося завоювати перевагу на морі без бою. Саме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Лісандру</a:t>
            </a:r>
            <a:r>
              <a:rPr lang="uk-UA" dirty="0">
                <a:latin typeface="Times New Roman" panose="02020603050405020304" pitchFamily="18" charset="0"/>
                <a:ea typeface="Times New Roman" panose="02020603050405020304" pitchFamily="18" charset="0"/>
                <a:cs typeface="Times New Roman" panose="02020603050405020304" pitchFamily="18" charset="0"/>
              </a:rPr>
              <a:t> належить знамените висловлювання: «</a:t>
            </a:r>
            <a:r>
              <a:rPr lang="uk-UA" b="1" i="1" dirty="0">
                <a:latin typeface="Times New Roman" panose="02020603050405020304" pitchFamily="18" charset="0"/>
                <a:ea typeface="Times New Roman" panose="02020603050405020304" pitchFamily="18" charset="0"/>
                <a:cs typeface="Times New Roman" panose="02020603050405020304" pitchFamily="18" charset="0"/>
              </a:rPr>
              <a:t>Де не придатна шкіра лева, там треба підшити лисячу</a:t>
            </a:r>
            <a:r>
              <a:rPr lang="uk-UA" dirty="0">
                <a:latin typeface="Times New Roman" panose="02020603050405020304" pitchFamily="18" charset="0"/>
                <a:ea typeface="Times New Roman" panose="02020603050405020304" pitchFamily="18" charset="0"/>
                <a:cs typeface="Times New Roman" panose="02020603050405020304" pitchFamily="18" charset="0"/>
              </a:rPr>
              <a:t>», - тобто там, де не допомагає сила, слід використовувати хитрість</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07000"/>
              </a:lnSpc>
              <a:spcAft>
                <a:spcPts val="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uk-UA" dirty="0">
                <a:latin typeface="Times New Roman" panose="02020603050405020304" pitchFamily="18" charset="0"/>
                <a:ea typeface="Times New Roman" panose="02020603050405020304" pitchFamily="18" charset="0"/>
                <a:cs typeface="Times New Roman" panose="02020603050405020304" pitchFamily="18" charset="0"/>
              </a:rPr>
              <a:t>Перед походом на Грецію перський воєначальник </a:t>
            </a:r>
            <a:r>
              <a:rPr lang="uk-UA" b="1" dirty="0" err="1">
                <a:latin typeface="Times New Roman" panose="02020603050405020304" pitchFamily="18" charset="0"/>
                <a:ea typeface="Times New Roman" panose="02020603050405020304" pitchFamily="18" charset="0"/>
                <a:cs typeface="Times New Roman" panose="02020603050405020304" pitchFamily="18" charset="0"/>
              </a:rPr>
              <a:t>Ксеркс</a:t>
            </a:r>
            <a:r>
              <a:rPr lang="uk-UA" dirty="0">
                <a:latin typeface="Times New Roman" panose="02020603050405020304" pitchFamily="18" charset="0"/>
                <a:ea typeface="Times New Roman" panose="02020603050405020304" pitchFamily="18" charset="0"/>
                <a:cs typeface="Times New Roman" panose="02020603050405020304" pitchFamily="18" charset="0"/>
              </a:rPr>
              <a:t> свідомо вдався до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дезінформації </a:t>
            </a:r>
            <a:r>
              <a:rPr lang="uk-UA" dirty="0">
                <a:latin typeface="Times New Roman" panose="02020603050405020304" pitchFamily="18" charset="0"/>
                <a:ea typeface="Times New Roman" panose="02020603050405020304" pitchFamily="18" charset="0"/>
                <a:cs typeface="Times New Roman" panose="02020603050405020304" pitchFamily="18" charset="0"/>
              </a:rPr>
              <a:t>для досягнення максимального емоційного впливу шляхом створення художнього образу. Він розпустив чутку про численність перського війська у вигляді легенди про те, що якщо всі перські воїни одночасно випустять стріли в повітря, то вони затьмарять світло сонця.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Лисандр — Цикло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134" y="515389"/>
            <a:ext cx="25717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3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1486" y="5752407"/>
            <a:ext cx="6792928" cy="685059"/>
          </a:xfrm>
          <a:prstGeom prst="rect">
            <a:avLst/>
          </a:prstGeom>
        </p:spPr>
        <p:txBody>
          <a:bodyPr wrap="square">
            <a:spAutoFit/>
          </a:bodyPr>
          <a:lstStyle/>
          <a:p>
            <a:pPr algn="ctr">
              <a:lnSpc>
                <a:spcPct val="107000"/>
              </a:lnSpc>
            </a:pPr>
            <a:r>
              <a:rPr lang="uk-UA" b="1" dirty="0">
                <a:latin typeface="Times New Roman" panose="02020603050405020304" pitchFamily="18" charset="0"/>
                <a:ea typeface="Times New Roman" panose="02020603050405020304" pitchFamily="18" charset="0"/>
                <a:cs typeface="Times New Roman" panose="02020603050405020304" pitchFamily="18" charset="0"/>
              </a:rPr>
              <a:t>Греко-перські війни </a:t>
            </a:r>
          </a:p>
          <a:p>
            <a:pPr algn="ctr">
              <a:lnSpc>
                <a:spcPct val="107000"/>
              </a:lnSpc>
            </a:pPr>
            <a:r>
              <a:rPr lang="ru-RU" b="1" dirty="0">
                <a:latin typeface="Times New Roman" panose="02020603050405020304" pitchFamily="18" charset="0"/>
                <a:ea typeface="Times New Roman" panose="02020603050405020304" pitchFamily="18" charset="0"/>
                <a:cs typeface="Times New Roman" panose="02020603050405020304" pitchFamily="18" charset="0"/>
              </a:rPr>
              <a:t>(500 р. до н. е. - 449 р. до н. е.)</a:t>
            </a:r>
            <a:r>
              <a:rPr lang="uk-UA" b="1" dirty="0">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485" y="196700"/>
            <a:ext cx="6792929" cy="5434343"/>
          </a:xfrm>
          <a:prstGeom prst="rect">
            <a:avLst/>
          </a:prstGeom>
        </p:spPr>
      </p:pic>
    </p:spTree>
    <p:extLst>
      <p:ext uri="{BB962C8B-B14F-4D97-AF65-F5344CB8AC3E}">
        <p14:creationId xmlns:p14="http://schemas.microsoft.com/office/powerpoint/2010/main" val="197305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076" y="515389"/>
            <a:ext cx="8636924" cy="5237075"/>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До цього періоду належать також свідчення істориків, що дійшли до нас в описах, про найбільш ранні випадки використання писемної мови метою маніпулятивної практики, спрямованої на розпалення суперечностей у таборі противника. Датуючи цей випадок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480 р. до н.е</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грецький історик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Геродот</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пише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Фемістокл</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вирушив до джерела питної води й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висік</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на камені напис, який прочитали іонійці, які прибули наступного дня в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Артемісій</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Напис гласить «Іонійці, ви вчиняєте гріх проти своїх батьків, допомагаючи поневолити Грецію! Тому краще переходьте до нас. Якщо не зможете зробити цього, то відведіть свої війська з поля бою й умовте карійців відійти також. Але якщо ні те, ні інше вам не вдасться й ви змушені будете виступити на полі бою, то боріться тільки для вигляду, пам’ятаючи, що ви походите від нас і ворожість варварів до нас бере початок від їхньої ворожості до вас</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spcAft>
                <a:spcPts val="0"/>
              </a:spcAft>
              <a:buFont typeface="Wingdings" panose="05000000000000000000" pitchFamily="2" charset="2"/>
              <a:buChar char=""/>
            </a:pP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В історичних записках Плутарха можемо знайти ще один приклад тогочасних інформаційних війн.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Олександр Македонський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під час походу на Індію (у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326</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р. до н. е.) майже вичерпав морально-бойові можливості своїх військ. Із метою недопущення погоні під час відходу він наказав виготовити зразки зброї (списи, мечі, стріли, луки), амуніції (одяг, взуття), що втричі перевищували нормальні розміри, та розкидати їх на місці табору на березі Інду - нібито все це було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забуто</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випадково. Коли зброя та одяг були зібрані й передані царю індусів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Таксилу</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його розвідниками, які тільки здалека здійснювали спостереження за македонським військом, то цар відмовився від переслідування, уважаючи, що в Олександра всі воїни – велетні.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97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t5.depositphotos.com/14493322/64796/i/1600/depositphotos_647965060-stock-illustration-empire-route-battles-alexander-gr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24" y="196673"/>
            <a:ext cx="9495745" cy="652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754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Оранжевый и красный">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422</TotalTime>
  <Words>2227</Words>
  <Application>Microsoft Office PowerPoint</Application>
  <PresentationFormat>Широкоэкранный</PresentationFormat>
  <Paragraphs>103</Paragraphs>
  <Slides>19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19</vt:i4>
      </vt:variant>
    </vt:vector>
  </HeadingPairs>
  <TitlesOfParts>
    <vt:vector size="28" baseType="lpstr">
      <vt:lpstr>Arial</vt:lpstr>
      <vt:lpstr>Calibri</vt:lpstr>
      <vt:lpstr>Constantia</vt:lpstr>
      <vt:lpstr>Courier New</vt:lpstr>
      <vt:lpstr>Franklin Gothic Book</vt:lpstr>
      <vt:lpstr>Times New Roman</vt:lpstr>
      <vt:lpstr>Wingdings</vt:lpstr>
      <vt:lpstr>Wingdings 3</vt:lpstr>
      <vt:lpstr>Аспект</vt:lpstr>
      <vt:lpstr>Лекція 2. Історія пропаганди.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 депресія у США</dc:title>
  <dc:creator>RePack by Diakov</dc:creator>
  <cp:lastModifiedBy>Пользователь</cp:lastModifiedBy>
  <cp:revision>38</cp:revision>
  <dcterms:created xsi:type="dcterms:W3CDTF">2021-04-05T06:23:50Z</dcterms:created>
  <dcterms:modified xsi:type="dcterms:W3CDTF">2025-02-14T18:19:59Z</dcterms:modified>
</cp:coreProperties>
</file>