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89" r:id="rId4"/>
    <p:sldId id="291" r:id="rId5"/>
    <p:sldId id="284" r:id="rId6"/>
    <p:sldId id="293" r:id="rId7"/>
    <p:sldId id="292" r:id="rId8"/>
    <p:sldId id="285" r:id="rId9"/>
    <p:sldId id="294" r:id="rId10"/>
    <p:sldId id="295" r:id="rId11"/>
    <p:sldId id="296" r:id="rId12"/>
    <p:sldId id="297" r:id="rId13"/>
    <p:sldId id="298" r:id="rId14"/>
    <p:sldId id="29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EBC013A-834C-4D29-8837-0C892DFBA0B0}">
          <p14:sldIdLst>
            <p14:sldId id="257"/>
            <p14:sldId id="289"/>
            <p14:sldId id="291"/>
            <p14:sldId id="284"/>
            <p14:sldId id="293"/>
            <p14:sldId id="292"/>
            <p14:sldId id="285"/>
            <p14:sldId id="294"/>
            <p14:sldId id="295"/>
            <p14:sldId id="296"/>
            <p14:sldId id="297"/>
            <p14:sldId id="298"/>
            <p14:sldId id="2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2" autoAdjust="0"/>
    <p:restoredTop sz="94660"/>
  </p:normalViewPr>
  <p:slideViewPr>
    <p:cSldViewPr snapToGrid="0">
      <p:cViewPr varScale="1">
        <p:scale>
          <a:sx n="85" d="100"/>
          <a:sy n="85" d="100"/>
        </p:scale>
        <p:origin x="8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25064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414148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74570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4154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168985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4224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4008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7013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80110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88384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338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77123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2166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27210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1088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13800" y="122239"/>
            <a:ext cx="2870200" cy="565308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03200" y="122239"/>
            <a:ext cx="8407400" cy="56530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8566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14531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9296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260354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13891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231576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18244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13.02.2026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53612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7A99D-1B5C-44EE-B2F1-D5B19A7745FE}" type="datetimeFigureOut">
              <a:rPr lang="ru-RU" smtClean="0"/>
              <a:pPr/>
              <a:t>13.02.2026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1EB1-BB1C-4396-B5DA-2D88B12B819C}" type="slidenum">
              <a:rPr lang="ru-RU" smtClean="0"/>
              <a:pPr/>
              <a:t>‹№›</a:t>
            </a:fld>
            <a:endParaRPr lang="ru-RU"/>
          </a:p>
        </p:txBody>
      </p:sp>
    </p:spTree>
    <p:extLst>
      <p:ext uri="{BB962C8B-B14F-4D97-AF65-F5344CB8AC3E}">
        <p14:creationId xmlns:p14="http://schemas.microsoft.com/office/powerpoint/2010/main" val="368149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122238"/>
            <a:ext cx="114808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nvPr>
        </p:nvSpPr>
        <p:spPr bwMode="auto">
          <a:xfrm>
            <a:off x="1422400" y="1905001"/>
            <a:ext cx="9753600" cy="387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3650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7.emf"/><Relationship Id="rId4" Type="http://schemas.openxmlformats.org/officeDocument/2006/relationships/package" Target="../embeddings/Microsoft_PowerPoint_Presentation.pptx"/></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package" Target="../embeddings/Microsoft_PowerPoint_Presentation2.pptx"/><Relationship Id="rId5" Type="http://schemas.openxmlformats.org/officeDocument/2006/relationships/image" Target="../media/image8.emf"/><Relationship Id="rId4" Type="http://schemas.openxmlformats.org/officeDocument/2006/relationships/package" Target="../embeddings/Microsoft_PowerPoint_Presentation1.pptx"/></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quot;флаг украины картинка&quo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descr="https://dp.tax.gov.ua/img/herbs/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9909" y="160338"/>
            <a:ext cx="1064420" cy="927682"/>
          </a:xfrm>
          <a:prstGeom prst="rect">
            <a:avLst/>
          </a:prstGeom>
          <a:noFill/>
          <a:ln>
            <a:noFill/>
          </a:ln>
        </p:spPr>
      </p:pic>
      <p:sp>
        <p:nvSpPr>
          <p:cNvPr id="6" name="Прямоугольник 5"/>
          <p:cNvSpPr/>
          <p:nvPr/>
        </p:nvSpPr>
        <p:spPr>
          <a:xfrm>
            <a:off x="2042984" y="1172398"/>
            <a:ext cx="10149016" cy="21309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effectLst/>
                <a:latin typeface="Times New Roman" panose="02020603050405020304" pitchFamily="18" charset="0"/>
                <a:ea typeface="Times New Roman" panose="02020603050405020304" pitchFamily="18" charset="0"/>
              </a:rPr>
              <a:t>Засади </a:t>
            </a:r>
            <a:r>
              <a:rPr lang="ru-RU" sz="2800" b="1" dirty="0" err="1">
                <a:effectLst/>
                <a:latin typeface="Times New Roman" panose="02020603050405020304" pitchFamily="18" charset="0"/>
                <a:ea typeface="Times New Roman" panose="02020603050405020304" pitchFamily="18" charset="0"/>
              </a:rPr>
              <a:t>забезпечення</a:t>
            </a:r>
            <a:r>
              <a:rPr lang="ru-RU" sz="2800" b="1" dirty="0">
                <a:effectLst/>
                <a:latin typeface="Times New Roman" panose="02020603050405020304" pitchFamily="18" charset="0"/>
                <a:ea typeface="Times New Roman" panose="02020603050405020304" pitchFamily="18" charset="0"/>
              </a:rPr>
              <a:t> </a:t>
            </a:r>
            <a:r>
              <a:rPr lang="ru-RU" sz="2800" b="1" dirty="0" err="1">
                <a:effectLst/>
                <a:latin typeface="Times New Roman" panose="02020603050405020304" pitchFamily="18" charset="0"/>
                <a:ea typeface="Times New Roman" panose="02020603050405020304" pitchFamily="18" charset="0"/>
              </a:rPr>
              <a:t>державної</a:t>
            </a:r>
            <a:r>
              <a:rPr lang="ru-RU" sz="2800" b="1" dirty="0">
                <a:effectLst/>
                <a:latin typeface="Times New Roman" panose="02020603050405020304" pitchFamily="18" charset="0"/>
                <a:ea typeface="Times New Roman" panose="02020603050405020304" pitchFamily="18" charset="0"/>
              </a:rPr>
              <a:t> </a:t>
            </a:r>
            <a:r>
              <a:rPr lang="ru-RU" sz="2800" b="1" dirty="0" err="1">
                <a:effectLst/>
                <a:latin typeface="Times New Roman" panose="02020603050405020304" pitchFamily="18" charset="0"/>
                <a:ea typeface="Times New Roman" panose="02020603050405020304" pitchFamily="18" charset="0"/>
              </a:rPr>
              <a:t>антикорупційної</a:t>
            </a:r>
            <a:r>
              <a:rPr lang="ru-RU" sz="2800" b="1" dirty="0">
                <a:effectLst/>
                <a:latin typeface="Times New Roman" panose="02020603050405020304" pitchFamily="18" charset="0"/>
                <a:ea typeface="Times New Roman" panose="02020603050405020304" pitchFamily="18" charset="0"/>
              </a:rPr>
              <a:t> </a:t>
            </a:r>
            <a:r>
              <a:rPr lang="ru-RU" sz="2800" b="1" dirty="0" err="1">
                <a:effectLst/>
                <a:latin typeface="Times New Roman" panose="02020603050405020304" pitchFamily="18" charset="0"/>
                <a:ea typeface="Times New Roman" panose="02020603050405020304" pitchFamily="18" charset="0"/>
              </a:rPr>
              <a:t>політики</a:t>
            </a:r>
            <a:r>
              <a:rPr lang="uk-UA" sz="2800" b="1" dirty="0">
                <a:solidFill>
                  <a:schemeClr val="bg1"/>
                </a:solidFill>
                <a:latin typeface="Century Schoolbook" panose="02040604050505020304" pitchFamily="18" charset="0"/>
              </a:rPr>
              <a:t> </a:t>
            </a:r>
          </a:p>
          <a:p>
            <a:pPr algn="ctr"/>
            <a:r>
              <a:rPr lang="uk-UA" sz="3200" b="1" dirty="0">
                <a:solidFill>
                  <a:schemeClr val="bg1"/>
                </a:solidFill>
                <a:latin typeface="Century Schoolbook" panose="02040604050505020304" pitchFamily="18" charset="0"/>
              </a:rPr>
              <a:t>Виконання вимог Закону України від 14 жовтня 2014 року № 1700</a:t>
            </a:r>
            <a:r>
              <a:rPr lang="en-US" sz="3200" b="1" dirty="0">
                <a:solidFill>
                  <a:schemeClr val="bg1"/>
                </a:solidFill>
                <a:latin typeface="Century Schoolbook" panose="02040604050505020304" pitchFamily="18" charset="0"/>
              </a:rPr>
              <a:t>-VІІ </a:t>
            </a:r>
            <a:r>
              <a:rPr lang="uk-UA" sz="3200" b="1" dirty="0">
                <a:solidFill>
                  <a:schemeClr val="bg1"/>
                </a:solidFill>
                <a:latin typeface="Century Schoolbook" panose="02040604050505020304" pitchFamily="18" charset="0"/>
              </a:rPr>
              <a:t>«Про запобігання корупції». Конфлікт інтересів. Фінансовий контроль</a:t>
            </a:r>
            <a:endParaRPr lang="ru-RU" sz="3200" dirty="0">
              <a:solidFill>
                <a:schemeClr val="tx1"/>
              </a:solidFill>
              <a:latin typeface="Century Schoolbook" panose="02040604050505020304" pitchFamily="18" charset="0"/>
            </a:endParaRPr>
          </a:p>
        </p:txBody>
      </p:sp>
      <p:pic>
        <p:nvPicPr>
          <p:cNvPr id="2052" name="Picture 4" descr="Картинки по запросу &quot;декларування картинка&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01" y="5167091"/>
            <a:ext cx="28575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02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6555641"/>
          </a:xfrm>
          <a:prstGeom prst="rect">
            <a:avLst/>
          </a:prstGeom>
        </p:spPr>
        <p:txBody>
          <a:bodyPr wrap="square">
            <a:spAutoFit/>
          </a:bodyPr>
          <a:lstStyle/>
          <a:p>
            <a:pPr algn="just"/>
            <a:r>
              <a:rPr lang="uk-UA" sz="2000" dirty="0"/>
              <a:t>Порядок реалізації таких заходів деталізовано в Законі, зокрема: </a:t>
            </a:r>
          </a:p>
          <a:p>
            <a:pPr marL="457200" indent="-457200" algn="just">
              <a:buAutoNum type="arabicParenR"/>
            </a:pPr>
            <a:r>
              <a:rPr lang="uk-UA" sz="2000" dirty="0"/>
              <a:t>усунення від виконання завдання, вчинення дій, прийняття рішення чи участі в його прийнятті. Усунення особи, уповноваженої на виконання функцій держави або місцевого самоврядування, прирівняної до неї особи від виконання завдання, вчинення дій, прийняття рішення чи участі в його прийнятті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 якщо конфлікт інтересів не має постійного характеру; </a:t>
            </a:r>
          </a:p>
          <a:p>
            <a:pPr marL="342900" indent="-342900" algn="just">
              <a:buFontTx/>
              <a:buChar char="-"/>
            </a:pPr>
            <a:r>
              <a:rPr lang="uk-UA" sz="2000" dirty="0"/>
              <a:t> за рішенням керівника відповідного органу, підприємства, установи, організації або відповідного структурного підрозділу, в якому працює особа; </a:t>
            </a:r>
          </a:p>
          <a:p>
            <a:pPr marL="342900" indent="-342900" algn="just">
              <a:buFontTx/>
              <a:buChar char="-"/>
            </a:pPr>
            <a:r>
              <a:rPr lang="uk-UA" sz="2000" dirty="0"/>
              <a:t> за умови можливості залучення до прийняття такого рішення або вчинення відповідних дій іншим працівником відповідного органу, підприємства, установи, організації; </a:t>
            </a:r>
          </a:p>
          <a:p>
            <a:pPr marL="342900" indent="-342900" algn="just">
              <a:buFontTx/>
              <a:buChar char="-"/>
            </a:pPr>
            <a:r>
              <a:rPr lang="uk-UA" sz="2000" dirty="0"/>
              <a:t>обмеження доступу до інформації. Обмеження доступу особи, уповноваженої на виконання функцій держави або місцевого самоврядування, або прирівняної до неї особи до певної інформації здійснюється: </a:t>
            </a:r>
          </a:p>
          <a:p>
            <a:pPr marL="342900" indent="-342900" algn="just">
              <a:buFontTx/>
              <a:buChar char="-"/>
            </a:pPr>
            <a:r>
              <a:rPr lang="uk-UA" sz="2000" dirty="0"/>
              <a:t> за наявності реального чи потенційного конфлікту інтересів, пов’язаного з таким доступом;</a:t>
            </a:r>
          </a:p>
          <a:p>
            <a:pPr marL="342900" indent="-342900" algn="just">
              <a:buFontTx/>
              <a:buChar char="-"/>
            </a:pPr>
            <a:r>
              <a:rPr lang="uk-UA" sz="2000" dirty="0"/>
              <a:t>якщо конфлікт інтересів має постійний характер.</a:t>
            </a:r>
          </a:p>
          <a:p>
            <a:pPr marL="342900" indent="-342900" algn="just">
              <a:buFontTx/>
              <a:buChar char="-"/>
            </a:pPr>
            <a:r>
              <a:rPr lang="uk-UA" sz="2000" dirty="0"/>
              <a:t>за рішенням керівника органу підприємства, установи, організації або відповідного структурного підрозділу, в якому працює особа; - за можливості продовження належного виконання особою повноважень на посаді за умови такого обмеження; - за можливості доручення роботи з відповідною інформацією іншому працівнику органу, підприємства, установи, організації;</a:t>
            </a:r>
            <a:endParaRPr lang="uk-UA" sz="2000" dirty="0">
              <a:solidFill>
                <a:schemeClr val="bg1"/>
              </a:solidFill>
            </a:endParaRPr>
          </a:p>
        </p:txBody>
      </p:sp>
    </p:spTree>
    <p:extLst>
      <p:ext uri="{BB962C8B-B14F-4D97-AF65-F5344CB8AC3E}">
        <p14:creationId xmlns:p14="http://schemas.microsoft.com/office/powerpoint/2010/main" val="68207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6555641"/>
          </a:xfrm>
          <a:prstGeom prst="rect">
            <a:avLst/>
          </a:prstGeom>
        </p:spPr>
        <p:txBody>
          <a:bodyPr wrap="square">
            <a:spAutoFit/>
          </a:bodyPr>
          <a:lstStyle/>
          <a:p>
            <a:pPr algn="just"/>
            <a:r>
              <a:rPr lang="uk-UA" sz="2000" dirty="0"/>
              <a:t>3) перегляд обсягу службових повноважень. Перегляд обсягу службових повноважень особи, уповноваженої на виконання функцій держави або місцевого самоврядування, прирівняної до неї особи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якщо конфлікт інтересів у її діяльності має постійний характер, пов’язаний з конкретним повноваженням особи; </a:t>
            </a:r>
          </a:p>
          <a:p>
            <a:pPr marL="342900" indent="-342900" algn="just">
              <a:buFontTx/>
              <a:buChar char="-"/>
            </a:pPr>
            <a:r>
              <a:rPr lang="uk-UA" sz="2000" dirty="0"/>
              <a:t> за рішенням керівника органу, підприємства, установи, організації або відповідного структурного підрозділу, в якому працює особа; </a:t>
            </a:r>
          </a:p>
          <a:p>
            <a:pPr marL="342900" indent="-342900" algn="just">
              <a:buFontTx/>
              <a:buChar char="-"/>
            </a:pPr>
            <a:r>
              <a:rPr lang="uk-UA" sz="2000" dirty="0"/>
              <a:t> за можливості продовження належного виконання нею службових завдань у разі такого перегляду і можливості наділення відповідними повноваженнями іншого працівника; </a:t>
            </a:r>
          </a:p>
          <a:p>
            <a:pPr algn="just"/>
            <a:r>
              <a:rPr lang="uk-UA" sz="2000" dirty="0"/>
              <a:t>4) здійснення повноважень під зовнішнім контролем. Службові повноваження здійснюються особою, уповноваженою на виконання функцій держави або місцевого самоврядування, прирівняною до неї особа під зовнішнім контролем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 якщо конфлікт інтересів не має постійного характеру; </a:t>
            </a:r>
          </a:p>
          <a:p>
            <a:pPr marL="342900" indent="-342900" algn="just">
              <a:buFontTx/>
              <a:buChar char="-"/>
            </a:pPr>
            <a:r>
              <a:rPr lang="uk-UA" sz="2000" dirty="0"/>
              <a:t> за рішенням керівника відповідного органу, підприємства, установи, організації або відповідного структурного підрозділу, в якому працює особа; </a:t>
            </a:r>
          </a:p>
          <a:p>
            <a:pPr marL="342900" indent="-342900" algn="just">
              <a:buFontTx/>
              <a:buChar char="-"/>
            </a:pPr>
            <a:r>
              <a:rPr lang="uk-UA" sz="2000" dirty="0"/>
              <a:t> якщо усунення особи від виконання завдання, вчинення дій, прийняття рішення чи участі в його прийнятті або обмеження її доступу до інформації чи перегляд її повноважень є неможливим; </a:t>
            </a:r>
          </a:p>
          <a:p>
            <a:pPr marL="342900" indent="-342900" algn="just">
              <a:buFontTx/>
              <a:buChar char="-"/>
            </a:pPr>
            <a:r>
              <a:rPr lang="uk-UA" sz="2000" dirty="0"/>
              <a:t> якщо відсутні підстави для її переведення на іншу посаду або звільнення.</a:t>
            </a:r>
            <a:endParaRPr lang="uk-UA" sz="2000" dirty="0">
              <a:solidFill>
                <a:schemeClr val="bg1"/>
              </a:solidFill>
            </a:endParaRPr>
          </a:p>
        </p:txBody>
      </p:sp>
    </p:spTree>
    <p:extLst>
      <p:ext uri="{BB962C8B-B14F-4D97-AF65-F5344CB8AC3E}">
        <p14:creationId xmlns:p14="http://schemas.microsoft.com/office/powerpoint/2010/main" val="310253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1" y="115911"/>
            <a:ext cx="12312202" cy="7171194"/>
          </a:xfrm>
          <a:prstGeom prst="rect">
            <a:avLst/>
          </a:prstGeom>
        </p:spPr>
        <p:txBody>
          <a:bodyPr wrap="square">
            <a:spAutoFit/>
          </a:bodyPr>
          <a:lstStyle/>
          <a:p>
            <a:pPr algn="just">
              <a:lnSpc>
                <a:spcPct val="95000"/>
              </a:lnSpc>
            </a:pPr>
            <a:r>
              <a:rPr lang="uk-UA" sz="2000" dirty="0"/>
              <a:t>Закон визначає форми зовнішнього контролю, які повинні чітко вказуватися керівником у рішенні про обрання цього виду заходу: </a:t>
            </a:r>
          </a:p>
          <a:p>
            <a:pPr marL="342900" indent="-342900" algn="just">
              <a:buFontTx/>
              <a:buChar char="-"/>
            </a:pPr>
            <a:r>
              <a:rPr lang="uk-UA" sz="2000" dirty="0"/>
              <a:t>перевірка працівником, визначеним керівником органу, підприємства, установи, організації, стану та результатів виконання особою завдання, вчинення нею дій, змісту рішень чи проектів рішень, що приймаються або розробляються особою або відповідним колегіальним органом з питань, пов’язаних із предметом конфлікту інтересів; </a:t>
            </a:r>
          </a:p>
          <a:p>
            <a:pPr marL="342900" indent="-342900" algn="just">
              <a:buFontTx/>
              <a:buChar char="-"/>
            </a:pPr>
            <a:r>
              <a:rPr lang="uk-UA" sz="2000" dirty="0"/>
              <a:t>виконання особою завдання, вчинення нею дій, розгляд справ, підготовка та прийняття нею рішень у присутності визначеного керівником органу працівника; </a:t>
            </a:r>
          </a:p>
          <a:p>
            <a:pPr marL="342900" indent="-342900" algn="just">
              <a:buFontTx/>
              <a:buChar char="-"/>
            </a:pPr>
            <a:r>
              <a:rPr lang="uk-UA" sz="2000" dirty="0"/>
              <a:t> участь уповноваженої особи Національного агентства в роботі колегіального органу в статусі спостерігача без права голосу; </a:t>
            </a:r>
          </a:p>
          <a:p>
            <a:pPr algn="just">
              <a:lnSpc>
                <a:spcPct val="95000"/>
              </a:lnSpc>
            </a:pPr>
            <a:r>
              <a:rPr lang="uk-UA" sz="2000" dirty="0"/>
              <a:t>5) переведення, звільнення особи у зв’язку з наявністю конфлікту інтересів. Переведення особи, уповноваженої на виконання функцій держави або місцевого самоврядування, або прирівняної до неї особи на іншу посаду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за рішенням керівника органу, підприємства, установи, організації; </a:t>
            </a:r>
          </a:p>
          <a:p>
            <a:pPr marL="342900" indent="-342900" algn="just">
              <a:buFontTx/>
              <a:buChar char="-"/>
            </a:pPr>
            <a:r>
              <a:rPr lang="uk-UA" sz="2000" dirty="0"/>
              <a:t>якщо конфлікт інтересів має постійний характер; </a:t>
            </a:r>
          </a:p>
          <a:p>
            <a:pPr marL="342900" indent="-342900" algn="just">
              <a:buFontTx/>
              <a:buChar char="-"/>
            </a:pPr>
            <a:r>
              <a:rPr lang="uk-UA" sz="2000" dirty="0"/>
              <a:t>якщо не може бути врегулюваний шляхом усуненням такої особи від виконання завдання, вчинення дій, прийняття рішення чи участі в його прийнятті, обмеження її доступу до інформації, перегляду її повноважень та функцій, позбавлення приватного інтересу; </a:t>
            </a:r>
          </a:p>
          <a:p>
            <a:pPr marL="342900" indent="-342900" algn="just">
              <a:buFontTx/>
              <a:buChar char="-"/>
            </a:pPr>
            <a:r>
              <a:rPr lang="uk-UA" sz="2000" dirty="0"/>
              <a:t>за наявності вакантної посади, яка за своїми характеристиками відповідає особистим і професійним якостям особи. </a:t>
            </a:r>
          </a:p>
          <a:p>
            <a:pPr marL="342900" indent="-342900" algn="just">
              <a:buFontTx/>
              <a:buChar char="-"/>
            </a:pPr>
            <a:r>
              <a:rPr lang="uk-UA" sz="2000" dirty="0"/>
              <a:t>за наявності згоди на переведення особи, уповноваженої на виконання функцій держави або місцевого самоврядування, прирівняної до неї особи</a:t>
            </a:r>
            <a:endParaRPr lang="uk-UA" sz="2000" dirty="0">
              <a:solidFill>
                <a:schemeClr val="bg1"/>
              </a:solidFill>
            </a:endParaRPr>
          </a:p>
        </p:txBody>
      </p:sp>
    </p:spTree>
    <p:extLst>
      <p:ext uri="{BB962C8B-B14F-4D97-AF65-F5344CB8AC3E}">
        <p14:creationId xmlns:p14="http://schemas.microsoft.com/office/powerpoint/2010/main" val="373453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0" y="270457"/>
            <a:ext cx="12071964" cy="6555641"/>
          </a:xfrm>
          <a:prstGeom prst="rect">
            <a:avLst/>
          </a:prstGeom>
        </p:spPr>
        <p:txBody>
          <a:bodyPr wrap="square">
            <a:spAutoFit/>
          </a:bodyPr>
          <a:lstStyle/>
          <a:p>
            <a:pPr algn="just"/>
            <a:r>
              <a:rPr lang="uk-UA" sz="2000" dirty="0"/>
              <a:t>Звільнення особи, уповноваженої на виконання функцій держави або місцевого самоврядування, прирівняної до неї особи із займаної посади у зв’язку з наявністю конфлікту інтересів здійснюється: </a:t>
            </a:r>
          </a:p>
          <a:p>
            <a:pPr indent="-342900" algn="just">
              <a:buFontTx/>
              <a:buChar char="-"/>
            </a:pPr>
            <a:r>
              <a:rPr lang="uk-UA" sz="2000" dirty="0"/>
              <a:t>за наявності реального чи потенційного конфлікту інтересів; </a:t>
            </a:r>
          </a:p>
          <a:p>
            <a:pPr indent="-342900" algn="just">
              <a:buFontTx/>
              <a:buChar char="-"/>
            </a:pPr>
            <a:r>
              <a:rPr lang="uk-UA" sz="2000" dirty="0"/>
              <a:t>якщо конфлікт інтересів має постійний характер; - не може бути врегульований в будь-який інший спосіб; </a:t>
            </a:r>
          </a:p>
          <a:p>
            <a:pPr indent="-342900" algn="just">
              <a:buFontTx/>
              <a:buChar char="-"/>
            </a:pPr>
            <a:r>
              <a:rPr lang="uk-UA" sz="2000" dirty="0"/>
              <a:t>за відсутності згоди на переведення або на позбавлення приватного інтересу. </a:t>
            </a:r>
          </a:p>
          <a:p>
            <a:pPr indent="-342900" algn="just">
              <a:buFontTx/>
              <a:buChar char="-"/>
            </a:pPr>
            <a:r>
              <a:rPr lang="uk-UA" sz="2000" dirty="0"/>
              <a:t>Окремо варто зауважити про особливості врегулювання конфлікту інтересів у окремих категорій осіб, уповноважених на виконання функцій держави або місцевого самоврядування.</a:t>
            </a:r>
          </a:p>
          <a:p>
            <a:pPr algn="just"/>
            <a:r>
              <a:rPr lang="ru-RU" sz="2000" dirty="0" err="1"/>
              <a:t>Положеннями</a:t>
            </a:r>
            <a:r>
              <a:rPr lang="ru-RU" sz="2000" dirty="0"/>
              <a:t> Закону </a:t>
            </a:r>
            <a:r>
              <a:rPr lang="ru-RU" sz="2000" dirty="0" err="1"/>
              <a:t>окремо</a:t>
            </a:r>
            <a:r>
              <a:rPr lang="ru-RU" sz="2000" dirty="0"/>
              <a:t> </a:t>
            </a:r>
            <a:r>
              <a:rPr lang="ru-RU" sz="2000" dirty="0" err="1"/>
              <a:t>деталізується</a:t>
            </a:r>
            <a:r>
              <a:rPr lang="ru-RU" sz="2000" dirty="0"/>
              <a:t> порядок </a:t>
            </a:r>
            <a:r>
              <a:rPr lang="ru-RU" sz="2000" dirty="0" err="1"/>
              <a:t>дій</a:t>
            </a:r>
            <a:r>
              <a:rPr lang="ru-RU" sz="2000" dirty="0"/>
              <a:t> у </a:t>
            </a:r>
            <a:r>
              <a:rPr lang="ru-RU" sz="2000" dirty="0" err="1"/>
              <a:t>випадку</a:t>
            </a:r>
            <a:r>
              <a:rPr lang="ru-RU" sz="2000" dirty="0"/>
              <a:t> </a:t>
            </a:r>
            <a:r>
              <a:rPr lang="ru-RU" sz="2000" dirty="0" err="1"/>
              <a:t>наявності</a:t>
            </a:r>
            <a:r>
              <a:rPr lang="ru-RU" sz="2000" dirty="0"/>
              <a:t> реального </a:t>
            </a:r>
            <a:r>
              <a:rPr lang="ru-RU" sz="2000" dirty="0" err="1"/>
              <a:t>чи</a:t>
            </a:r>
            <a:r>
              <a:rPr lang="ru-RU" sz="2000" dirty="0"/>
              <a:t> </a:t>
            </a:r>
            <a:r>
              <a:rPr lang="ru-RU" sz="2000" dirty="0" err="1"/>
              <a:t>потенційного</a:t>
            </a:r>
            <a:r>
              <a:rPr lang="ru-RU" sz="2000" dirty="0"/>
              <a:t> </a:t>
            </a:r>
            <a:r>
              <a:rPr lang="ru-RU" sz="2000" dirty="0" err="1"/>
              <a:t>конфлікту</a:t>
            </a:r>
            <a:r>
              <a:rPr lang="ru-RU" sz="2000" dirty="0"/>
              <a:t> </a:t>
            </a:r>
            <a:r>
              <a:rPr lang="ru-RU" sz="2000" dirty="0" err="1"/>
              <a:t>інтересів</a:t>
            </a:r>
            <a:r>
              <a:rPr lang="ru-RU" sz="2000" dirty="0"/>
              <a:t> у особи, </a:t>
            </a:r>
            <a:r>
              <a:rPr lang="ru-RU" sz="2000" dirty="0" err="1"/>
              <a:t>уповноваженої</a:t>
            </a:r>
            <a:r>
              <a:rPr lang="ru-RU" sz="2000" dirty="0"/>
              <a:t> на </a:t>
            </a:r>
            <a:r>
              <a:rPr lang="ru-RU" sz="2000" dirty="0" err="1"/>
              <a:t>виконання</a:t>
            </a:r>
            <a:r>
              <a:rPr lang="ru-RU" sz="2000" dirty="0"/>
              <a:t> </a:t>
            </a:r>
            <a:r>
              <a:rPr lang="ru-RU" sz="2000" dirty="0" err="1"/>
              <a:t>функцій</a:t>
            </a:r>
            <a:r>
              <a:rPr lang="ru-RU" sz="2000" dirty="0"/>
              <a:t> </a:t>
            </a:r>
            <a:r>
              <a:rPr lang="ru-RU" sz="2000" dirty="0" err="1"/>
              <a:t>держави</a:t>
            </a:r>
            <a:r>
              <a:rPr lang="ru-RU" sz="2000" dirty="0"/>
              <a:t> </a:t>
            </a:r>
            <a:r>
              <a:rPr lang="ru-RU" sz="2000" dirty="0" err="1"/>
              <a:t>або</a:t>
            </a:r>
            <a:r>
              <a:rPr lang="ru-RU" sz="2000" dirty="0"/>
              <a:t> </a:t>
            </a:r>
            <a:r>
              <a:rPr lang="ru-RU" sz="2000" dirty="0" err="1"/>
              <a:t>місцевого</a:t>
            </a:r>
            <a:r>
              <a:rPr lang="ru-RU" sz="2000" dirty="0"/>
              <a:t> </a:t>
            </a:r>
            <a:r>
              <a:rPr lang="ru-RU" sz="2000" dirty="0" err="1"/>
              <a:t>самоврядування</a:t>
            </a:r>
            <a:r>
              <a:rPr lang="ru-RU" sz="2000" dirty="0"/>
              <a:t>, </a:t>
            </a:r>
            <a:r>
              <a:rPr lang="ru-RU" sz="2000" dirty="0" err="1"/>
              <a:t>прирівняної</a:t>
            </a:r>
            <a:r>
              <a:rPr lang="ru-RU" sz="2000" dirty="0"/>
              <a:t> до </a:t>
            </a:r>
            <a:r>
              <a:rPr lang="ru-RU" sz="2000" dirty="0" err="1"/>
              <a:t>неї</a:t>
            </a:r>
            <a:r>
              <a:rPr lang="ru-RU" sz="2000" dirty="0"/>
              <a:t> особи, яка входить до складу </a:t>
            </a:r>
            <a:r>
              <a:rPr lang="ru-RU" sz="2000" dirty="0" err="1"/>
              <a:t>колегіального</a:t>
            </a:r>
            <a:r>
              <a:rPr lang="ru-RU" sz="2000" dirty="0"/>
              <a:t> органу (</a:t>
            </a:r>
            <a:r>
              <a:rPr lang="ru-RU" sz="2000" dirty="0" err="1"/>
              <a:t>комітету</a:t>
            </a:r>
            <a:r>
              <a:rPr lang="ru-RU" sz="2000" dirty="0"/>
              <a:t>, </a:t>
            </a:r>
            <a:r>
              <a:rPr lang="ru-RU" sz="2000" dirty="0" err="1"/>
              <a:t>комісії</a:t>
            </a:r>
            <a:r>
              <a:rPr lang="ru-RU" sz="2000" dirty="0"/>
              <a:t>, </a:t>
            </a:r>
            <a:r>
              <a:rPr lang="ru-RU" sz="2000" dirty="0" err="1"/>
              <a:t>колегії</a:t>
            </a:r>
            <a:r>
              <a:rPr lang="ru-RU" sz="2000" dirty="0"/>
              <a:t> </a:t>
            </a:r>
            <a:r>
              <a:rPr lang="ru-RU" sz="2000" dirty="0" err="1"/>
              <a:t>тощо</a:t>
            </a:r>
            <a:r>
              <a:rPr lang="ru-RU" sz="2000" dirty="0"/>
              <a:t>):</a:t>
            </a:r>
          </a:p>
          <a:p>
            <a:pPr algn="just"/>
            <a:r>
              <a:rPr lang="ru-RU" sz="2000" dirty="0"/>
              <a:t> 1) </a:t>
            </a:r>
            <a:r>
              <a:rPr lang="ru-RU" sz="2000" dirty="0" err="1"/>
              <a:t>така</a:t>
            </a:r>
            <a:r>
              <a:rPr lang="ru-RU" sz="2000" dirty="0"/>
              <a:t> особа не </a:t>
            </a:r>
            <a:r>
              <a:rPr lang="ru-RU" sz="2000" dirty="0" err="1"/>
              <a:t>має</a:t>
            </a:r>
            <a:r>
              <a:rPr lang="ru-RU" sz="2000" dirty="0"/>
              <a:t> права </a:t>
            </a:r>
            <a:r>
              <a:rPr lang="ru-RU" sz="2000" dirty="0" err="1"/>
              <a:t>брати</a:t>
            </a:r>
            <a:r>
              <a:rPr lang="ru-RU" sz="2000" dirty="0"/>
              <a:t> участь у </a:t>
            </a:r>
            <a:r>
              <a:rPr lang="ru-RU" sz="2000" dirty="0" err="1"/>
              <a:t>прийнятті</a:t>
            </a:r>
            <a:r>
              <a:rPr lang="ru-RU" sz="2000" dirty="0"/>
              <a:t> </a:t>
            </a:r>
            <a:r>
              <a:rPr lang="ru-RU" sz="2000" dirty="0" err="1"/>
              <a:t>рішення</a:t>
            </a:r>
            <a:r>
              <a:rPr lang="ru-RU" sz="2000" dirty="0"/>
              <a:t> </a:t>
            </a:r>
            <a:r>
              <a:rPr lang="ru-RU" sz="2000" dirty="0" err="1"/>
              <a:t>цим</a:t>
            </a:r>
            <a:r>
              <a:rPr lang="ru-RU" sz="2000" dirty="0"/>
              <a:t> органом; </a:t>
            </a:r>
          </a:p>
          <a:p>
            <a:pPr algn="just"/>
            <a:r>
              <a:rPr lang="ru-RU" sz="2000" dirty="0"/>
              <a:t>2) про </a:t>
            </a:r>
            <a:r>
              <a:rPr lang="ru-RU" sz="2000" dirty="0" err="1"/>
              <a:t>наявність</a:t>
            </a:r>
            <a:r>
              <a:rPr lang="ru-RU" sz="2000" dirty="0"/>
              <a:t> </a:t>
            </a:r>
            <a:r>
              <a:rPr lang="ru-RU" sz="2000" dirty="0" err="1"/>
              <a:t>конфлікту</a:t>
            </a:r>
            <a:r>
              <a:rPr lang="ru-RU" sz="2000" dirty="0"/>
              <a:t> </a:t>
            </a:r>
            <a:r>
              <a:rPr lang="ru-RU" sz="2000" dirty="0" err="1"/>
              <a:t>інтересів</a:t>
            </a:r>
            <a:r>
              <a:rPr lang="ru-RU" sz="2000" dirty="0"/>
              <a:t> у </a:t>
            </a:r>
            <a:r>
              <a:rPr lang="ru-RU" sz="2000" dirty="0" err="1"/>
              <a:t>такої</a:t>
            </a:r>
            <a:r>
              <a:rPr lang="ru-RU" sz="2000" dirty="0"/>
              <a:t> особи </a:t>
            </a:r>
            <a:r>
              <a:rPr lang="ru-RU" sz="2000" dirty="0" err="1"/>
              <a:t>може</a:t>
            </a:r>
            <a:r>
              <a:rPr lang="ru-RU" sz="2000" dirty="0"/>
              <a:t> </a:t>
            </a:r>
            <a:r>
              <a:rPr lang="ru-RU" sz="2000" dirty="0" err="1"/>
              <a:t>заявити</a:t>
            </a:r>
            <a:r>
              <a:rPr lang="ru-RU" sz="2000" dirty="0"/>
              <a:t> будь-</a:t>
            </a:r>
            <a:r>
              <a:rPr lang="ru-RU" sz="2000" dirty="0" err="1"/>
              <a:t>який</a:t>
            </a:r>
            <a:r>
              <a:rPr lang="ru-RU" sz="2000" dirty="0"/>
              <a:t> </a:t>
            </a:r>
            <a:r>
              <a:rPr lang="ru-RU" sz="2000" dirty="0" err="1"/>
              <a:t>інший</a:t>
            </a:r>
            <a:r>
              <a:rPr lang="ru-RU" sz="2000" dirty="0"/>
              <a:t> член </a:t>
            </a:r>
            <a:r>
              <a:rPr lang="ru-RU" sz="2000" dirty="0" err="1"/>
              <a:t>відповідного</a:t>
            </a:r>
            <a:r>
              <a:rPr lang="ru-RU" sz="2000" dirty="0"/>
              <a:t> </a:t>
            </a:r>
            <a:r>
              <a:rPr lang="ru-RU" sz="2000" dirty="0" err="1"/>
              <a:t>колегіального</a:t>
            </a:r>
            <a:r>
              <a:rPr lang="ru-RU" sz="2000" dirty="0"/>
              <a:t> органу </a:t>
            </a:r>
            <a:r>
              <a:rPr lang="ru-RU" sz="2000" dirty="0" err="1"/>
              <a:t>чи</a:t>
            </a:r>
            <a:r>
              <a:rPr lang="ru-RU" sz="2000" dirty="0"/>
              <a:t> </a:t>
            </a:r>
            <a:r>
              <a:rPr lang="ru-RU" sz="2000" dirty="0" err="1"/>
              <a:t>учасник</a:t>
            </a:r>
            <a:r>
              <a:rPr lang="ru-RU" sz="2000" dirty="0"/>
              <a:t> </a:t>
            </a:r>
            <a:r>
              <a:rPr lang="ru-RU" sz="2000" dirty="0" err="1"/>
              <a:t>засідання</a:t>
            </a:r>
            <a:r>
              <a:rPr lang="ru-RU" sz="2000" dirty="0"/>
              <a:t>, </a:t>
            </a:r>
            <a:r>
              <a:rPr lang="ru-RU" sz="2000" dirty="0" err="1"/>
              <a:t>якого</a:t>
            </a:r>
            <a:r>
              <a:rPr lang="ru-RU" sz="2000" dirty="0"/>
              <a:t> </a:t>
            </a:r>
            <a:r>
              <a:rPr lang="ru-RU" sz="2000" dirty="0" err="1"/>
              <a:t>безпосередньо</a:t>
            </a:r>
            <a:r>
              <a:rPr lang="ru-RU" sz="2000" dirty="0"/>
              <a:t> </a:t>
            </a:r>
            <a:r>
              <a:rPr lang="ru-RU" sz="2000" dirty="0" err="1"/>
              <a:t>стосується</a:t>
            </a:r>
            <a:r>
              <a:rPr lang="ru-RU" sz="2000" dirty="0"/>
              <a:t> </a:t>
            </a:r>
            <a:r>
              <a:rPr lang="ru-RU" sz="2000" dirty="0" err="1"/>
              <a:t>питання</a:t>
            </a:r>
            <a:r>
              <a:rPr lang="ru-RU" sz="2000" dirty="0"/>
              <a:t>, </a:t>
            </a:r>
            <a:r>
              <a:rPr lang="ru-RU" sz="2000" dirty="0" err="1"/>
              <a:t>що</a:t>
            </a:r>
            <a:r>
              <a:rPr lang="ru-RU" sz="2000" dirty="0"/>
              <a:t> </a:t>
            </a:r>
            <a:r>
              <a:rPr lang="ru-RU" sz="2000" dirty="0" err="1"/>
              <a:t>розглядається</a:t>
            </a:r>
            <a:r>
              <a:rPr lang="ru-RU" sz="2000" dirty="0"/>
              <a:t>; </a:t>
            </a:r>
          </a:p>
          <a:p>
            <a:pPr algn="just"/>
            <a:r>
              <a:rPr lang="ru-RU" sz="2000" dirty="0"/>
              <a:t>3) </a:t>
            </a:r>
            <a:r>
              <a:rPr lang="ru-RU" sz="2000" dirty="0" err="1"/>
              <a:t>заяву</a:t>
            </a:r>
            <a:r>
              <a:rPr lang="ru-RU" sz="2000" dirty="0"/>
              <a:t> про </a:t>
            </a:r>
            <a:r>
              <a:rPr lang="ru-RU" sz="2000" dirty="0" err="1"/>
              <a:t>конфлікт</a:t>
            </a:r>
            <a:r>
              <a:rPr lang="ru-RU" sz="2000" dirty="0"/>
              <a:t> </a:t>
            </a:r>
            <a:r>
              <a:rPr lang="ru-RU" sz="2000" dirty="0" err="1"/>
              <a:t>інтересів</a:t>
            </a:r>
            <a:r>
              <a:rPr lang="ru-RU" sz="2000" dirty="0"/>
              <a:t> члена </a:t>
            </a:r>
            <a:r>
              <a:rPr lang="ru-RU" sz="2000" dirty="0" err="1"/>
              <a:t>колегіального</a:t>
            </a:r>
            <a:r>
              <a:rPr lang="ru-RU" sz="2000" dirty="0"/>
              <a:t> органу </a:t>
            </a:r>
            <a:r>
              <a:rPr lang="ru-RU" sz="2000" dirty="0" err="1"/>
              <a:t>вносять</a:t>
            </a:r>
            <a:r>
              <a:rPr lang="ru-RU" sz="2000" dirty="0"/>
              <a:t> у протокол </a:t>
            </a:r>
            <a:r>
              <a:rPr lang="ru-RU" sz="2000" dirty="0" err="1"/>
              <a:t>засідання</a:t>
            </a:r>
            <a:r>
              <a:rPr lang="ru-RU" sz="2000" dirty="0"/>
              <a:t> </a:t>
            </a:r>
            <a:r>
              <a:rPr lang="ru-RU" sz="2000" dirty="0" err="1"/>
              <a:t>колегіального</a:t>
            </a:r>
            <a:r>
              <a:rPr lang="ru-RU" sz="2000" dirty="0"/>
              <a:t> органу; </a:t>
            </a:r>
          </a:p>
          <a:p>
            <a:pPr algn="just"/>
            <a:r>
              <a:rPr lang="ru-RU" sz="2000" dirty="0"/>
              <a:t>4) </a:t>
            </a:r>
            <a:r>
              <a:rPr lang="ru-RU" sz="2000" dirty="0" err="1"/>
              <a:t>якщо</a:t>
            </a:r>
            <a:r>
              <a:rPr lang="ru-RU" sz="2000" dirty="0"/>
              <a:t> </a:t>
            </a:r>
            <a:r>
              <a:rPr lang="ru-RU" sz="2000" dirty="0" err="1"/>
              <a:t>неучасть</a:t>
            </a:r>
            <a:r>
              <a:rPr lang="ru-RU" sz="2000" dirty="0"/>
              <a:t> особи </a:t>
            </a:r>
            <a:r>
              <a:rPr lang="ru-RU" sz="2000" dirty="0" err="1"/>
              <a:t>призведе</a:t>
            </a:r>
            <a:r>
              <a:rPr lang="ru-RU" sz="2000" dirty="0"/>
              <a:t> до </a:t>
            </a:r>
            <a:r>
              <a:rPr lang="ru-RU" sz="2000" dirty="0" err="1"/>
              <a:t>втрати</a:t>
            </a:r>
            <a:r>
              <a:rPr lang="ru-RU" sz="2000" dirty="0"/>
              <a:t> </a:t>
            </a:r>
            <a:r>
              <a:rPr lang="ru-RU" sz="2000" dirty="0" err="1"/>
              <a:t>правомочності</a:t>
            </a:r>
            <a:r>
              <a:rPr lang="ru-RU" sz="2000" dirty="0"/>
              <a:t> </a:t>
            </a:r>
            <a:r>
              <a:rPr lang="ru-RU" sz="2000" dirty="0" err="1"/>
              <a:t>колегіального</a:t>
            </a:r>
            <a:r>
              <a:rPr lang="ru-RU" sz="2000" dirty="0"/>
              <a:t> органу, участь </a:t>
            </a:r>
            <a:r>
              <a:rPr lang="ru-RU" sz="2000" dirty="0" err="1"/>
              <a:t>такої</a:t>
            </a:r>
            <a:r>
              <a:rPr lang="ru-RU" sz="2000" dirty="0"/>
              <a:t> особи у </a:t>
            </a:r>
            <a:r>
              <a:rPr lang="ru-RU" sz="2000" dirty="0" err="1"/>
              <a:t>прийнятті</a:t>
            </a:r>
            <a:r>
              <a:rPr lang="ru-RU" sz="2000" dirty="0"/>
              <a:t> </a:t>
            </a:r>
            <a:r>
              <a:rPr lang="ru-RU" sz="2000" dirty="0" err="1"/>
              <a:t>рішень</a:t>
            </a:r>
            <a:r>
              <a:rPr lang="ru-RU" sz="2000" dirty="0"/>
              <a:t> </a:t>
            </a:r>
            <a:r>
              <a:rPr lang="ru-RU" sz="2000" dirty="0" err="1"/>
              <a:t>має</a:t>
            </a:r>
            <a:r>
              <a:rPr lang="ru-RU" sz="2000" dirty="0"/>
              <a:t> </a:t>
            </a:r>
            <a:r>
              <a:rPr lang="ru-RU" sz="2000" dirty="0" err="1"/>
              <a:t>здійснюватися</a:t>
            </a:r>
            <a:r>
              <a:rPr lang="ru-RU" sz="2000" dirty="0"/>
              <a:t> </a:t>
            </a:r>
            <a:r>
              <a:rPr lang="ru-RU" sz="2000" dirty="0" err="1"/>
              <a:t>під</a:t>
            </a:r>
            <a:r>
              <a:rPr lang="ru-RU" sz="2000" dirty="0"/>
              <a:t> </a:t>
            </a:r>
            <a:r>
              <a:rPr lang="ru-RU" sz="2000" dirty="0" err="1"/>
              <a:t>зовнішнім</a:t>
            </a:r>
            <a:r>
              <a:rPr lang="ru-RU" sz="2000" dirty="0"/>
              <a:t> контролем, про </a:t>
            </a:r>
            <a:r>
              <a:rPr lang="ru-RU" sz="2000" dirty="0" err="1"/>
              <a:t>що</a:t>
            </a:r>
            <a:r>
              <a:rPr lang="ru-RU" sz="2000" dirty="0"/>
              <a:t> </a:t>
            </a:r>
            <a:r>
              <a:rPr lang="ru-RU" sz="2000" dirty="0" err="1"/>
              <a:t>відповідний</a:t>
            </a:r>
            <a:r>
              <a:rPr lang="ru-RU" sz="2000" dirty="0"/>
              <a:t> </a:t>
            </a:r>
            <a:r>
              <a:rPr lang="ru-RU" sz="2000" dirty="0" err="1"/>
              <a:t>колегіальний</a:t>
            </a:r>
            <a:r>
              <a:rPr lang="ru-RU" sz="2000" dirty="0"/>
              <a:t> орган </a:t>
            </a:r>
            <a:r>
              <a:rPr lang="ru-RU" sz="2000" dirty="0" err="1"/>
              <a:t>приймає</a:t>
            </a:r>
            <a:r>
              <a:rPr lang="ru-RU" sz="2000" dirty="0"/>
              <a:t> </a:t>
            </a:r>
            <a:r>
              <a:rPr lang="ru-RU" sz="2000" dirty="0" err="1"/>
              <a:t>рішення</a:t>
            </a:r>
            <a:r>
              <a:rPr lang="ru-RU" sz="2000" dirty="0"/>
              <a:t> </a:t>
            </a:r>
            <a:endParaRPr lang="uk-UA" sz="2000" dirty="0">
              <a:solidFill>
                <a:schemeClr val="bg1"/>
              </a:solidFill>
            </a:endParaRPr>
          </a:p>
        </p:txBody>
      </p:sp>
    </p:spTree>
    <p:extLst>
      <p:ext uri="{BB962C8B-B14F-4D97-AF65-F5344CB8AC3E}">
        <p14:creationId xmlns:p14="http://schemas.microsoft.com/office/powerpoint/2010/main" val="301299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89470" y="723418"/>
            <a:ext cx="11813060" cy="600689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r>
              <a:rPr lang="uk-UA" sz="1600" b="1" dirty="0">
                <a:solidFill>
                  <a:srgbClr val="002060"/>
                </a:solidFill>
                <a:latin typeface="Arial" panose="020B0604020202020204" pitchFamily="34" charset="0"/>
                <a:cs typeface="Arial" panose="020B0604020202020204" pitchFamily="34" charset="0"/>
              </a:rPr>
              <a:t>Суб’єкти, на яких поширюється дія Закону  України </a:t>
            </a:r>
            <a:r>
              <a:rPr lang="uk-UA" sz="1600" b="1" dirty="0" err="1">
                <a:solidFill>
                  <a:srgbClr val="002060"/>
                </a:solidFill>
                <a:latin typeface="Arial" panose="020B0604020202020204" pitchFamily="34" charset="0"/>
                <a:cs typeface="Arial" panose="020B0604020202020204" pitchFamily="34" charset="0"/>
              </a:rPr>
              <a:t>“Про</a:t>
            </a:r>
            <a:r>
              <a:rPr lang="uk-UA" sz="1600" b="1" dirty="0">
                <a:solidFill>
                  <a:srgbClr val="002060"/>
                </a:solidFill>
                <a:latin typeface="Arial" panose="020B0604020202020204" pitchFamily="34" charset="0"/>
                <a:cs typeface="Arial" panose="020B0604020202020204" pitchFamily="34" charset="0"/>
              </a:rPr>
              <a:t> запобігання </a:t>
            </a:r>
            <a:r>
              <a:rPr lang="uk-UA" sz="1600" b="1" dirty="0" err="1">
                <a:solidFill>
                  <a:srgbClr val="002060"/>
                </a:solidFill>
                <a:latin typeface="Arial" panose="020B0604020202020204" pitchFamily="34" charset="0"/>
                <a:cs typeface="Arial" panose="020B0604020202020204" pitchFamily="34" charset="0"/>
              </a:rPr>
              <a:t>корупції”</a:t>
            </a:r>
            <a:endParaRPr lang="uk-UA" sz="1600" b="1" dirty="0">
              <a:solidFill>
                <a:srgbClr val="002060"/>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89470" y="81022"/>
            <a:ext cx="11821298" cy="53681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B050"/>
                </a:solidFill>
                <a:latin typeface="Century Schoolbook" panose="02040604050505020304" pitchFamily="18" charset="0"/>
              </a:rPr>
              <a:t>ЗАГАЛЬНА ІНФОРМАЦІЯ. ВИЗНАЧЕННЯ КОРУПЦІЇ. ОСНОВНІ ПОНЯТТЯ</a:t>
            </a:r>
            <a:endParaRPr kumimoji="0" lang="ru-RU" sz="2000" b="0" i="0" u="none" strike="noStrike" cap="none" normalizeH="0" baseline="0" dirty="0">
              <a:ln>
                <a:noFill/>
              </a:ln>
              <a:solidFill>
                <a:srgbClr val="00B050"/>
              </a:solidFill>
              <a:effectLst/>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grpSp>
        <p:nvGrpSpPr>
          <p:cNvPr id="10" name="Групувати 9"/>
          <p:cNvGrpSpPr/>
          <p:nvPr/>
        </p:nvGrpSpPr>
        <p:grpSpPr>
          <a:xfrm>
            <a:off x="486032" y="1087395"/>
            <a:ext cx="11409406" cy="5502875"/>
            <a:chOff x="486032" y="1029730"/>
            <a:chExt cx="11170509" cy="5502875"/>
          </a:xfrm>
        </p:grpSpPr>
        <p:sp>
          <p:nvSpPr>
            <p:cNvPr id="5" name="Прямокутник 4"/>
            <p:cNvSpPr/>
            <p:nvPr/>
          </p:nvSpPr>
          <p:spPr bwMode="auto">
            <a:xfrm>
              <a:off x="486032" y="1029730"/>
              <a:ext cx="5544065" cy="5494637"/>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pPr>
              <a:r>
                <a:rPr lang="uk-UA" sz="1400" dirty="0">
                  <a:solidFill>
                    <a:srgbClr val="C00000"/>
                  </a:solidFill>
                  <a:latin typeface="Arial" pitchFamily="34" charset="0"/>
                  <a:cs typeface="Arial" pitchFamily="34" charset="0"/>
                </a:rPr>
                <a:t>Особи, уповноважені на виконання функцій держави </a:t>
              </a:r>
            </a:p>
            <a:p>
              <a:pPr fontAlgn="base">
                <a:spcBef>
                  <a:spcPct val="0"/>
                </a:spcBef>
                <a:spcAft>
                  <a:spcPts val="900"/>
                </a:spcAft>
              </a:pPr>
              <a:r>
                <a:rPr lang="uk-UA" sz="1400" dirty="0">
                  <a:solidFill>
                    <a:srgbClr val="C00000"/>
                  </a:solidFill>
                  <a:latin typeface="Arial" pitchFamily="34" charset="0"/>
                  <a:cs typeface="Arial" pitchFamily="34" charset="0"/>
                </a:rPr>
                <a:t>або місцевого самоврядування (п.1 ч.1 ст. 3 Закону):</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в</a:t>
              </a:r>
              <a:r>
                <a:rPr kumimoji="0" lang="uk-UA" sz="1400" b="0" i="0" u="none" strike="noStrike" cap="none" normalizeH="0" baseline="0" dirty="0">
                  <a:ln>
                    <a:noFill/>
                  </a:ln>
                  <a:solidFill>
                    <a:schemeClr val="bg2"/>
                  </a:solidFill>
                  <a:effectLst/>
                  <a:latin typeface="Arial" pitchFamily="34" charset="0"/>
                  <a:cs typeface="Arial" pitchFamily="34" charset="0"/>
                </a:rPr>
                <a:t>ищи посадові особи держави (Президент України, </a:t>
              </a:r>
            </a:p>
            <a:p>
              <a:pPr algn="just" fontAlgn="base">
                <a:spcBef>
                  <a:spcPct val="0"/>
                </a:spcBef>
                <a:spcAft>
                  <a:spcPts val="300"/>
                </a:spcAft>
              </a:pPr>
              <a:r>
                <a:rPr kumimoji="0" lang="uk-UA" sz="1400" b="0" i="0" u="none" strike="noStrike" cap="none" normalizeH="0" baseline="0" dirty="0">
                  <a:ln>
                    <a:noFill/>
                  </a:ln>
                  <a:solidFill>
                    <a:schemeClr val="bg2"/>
                  </a:solidFill>
                  <a:effectLst/>
                  <a:latin typeface="Arial" pitchFamily="34" charset="0"/>
                  <a:cs typeface="Arial" pitchFamily="34" charset="0"/>
                </a:rPr>
                <a:t>Голова </a:t>
              </a:r>
              <a:r>
                <a:rPr lang="uk-UA" sz="1400" dirty="0">
                  <a:solidFill>
                    <a:schemeClr val="bg2"/>
                  </a:solidFill>
                  <a:latin typeface="Arial" pitchFamily="34" charset="0"/>
                  <a:cs typeface="Arial" pitchFamily="34" charset="0"/>
                </a:rPr>
                <a:t>Верховної Ради України, Прем’єр-міністр </a:t>
              </a:r>
            </a:p>
            <a:p>
              <a:pPr algn="just" fontAlgn="base">
                <a:spcBef>
                  <a:spcPct val="0"/>
                </a:spcBef>
                <a:spcAft>
                  <a:spcPts val="300"/>
                </a:spcAft>
              </a:pPr>
              <a:r>
                <a:rPr lang="uk-UA" sz="1400" dirty="0">
                  <a:solidFill>
                    <a:schemeClr val="bg2"/>
                  </a:solidFill>
                  <a:latin typeface="Arial" pitchFamily="34" charset="0"/>
                  <a:cs typeface="Arial" pitchFamily="34" charset="0"/>
                </a:rPr>
                <a:t>України та міністри, керівники центральних органів </a:t>
              </a:r>
            </a:p>
            <a:p>
              <a:pPr algn="just" fontAlgn="base">
                <a:spcBef>
                  <a:spcPct val="0"/>
                </a:spcBef>
                <a:spcAft>
                  <a:spcPts val="300"/>
                </a:spcAft>
              </a:pPr>
              <a:r>
                <a:rPr lang="uk-UA" sz="1400" dirty="0">
                  <a:solidFill>
                    <a:schemeClr val="bg2"/>
                  </a:solidFill>
                  <a:latin typeface="Arial" pitchFamily="34" charset="0"/>
                  <a:cs typeface="Arial" pitchFamily="34" charset="0"/>
                </a:rPr>
                <a:t>виконавчої влади, Голова Служби безпеки України, </a:t>
              </a:r>
            </a:p>
            <a:p>
              <a:pPr algn="just" fontAlgn="base">
                <a:spcBef>
                  <a:spcPct val="0"/>
                </a:spcBef>
                <a:spcAft>
                  <a:spcPts val="300"/>
                </a:spcAft>
              </a:pPr>
              <a:r>
                <a:rPr lang="uk-UA" sz="1400" dirty="0">
                  <a:solidFill>
                    <a:schemeClr val="bg2"/>
                  </a:solidFill>
                  <a:latin typeface="Arial" pitchFamily="34" charset="0"/>
                  <a:cs typeface="Arial" pitchFamily="34" charset="0"/>
                </a:rPr>
                <a:t>Генеральний прокурор, Голова Національного банку </a:t>
              </a:r>
            </a:p>
            <a:p>
              <a:pPr algn="just" fontAlgn="base">
                <a:spcBef>
                  <a:spcPct val="0"/>
                </a:spcBef>
                <a:spcAft>
                  <a:spcPts val="300"/>
                </a:spcAft>
              </a:pPr>
              <a:r>
                <a:rPr lang="uk-UA" sz="1400" dirty="0">
                  <a:solidFill>
                    <a:schemeClr val="bg2"/>
                  </a:solidFill>
                  <a:latin typeface="Arial" pitchFamily="34" charset="0"/>
                  <a:cs typeface="Arial" pitchFamily="34" charset="0"/>
                </a:rPr>
                <a:t>України та інші);</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народні депутати;</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державні службовці, посадові особи місцевого самоврядування;</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військові посадові особи Збройних Сил України;</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судді, посадові особи Державної судової адміністрації України, присяжні (під час виконання ними обов’язків у суді);</a:t>
              </a:r>
            </a:p>
            <a:p>
              <a:pPr algn="just" fontAlgn="base">
                <a:spcBef>
                  <a:spcPct val="0"/>
                </a:spcBef>
                <a:spcAft>
                  <a:spcPts val="300"/>
                </a:spcAft>
              </a:pPr>
              <a:r>
                <a:rPr lang="uk-UA" sz="1400" dirty="0">
                  <a:solidFill>
                    <a:schemeClr val="bg2"/>
                  </a:solidFill>
                  <a:latin typeface="Arial" pitchFamily="34" charset="0"/>
                  <a:cs typeface="Arial" pitchFamily="34" charset="0"/>
                </a:rPr>
                <a:t>- особи рядового і начальницького складу, посадові та службові особи правоохоронних органів;</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члени Центральної виборчої комісії;</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посадові та службові особи інших державних органів;</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члени державних колегіальних органів;</a:t>
              </a:r>
            </a:p>
            <a:p>
              <a:pPr algn="just" fontAlgn="base">
                <a:spcBef>
                  <a:spcPct val="0"/>
                </a:spcBef>
                <a:spcAft>
                  <a:spcPct val="0"/>
                </a:spcAft>
              </a:pPr>
              <a:r>
                <a:rPr lang="uk-UA" sz="1400" dirty="0">
                  <a:solidFill>
                    <a:schemeClr val="bg2"/>
                  </a:solidFill>
                  <a:latin typeface="Arial" pitchFamily="34" charset="0"/>
                  <a:cs typeface="Arial" pitchFamily="34" charset="0"/>
                </a:rPr>
                <a:t>- Керівна ланка Офісу Президента України, особи, які займають посади патронатної служби, крім осіб, які виконують свої обов’язки на громадських засадах, помічники суддів.</a:t>
              </a:r>
            </a:p>
          </p:txBody>
        </p:sp>
        <p:sp>
          <p:nvSpPr>
            <p:cNvPr id="6" name="Прямокутник 5"/>
            <p:cNvSpPr/>
            <p:nvPr/>
          </p:nvSpPr>
          <p:spPr bwMode="auto">
            <a:xfrm>
              <a:off x="6087763" y="1033847"/>
              <a:ext cx="5568778" cy="324982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00000" algn="ctr" fontAlgn="base">
                <a:spcBef>
                  <a:spcPct val="0"/>
                </a:spcBef>
              </a:pPr>
              <a:r>
                <a:rPr lang="uk-UA" sz="1400" dirty="0">
                  <a:solidFill>
                    <a:srgbClr val="C00000"/>
                  </a:solidFill>
                  <a:latin typeface="Arial" pitchFamily="34" charset="0"/>
                  <a:cs typeface="Arial" pitchFamily="34" charset="0"/>
                </a:rPr>
                <a:t>Особи, які прирівнюються до осіб, уповноважених </a:t>
              </a:r>
            </a:p>
            <a:p>
              <a:pPr marL="900000" algn="ctr" fontAlgn="base">
                <a:spcBef>
                  <a:spcPct val="0"/>
                </a:spcBef>
                <a:spcAft>
                  <a:spcPts val="900"/>
                </a:spcAft>
              </a:pPr>
              <a:r>
                <a:rPr lang="uk-UA" sz="1400" dirty="0">
                  <a:solidFill>
                    <a:srgbClr val="C00000"/>
                  </a:solidFill>
                  <a:latin typeface="Arial" pitchFamily="34" charset="0"/>
                  <a:cs typeface="Arial" pitchFamily="34" charset="0"/>
                </a:rPr>
                <a:t>на виконання функцій держави або місцевого самоврядування (п.2 ч.1 ст.3 Закону):</a:t>
              </a:r>
            </a:p>
            <a:p>
              <a:pPr marL="900000" algn="just" fontAlgn="base">
                <a:spcBef>
                  <a:spcPct val="0"/>
                </a:spcBef>
                <a:spcAft>
                  <a:spcPts val="300"/>
                </a:spcAft>
                <a:buFontTx/>
                <a:buChar char="-"/>
              </a:pPr>
              <a:r>
                <a:rPr lang="uk-UA" sz="1400" dirty="0">
                  <a:solidFill>
                    <a:schemeClr val="bg2"/>
                  </a:solidFill>
                  <a:latin typeface="Arial" pitchFamily="34" charset="0"/>
                  <a:cs typeface="Arial" pitchFamily="34" charset="0"/>
                </a:rPr>
                <a:t> посадові особи юридичних осіб публічного права, господарських товариств, у статутному капіталі яких більше 50 % акцій (часток) належать державі;</a:t>
              </a:r>
            </a:p>
            <a:p>
              <a:pPr marL="900000" algn="just" fontAlgn="base">
                <a:spcBef>
                  <a:spcPct val="0"/>
                </a:spcBef>
                <a:spcAft>
                  <a:spcPts val="300"/>
                </a:spcAft>
              </a:pPr>
              <a:r>
                <a:rPr lang="uk-UA" sz="1400" dirty="0">
                  <a:solidFill>
                    <a:schemeClr val="bg2"/>
                  </a:solidFill>
                  <a:latin typeface="Arial" pitchFamily="34" charset="0"/>
                  <a:cs typeface="Arial" pitchFamily="34" charset="0"/>
                </a:rPr>
                <a:t>- особи, які не є державними службовцями, посадовими особами місцевого самоврядування, але надають публічні послуги;</a:t>
              </a:r>
            </a:p>
            <a:p>
              <a:pPr algn="just" fontAlgn="base">
                <a:spcBef>
                  <a:spcPct val="0"/>
                </a:spcBef>
                <a:spcAft>
                  <a:spcPct val="0"/>
                </a:spcAft>
                <a:buFontTx/>
                <a:buChar char="-"/>
              </a:pPr>
              <a:r>
                <a:rPr lang="uk-UA" sz="1400" dirty="0">
                  <a:solidFill>
                    <a:schemeClr val="bg2"/>
                  </a:solidFill>
                  <a:latin typeface="Arial" pitchFamily="34" charset="0"/>
                  <a:cs typeface="Arial" pitchFamily="34" charset="0"/>
                </a:rPr>
                <a:t> особи, які входять до складу конкурсних та дисциплінарних комісій, утворених відповідно до Законів України "Про державну службу", "Про службу в органах місцевого самоврядування", інших законів, Громадської ради доброчесності, утвореної відповідно до Закону України "Про судоустрій і статус </a:t>
              </a:r>
              <a:r>
                <a:rPr lang="uk-UA" sz="1400" dirty="0" err="1">
                  <a:solidFill>
                    <a:schemeClr val="bg2"/>
                  </a:solidFill>
                  <a:latin typeface="Arial" pitchFamily="34" charset="0"/>
                  <a:cs typeface="Arial" pitchFamily="34" charset="0"/>
                </a:rPr>
                <a:t>суддів“</a:t>
              </a:r>
              <a:r>
                <a:rPr lang="uk-UA" sz="1400" dirty="0">
                  <a:solidFill>
                    <a:schemeClr val="bg2"/>
                  </a:solidFill>
                  <a:latin typeface="Arial" pitchFamily="34" charset="0"/>
                  <a:cs typeface="Arial" pitchFamily="34" charset="0"/>
                </a:rPr>
                <a:t>.</a:t>
              </a:r>
            </a:p>
            <a:p>
              <a:pPr algn="just" fontAlgn="base">
                <a:spcBef>
                  <a:spcPct val="0"/>
                </a:spcBef>
                <a:spcAft>
                  <a:spcPct val="0"/>
                </a:spcAft>
              </a:pPr>
              <a:endParaRPr lang="uk-UA" sz="1400" dirty="0">
                <a:solidFill>
                  <a:schemeClr val="bg2"/>
                </a:solidFill>
                <a:latin typeface="Arial" pitchFamily="34" charset="0"/>
                <a:cs typeface="Arial" pitchFamily="34" charset="0"/>
              </a:endParaRPr>
            </a:p>
          </p:txBody>
        </p:sp>
        <p:sp>
          <p:nvSpPr>
            <p:cNvPr id="7" name="Прямокутник 6"/>
            <p:cNvSpPr/>
            <p:nvPr/>
          </p:nvSpPr>
          <p:spPr bwMode="auto">
            <a:xfrm>
              <a:off x="6104239" y="4349579"/>
              <a:ext cx="5544064" cy="930876"/>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uk-UA" sz="1400" dirty="0">
                  <a:solidFill>
                    <a:srgbClr val="C00000"/>
                  </a:solidFill>
                  <a:latin typeface="Arial" pitchFamily="34" charset="0"/>
                  <a:cs typeface="Arial" pitchFamily="34" charset="0"/>
                </a:rPr>
                <a:t>Особи, які виконують організаційно-розпорядчі чи адміністративно-господарські обов’язки у юридичних особах приватного права незалежно від організаційно-правової форми (п.3 ч.1 ст.3 Закону)</a:t>
              </a:r>
            </a:p>
          </p:txBody>
        </p:sp>
        <p:sp>
          <p:nvSpPr>
            <p:cNvPr id="8" name="Прямокутник 7"/>
            <p:cNvSpPr/>
            <p:nvPr/>
          </p:nvSpPr>
          <p:spPr bwMode="auto">
            <a:xfrm>
              <a:off x="6104239" y="5321643"/>
              <a:ext cx="5544064" cy="1210962"/>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uk-UA" sz="1400" dirty="0">
                  <a:solidFill>
                    <a:srgbClr val="C00000"/>
                  </a:solidFill>
                  <a:latin typeface="Arial" pitchFamily="34" charset="0"/>
                  <a:cs typeface="Arial" pitchFamily="34" charset="0"/>
                </a:rPr>
                <a:t>Кандидати у народні депутати України, кандидати на пост Президента України, кандидати у депутати обласних, районних, міських, районних у містах, сільських, селищних рад, кандидати на посади сільських, селищних, міських голів та старост </a:t>
              </a:r>
            </a:p>
            <a:p>
              <a:pPr algn="ctr" fontAlgn="base">
                <a:spcBef>
                  <a:spcPct val="0"/>
                </a:spcBef>
                <a:spcAft>
                  <a:spcPct val="0"/>
                </a:spcAft>
              </a:pPr>
              <a:r>
                <a:rPr lang="uk-UA" sz="1400" dirty="0">
                  <a:solidFill>
                    <a:srgbClr val="C00000"/>
                  </a:solidFill>
                  <a:latin typeface="Arial" pitchFamily="34" charset="0"/>
                  <a:cs typeface="Arial" pitchFamily="34" charset="0"/>
                </a:rPr>
                <a:t>(п.4 ч.1 ст.3 Закону)</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0371" y="1113078"/>
              <a:ext cx="2026444" cy="2026444"/>
            </a:xfrm>
            <a:prstGeom prst="rect">
              <a:avLst/>
            </a:prstGeom>
          </p:spPr>
        </p:pic>
      </p:grpSp>
    </p:spTree>
    <p:extLst>
      <p:ext uri="{BB962C8B-B14F-4D97-AF65-F5344CB8AC3E}">
        <p14:creationId xmlns:p14="http://schemas.microsoft.com/office/powerpoint/2010/main" val="52652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31804" y="543697"/>
            <a:ext cx="11944866" cy="6203092"/>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p>
            <a:pPr indent="457200" algn="just"/>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15330" y="81023"/>
            <a:ext cx="11920151" cy="41324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54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КОРУПЦІЙНИМ ТА ПОВ’ЯЗАНИМ З КОРУПЦІЄЮ ПРАВОПОРУШЕННЯМ</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sp>
        <p:nvSpPr>
          <p:cNvPr id="8" name="Округлений прямокутник 7"/>
          <p:cNvSpPr/>
          <p:nvPr/>
        </p:nvSpPr>
        <p:spPr bwMode="auto">
          <a:xfrm>
            <a:off x="5099222" y="4514335"/>
            <a:ext cx="6046573" cy="1779372"/>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Обмеження спільної роботи близьких осіб</a:t>
            </a:r>
          </a:p>
          <a:p>
            <a:pPr fontAlgn="base">
              <a:spcBef>
                <a:spcPct val="0"/>
              </a:spcBef>
              <a:spcAft>
                <a:spcPts val="600"/>
              </a:spcAft>
              <a:buFont typeface="Wingdings" pitchFamily="2" charset="2"/>
              <a:buChar char="Ø"/>
            </a:pPr>
            <a:r>
              <a:rPr lang="uk-UA" sz="1100" dirty="0">
                <a:solidFill>
                  <a:schemeClr val="bg2"/>
                </a:solidFill>
                <a:latin typeface="Arial" panose="020B0604020202020204" pitchFamily="34" charset="0"/>
                <a:cs typeface="Arial" panose="020B0604020202020204" pitchFamily="34" charset="0"/>
              </a:rPr>
              <a:t> </a:t>
            </a:r>
            <a:r>
              <a:rPr lang="uk-UA" sz="1200" dirty="0">
                <a:solidFill>
                  <a:schemeClr val="bg2"/>
                </a:solidFill>
                <a:latin typeface="Arial" panose="020B0604020202020204" pitchFamily="34" charset="0"/>
                <a:cs typeface="Arial" panose="020B0604020202020204" pitchFamily="34" charset="0"/>
              </a:rPr>
              <a:t>Не можна мати у прямому підпорядкуванні близьких осіб або бути прямо підпорядкованим у зв’язку з виконанням повноважень близьким особам</a:t>
            </a:r>
          </a:p>
          <a:p>
            <a:pPr fontAlgn="base">
              <a:spcBef>
                <a:spcPct val="0"/>
              </a:spcBef>
              <a:spcAft>
                <a:spcPts val="60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Обов’язок повідомити керівництво про працюючих у цьому органі близьких осіб</a:t>
            </a:r>
          </a:p>
          <a:p>
            <a:pPr fontAlgn="base">
              <a:spcBef>
                <a:spcPct val="0"/>
              </a:spcBef>
              <a:spcAft>
                <a:spcPct val="0"/>
              </a:spcAft>
            </a:pPr>
            <a:endParaRPr lang="uk-UA" sz="1000" b="1" i="1" dirty="0">
              <a:solidFill>
                <a:schemeClr val="bg2"/>
              </a:solidFill>
              <a:latin typeface="Arial" panose="020B0604020202020204" pitchFamily="34" charset="0"/>
              <a:cs typeface="Arial" panose="020B0604020202020204" pitchFamily="34" charset="0"/>
            </a:endParaRPr>
          </a:p>
          <a:p>
            <a:pPr fontAlgn="base">
              <a:spcBef>
                <a:spcPct val="0"/>
              </a:spcBef>
              <a:spcAft>
                <a:spcPct val="0"/>
              </a:spcAft>
            </a:pPr>
            <a:r>
              <a:rPr lang="uk-UA" sz="1000" b="1" i="1" dirty="0">
                <a:solidFill>
                  <a:schemeClr val="bg2"/>
                </a:solidFill>
                <a:latin typeface="Arial" panose="020B0604020202020204" pitchFamily="34" charset="0"/>
                <a:cs typeface="Arial" panose="020B0604020202020204" pitchFamily="34" charset="0"/>
              </a:rPr>
              <a:t>* Не поширюється на народних засідателів та присяжних, виборні посади, працюючих сільських (крім районних) та гірських населених пунктах </a:t>
            </a:r>
          </a:p>
          <a:p>
            <a:pPr fontAlgn="base">
              <a:spcBef>
                <a:spcPct val="0"/>
              </a:spcBef>
              <a:spcAft>
                <a:spcPct val="0"/>
              </a:spcAft>
            </a:pPr>
            <a:endParaRPr lang="uk-UA" sz="1200" dirty="0">
              <a:solidFill>
                <a:schemeClr val="bg2"/>
              </a:solidFill>
              <a:latin typeface="Arial" panose="020B0604020202020204" pitchFamily="34" charset="0"/>
              <a:cs typeface="Arial" panose="020B0604020202020204" pitchFamily="34" charset="0"/>
            </a:endParaRPr>
          </a:p>
        </p:txBody>
      </p:sp>
      <p:sp>
        <p:nvSpPr>
          <p:cNvPr id="10" name="Округлений прямокутник 9"/>
          <p:cNvSpPr/>
          <p:nvPr/>
        </p:nvSpPr>
        <p:spPr bwMode="auto">
          <a:xfrm>
            <a:off x="5066270" y="1145059"/>
            <a:ext cx="6425514" cy="2578444"/>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Обмеження після припинення діяльності, пов’язаної з виконанням функцій держави, місцевого самоврядування</a:t>
            </a:r>
            <a:r>
              <a:rPr lang="ru-RU" sz="1400" dirty="0"/>
              <a:t> </a:t>
            </a:r>
          </a:p>
          <a:p>
            <a:pPr fontAlgn="base">
              <a:spcBef>
                <a:spcPct val="0"/>
              </a:spcBef>
              <a:spcAft>
                <a:spcPts val="600"/>
              </a:spcAft>
            </a:pPr>
            <a:r>
              <a:rPr lang="uk-UA" sz="1200" dirty="0">
                <a:solidFill>
                  <a:schemeClr val="bg2"/>
                </a:solidFill>
                <a:latin typeface="Arial" panose="020B0604020202020204" pitchFamily="34" charset="0"/>
                <a:cs typeface="Arial" panose="020B0604020202020204" pitchFamily="34" charset="0"/>
              </a:rPr>
              <a:t>Забороняється:</a:t>
            </a:r>
          </a:p>
          <a:p>
            <a:pPr fontAlgn="base">
              <a:spcBef>
                <a:spcPct val="0"/>
              </a:spcBef>
              <a:spcAft>
                <a:spcPts val="30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розголошувати або використовувати у своїх інтересах інформацію, яка стала їм відома у зв’язку з виконанням службових повноважень</a:t>
            </a:r>
          </a:p>
          <a:p>
            <a:pPr fontAlgn="base">
              <a:spcBef>
                <a:spcPct val="0"/>
              </a:spcBef>
              <a:spcAft>
                <a:spcPts val="30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протягом року укладати трудові договори (контракти) або вчиняти правочини у сфері підприємницької діяльності з юридичними особами або фізичними особами – підприємцями, відносно яких здійснювались повноваження з контролю</a:t>
            </a:r>
          </a:p>
          <a:p>
            <a:pPr fontAlgn="base">
              <a:spcBef>
                <a:spcPct val="0"/>
              </a:spcBef>
              <a:spcAft>
                <a:spcPct val="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протягом року представляти інтереси у справах проти органу, в якому працювали</a:t>
            </a:r>
          </a:p>
        </p:txBody>
      </p:sp>
      <p:sp>
        <p:nvSpPr>
          <p:cNvPr id="5" name="Округлений прямокутник 4"/>
          <p:cNvSpPr/>
          <p:nvPr/>
        </p:nvSpPr>
        <p:spPr bwMode="auto">
          <a:xfrm>
            <a:off x="461318" y="1573428"/>
            <a:ext cx="4028304" cy="4250725"/>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Обмеження щодо сумісництва та суміщення</a:t>
            </a:r>
          </a:p>
          <a:p>
            <a:pPr>
              <a:spcAft>
                <a:spcPts val="600"/>
              </a:spcAft>
            </a:pPr>
            <a:r>
              <a:rPr lang="uk-UA" sz="1200" dirty="0">
                <a:solidFill>
                  <a:schemeClr val="bg2"/>
                </a:solidFill>
                <a:latin typeface="Arial" panose="020B0604020202020204" pitchFamily="34" charset="0"/>
                <a:cs typeface="Arial" panose="020B0604020202020204" pitchFamily="34" charset="0"/>
              </a:rPr>
              <a:t>Забороняється:</a:t>
            </a:r>
          </a:p>
          <a:p>
            <a:pPr>
              <a:spcAft>
                <a:spcPts val="300"/>
              </a:spcAft>
            </a:pPr>
            <a:r>
              <a:rPr lang="uk-UA" sz="1200" dirty="0">
                <a:solidFill>
                  <a:schemeClr val="bg2"/>
                </a:solidFill>
                <a:latin typeface="Arial" panose="020B0604020202020204" pitchFamily="34" charset="0"/>
                <a:cs typeface="Arial" panose="020B0604020202020204" pitchFamily="34" charset="0"/>
              </a:rPr>
              <a:t>1)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a:t>
            </a:r>
          </a:p>
          <a:p>
            <a:pPr>
              <a:spcAft>
                <a:spcPts val="300"/>
              </a:spcAft>
            </a:pPr>
            <a:r>
              <a:rPr lang="uk-UA" sz="1200" dirty="0">
                <a:solidFill>
                  <a:schemeClr val="bg2"/>
                </a:solidFill>
                <a:latin typeface="Arial" panose="020B0604020202020204" pitchFamily="34" charset="0"/>
                <a:cs typeface="Arial" panose="020B0604020202020204" pitchFamily="34" charset="0"/>
              </a:rPr>
              <a:t>2) входити до складу правління, інших виконавчих чи контрольних органів, наглядової ради підприємства або організації, що має на меті одержання прибутку (крім представлення інтересів та здійснення функції з управління акціями (частками, паями), що належать державі чи територіальній громаді)</a:t>
            </a:r>
          </a:p>
          <a:p>
            <a:endParaRPr lang="uk-UA" sz="1000" b="1" i="1" dirty="0">
              <a:solidFill>
                <a:schemeClr val="bg2"/>
              </a:solidFill>
              <a:latin typeface="Arial" panose="020B0604020202020204" pitchFamily="34" charset="0"/>
              <a:cs typeface="Arial" panose="020B0604020202020204" pitchFamily="34" charset="0"/>
            </a:endParaRPr>
          </a:p>
          <a:p>
            <a:r>
              <a:rPr lang="uk-UA" sz="1000" b="1" i="1" dirty="0">
                <a:solidFill>
                  <a:schemeClr val="bg2"/>
                </a:solidFill>
                <a:latin typeface="Arial" panose="020B0604020202020204" pitchFamily="34" charset="0"/>
                <a:cs typeface="Arial" panose="020B0604020202020204" pitchFamily="34" charset="0"/>
              </a:rPr>
              <a:t>* Не поширюються не депутатів, присяжних</a:t>
            </a:r>
          </a:p>
        </p:txBody>
      </p:sp>
    </p:spTree>
    <p:extLst>
      <p:ext uri="{BB962C8B-B14F-4D97-AF65-F5344CB8AC3E}">
        <p14:creationId xmlns:p14="http://schemas.microsoft.com/office/powerpoint/2010/main" val="52652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15330" y="568411"/>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just"/>
            <a:r>
              <a:rPr lang="uk-UA" sz="2000" b="1" dirty="0">
                <a:solidFill>
                  <a:srgbClr val="002060"/>
                </a:solidFill>
                <a:latin typeface="Arial" panose="020B0604020202020204" pitchFamily="34" charset="0"/>
                <a:cs typeface="Arial" panose="020B0604020202020204" pitchFamily="34" charset="0"/>
              </a:rPr>
              <a:t>Конфлікт інтересів, тобто суперечність між приватними та службовими інтересами і в державному, і в приватному секторах, непокоять громадськість у багатьох країнах світу. </a:t>
            </a:r>
          </a:p>
          <a:p>
            <a:pPr algn="just"/>
            <a:r>
              <a:rPr lang="uk-UA" sz="2000" b="1" dirty="0">
                <a:solidFill>
                  <a:srgbClr val="002060"/>
                </a:solidFill>
                <a:latin typeface="Arial" panose="020B0604020202020204" pitchFamily="34" charset="0"/>
                <a:cs typeface="Arial" panose="020B0604020202020204" pitchFamily="34" charset="0"/>
              </a:rPr>
              <a:t>Ситуації, які спричиняють конфлікти інтересів, вже давно є окремим об’єктом антикорупційної політики в секторі державного управління. Для формування чіткого розуміння змісту інституту запобігання та врегулювання конфлікту інтересів насамперед необхідно з’ясувати сутність ключового терміну – конфлікт інтересів.</a:t>
            </a:r>
          </a:p>
          <a:p>
            <a:pPr algn="just"/>
            <a:r>
              <a:rPr lang="uk-UA" sz="2000" b="1" dirty="0">
                <a:solidFill>
                  <a:srgbClr val="002060"/>
                </a:solidFill>
                <a:latin typeface="Arial" panose="020B0604020202020204" pitchFamily="34" charset="0"/>
                <a:cs typeface="Arial" panose="020B0604020202020204" pitchFamily="34" charset="0"/>
              </a:rPr>
              <a:t>На сьогодні визначень цього поняття сформульовано достатньо багато, утім, одним з найбільш чітких видається формулювання, запропоноване у Посібнику ОЕСР з питань врегулювання конфліктів інтересів на державній службі, а саме: </a:t>
            </a:r>
          </a:p>
          <a:p>
            <a:pPr algn="just"/>
            <a:r>
              <a:rPr lang="uk-UA" sz="2000" b="1" dirty="0">
                <a:solidFill>
                  <a:srgbClr val="002060"/>
                </a:solidFill>
                <a:latin typeface="Arial" panose="020B0604020202020204" pitchFamily="34" charset="0"/>
                <a:cs typeface="Arial" panose="020B0604020202020204" pitchFamily="34" charset="0"/>
              </a:rPr>
              <a:t>конфлікт інтересів – це конфлікт між публічно-правовими обов’язками і приватними інтересами державної посадової особи, за якого її приватні інтереси, котрі випливають з її становища як приватної особи, здатні неправомірним чином вплинути на виконання цією державною посадовою особою її офіційних обов’язків або функцій.</a:t>
            </a:r>
          </a:p>
          <a:p>
            <a:endParaRPr lang="uk-UA" sz="1600" b="1" dirty="0">
              <a:solidFill>
                <a:srgbClr val="002060"/>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23568" y="81022"/>
            <a:ext cx="11895437"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Tree>
    <p:extLst>
      <p:ext uri="{BB962C8B-B14F-4D97-AF65-F5344CB8AC3E}">
        <p14:creationId xmlns:p14="http://schemas.microsoft.com/office/powerpoint/2010/main" val="52652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15330" y="568411"/>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r>
              <a:rPr lang="uk-UA" sz="1600" b="1" dirty="0">
                <a:solidFill>
                  <a:srgbClr val="0070C0"/>
                </a:solidFill>
                <a:latin typeface="Arial" panose="020B0604020202020204" pitchFamily="34" charset="0"/>
                <a:cs typeface="Arial" panose="020B0604020202020204" pitchFamily="34" charset="0"/>
              </a:rPr>
              <a:t>Неналежне врегулювання конфліктів між приватними інтересами та державними обов’язками </a:t>
            </a:r>
          </a:p>
          <a:p>
            <a:pPr algn="ctr"/>
            <a:r>
              <a:rPr lang="uk-UA" sz="1600" b="1" dirty="0">
                <a:solidFill>
                  <a:srgbClr val="0070C0"/>
                </a:solidFill>
                <a:latin typeface="Arial" panose="020B0604020202020204" pitchFamily="34" charset="0"/>
                <a:cs typeface="Arial" panose="020B0604020202020204" pitchFamily="34" charset="0"/>
              </a:rPr>
              <a:t>службових осіб, так само як і порушення встановлених чинним антикорупційним законодавством </a:t>
            </a:r>
          </a:p>
          <a:p>
            <a:pPr algn="ctr"/>
            <a:r>
              <a:rPr lang="uk-UA" sz="1600" b="1" dirty="0">
                <a:solidFill>
                  <a:srgbClr val="0070C0"/>
                </a:solidFill>
                <a:latin typeface="Arial" panose="020B0604020202020204" pitchFamily="34" charset="0"/>
                <a:cs typeface="Arial" panose="020B0604020202020204" pitchFamily="34" charset="0"/>
              </a:rPr>
              <a:t>заборон та обмежень, стає джерелом корупції.</a:t>
            </a:r>
          </a:p>
          <a:p>
            <a:pPr algn="ctr"/>
            <a:endParaRPr lang="uk-UA" sz="1600" b="1" dirty="0">
              <a:solidFill>
                <a:srgbClr val="0070C0"/>
              </a:solidFill>
              <a:latin typeface="Arial" panose="020B0604020202020204" pitchFamily="34" charset="0"/>
              <a:cs typeface="Arial" panose="020B0604020202020204" pitchFamily="34" charset="0"/>
            </a:endParaRPr>
          </a:p>
          <a:p>
            <a:pPr marL="3240000" algn="just"/>
            <a:r>
              <a:rPr lang="uk-UA" sz="1400" b="1" dirty="0">
                <a:solidFill>
                  <a:schemeClr val="bg2"/>
                </a:solidFill>
                <a:latin typeface="Arial" panose="020B0604020202020204" pitchFamily="34" charset="0"/>
                <a:cs typeface="Arial" panose="020B0604020202020204" pitchFamily="34" charset="0"/>
              </a:rPr>
              <a:t>Закон України </a:t>
            </a:r>
            <a:r>
              <a:rPr lang="uk-UA" sz="1400" b="1" dirty="0" err="1">
                <a:solidFill>
                  <a:schemeClr val="bg2"/>
                </a:solidFill>
                <a:latin typeface="Arial" panose="020B0604020202020204" pitchFamily="34" charset="0"/>
                <a:cs typeface="Arial" panose="020B0604020202020204" pitchFamily="34" charset="0"/>
              </a:rPr>
              <a:t>“Про</a:t>
            </a:r>
            <a:r>
              <a:rPr lang="uk-UA" sz="1400" b="1" dirty="0">
                <a:solidFill>
                  <a:schemeClr val="bg2"/>
                </a:solidFill>
                <a:latin typeface="Arial" panose="020B0604020202020204" pitchFamily="34" charset="0"/>
                <a:cs typeface="Arial" panose="020B0604020202020204" pitchFamily="34" charset="0"/>
              </a:rPr>
              <a:t> запобігання </a:t>
            </a:r>
            <a:r>
              <a:rPr lang="uk-UA" sz="1400" b="1" dirty="0" err="1">
                <a:solidFill>
                  <a:schemeClr val="bg2"/>
                </a:solidFill>
                <a:latin typeface="Arial" panose="020B0604020202020204" pitchFamily="34" charset="0"/>
                <a:cs typeface="Arial" panose="020B0604020202020204" pitchFamily="34" charset="0"/>
              </a:rPr>
              <a:t>корупції”</a:t>
            </a:r>
            <a:r>
              <a:rPr lang="uk-UA" sz="1400" b="1" dirty="0">
                <a:solidFill>
                  <a:schemeClr val="bg2"/>
                </a:solidFill>
                <a:latin typeface="Arial" panose="020B0604020202020204" pitchFamily="34" charset="0"/>
                <a:cs typeface="Arial" panose="020B0604020202020204" pitchFamily="34" charset="0"/>
              </a:rPr>
              <a:t> виділяє два види конфлікту інтересів:</a:t>
            </a:r>
          </a:p>
          <a:p>
            <a:pPr marL="3240000" algn="just"/>
            <a:endParaRPr lang="uk-UA" sz="1400" b="1" dirty="0">
              <a:solidFill>
                <a:schemeClr val="bg2"/>
              </a:solidFill>
              <a:latin typeface="Arial" panose="020B0604020202020204" pitchFamily="34" charset="0"/>
              <a:cs typeface="Arial" panose="020B0604020202020204" pitchFamily="34" charset="0"/>
            </a:endParaRPr>
          </a:p>
          <a:p>
            <a:pPr marL="3240000" algn="just"/>
            <a:r>
              <a:rPr lang="uk-UA" sz="1400" b="1" dirty="0">
                <a:solidFill>
                  <a:srgbClr val="FF0000"/>
                </a:solidFill>
                <a:latin typeface="Arial" panose="020B0604020202020204" pitchFamily="34" charset="0"/>
                <a:cs typeface="Arial" panose="020B0604020202020204" pitchFamily="34" charset="0"/>
              </a:rPr>
              <a:t>Потенційний конфлікт інтересів </a:t>
            </a:r>
            <a:r>
              <a:rPr lang="uk-UA" sz="1400" b="1" dirty="0">
                <a:solidFill>
                  <a:schemeClr val="bg2"/>
                </a:solidFill>
                <a:latin typeface="Arial" panose="020B0604020202020204" pitchFamily="34" charset="0"/>
                <a:cs typeface="Arial" panose="020B0604020202020204" pitchFamily="34" charset="0"/>
              </a:rPr>
              <a:t>- наявність у особи приватного інтересу у сфері, в якій вона виконує свої службові чи представницькі повноваження, що може вплинути на об’єктивність чи неупередженість прийняття нею рішень, або на вчинення чи не вчинення дій під час виконання зазначених повноважень</a:t>
            </a:r>
          </a:p>
          <a:p>
            <a:pPr marL="3240000" algn="just"/>
            <a:endParaRPr lang="uk-UA" sz="1400" b="1" dirty="0">
              <a:solidFill>
                <a:schemeClr val="bg2"/>
              </a:solidFill>
              <a:latin typeface="Arial" panose="020B0604020202020204" pitchFamily="34" charset="0"/>
              <a:cs typeface="Arial" panose="020B0604020202020204" pitchFamily="34" charset="0"/>
            </a:endParaRPr>
          </a:p>
          <a:p>
            <a:pPr marL="3240000" algn="just"/>
            <a:r>
              <a:rPr lang="uk-UA" sz="1400" b="1" dirty="0">
                <a:solidFill>
                  <a:srgbClr val="FF0000"/>
                </a:solidFill>
                <a:latin typeface="Arial" panose="020B0604020202020204" pitchFamily="34" charset="0"/>
                <a:cs typeface="Arial" panose="020B0604020202020204" pitchFamily="34" charset="0"/>
              </a:rPr>
              <a:t>Реальний конфлікт інтересів </a:t>
            </a:r>
            <a:r>
              <a:rPr lang="uk-UA" sz="1400" b="1" dirty="0">
                <a:solidFill>
                  <a:schemeClr val="bg2"/>
                </a:solidFill>
                <a:latin typeface="Arial" panose="020B0604020202020204" pitchFamily="34" charset="0"/>
                <a:cs typeface="Arial" panose="020B0604020202020204" pitchFamily="34" charset="0"/>
              </a:rPr>
              <a:t>- суперечність між приватним інтересом особи та її службовими чи представницькими повноваженнями, що впливає на об’єктивність або неупередженість прийняття рішень, або на вчинення чи невчинення дій під час виконання зазначених повноважень</a:t>
            </a:r>
          </a:p>
          <a:p>
            <a:pPr marL="3240000" algn="just"/>
            <a:endParaRPr lang="uk-UA" sz="1400" b="1" dirty="0">
              <a:solidFill>
                <a:schemeClr val="bg2"/>
              </a:solidFill>
              <a:latin typeface="Arial" panose="020B0604020202020204" pitchFamily="34" charset="0"/>
              <a:cs typeface="Arial" panose="020B0604020202020204" pitchFamily="34" charset="0"/>
            </a:endParaRPr>
          </a:p>
          <a:p>
            <a:pPr algn="ctr"/>
            <a:r>
              <a:rPr lang="uk-UA" sz="1600" b="1" dirty="0">
                <a:solidFill>
                  <a:srgbClr val="002060"/>
                </a:solidFill>
                <a:latin typeface="Arial" panose="020B0604020202020204" pitchFamily="34" charset="0"/>
                <a:cs typeface="Arial" panose="020B0604020202020204" pitchFamily="34" charset="0"/>
              </a:rPr>
              <a:t>Складові конфлікту інтересів:</a:t>
            </a:r>
          </a:p>
          <a:p>
            <a:pPr algn="ctr"/>
            <a:endParaRPr lang="uk-UA" sz="1400" b="1" dirty="0">
              <a:solidFill>
                <a:srgbClr val="002060"/>
              </a:solidFill>
              <a:latin typeface="Arial" panose="020B0604020202020204" pitchFamily="34" charset="0"/>
              <a:cs typeface="Arial" panose="020B0604020202020204" pitchFamily="34" charset="0"/>
            </a:endParaRPr>
          </a:p>
          <a:p>
            <a:endParaRPr lang="uk-UA"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23568" y="81022"/>
            <a:ext cx="11895437"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241171" y="1545411"/>
          <a:ext cx="3178175" cy="2382837"/>
        </p:xfrm>
        <a:graphic>
          <a:graphicData uri="http://schemas.openxmlformats.org/presentationml/2006/ole">
            <mc:AlternateContent xmlns:mc="http://schemas.openxmlformats.org/markup-compatibility/2006">
              <mc:Choice xmlns:v="urn:schemas-microsoft-com:vml" Requires="v">
                <p:oleObj name="Презентація" r:id="rId4" imgW="3959486" imgH="2968719" progId="PowerPoint.Show.12">
                  <p:embed/>
                </p:oleObj>
              </mc:Choice>
              <mc:Fallback>
                <p:oleObj name="Презентація" r:id="rId4" imgW="3959486" imgH="2968719"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1" y="1545411"/>
                        <a:ext cx="3178175" cy="238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Прямокутник 7"/>
          <p:cNvSpPr/>
          <p:nvPr/>
        </p:nvSpPr>
        <p:spPr bwMode="auto">
          <a:xfrm>
            <a:off x="280085" y="4407243"/>
            <a:ext cx="9349947" cy="92263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uk-UA" sz="1400" b="1" dirty="0">
                <a:solidFill>
                  <a:srgbClr val="FF0000"/>
                </a:solidFill>
                <a:latin typeface="Arial" panose="020B0604020202020204" pitchFamily="34" charset="0"/>
                <a:cs typeface="Arial" panose="020B0604020202020204" pitchFamily="34" charset="0"/>
              </a:rPr>
              <a:t>Приватний інтерес </a:t>
            </a:r>
            <a:r>
              <a:rPr lang="uk-UA" sz="1400" b="1" dirty="0">
                <a:solidFill>
                  <a:schemeClr val="bg2"/>
                </a:solidFill>
                <a:latin typeface="Arial" panose="020B0604020202020204" pitchFamily="34" charset="0"/>
                <a:cs typeface="Arial" panose="020B0604020202020204" pitchFamily="34" charset="0"/>
              </a:rPr>
              <a:t>- будь-який майновий чи немайновий інтерес особи, у тому числі зумовлений особистими, сімейними, дружніми чи іншими позаслужбовими стосунками з фізичними чи юридичними особами, у тому числі ті, що виникають у зв’язку з членством або діяльністю в громадських, політичних, релігійних чи інших організаціях</a:t>
            </a:r>
          </a:p>
        </p:txBody>
      </p:sp>
      <p:sp>
        <p:nvSpPr>
          <p:cNvPr id="9" name="Прямокутник 8"/>
          <p:cNvSpPr/>
          <p:nvPr/>
        </p:nvSpPr>
        <p:spPr bwMode="auto">
          <a:xfrm>
            <a:off x="3682314" y="5659394"/>
            <a:ext cx="8122509" cy="92263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uk-UA" sz="1400" b="1" dirty="0">
                <a:solidFill>
                  <a:srgbClr val="FF0000"/>
                </a:solidFill>
                <a:latin typeface="Arial" panose="020B0604020202020204" pitchFamily="34" charset="0"/>
                <a:cs typeface="Arial" panose="020B0604020202020204" pitchFamily="34" charset="0"/>
              </a:rPr>
              <a:t>Службові повноваження </a:t>
            </a:r>
            <a:r>
              <a:rPr lang="uk-UA" sz="1400" b="1" dirty="0">
                <a:solidFill>
                  <a:schemeClr val="bg2"/>
                </a:solidFill>
                <a:latin typeface="Arial" panose="020B0604020202020204" pitchFamily="34" charset="0"/>
                <a:cs typeface="Arial" panose="020B0604020202020204" pitchFamily="34" charset="0"/>
              </a:rPr>
              <a:t>- безпосередні повноваження, визначені в посадових інструкціях, трудових договорах, іноді – в дорученнях тощо, та </a:t>
            </a:r>
            <a:r>
              <a:rPr lang="uk-UA" sz="1400" b="1" dirty="0" err="1">
                <a:solidFill>
                  <a:schemeClr val="bg2"/>
                </a:solidFill>
                <a:latin typeface="Arial" panose="020B0604020202020204" pitchFamily="34" charset="0"/>
                <a:cs typeface="Arial" panose="020B0604020202020204" pitchFamily="34" charset="0"/>
              </a:rPr>
              <a:t>загальнослужбові</a:t>
            </a:r>
            <a:r>
              <a:rPr lang="uk-UA" sz="1400" b="1" dirty="0">
                <a:solidFill>
                  <a:schemeClr val="bg2"/>
                </a:solidFill>
                <a:latin typeface="Arial" panose="020B0604020202020204" pitchFamily="34" charset="0"/>
                <a:cs typeface="Arial" panose="020B0604020202020204" pitchFamily="34" charset="0"/>
              </a:rPr>
              <a:t> повноваження, визначені в законах та інших нормативно-правових актах, регулюючих діяльність органу</a:t>
            </a:r>
          </a:p>
        </p:txBody>
      </p:sp>
      <p:sp>
        <p:nvSpPr>
          <p:cNvPr id="10" name="Прямокутник 9"/>
          <p:cNvSpPr/>
          <p:nvPr/>
        </p:nvSpPr>
        <p:spPr bwMode="auto">
          <a:xfrm>
            <a:off x="1037968" y="5338118"/>
            <a:ext cx="8567351" cy="345989"/>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algn="ctr" fontAlgn="base">
              <a:spcBef>
                <a:spcPct val="0"/>
              </a:spcBef>
              <a:spcAft>
                <a:spcPct val="0"/>
              </a:spcAft>
            </a:pPr>
            <a:r>
              <a:rPr lang="uk-UA" sz="1400" b="1" dirty="0">
                <a:solidFill>
                  <a:srgbClr val="00B0F0"/>
                </a:solidFill>
                <a:latin typeface="Arial" panose="020B0604020202020204" pitchFamily="34" charset="0"/>
                <a:cs typeface="Arial" panose="020B0604020202020204" pitchFamily="34" charset="0"/>
              </a:rPr>
              <a:t>Наявність протиріччя між інтересом та повноваженням</a:t>
            </a:r>
          </a:p>
        </p:txBody>
      </p:sp>
    </p:spTree>
    <p:extLst>
      <p:ext uri="{BB962C8B-B14F-4D97-AF65-F5344CB8AC3E}">
        <p14:creationId xmlns:p14="http://schemas.microsoft.com/office/powerpoint/2010/main" val="181803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98855" y="551935"/>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endParaRPr lang="uk-UA" sz="1600" b="1" dirty="0">
              <a:solidFill>
                <a:srgbClr val="0070C0"/>
              </a:solidFill>
              <a:latin typeface="Arial" panose="020B0604020202020204" pitchFamily="34" charset="0"/>
              <a:cs typeface="Arial" panose="020B0604020202020204" pitchFamily="34" charset="0"/>
            </a:endParaRPr>
          </a:p>
          <a:p>
            <a:pPr marL="3240000" algn="just"/>
            <a:endParaRPr lang="uk-UA" sz="1600" b="1" dirty="0">
              <a:solidFill>
                <a:srgbClr val="002060"/>
              </a:solidFill>
              <a:latin typeface="Arial" panose="020B0604020202020204" pitchFamily="34" charset="0"/>
              <a:cs typeface="Arial" panose="020B0604020202020204" pitchFamily="34" charset="0"/>
            </a:endParaRPr>
          </a:p>
          <a:p>
            <a:pPr algn="ctr"/>
            <a:endParaRPr lang="uk-UA" sz="1400" b="1" dirty="0">
              <a:solidFill>
                <a:srgbClr val="002060"/>
              </a:solidFill>
              <a:latin typeface="Arial" panose="020B0604020202020204" pitchFamily="34" charset="0"/>
              <a:cs typeface="Arial" panose="020B0604020202020204" pitchFamily="34" charset="0"/>
            </a:endParaRPr>
          </a:p>
          <a:p>
            <a:endParaRPr lang="uk-UA"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15330" y="81022"/>
            <a:ext cx="11903675"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graphicFrame>
        <p:nvGraphicFramePr>
          <p:cNvPr id="2051" name="Object 3"/>
          <p:cNvGraphicFramePr>
            <a:graphicFrameLocks noChangeAspect="1"/>
          </p:cNvGraphicFramePr>
          <p:nvPr/>
        </p:nvGraphicFramePr>
        <p:xfrm>
          <a:off x="161924" y="2950947"/>
          <a:ext cx="5456238" cy="3560763"/>
        </p:xfrm>
        <a:graphic>
          <a:graphicData uri="http://schemas.openxmlformats.org/presentationml/2006/ole">
            <mc:AlternateContent xmlns:mc="http://schemas.openxmlformats.org/markup-compatibility/2006">
              <mc:Choice xmlns:v="urn:schemas-microsoft-com:vml" Requires="v">
                <p:oleObj name="Презентація" r:id="rId4" imgW="3799409" imgH="2848186" progId="PowerPoint.Show.12">
                  <p:embed/>
                </p:oleObj>
              </mc:Choice>
              <mc:Fallback>
                <p:oleObj name="Презентація" r:id="rId4" imgW="3799409" imgH="2848186" progId="PowerPoint.Show.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4" y="2950947"/>
                        <a:ext cx="5456238"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Прямокутник 10"/>
          <p:cNvSpPr/>
          <p:nvPr/>
        </p:nvSpPr>
        <p:spPr bwMode="auto">
          <a:xfrm>
            <a:off x="329513" y="626075"/>
            <a:ext cx="10486768" cy="2281881"/>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Aft>
                <a:spcPts val="1200"/>
              </a:spcAft>
            </a:pPr>
            <a:r>
              <a:rPr lang="uk-UA" sz="1600" b="1" dirty="0">
                <a:solidFill>
                  <a:srgbClr val="FF0000"/>
                </a:solidFill>
              </a:rPr>
              <a:t>Особи, уповноважені на виконання функцій держави або місцевого самоврядування, зобов’язані:</a:t>
            </a:r>
          </a:p>
          <a:p>
            <a:pPr>
              <a:spcAft>
                <a:spcPts val="300"/>
              </a:spcAft>
            </a:pPr>
            <a:r>
              <a:rPr lang="uk-UA" sz="1400" dirty="0">
                <a:solidFill>
                  <a:schemeClr val="bg2"/>
                </a:solidFill>
              </a:rPr>
              <a:t>1) вживати заходів щодо недопущення виникнення реального, потенційного конфлікту інтересів;</a:t>
            </a:r>
          </a:p>
          <a:p>
            <a:pPr>
              <a:spcAft>
                <a:spcPts val="300"/>
              </a:spcAft>
            </a:pPr>
            <a:r>
              <a:rPr lang="uk-UA" sz="1400" dirty="0">
                <a:solidFill>
                  <a:schemeClr val="bg2"/>
                </a:solidFill>
              </a:rPr>
              <a:t>2) повідомляти не пізніше наступного робочого дня з моменту, коли особа дізналася чи повинна була дізнатися про наявність у неї реального чи потенційного конфлікту інтересів безпосереднього керівника, а у випадку перебування особи на посаді, яка не передбачає наявності у неї безпосереднього керівника, або в колегіальному органі - Національне агентство чи інший визначений законом орган або колегіальний орган, під час виконання повноважень у якому виник конфлікт інтересів, відповідно;</a:t>
            </a:r>
          </a:p>
          <a:p>
            <a:pPr>
              <a:spcAft>
                <a:spcPts val="300"/>
              </a:spcAft>
            </a:pPr>
            <a:r>
              <a:rPr lang="uk-UA" sz="1400" dirty="0">
                <a:solidFill>
                  <a:schemeClr val="bg2"/>
                </a:solidFill>
              </a:rPr>
              <a:t>3) не вчиняти дій та не приймати рішень в умовах реального конфлікту інтересів;</a:t>
            </a:r>
          </a:p>
          <a:p>
            <a:r>
              <a:rPr lang="uk-UA" sz="1400" dirty="0">
                <a:solidFill>
                  <a:schemeClr val="bg2"/>
                </a:solidFill>
              </a:rPr>
              <a:t>4) вжити заходів щодо врегулювання реального чи потенційного конфлікту інтересів</a:t>
            </a:r>
            <a:endParaRPr kumimoji="0" lang="uk-UA" sz="1400" b="0" i="0" u="none" strike="noStrike" cap="none" normalizeH="0" baseline="0" dirty="0">
              <a:ln>
                <a:noFill/>
              </a:ln>
              <a:solidFill>
                <a:schemeClr val="bg2"/>
              </a:solidFill>
              <a:effectLst/>
              <a:latin typeface="Arial" charset="0"/>
            </a:endParaRPr>
          </a:p>
        </p:txBody>
      </p:sp>
      <p:graphicFrame>
        <p:nvGraphicFramePr>
          <p:cNvPr id="2052" name="Object 4"/>
          <p:cNvGraphicFramePr>
            <a:graphicFrameLocks noChangeAspect="1"/>
          </p:cNvGraphicFramePr>
          <p:nvPr/>
        </p:nvGraphicFramePr>
        <p:xfrm>
          <a:off x="5980113" y="4151313"/>
          <a:ext cx="5561012" cy="2347912"/>
        </p:xfrm>
        <a:graphic>
          <a:graphicData uri="http://schemas.openxmlformats.org/presentationml/2006/ole">
            <mc:AlternateContent xmlns:mc="http://schemas.openxmlformats.org/markup-compatibility/2006">
              <mc:Choice xmlns:v="urn:schemas-microsoft-com:vml" Requires="v">
                <p:oleObj name="Презентація" r:id="rId6" imgW="2316625" imgH="1737480" progId="PowerPoint.Show.12">
                  <p:embed/>
                </p:oleObj>
              </mc:Choice>
              <mc:Fallback>
                <p:oleObj name="Презентація" r:id="rId6" imgW="2316625" imgH="1737480" progId="PowerPoint.Show.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113" y="4151313"/>
                        <a:ext cx="5561012"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Прямокутник 12"/>
          <p:cNvSpPr/>
          <p:nvPr/>
        </p:nvSpPr>
        <p:spPr bwMode="auto">
          <a:xfrm>
            <a:off x="5659396" y="2858529"/>
            <a:ext cx="6301946" cy="1285103"/>
          </a:xfrm>
          <a:prstGeom prst="rect">
            <a:avLst/>
          </a:prstGeom>
          <a:noFill/>
          <a:ln w="9525" cap="flat" cmpd="sng" algn="ctr">
            <a:noFill/>
            <a:prstDash val="solid"/>
            <a:round/>
            <a:headEnd type="none" w="med" len="med"/>
            <a:tailEnd type="none" w="med" len="med"/>
          </a:ln>
          <a:effectLst/>
        </p:spPr>
        <p:txBody>
          <a:bodyPr vert="horz" wrap="square" lIns="36000" tIns="36000" rIns="0" bIns="36000" numCol="1" rtlCol="0" anchor="ctr" anchorCtr="0" compatLnSpc="1">
            <a:prstTxWarp prst="textNoShape">
              <a:avLst/>
            </a:prstTxWarp>
          </a:bodyPr>
          <a:lstStyle/>
          <a:p>
            <a:pPr algn="ctr">
              <a:spcAft>
                <a:spcPts val="1200"/>
              </a:spcAft>
            </a:pPr>
            <a:r>
              <a:rPr lang="uk-UA" sz="1400" b="1" dirty="0">
                <a:solidFill>
                  <a:schemeClr val="bg2"/>
                </a:solidFill>
                <a:latin typeface="Arial" pitchFamily="34" charset="0"/>
                <a:cs typeface="Arial" pitchFamily="34" charset="0"/>
              </a:rPr>
              <a:t>Самостійне врегулювання конфлікту інтересів</a:t>
            </a:r>
          </a:p>
          <a:p>
            <a:pPr>
              <a:spcAft>
                <a:spcPts val="600"/>
              </a:spcAft>
            </a:pPr>
            <a:r>
              <a:rPr lang="uk-UA" sz="1400" dirty="0">
                <a:solidFill>
                  <a:schemeClr val="bg2"/>
                </a:solidFill>
                <a:latin typeface="Arial" pitchFamily="34" charset="0"/>
                <a:cs typeface="Arial" pitchFamily="34" charset="0"/>
              </a:rPr>
              <a:t>Позбавлення відповідного приватного інтересу з наданням підтверджуючих це документів керівнику органу.</a:t>
            </a:r>
          </a:p>
          <a:p>
            <a:r>
              <a:rPr lang="uk-UA" sz="1400" dirty="0">
                <a:solidFill>
                  <a:schemeClr val="bg2"/>
                </a:solidFill>
                <a:latin typeface="Arial" pitchFamily="34" charset="0"/>
                <a:cs typeface="Arial" pitchFamily="34" charset="0"/>
              </a:rPr>
              <a:t>Позбавлення приватного інтересу має виключати будь-яку можливість його приховування.</a:t>
            </a:r>
          </a:p>
        </p:txBody>
      </p:sp>
    </p:spTree>
    <p:extLst>
      <p:ext uri="{BB962C8B-B14F-4D97-AF65-F5344CB8AC3E}">
        <p14:creationId xmlns:p14="http://schemas.microsoft.com/office/powerpoint/2010/main" val="52652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205946" y="621390"/>
            <a:ext cx="11804822" cy="610068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238898" y="81022"/>
            <a:ext cx="11763632"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ПРАВИЛА ЕТИЧНОЇ ПОВЕДІНКИ</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6" name="Прямокутник 5"/>
          <p:cNvSpPr/>
          <p:nvPr/>
        </p:nvSpPr>
        <p:spPr bwMode="auto">
          <a:xfrm>
            <a:off x="486032" y="1103870"/>
            <a:ext cx="3698789" cy="148281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ct val="0"/>
              </a:spcAft>
            </a:pPr>
            <a:r>
              <a:rPr lang="uk-UA" sz="1400" dirty="0">
                <a:solidFill>
                  <a:srgbClr val="FF0000"/>
                </a:solidFill>
                <a:latin typeface="Arial" pitchFamily="34" charset="0"/>
                <a:cs typeface="Arial" pitchFamily="34" charset="0"/>
              </a:rPr>
              <a:t>Додержання вимог закону </a:t>
            </a:r>
          </a:p>
          <a:p>
            <a:pPr algn="ctr" fontAlgn="base">
              <a:spcBef>
                <a:spcPct val="0"/>
              </a:spcBef>
              <a:spcAft>
                <a:spcPts val="600"/>
              </a:spcAft>
            </a:pPr>
            <a:r>
              <a:rPr lang="uk-UA" sz="1400" dirty="0">
                <a:solidFill>
                  <a:srgbClr val="FF0000"/>
                </a:solidFill>
                <a:latin typeface="Arial" pitchFamily="34" charset="0"/>
                <a:cs typeface="Arial" pitchFamily="34" charset="0"/>
              </a:rPr>
              <a:t>та етичних норм поведінки</a:t>
            </a:r>
          </a:p>
          <a:p>
            <a:pPr algn="just" fontAlgn="base">
              <a:spcBef>
                <a:spcPct val="0"/>
              </a:spcBef>
              <a:spcAft>
                <a:spcPct val="0"/>
              </a:spcAft>
            </a:pPr>
            <a:r>
              <a:rPr lang="uk-UA" sz="1200" dirty="0">
                <a:solidFill>
                  <a:schemeClr val="bg2"/>
                </a:solidFill>
                <a:latin typeface="Arial" pitchFamily="34" charset="0"/>
                <a:cs typeface="Arial" pitchFamily="34" charset="0"/>
              </a:rPr>
              <a:t>під час виконання своїх службових повноважень неухильно додержуватися вимог закону та загальновизнаних етичних норм поведінки, бути ввічливими у стосунках з громадянами, керівниками, колегами і підлеглими</a:t>
            </a:r>
            <a:endParaRPr kumimoji="0" lang="uk-UA" sz="1200" b="0" i="0" u="none" strike="noStrike" cap="none" normalizeH="0" baseline="0" dirty="0">
              <a:ln>
                <a:noFill/>
              </a:ln>
              <a:solidFill>
                <a:schemeClr val="bg2"/>
              </a:solidFill>
              <a:effectLst/>
              <a:latin typeface="Arial" pitchFamily="34" charset="0"/>
              <a:cs typeface="Arial" pitchFamily="34" charset="0"/>
            </a:endParaRPr>
          </a:p>
        </p:txBody>
      </p:sp>
      <p:sp>
        <p:nvSpPr>
          <p:cNvPr id="7" name="Прямокутник 6"/>
          <p:cNvSpPr/>
          <p:nvPr/>
        </p:nvSpPr>
        <p:spPr bwMode="auto">
          <a:xfrm>
            <a:off x="4442952" y="3538001"/>
            <a:ext cx="3542270" cy="87733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Пріоритет інтересів</a:t>
            </a:r>
          </a:p>
          <a:p>
            <a:pPr algn="just" fontAlgn="base">
              <a:spcBef>
                <a:spcPct val="0"/>
              </a:spcBef>
              <a:spcAft>
                <a:spcPct val="0"/>
              </a:spcAft>
            </a:pPr>
            <a:r>
              <a:rPr lang="uk-UA" sz="1200" dirty="0">
                <a:solidFill>
                  <a:schemeClr val="bg2"/>
                </a:solidFill>
                <a:latin typeface="Arial" pitchFamily="34" charset="0"/>
                <a:cs typeface="Arial" pitchFamily="34" charset="0"/>
              </a:rPr>
              <a:t>представляючи державу чи територіальну громаду, діяти виключно в їх інтересах</a:t>
            </a:r>
            <a:endParaRPr lang="uk-UA" sz="1400" dirty="0">
              <a:solidFill>
                <a:srgbClr val="FF0000"/>
              </a:solidFill>
              <a:latin typeface="Arial" pitchFamily="34" charset="0"/>
              <a:cs typeface="Arial" pitchFamily="34" charset="0"/>
            </a:endParaRPr>
          </a:p>
        </p:txBody>
      </p:sp>
      <p:sp>
        <p:nvSpPr>
          <p:cNvPr id="8" name="Прямокутник 7"/>
          <p:cNvSpPr/>
          <p:nvPr/>
        </p:nvSpPr>
        <p:spPr bwMode="auto">
          <a:xfrm>
            <a:off x="494421" y="2731446"/>
            <a:ext cx="3698790" cy="168464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Політична нейтральність</a:t>
            </a:r>
          </a:p>
          <a:p>
            <a:pPr algn="just" fontAlgn="base">
              <a:spcBef>
                <a:spcPct val="0"/>
              </a:spcBef>
              <a:spcAft>
                <a:spcPct val="0"/>
              </a:spcAft>
            </a:pPr>
            <a:r>
              <a:rPr lang="uk-UA" sz="1200" dirty="0">
                <a:solidFill>
                  <a:schemeClr val="bg2"/>
                </a:solidFill>
                <a:latin typeface="Arial" pitchFamily="34" charset="0"/>
                <a:cs typeface="Arial" pitchFamily="34" charset="0"/>
              </a:rPr>
              <a:t>при виконанні своїх службових повноважень дотримуватися політичної нейтральності, уникати демонстрації у будь-якому вигляді власних політичних переконань або поглядів, не використовувати службові повноваження в інтересах політичних партій чи їх осередків або окремих політиків</a:t>
            </a:r>
          </a:p>
        </p:txBody>
      </p:sp>
      <p:sp>
        <p:nvSpPr>
          <p:cNvPr id="9" name="Прямокутник 8"/>
          <p:cNvSpPr/>
          <p:nvPr/>
        </p:nvSpPr>
        <p:spPr bwMode="auto">
          <a:xfrm>
            <a:off x="8174240" y="3120705"/>
            <a:ext cx="3542270" cy="1110145"/>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Неупередженість</a:t>
            </a:r>
          </a:p>
          <a:p>
            <a:pPr algn="ctr" fontAlgn="base">
              <a:spcBef>
                <a:spcPct val="0"/>
              </a:spcBef>
              <a:spcAft>
                <a:spcPct val="0"/>
              </a:spcAft>
            </a:pPr>
            <a:r>
              <a:rPr lang="uk-UA" sz="1200" dirty="0">
                <a:solidFill>
                  <a:schemeClr val="bg2"/>
                </a:solidFill>
                <a:latin typeface="Arial" pitchFamily="34" charset="0"/>
                <a:cs typeface="Arial" pitchFamily="34" charset="0"/>
              </a:rPr>
              <a:t>діяти неупереджено, незважаючи на приватні інтереси, особисте ставлення до будь-яких осіб, на свої політичні погляди, ідеологічні, релігійні або інші особисті погляди чи переконання</a:t>
            </a:r>
          </a:p>
        </p:txBody>
      </p:sp>
      <p:sp>
        <p:nvSpPr>
          <p:cNvPr id="10" name="Прямокутник 9"/>
          <p:cNvSpPr/>
          <p:nvPr/>
        </p:nvSpPr>
        <p:spPr bwMode="auto">
          <a:xfrm>
            <a:off x="494950" y="4586624"/>
            <a:ext cx="3682767" cy="148281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Нерозголошення інформації</a:t>
            </a:r>
          </a:p>
          <a:p>
            <a:pPr algn="just" fontAlgn="base">
              <a:spcBef>
                <a:spcPct val="0"/>
              </a:spcBef>
              <a:spcAft>
                <a:spcPct val="0"/>
              </a:spcAft>
            </a:pPr>
            <a:r>
              <a:rPr lang="uk-UA" sz="1200" dirty="0">
                <a:solidFill>
                  <a:schemeClr val="bg2"/>
                </a:solidFill>
                <a:latin typeface="Arial" pitchFamily="34" charset="0"/>
                <a:cs typeface="Arial" pitchFamily="34" charset="0"/>
              </a:rPr>
              <a:t>не розголошувати і не використовувати в інший спосіб конфіденційну та іншу інформацію з обмеженим доступом, що стала відома у зв’язку з виконанням своїх службових повноважень та професійних обов’язків, крім випадків, встановлених законом</a:t>
            </a:r>
          </a:p>
        </p:txBody>
      </p:sp>
      <p:sp>
        <p:nvSpPr>
          <p:cNvPr id="11" name="Прямокутник 10"/>
          <p:cNvSpPr/>
          <p:nvPr/>
        </p:nvSpPr>
        <p:spPr bwMode="auto">
          <a:xfrm>
            <a:off x="4385287" y="4442008"/>
            <a:ext cx="7328918" cy="164000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Утримання від виконання незаконних рішень чи доручень</a:t>
            </a:r>
          </a:p>
          <a:p>
            <a:pPr algn="just" fontAlgn="base">
              <a:spcBef>
                <a:spcPct val="0"/>
              </a:spcBef>
              <a:spcAft>
                <a:spcPct val="0"/>
              </a:spcAft>
            </a:pPr>
            <a:r>
              <a:rPr lang="uk-UA" sz="1200" dirty="0">
                <a:solidFill>
                  <a:schemeClr val="bg2"/>
                </a:solidFill>
                <a:latin typeface="Arial" pitchFamily="34" charset="0"/>
                <a:cs typeface="Arial" pitchFamily="34" charset="0"/>
              </a:rPr>
              <a:t>незважаючи на приватні інтереси, утримуватись від виконання рішень чи доручень керівництва, якщо вони суперечать закону</a:t>
            </a:r>
          </a:p>
          <a:p>
            <a:pPr algn="just" fontAlgn="base">
              <a:spcBef>
                <a:spcPct val="0"/>
              </a:spcBef>
              <a:spcAft>
                <a:spcPct val="0"/>
              </a:spcAft>
            </a:pPr>
            <a:r>
              <a:rPr lang="uk-UA" sz="1200" dirty="0">
                <a:solidFill>
                  <a:schemeClr val="bg2"/>
                </a:solidFill>
                <a:latin typeface="Arial" pitchFamily="34" charset="0"/>
                <a:cs typeface="Arial" pitchFamily="34" charset="0"/>
              </a:rPr>
              <a:t>у разі отримання для виконання рішень чи доручень, які особа вважає незаконними або такими, що становлять загрозу охоронюваним законом правам, свободам чи інтересам окремих громадян, юридичних осіб, державним або суспільним інтересам, вона повинна негайно в письмовій формі повідомити про це керівника органу, підприємства, установи, організації, в якому вона працює, а виборні особи - Національне агентство</a:t>
            </a:r>
          </a:p>
        </p:txBody>
      </p:sp>
      <p:sp>
        <p:nvSpPr>
          <p:cNvPr id="12" name="Прямокутник 11"/>
          <p:cNvSpPr/>
          <p:nvPr/>
        </p:nvSpPr>
        <p:spPr bwMode="auto">
          <a:xfrm>
            <a:off x="7686394" y="1303655"/>
            <a:ext cx="3542270" cy="164344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Компетентність і ефективність</a:t>
            </a:r>
          </a:p>
          <a:p>
            <a:pPr algn="just" fontAlgn="base">
              <a:spcBef>
                <a:spcPct val="0"/>
              </a:spcBef>
              <a:spcAft>
                <a:spcPct val="0"/>
              </a:spcAft>
            </a:pPr>
            <a:r>
              <a:rPr lang="uk-UA" sz="1200" dirty="0">
                <a:solidFill>
                  <a:schemeClr val="bg2"/>
                </a:solidFill>
                <a:latin typeface="Arial" pitchFamily="34" charset="0"/>
                <a:cs typeface="Arial" pitchFamily="34" charset="0"/>
              </a:rPr>
              <a:t>сумлінно, компетентно, вчасно, результативно і відповідально виконувати службові повноваження та професійні обов’язки, рішення та доручення органів і осіб, яким вони підпорядковані, підзвітні або підконтрольні, не допускати зловживань та неефективного використання державної і комунальної власності</a:t>
            </a:r>
          </a:p>
        </p:txBody>
      </p:sp>
      <p:pic>
        <p:nvPicPr>
          <p:cNvPr id="4098" name="Picture 2" descr="E:\ИКОНКИ\500_F_226296901_b39pqIcPU2fXJ2lsSABaBuDK9yLsWvpy.jpg"/>
          <p:cNvPicPr>
            <a:picLocks noChangeAspect="1" noChangeArrowheads="1"/>
          </p:cNvPicPr>
          <p:nvPr/>
        </p:nvPicPr>
        <p:blipFill>
          <a:blip r:embed="rId4" cstate="print"/>
          <a:srcRect/>
          <a:stretch>
            <a:fillRect/>
          </a:stretch>
        </p:blipFill>
        <p:spPr bwMode="auto">
          <a:xfrm>
            <a:off x="4634471" y="797697"/>
            <a:ext cx="2540000" cy="2540000"/>
          </a:xfrm>
          <a:prstGeom prst="rect">
            <a:avLst/>
          </a:prstGeom>
          <a:noFill/>
        </p:spPr>
      </p:pic>
    </p:spTree>
    <p:extLst>
      <p:ext uri="{BB962C8B-B14F-4D97-AF65-F5344CB8AC3E}">
        <p14:creationId xmlns:p14="http://schemas.microsoft.com/office/powerpoint/2010/main" val="52652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6555641"/>
          </a:xfrm>
          <a:prstGeom prst="rect">
            <a:avLst/>
          </a:prstGeom>
        </p:spPr>
        <p:txBody>
          <a:bodyPr wrap="square">
            <a:spAutoFit/>
          </a:bodyPr>
          <a:lstStyle/>
          <a:p>
            <a:pPr algn="just"/>
            <a:r>
              <a:rPr lang="uk-UA" sz="2000" dirty="0">
                <a:solidFill>
                  <a:schemeClr val="bg1"/>
                </a:solidFill>
              </a:rPr>
              <a:t>Враховуючи, що головною метою превенції конфліктів інтересів є насамперед недопущення їх виникнення, Закон встановлює вимогу до службових осіб вживати відповідних заходів (пункт 1 частини першої ст. 28 Закону). У свою чергу з моменту, коли особи, зазначені у пунктах 1, 2 частини першої статті 3 Закону, дізналися чи повинні були дізнатися про наявність у них реального чи потенційного конфлікту інтересів, вони зобов’язані: </a:t>
            </a:r>
          </a:p>
          <a:p>
            <a:pPr algn="just"/>
            <a:r>
              <a:rPr lang="uk-UA" sz="2000" dirty="0">
                <a:solidFill>
                  <a:schemeClr val="bg1"/>
                </a:solidFill>
              </a:rPr>
              <a:t>1) повідомити не пізніше наступного робочого дня безпосереднього керівника, а якщо особа перебуває на посаді, яка не передбачає наявності в неї безпосереднього керівника або в колегіальному органі, Національне агентство чи інший визначений законом орган або колегіальний орган під час виконання повноважень, у якому виник конфлікт інтересів, відповідно.</a:t>
            </a:r>
          </a:p>
          <a:p>
            <a:pPr algn="just"/>
            <a:r>
              <a:rPr lang="uk-UA" sz="2000" dirty="0">
                <a:solidFill>
                  <a:schemeClr val="bg1"/>
                </a:solidFill>
              </a:rPr>
              <a:t>2) не вчиняти дій та не приймати рішень в умовах реального конфлікту інтересів. Дотримуватися вказаного правила рекомендується аж до моменту отримання повідомлення від керівника або ж відповіді Національного агентства чи іншого визначеного законом органу про обраний ними спосіб врегулювання конфлікту інтересів. Після цього слід діяти у суворій відповідності до визначеного цими суб’єктами способу врегулювання конфлікту інтересів;</a:t>
            </a:r>
          </a:p>
          <a:p>
            <a:pPr algn="just"/>
            <a:r>
              <a:rPr lang="uk-UA" sz="2000" dirty="0">
                <a:solidFill>
                  <a:schemeClr val="bg1"/>
                </a:solidFill>
              </a:rPr>
              <a:t> 3) вжити заходів щодо врегулювання реального чи потенційного конфлікту інтересів. У контексті цієї вимоги варто брати до уваги положення частини другої статті 29 Закону, згідно з якими особи з реальним чи потенційним конфліктом інтересів можуть самостійно вжити заходів щодо його врегулювання шляхом позбавлення відповідного приватного інтересу з наданням підтверджуючих документів безпосередньому керівнику або керівнику органу, до повноважень якого належить звільнення/ініціювання звільнення з посади.</a:t>
            </a:r>
          </a:p>
        </p:txBody>
      </p:sp>
    </p:spTree>
    <p:extLst>
      <p:ext uri="{BB962C8B-B14F-4D97-AF65-F5344CB8AC3E}">
        <p14:creationId xmlns:p14="http://schemas.microsoft.com/office/powerpoint/2010/main" val="122452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5632311"/>
          </a:xfrm>
          <a:prstGeom prst="rect">
            <a:avLst/>
          </a:prstGeom>
        </p:spPr>
        <p:txBody>
          <a:bodyPr wrap="square">
            <a:spAutoFit/>
          </a:bodyPr>
          <a:lstStyle/>
          <a:p>
            <a:pPr algn="just"/>
            <a:r>
              <a:rPr lang="uk-UA" sz="2000" dirty="0"/>
              <a:t>Положеннями статті 29 Закону визначено, що конфлікт інтересів можна врегулювати самостійно працівником або ж вжиттям заходів зовнішнього врегулювання, тобто керівником особи. До заходів зовнішнього врегулювання конфлікту належать: </a:t>
            </a:r>
          </a:p>
          <a:p>
            <a:pPr marL="457200" indent="-457200" algn="just">
              <a:buAutoNum type="arabicParenR"/>
            </a:pPr>
            <a:r>
              <a:rPr lang="uk-UA" sz="2000" dirty="0"/>
              <a:t>усунення особи від виконання завдання, вчинення дій, прийняття рішення чи участі в його прийнятті в умовах реального чи потенційного конфлікту інтересів; </a:t>
            </a:r>
          </a:p>
          <a:p>
            <a:pPr marL="457200" indent="-457200" algn="just">
              <a:buAutoNum type="arabicParenR"/>
            </a:pPr>
            <a:r>
              <a:rPr lang="uk-UA" sz="2000" dirty="0"/>
              <a:t>застосування зовнішнього контролю за виконанням особою відповідного завдання, вчиненням нею певних дій чи прийняття рішень; </a:t>
            </a:r>
          </a:p>
          <a:p>
            <a:pPr marL="457200" indent="-457200" algn="just">
              <a:buAutoNum type="arabicParenR"/>
            </a:pPr>
            <a:r>
              <a:rPr lang="uk-UA" sz="2000" dirty="0"/>
              <a:t>обмеження доступу особи до певної інформації; </a:t>
            </a:r>
          </a:p>
          <a:p>
            <a:pPr marL="457200" indent="-457200" algn="just">
              <a:buAutoNum type="arabicParenR"/>
            </a:pPr>
            <a:r>
              <a:rPr lang="uk-UA" sz="2000" dirty="0"/>
              <a:t>перегляд обсягу службових повноважень особи; </a:t>
            </a:r>
          </a:p>
          <a:p>
            <a:pPr marL="457200" indent="-457200" algn="just">
              <a:buAutoNum type="arabicParenR"/>
            </a:pPr>
            <a:r>
              <a:rPr lang="uk-UA" sz="2000" dirty="0"/>
              <a:t>переведення особи на іншу посаду;</a:t>
            </a:r>
          </a:p>
          <a:p>
            <a:pPr marL="457200" indent="-457200" algn="just">
              <a:buAutoNum type="arabicParenR"/>
            </a:pPr>
            <a:r>
              <a:rPr lang="uk-UA" sz="2000" dirty="0"/>
              <a:t>звільнення особи.</a:t>
            </a:r>
          </a:p>
          <a:p>
            <a:pPr algn="just"/>
            <a:r>
              <a:rPr lang="uk-UA" sz="2000" dirty="0"/>
              <a:t>Кожен із цих заходів має свою специфіку, адже їх можна обирати залежно від низки умов:</a:t>
            </a:r>
          </a:p>
          <a:p>
            <a:pPr algn="just"/>
            <a:r>
              <a:rPr lang="uk-UA" sz="2000" dirty="0"/>
              <a:t> - виду конфлікту інтересів (потенційний або реальний); </a:t>
            </a:r>
          </a:p>
          <a:p>
            <a:pPr marL="342900" indent="-342900" algn="just">
              <a:buFontTx/>
              <a:buChar char="-"/>
            </a:pPr>
            <a:r>
              <a:rPr lang="uk-UA" sz="2000" dirty="0"/>
              <a:t>характеру конфлікту інтересів (постійний або тимчасовий); </a:t>
            </a:r>
          </a:p>
          <a:p>
            <a:pPr marL="342900" indent="-342900" algn="just">
              <a:buFontTx/>
              <a:buChar char="-"/>
            </a:pPr>
            <a:r>
              <a:rPr lang="uk-UA" sz="2000" dirty="0"/>
              <a:t>суб’єкта прийняття рішення про його застосування (безпосередній керівник та/або керівник відповідного органу, підприємства, установи, організації);</a:t>
            </a:r>
          </a:p>
          <a:p>
            <a:pPr marL="342900" indent="-342900" algn="just">
              <a:buFontTx/>
              <a:buChar char="-"/>
            </a:pPr>
            <a:r>
              <a:rPr lang="uk-UA" sz="2000" dirty="0"/>
              <a:t> наявності (відсутності) альтернативних заходів врегулювання; </a:t>
            </a:r>
          </a:p>
          <a:p>
            <a:pPr marL="342900" indent="-342900" algn="just">
              <a:buFontTx/>
              <a:buChar char="-"/>
            </a:pPr>
            <a:r>
              <a:rPr lang="uk-UA" sz="2000" dirty="0"/>
              <a:t> наявності (відсутності) згоди особи на застосування заходу.</a:t>
            </a:r>
            <a:endParaRPr lang="uk-UA" sz="2000" dirty="0">
              <a:solidFill>
                <a:schemeClr val="bg1"/>
              </a:solidFill>
            </a:endParaRPr>
          </a:p>
        </p:txBody>
      </p:sp>
    </p:spTree>
    <p:extLst>
      <p:ext uri="{BB962C8B-B14F-4D97-AF65-F5344CB8AC3E}">
        <p14:creationId xmlns:p14="http://schemas.microsoft.com/office/powerpoint/2010/main" val="31570936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template">
  <a:themeElements>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80808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EAEAE"/>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CD6D2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1523</TotalTime>
  <Words>2792</Words>
  <Application>Microsoft Office PowerPoint</Application>
  <PresentationFormat>Широкий екран</PresentationFormat>
  <Paragraphs>169</Paragraphs>
  <Slides>13</Slides>
  <Notes>0</Notes>
  <HiddenSlides>0</HiddenSlides>
  <MMClips>0</MMClips>
  <ScaleCrop>false</ScaleCrop>
  <HeadingPairs>
    <vt:vector size="8" baseType="variant">
      <vt:variant>
        <vt:lpstr>Використані шрифти</vt:lpstr>
      </vt:variant>
      <vt:variant>
        <vt:i4>7</vt:i4>
      </vt:variant>
      <vt:variant>
        <vt:lpstr>Тема</vt:lpstr>
      </vt:variant>
      <vt:variant>
        <vt:i4>2</vt:i4>
      </vt:variant>
      <vt:variant>
        <vt:lpstr>Вбудовані сервери OLE</vt:lpstr>
      </vt:variant>
      <vt:variant>
        <vt:i4>1</vt:i4>
      </vt:variant>
      <vt:variant>
        <vt:lpstr>Заголовки слайдів</vt:lpstr>
      </vt:variant>
      <vt:variant>
        <vt:i4>13</vt:i4>
      </vt:variant>
    </vt:vector>
  </HeadingPairs>
  <TitlesOfParts>
    <vt:vector size="23" baseType="lpstr">
      <vt:lpstr>Arial</vt:lpstr>
      <vt:lpstr>Calibri</vt:lpstr>
      <vt:lpstr>Calibri Light</vt:lpstr>
      <vt:lpstr>Century Schoolbook</vt:lpstr>
      <vt:lpstr>Microsoft Sans Serif</vt:lpstr>
      <vt:lpstr>Times New Roman</vt:lpstr>
      <vt:lpstr>Wingdings</vt:lpstr>
      <vt:lpstr>Тема Office</vt:lpstr>
      <vt:lpstr>powerpoint-template</vt:lpstr>
      <vt:lpstr>Презентація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198</cp:revision>
  <dcterms:created xsi:type="dcterms:W3CDTF">2020-01-30T18:29:56Z</dcterms:created>
  <dcterms:modified xsi:type="dcterms:W3CDTF">2026-02-13T08:27:03Z</dcterms:modified>
</cp:coreProperties>
</file>