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AB3CB-35A3-0810-82EC-D3D732AD9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9D4BA12-4A93-91EC-7B81-47A3FD26A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A36BE82-5764-993B-A4F7-0FF6D5425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208-8A88-464F-A0A9-BC83E9135CCC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6E85385-3B3D-80B2-858E-B2C168C89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B9188E-8445-C7DB-6D8D-910BCA92E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6ED1-DCF2-4FA6-A1FD-D8AE55A5F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0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0E7E0-6C27-BFC4-320E-DC4B25FC6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D60E2E7-6F86-99D7-225D-C10E693FE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C7FE30-4B4A-9AAF-B17E-46D46559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208-8A88-464F-A0A9-BC83E9135CCC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E040ED-4CDC-D2CE-FB56-22D204FD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04169D8-99B4-C460-2823-D6B958981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6ED1-DCF2-4FA6-A1FD-D8AE55A5F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78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BC64E12-C781-B6BC-8E04-B426B02B21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B6EDE7A-4A7B-4A6B-328D-4AB939A97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B085514-0D4F-A084-E904-0DD4AF71F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208-8A88-464F-A0A9-BC83E9135CCC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7878B3F-F179-D4BB-F95A-7D012154F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554302-B323-CA62-0999-1C410780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6ED1-DCF2-4FA6-A1FD-D8AE55A5F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7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7070E-4E6D-2B31-FCE4-98D851C2F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0D762EC-A3C8-E8C3-C9C8-A73BAE914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77EE31-AD73-15C6-96BC-57102950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208-8A88-464F-A0A9-BC83E9135CCC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5742DC-EB0F-6223-E14A-11B4AEF4C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2062646-70BE-67E0-56E7-2ABA2DEF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6ED1-DCF2-4FA6-A1FD-D8AE55A5F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97916-37F2-62D0-7FA9-80645AB6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BD3D263-BF7C-751A-5063-063406C7A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F0E124-0D07-9EF1-8A90-2ACD57326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208-8A88-464F-A0A9-BC83E9135CCC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062C60-1BEB-62D8-A635-3889B3512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0D5F25-E46E-CB4A-1DF2-148F84DAE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6ED1-DCF2-4FA6-A1FD-D8AE55A5F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33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BD81D-F967-2F67-0631-F0897449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37DB621-7E6A-B403-3CFC-95F4DF7BE9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DA3C850-413B-0176-8FF8-DE8AB3831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8E64FC4-1335-9918-2BCE-0DBF2FA30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208-8A88-464F-A0A9-BC83E9135CCC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B8B800E-5ECD-6DE8-B222-2F3EB6715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A2BF12E-989A-4965-0356-78392D13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6ED1-DCF2-4FA6-A1FD-D8AE55A5F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40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06788-901B-339F-CD01-09FA7A258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38F0DCD-9DB9-DEE5-7274-DC45B31A4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04D4D85-B414-F91F-7E25-0B89829D9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57DAE93-BE14-CA89-D9AD-56753B782D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CCA0A66-05B5-38D3-256C-A01C8DD259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9A4A410-A0B0-BB5F-668C-E2A7CB6A9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208-8A88-464F-A0A9-BC83E9135CCC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B56ADDE-6A0E-F284-42F6-DCAF3728A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C6AD870-14F0-F17C-546B-1CD1CEEA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6ED1-DCF2-4FA6-A1FD-D8AE55A5F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76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796DB-2EA4-AC34-47EC-E435CAC16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190C99D-8209-E252-286A-196579354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208-8A88-464F-A0A9-BC83E9135CCC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E2465CB-C688-C06F-8B05-34A9CE9E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44C300-A097-7F02-95E4-DD83C9A6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6ED1-DCF2-4FA6-A1FD-D8AE55A5F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49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4F2DB56-4139-13B5-C623-10ADF9543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208-8A88-464F-A0A9-BC83E9135CCC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2A64D44-6788-2182-3C3C-E9290E40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5552C09-9D09-5AE8-0F6C-C7986959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6ED1-DCF2-4FA6-A1FD-D8AE55A5F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54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26BF1-03B8-4A59-E781-ECE149D1D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B1D56C8-9EAD-7951-B30D-EE44AFAD8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E8251E2-771A-EA49-8440-E1B02E6F5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26AE32A-A158-B593-CB3B-B1CDB249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208-8A88-464F-A0A9-BC83E9135CCC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5FABA6-F0D4-09DC-B4DA-F5EE50779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632C78A-74AC-03A4-6B9C-0129E705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6ED1-DCF2-4FA6-A1FD-D8AE55A5F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15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BDA1A-3C83-BD8B-535D-31E497438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B9926A6-3434-7508-7C39-9A1BACEDB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2DC490F-8381-03BC-957D-B07FE73A6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71AE638-A65B-78B2-69D6-190296F3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208-8A88-464F-A0A9-BC83E9135CCC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6F1D9A9-E08D-E916-1681-7A627E24E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461FDF-E059-249B-A8A8-17ED2F8A5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6ED1-DCF2-4FA6-A1FD-D8AE55A5F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4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6C83EAC-A20C-15DB-0C03-B76DC8A88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3A061A6-5CD5-3662-2118-5EAE37349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138DED3-D780-582E-8C6A-B6901FFDC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44208-8A88-464F-A0A9-BC83E9135CCC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FA1E47-F66E-42C2-102D-DDEAA0F01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9B3918-92B6-D180-F52D-818AAB083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06ED1-DCF2-4FA6-A1FD-D8AE55A5F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0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1C621-81D1-18A5-B806-37F6F07D23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📚 </a:t>
            </a:r>
            <a:r>
              <a:rPr lang="ru-RU" b="1" dirty="0" err="1"/>
              <a:t>ТЕОРЕТИЧНІ</a:t>
            </a:r>
            <a:r>
              <a:rPr lang="ru-RU" b="1" dirty="0"/>
              <a:t> ТА </a:t>
            </a:r>
            <a:r>
              <a:rPr lang="ru-RU" b="1" dirty="0" err="1"/>
              <a:t>ІСТОРИЧНІ</a:t>
            </a:r>
            <a:r>
              <a:rPr lang="ru-RU" b="1" dirty="0"/>
              <a:t> </a:t>
            </a:r>
            <a:r>
              <a:rPr lang="ru-RU" b="1" dirty="0" err="1"/>
              <a:t>ВІДОМОСТІ</a:t>
            </a:r>
            <a:r>
              <a:rPr lang="ru-RU" b="1" dirty="0"/>
              <a:t> </a:t>
            </a:r>
            <a:r>
              <a:rPr lang="ru-RU" b="1" dirty="0" err="1"/>
              <a:t>СТІЙКОГО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endParaRPr lang="ru-RU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5B8A449-7538-69A4-D76B-C5DB54F716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b="1" dirty="0"/>
              <a:t>1.1. </a:t>
            </a:r>
            <a:r>
              <a:rPr lang="ru-RU" b="1" dirty="0" err="1"/>
              <a:t>Концепція</a:t>
            </a:r>
            <a:r>
              <a:rPr lang="ru-RU" b="1" dirty="0"/>
              <a:t> та </a:t>
            </a:r>
            <a:r>
              <a:rPr lang="ru-RU" b="1" dirty="0" err="1"/>
              <a:t>стратегія</a:t>
            </a:r>
            <a:r>
              <a:rPr lang="ru-RU" b="1" dirty="0"/>
              <a:t> </a:t>
            </a:r>
            <a:r>
              <a:rPr lang="ru-RU" b="1" dirty="0" err="1"/>
              <a:t>сталого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endParaRPr lang="ru-RU" b="1" dirty="0"/>
          </a:p>
          <a:p>
            <a:pPr algn="l"/>
            <a:r>
              <a:rPr lang="ru-RU" b="1" dirty="0"/>
              <a:t>1.2. </a:t>
            </a:r>
            <a:r>
              <a:rPr lang="ru-RU" b="1" dirty="0" err="1"/>
              <a:t>Індикатори</a:t>
            </a:r>
            <a:r>
              <a:rPr lang="ru-RU" b="1" dirty="0"/>
              <a:t> та </a:t>
            </a:r>
            <a:r>
              <a:rPr lang="ru-RU" b="1" dirty="0" err="1"/>
              <a:t>індекси</a:t>
            </a:r>
            <a:r>
              <a:rPr lang="ru-RU" b="1" dirty="0"/>
              <a:t> </a:t>
            </a:r>
            <a:r>
              <a:rPr lang="ru-RU" b="1" dirty="0" err="1"/>
              <a:t>сталого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endParaRPr lang="ru-RU" b="1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882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3DB31-1D75-392B-D7CB-37F7AD59D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DF1FBD-B24F-E5E5-1485-90F1BE3E05AB}"/>
              </a:ext>
            </a:extLst>
          </p:cNvPr>
          <p:cNvSpPr txBox="1"/>
          <p:nvPr/>
        </p:nvSpPr>
        <p:spPr>
          <a:xfrm>
            <a:off x="3618271" y="10046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875"/>
              </a:spcBef>
              <a:buNone/>
            </a:pPr>
            <a:r>
              <a:rPr lang="ru-RU" b="1" i="0" dirty="0">
                <a:solidFill>
                  <a:srgbClr val="5A6C7D"/>
                </a:solidFill>
                <a:effectLst/>
                <a:latin typeface="Segoe UI" panose="020B0502040204020203" pitchFamily="34" charset="0"/>
              </a:rPr>
              <a:t>Система </a:t>
            </a:r>
            <a:r>
              <a:rPr lang="ru-RU" b="1" i="0" dirty="0" err="1">
                <a:solidFill>
                  <a:srgbClr val="5A6C7D"/>
                </a:solidFill>
                <a:effectLst/>
                <a:latin typeface="Segoe UI" panose="020B0502040204020203" pitchFamily="34" charset="0"/>
              </a:rPr>
              <a:t>індикаторів</a:t>
            </a:r>
            <a:r>
              <a:rPr lang="ru-RU" b="1" i="0" dirty="0">
                <a:solidFill>
                  <a:srgbClr val="5A6C7D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ru-RU" b="1" i="0" dirty="0" err="1">
                <a:solidFill>
                  <a:srgbClr val="5A6C7D"/>
                </a:solidFill>
                <a:effectLst/>
                <a:latin typeface="Segoe UI" panose="020B0502040204020203" pitchFamily="34" charset="0"/>
              </a:rPr>
              <a:t>України</a:t>
            </a:r>
            <a:r>
              <a:rPr lang="ru-RU" b="1" i="0" dirty="0">
                <a:solidFill>
                  <a:srgbClr val="5A6C7D"/>
                </a:solidFill>
                <a:effectLst/>
                <a:latin typeface="Segoe UI" panose="020B0502040204020203" pitchFamily="34" charset="0"/>
              </a:rPr>
              <a:t> (</a:t>
            </a:r>
            <a:r>
              <a:rPr lang="ru-RU" b="1" i="0" dirty="0" err="1">
                <a:solidFill>
                  <a:srgbClr val="5A6C7D"/>
                </a:solidFill>
                <a:effectLst/>
                <a:latin typeface="Segoe UI" panose="020B0502040204020203" pitchFamily="34" charset="0"/>
              </a:rPr>
              <a:t>МВСР</a:t>
            </a:r>
            <a:r>
              <a:rPr lang="ru-RU" b="1" i="0" dirty="0">
                <a:solidFill>
                  <a:srgbClr val="5A6C7D"/>
                </a:solidFill>
                <a:effectLst/>
                <a:latin typeface="Segoe UI" panose="020B0502040204020203" pitchFamily="34" charset="0"/>
              </a:rPr>
              <a:t>, 2009)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5923EB-A872-B3D1-52C8-FCC9C73AD177}"/>
              </a:ext>
            </a:extLst>
          </p:cNvPr>
          <p:cNvSpPr txBox="1"/>
          <p:nvPr/>
        </p:nvSpPr>
        <p:spPr>
          <a:xfrm>
            <a:off x="83574" y="612844"/>
            <a:ext cx="1202485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dirty="0" err="1"/>
              <a:t>МВСР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абревіатура</a:t>
            </a:r>
            <a:r>
              <a:rPr lang="ru-RU" sz="2400" dirty="0"/>
              <a:t>, яка </a:t>
            </a:r>
            <a:r>
              <a:rPr lang="ru-RU" sz="2400" dirty="0" err="1"/>
              <a:t>розшифровується</a:t>
            </a:r>
            <a:r>
              <a:rPr lang="ru-RU" sz="2400" dirty="0"/>
              <a:t> як </a:t>
            </a:r>
            <a:r>
              <a:rPr lang="ru-RU" sz="2400" b="1" dirty="0"/>
              <a:t>Метрика для </a:t>
            </a:r>
            <a:r>
              <a:rPr lang="ru-RU" sz="2400" b="1" dirty="0" err="1"/>
              <a:t>Вимірювання</a:t>
            </a:r>
            <a:r>
              <a:rPr lang="ru-RU" sz="2400" b="1" dirty="0"/>
              <a:t> </a:t>
            </a:r>
            <a:r>
              <a:rPr lang="ru-RU" sz="2400" b="1" dirty="0" err="1"/>
              <a:t>процесів</a:t>
            </a:r>
            <a:r>
              <a:rPr lang="ru-RU" sz="2400" b="1" dirty="0"/>
              <a:t> </a:t>
            </a:r>
            <a:r>
              <a:rPr lang="ru-RU" sz="2400" b="1" dirty="0" err="1"/>
              <a:t>Сталого</a:t>
            </a:r>
            <a:r>
              <a:rPr lang="ru-RU" sz="2400" b="1" dirty="0"/>
              <a:t> </a:t>
            </a:r>
            <a:r>
              <a:rPr lang="ru-RU" sz="2400" b="1" dirty="0" err="1"/>
              <a:t>Розвитку</a:t>
            </a:r>
            <a:r>
              <a:rPr lang="ru-RU" sz="2400" dirty="0"/>
              <a:t>.</a:t>
            </a:r>
          </a:p>
          <a:p>
            <a:pPr algn="just">
              <a:buNone/>
            </a:pPr>
            <a:r>
              <a:rPr lang="ru-RU" sz="2400" dirty="0" err="1"/>
              <a:t>Ця</a:t>
            </a:r>
            <a:r>
              <a:rPr lang="ru-RU" sz="2400" dirty="0"/>
              <a:t> метрика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розроблена</a:t>
            </a:r>
            <a:r>
              <a:rPr lang="ru-RU" sz="2400" dirty="0"/>
              <a:t> у 2009 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err="1"/>
              <a:t>Інститутом</a:t>
            </a:r>
            <a:r>
              <a:rPr lang="ru-RU" sz="2400" dirty="0"/>
              <a:t> прикладного системного </a:t>
            </a:r>
            <a:r>
              <a:rPr lang="ru-RU" sz="2400" dirty="0" err="1"/>
              <a:t>аналізу</a:t>
            </a:r>
            <a:r>
              <a:rPr lang="ru-RU" sz="2400" dirty="0"/>
              <a:t> </a:t>
            </a:r>
            <a:r>
              <a:rPr lang="ru-RU" sz="2400" dirty="0" err="1"/>
              <a:t>Національної</a:t>
            </a:r>
            <a:r>
              <a:rPr lang="ru-RU" sz="2400" dirty="0"/>
              <a:t> </a:t>
            </a:r>
            <a:r>
              <a:rPr lang="ru-RU" sz="2400" dirty="0" err="1"/>
              <a:t>академії</a:t>
            </a:r>
            <a:r>
              <a:rPr lang="ru-RU" sz="2400" dirty="0"/>
              <a:t> наук </a:t>
            </a:r>
            <a:r>
              <a:rPr lang="ru-RU" sz="2400" dirty="0" err="1"/>
              <a:t>України</a:t>
            </a:r>
            <a:r>
              <a:rPr lang="ru-RU" sz="2400" dirty="0"/>
              <a:t> і </a:t>
            </a:r>
            <a:r>
              <a:rPr lang="ru-RU" sz="2400" dirty="0" err="1"/>
              <a:t>Міністерства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 і науки </a:t>
            </a:r>
            <a:r>
              <a:rPr lang="ru-RU" sz="2400" dirty="0" err="1"/>
              <a:t>України</a:t>
            </a:r>
            <a:r>
              <a:rPr lang="ru-RU" sz="2400" dirty="0"/>
              <a:t> за </a:t>
            </a:r>
            <a:r>
              <a:rPr lang="ru-RU" sz="2400" dirty="0" err="1"/>
              <a:t>підтримки</a:t>
            </a:r>
            <a:r>
              <a:rPr lang="ru-RU" sz="2400" dirty="0"/>
              <a:t> </a:t>
            </a:r>
            <a:r>
              <a:rPr lang="ru-RU" sz="2400" dirty="0" err="1"/>
              <a:t>Міжнародної</a:t>
            </a:r>
            <a:r>
              <a:rPr lang="ru-RU" sz="2400" dirty="0"/>
              <a:t> ради з науки (</a:t>
            </a:r>
            <a:r>
              <a:rPr lang="pl-PL" sz="2400" dirty="0"/>
              <a:t>ICSU) </a:t>
            </a:r>
            <a:r>
              <a:rPr lang="ru-RU" sz="2400" dirty="0"/>
              <a:t>та </a:t>
            </a:r>
            <a:r>
              <a:rPr lang="ru-RU" sz="2400" dirty="0" err="1"/>
              <a:t>Світового</a:t>
            </a:r>
            <a:r>
              <a:rPr lang="ru-RU" sz="2400" dirty="0"/>
              <a:t> центру </a:t>
            </a:r>
            <a:r>
              <a:rPr lang="ru-RU" sz="2400" dirty="0" err="1"/>
              <a:t>даних</a:t>
            </a:r>
            <a:r>
              <a:rPr lang="ru-RU" sz="2400" dirty="0"/>
              <a:t> «</a:t>
            </a:r>
            <a:r>
              <a:rPr lang="ru-RU" sz="2400" dirty="0" err="1"/>
              <a:t>Геоінформатика</a:t>
            </a:r>
            <a:r>
              <a:rPr lang="ru-RU" sz="2400" dirty="0"/>
              <a:t> і </a:t>
            </a:r>
            <a:r>
              <a:rPr lang="ru-RU" sz="2400" dirty="0" err="1"/>
              <a:t>сталий</a:t>
            </a:r>
            <a:r>
              <a:rPr lang="ru-RU" sz="2400" dirty="0"/>
              <a:t> </a:t>
            </a:r>
            <a:r>
              <a:rPr lang="ru-RU" sz="2400" dirty="0" err="1"/>
              <a:t>розвиток</a:t>
            </a:r>
            <a:r>
              <a:rPr lang="ru-RU" sz="2400" dirty="0"/>
              <a:t>».</a:t>
            </a:r>
          </a:p>
          <a:p>
            <a:pPr algn="just">
              <a:buNone/>
            </a:pPr>
            <a:r>
              <a:rPr lang="ru-RU" sz="2400" b="1" dirty="0" err="1"/>
              <a:t>Ключові</a:t>
            </a:r>
            <a:r>
              <a:rPr lang="ru-RU" sz="2400" b="1" dirty="0"/>
              <a:t> </a:t>
            </a:r>
            <a:r>
              <a:rPr lang="ru-RU" sz="2400" b="1" dirty="0" err="1"/>
              <a:t>особливості</a:t>
            </a:r>
            <a:r>
              <a:rPr lang="ru-RU" sz="2400" b="1" dirty="0"/>
              <a:t> </a:t>
            </a:r>
            <a:r>
              <a:rPr lang="ru-RU" sz="2400" b="1" dirty="0" err="1"/>
              <a:t>МВСР</a:t>
            </a:r>
            <a:r>
              <a:rPr lang="ru-RU" sz="2400" b="1" dirty="0"/>
              <a:t>:</a:t>
            </a:r>
            <a:endParaRPr lang="ru-RU" sz="2400" dirty="0"/>
          </a:p>
          <a:p>
            <a:pPr algn="just">
              <a:buNone/>
            </a:pPr>
            <a:r>
              <a:rPr lang="ru-RU" sz="2400" dirty="0"/>
              <a:t>📊 </a:t>
            </a:r>
            <a:r>
              <a:rPr lang="ru-RU" sz="2400" b="1" dirty="0"/>
              <a:t>Структура:</a:t>
            </a:r>
            <a:r>
              <a:rPr lang="ru-RU" sz="2400" dirty="0"/>
              <a:t> </a:t>
            </a:r>
            <a:r>
              <a:rPr lang="ru-RU" sz="2400" dirty="0" err="1"/>
              <a:t>Оцінює</a:t>
            </a:r>
            <a:r>
              <a:rPr lang="ru-RU" sz="2400" dirty="0"/>
              <a:t> </a:t>
            </a:r>
            <a:r>
              <a:rPr lang="ru-RU" sz="2400" dirty="0" err="1"/>
              <a:t>сталий</a:t>
            </a:r>
            <a:r>
              <a:rPr lang="ru-RU" sz="2400" dirty="0"/>
              <a:t> </a:t>
            </a:r>
            <a:r>
              <a:rPr lang="ru-RU" sz="2400" dirty="0" err="1"/>
              <a:t>розвиток</a:t>
            </a:r>
            <a:r>
              <a:rPr lang="ru-RU" sz="2400" dirty="0"/>
              <a:t> у </a:t>
            </a:r>
            <a:r>
              <a:rPr lang="ru-RU" sz="2400" dirty="0" err="1"/>
              <a:t>просторі</a:t>
            </a:r>
            <a:r>
              <a:rPr lang="ru-RU" sz="2400" dirty="0"/>
              <a:t> </a:t>
            </a:r>
            <a:r>
              <a:rPr lang="ru-RU" sz="2400" b="1" dirty="0" err="1"/>
              <a:t>трьох</a:t>
            </a:r>
            <a:r>
              <a:rPr lang="ru-RU" sz="2400" b="1" dirty="0"/>
              <a:t> </a:t>
            </a:r>
            <a:r>
              <a:rPr lang="ru-RU" sz="2400" b="1" dirty="0" err="1"/>
              <a:t>вимірів</a:t>
            </a:r>
            <a:r>
              <a:rPr lang="ru-RU" sz="2400" dirty="0"/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err="1"/>
              <a:t>Економічний</a:t>
            </a:r>
            <a:r>
              <a:rPr lang="ru-RU" sz="2400" dirty="0"/>
              <a:t> </a:t>
            </a:r>
            <a:r>
              <a:rPr lang="ru-RU" sz="2400" dirty="0" err="1"/>
              <a:t>вимір</a:t>
            </a:r>
            <a:r>
              <a:rPr lang="ru-RU" sz="2400" dirty="0"/>
              <a:t> (</a:t>
            </a:r>
            <a:r>
              <a:rPr lang="pl-PL" sz="2400" dirty="0"/>
              <a:t>I ec)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err="1"/>
              <a:t>Екологічний</a:t>
            </a:r>
            <a:r>
              <a:rPr lang="ru-RU" sz="2400" dirty="0"/>
              <a:t> </a:t>
            </a:r>
            <a:r>
              <a:rPr lang="ru-RU" sz="2400" dirty="0" err="1"/>
              <a:t>вимір</a:t>
            </a:r>
            <a:r>
              <a:rPr lang="ru-RU" sz="2400" dirty="0"/>
              <a:t> (</a:t>
            </a:r>
            <a:r>
              <a:rPr lang="pl-PL" sz="2400" dirty="0"/>
              <a:t>I e)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err="1"/>
              <a:t>Соціальний</a:t>
            </a:r>
            <a:r>
              <a:rPr lang="ru-RU" sz="2400" dirty="0"/>
              <a:t> + </a:t>
            </a:r>
            <a:r>
              <a:rPr lang="ru-RU" sz="2400" dirty="0" err="1"/>
              <a:t>інституційний</a:t>
            </a:r>
            <a:r>
              <a:rPr lang="ru-RU" sz="2400" dirty="0"/>
              <a:t> </a:t>
            </a:r>
            <a:r>
              <a:rPr lang="ru-RU" sz="2400" dirty="0" err="1"/>
              <a:t>вимір</a:t>
            </a:r>
            <a:r>
              <a:rPr lang="ru-RU" sz="2400" dirty="0"/>
              <a:t> (</a:t>
            </a:r>
            <a:r>
              <a:rPr lang="pl-PL" sz="2400" dirty="0"/>
              <a:t>I s)</a:t>
            </a:r>
          </a:p>
          <a:p>
            <a:pPr algn="just">
              <a:buNone/>
            </a:pPr>
            <a:r>
              <a:rPr lang="ru-RU" sz="2400" dirty="0"/>
              <a:t>🎯 </a:t>
            </a:r>
            <a:r>
              <a:rPr lang="ru-RU" sz="2400" b="1" dirty="0"/>
              <a:t>Мета:</a:t>
            </a:r>
            <a:r>
              <a:rPr lang="ru-RU" sz="2400" dirty="0"/>
              <a:t> </a:t>
            </a:r>
            <a:r>
              <a:rPr lang="ru-RU" sz="2400" dirty="0" err="1"/>
              <a:t>Виконання</a:t>
            </a:r>
            <a:r>
              <a:rPr lang="ru-RU" sz="2400" dirty="0"/>
              <a:t> глобального </a:t>
            </a:r>
            <a:r>
              <a:rPr lang="ru-RU" sz="2400" dirty="0" err="1"/>
              <a:t>моделювання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 </a:t>
            </a:r>
            <a:r>
              <a:rPr lang="ru-RU" sz="2400" dirty="0" err="1"/>
              <a:t>сталого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в </a:t>
            </a:r>
            <a:r>
              <a:rPr lang="ru-RU" sz="2400" dirty="0" err="1"/>
              <a:t>контексті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 і </a:t>
            </a:r>
            <a:r>
              <a:rPr lang="ru-RU" sz="2400" dirty="0" err="1"/>
              <a:t>безпеки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людей</a:t>
            </a:r>
          </a:p>
          <a:p>
            <a:pPr algn="just"/>
            <a:r>
              <a:rPr lang="ru-RU" sz="2400" dirty="0"/>
              <a:t>📈 </a:t>
            </a:r>
            <a:r>
              <a:rPr lang="ru-RU" sz="2400" b="1" dirty="0" err="1"/>
              <a:t>Застосування</a:t>
            </a:r>
            <a:r>
              <a:rPr lang="ru-RU" sz="2400" b="1" dirty="0"/>
              <a:t>: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цієї</a:t>
            </a:r>
            <a:r>
              <a:rPr lang="ru-RU" sz="2400" dirty="0"/>
              <a:t> метрики </a:t>
            </a:r>
            <a:r>
              <a:rPr lang="ru-RU" sz="2400" dirty="0" err="1"/>
              <a:t>розраховується</a:t>
            </a:r>
            <a:r>
              <a:rPr lang="ru-RU" sz="2400" dirty="0"/>
              <a:t> </a:t>
            </a:r>
            <a:r>
              <a:rPr lang="ru-RU" sz="2400" dirty="0" err="1"/>
              <a:t>інтегральний</a:t>
            </a:r>
            <a:r>
              <a:rPr lang="ru-RU" sz="2400" dirty="0"/>
              <a:t> </a:t>
            </a:r>
            <a:r>
              <a:rPr lang="ru-RU" sz="2400" dirty="0" err="1"/>
              <a:t>індекс</a:t>
            </a:r>
            <a:r>
              <a:rPr lang="ru-RU" sz="2400" dirty="0"/>
              <a:t> </a:t>
            </a:r>
            <a:r>
              <a:rPr lang="ru-RU" sz="2400" dirty="0" err="1"/>
              <a:t>сталого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(</a:t>
            </a:r>
            <a:r>
              <a:rPr lang="pl-PL" sz="2400" dirty="0"/>
              <a:t>I sd),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дозволяє</a:t>
            </a:r>
            <a:r>
              <a:rPr lang="ru-RU" sz="2400" dirty="0"/>
              <a:t> комплексно </a:t>
            </a:r>
            <a:r>
              <a:rPr lang="ru-RU" sz="2400" dirty="0" err="1"/>
              <a:t>оцінити</a:t>
            </a:r>
            <a:r>
              <a:rPr lang="ru-RU" sz="2400" dirty="0"/>
              <a:t> стан </a:t>
            </a:r>
            <a:r>
              <a:rPr lang="ru-RU" sz="2400" dirty="0" err="1"/>
              <a:t>країни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регіону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04082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96BB6-5137-3150-02B6-7061BD1EC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08F2B8-CEBD-5231-1E4E-EBB29581C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5" y="1473743"/>
            <a:ext cx="12050350" cy="4976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F5CAD3-1B37-F598-30B9-D62E84B9522A}"/>
              </a:ext>
            </a:extLst>
          </p:cNvPr>
          <p:cNvSpPr txBox="1"/>
          <p:nvPr/>
        </p:nvSpPr>
        <p:spPr>
          <a:xfrm>
            <a:off x="3048000" y="298410"/>
            <a:ext cx="6096000" cy="838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0" dirty="0" err="1">
                <a:solidFill>
                  <a:srgbClr val="2C3E50"/>
                </a:solidFill>
                <a:effectLst/>
                <a:latin typeface="Segoe UI" panose="020B0502040204020203" pitchFamily="34" charset="0"/>
              </a:rPr>
              <a:t>Індекс</a:t>
            </a:r>
            <a:r>
              <a:rPr lang="ru-RU" b="1" i="0" dirty="0">
                <a:solidFill>
                  <a:srgbClr val="2C3E5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ru-RU" b="1" i="0" dirty="0" err="1">
                <a:solidFill>
                  <a:srgbClr val="2C3E50"/>
                </a:solidFill>
                <a:effectLst/>
                <a:latin typeface="Segoe UI" panose="020B0502040204020203" pitchFamily="34" charset="0"/>
              </a:rPr>
              <a:t>сталого</a:t>
            </a:r>
            <a:r>
              <a:rPr lang="ru-RU" b="1" i="0" dirty="0">
                <a:solidFill>
                  <a:srgbClr val="2C3E5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ru-RU" b="1" i="0" dirty="0" err="1">
                <a:solidFill>
                  <a:srgbClr val="2C3E50"/>
                </a:solidFill>
                <a:effectLst/>
                <a:latin typeface="Segoe UI" panose="020B0502040204020203" pitchFamily="34" charset="0"/>
              </a:rPr>
              <a:t>розвитку</a:t>
            </a:r>
            <a:r>
              <a:rPr lang="ru-RU" b="1" i="0" dirty="0">
                <a:solidFill>
                  <a:srgbClr val="2C3E50"/>
                </a:solidFill>
                <a:effectLst/>
                <a:latin typeface="Segoe UI" panose="020B0502040204020203" pitchFamily="34" charset="0"/>
              </a:rPr>
              <a:t> (I </a:t>
            </a:r>
            <a:r>
              <a:rPr lang="ru-RU" b="1" i="0" dirty="0" err="1">
                <a:solidFill>
                  <a:srgbClr val="2C3E50"/>
                </a:solidFill>
                <a:effectLst/>
                <a:latin typeface="Segoe UI" panose="020B0502040204020203" pitchFamily="34" charset="0"/>
              </a:rPr>
              <a:t>sd</a:t>
            </a:r>
            <a:r>
              <a:rPr lang="ru-RU" b="1" i="0" dirty="0">
                <a:solidFill>
                  <a:srgbClr val="2C3E50"/>
                </a:solidFill>
                <a:effectLst/>
                <a:latin typeface="Segoe UI" panose="020B0502040204020203" pitchFamily="34" charset="0"/>
              </a:rPr>
              <a:t>)</a:t>
            </a:r>
          </a:p>
          <a:p>
            <a:pPr algn="ctr">
              <a:spcBef>
                <a:spcPts val="1500"/>
              </a:spcBef>
              <a:spcAft>
                <a:spcPts val="1500"/>
              </a:spcAft>
              <a:buNone/>
            </a:pPr>
            <a:r>
              <a:rPr lang="ru-RU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складається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трьох</a:t>
            </a:r>
            <a:r>
              <a:rPr lang="ru-RU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вимірів</a:t>
            </a:r>
            <a:r>
              <a:rPr lang="ru-RU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92809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5E437-7991-9D25-116A-434C78696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C632FF-5AE2-BED1-1130-53E41DCBB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97" y="890233"/>
            <a:ext cx="11326806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97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E0D76-723A-6EBB-7A65-F19385DDE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296075-5400-1A47-37FE-38F7384AD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07" y="0"/>
            <a:ext cx="11942986" cy="32583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E8ECBD-A787-0E36-AF15-53640BA9C1E3}"/>
              </a:ext>
            </a:extLst>
          </p:cNvPr>
          <p:cNvSpPr txBox="1"/>
          <p:nvPr/>
        </p:nvSpPr>
        <p:spPr>
          <a:xfrm>
            <a:off x="375439" y="27945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https://sdg.ukrstat.gov.ua/uk/goals/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542B6-4621-F9B8-6A55-C843B1BC45F3}"/>
              </a:ext>
            </a:extLst>
          </p:cNvPr>
          <p:cNvSpPr txBox="1"/>
          <p:nvPr/>
        </p:nvSpPr>
        <p:spPr>
          <a:xfrm>
            <a:off x="4898277" y="27945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https://globalcompact.org.ua/tsili-stijkogo-rozvytku/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06D29D-143D-5232-62D3-BE8087E04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51" y="3258318"/>
            <a:ext cx="11441122" cy="35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96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8DDC9-BB92-515F-33F8-B833C32B2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A0454E-DE83-8E3F-C7DA-8ECC49662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7" y="774291"/>
            <a:ext cx="11348566" cy="530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5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890976-E1E3-0213-76F4-CDF2AE077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37" y="0"/>
            <a:ext cx="10492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60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F27D11-27CF-46BC-02A3-C2466858A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13" y="323416"/>
            <a:ext cx="11098174" cy="62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87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7701E-82CA-E10B-79AB-BC4B64D13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B02D92-B45B-8F96-D9C9-F2CC82ECF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74" y="0"/>
            <a:ext cx="11691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84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4E4FF-6320-26B2-3C74-E989998EC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4DD587-D44A-AC0A-5F6D-97C8595CDF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71" t="25020" r="5195" b="20875"/>
          <a:stretch>
            <a:fillRect/>
          </a:stretch>
        </p:blipFill>
        <p:spPr>
          <a:xfrm>
            <a:off x="2202872" y="0"/>
            <a:ext cx="7786255" cy="11730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761B8A-C66A-9F6E-1DD6-D9261383B52D}"/>
              </a:ext>
            </a:extLst>
          </p:cNvPr>
          <p:cNvSpPr txBox="1"/>
          <p:nvPr/>
        </p:nvSpPr>
        <p:spPr>
          <a:xfrm>
            <a:off x="4082473" y="11730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875"/>
              </a:spcBef>
              <a:buNone/>
            </a:pPr>
            <a:r>
              <a:rPr lang="ru-RU" b="1" i="0" dirty="0">
                <a:solidFill>
                  <a:srgbClr val="5A6C7D"/>
                </a:solidFill>
                <a:effectLst/>
                <a:latin typeface="Segoe UI" panose="020B0502040204020203" pitchFamily="34" charset="0"/>
              </a:rPr>
              <a:t>🏛️ Три </a:t>
            </a:r>
            <a:r>
              <a:rPr lang="ru-RU" b="1" i="0" dirty="0" err="1">
                <a:solidFill>
                  <a:srgbClr val="5A6C7D"/>
                </a:solidFill>
                <a:effectLst/>
                <a:latin typeface="Segoe UI" panose="020B0502040204020203" pitchFamily="34" charset="0"/>
              </a:rPr>
              <a:t>складові</a:t>
            </a:r>
            <a:r>
              <a:rPr lang="ru-RU" b="1" i="0" dirty="0">
                <a:solidFill>
                  <a:srgbClr val="5A6C7D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ru-RU" b="1" i="0" dirty="0" err="1">
                <a:solidFill>
                  <a:srgbClr val="5A6C7D"/>
                </a:solidFill>
                <a:effectLst/>
                <a:latin typeface="Segoe UI" panose="020B0502040204020203" pitchFamily="34" charset="0"/>
              </a:rPr>
              <a:t>стійкого</a:t>
            </a:r>
            <a:r>
              <a:rPr lang="ru-RU" b="1" i="0" dirty="0">
                <a:solidFill>
                  <a:srgbClr val="5A6C7D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ru-RU" b="1" i="0" dirty="0" err="1">
                <a:solidFill>
                  <a:srgbClr val="5A6C7D"/>
                </a:solidFill>
                <a:effectLst/>
                <a:latin typeface="Segoe UI" panose="020B0502040204020203" pitchFamily="34" charset="0"/>
              </a:rPr>
              <a:t>розвитку</a:t>
            </a:r>
            <a:endParaRPr lang="ru-RU" b="1" i="0" dirty="0">
              <a:solidFill>
                <a:srgbClr val="5A6C7D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3D459C-A552-3C32-B87A-D4885F579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2350"/>
            <a:ext cx="4378036" cy="30923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DEB610-69BA-003E-F9B9-C6B0B5C94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036" y="2512299"/>
            <a:ext cx="4375323" cy="28033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F5C9D0-502C-F445-AB8D-5C1DF583B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3269" y="3845370"/>
            <a:ext cx="3938731" cy="29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45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A346C-DE12-C3AE-0A45-289A0EC45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58BA9E-3DA0-6E36-D084-A4F52B0A1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3" y="489527"/>
            <a:ext cx="11942618" cy="520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21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18B9F-6891-FEB6-3938-0E4698FC8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D93B2B-AA8D-3298-CA67-5D4B7036C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09" y="0"/>
            <a:ext cx="9855743" cy="675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53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C8763-461A-C19F-2BFB-EB3172AEC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6BDB1A-3083-51E0-2A32-081C8F53C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92" y="462117"/>
            <a:ext cx="10559415" cy="52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24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69DC6-B88E-40E3-9D39-0F6B18BAE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825F9A-6F7D-1725-EDEA-CA43AB577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9" y="0"/>
            <a:ext cx="10958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199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200</Words>
  <Application>Microsoft Office PowerPoint</Application>
  <PresentationFormat>Широкий екран</PresentationFormat>
  <Paragraphs>18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Тема Office</vt:lpstr>
      <vt:lpstr>📚 ТЕОРЕТИЧНІ ТА ІСТОРИЧНІ ВІДОМОСТІ СТІЙКОГО РОЗВИТКУ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Анна Кирейцева</dc:creator>
  <cp:lastModifiedBy>Анна Кирейцева</cp:lastModifiedBy>
  <cp:revision>3</cp:revision>
  <dcterms:created xsi:type="dcterms:W3CDTF">2025-10-15T10:22:34Z</dcterms:created>
  <dcterms:modified xsi:type="dcterms:W3CDTF">2025-10-15T11:51:08Z</dcterms:modified>
</cp:coreProperties>
</file>