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2394473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2002312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51224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546188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7505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1364838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1180981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312066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314687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5EDAAC-2460-4BF0-A5AD-8939C1C46CC7}" type="datetimeFigureOut">
              <a:rPr lang="ru-RU" smtClean="0"/>
              <a:t>23.11.2021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369718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85EDAAC-2460-4BF0-A5AD-8939C1C46CC7}" type="datetimeFigureOut">
              <a:rPr lang="ru-RU" smtClean="0"/>
              <a:t>23.11.2021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131652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85EDAAC-2460-4BF0-A5AD-8939C1C46CC7}" type="datetimeFigureOut">
              <a:rPr lang="ru-RU" smtClean="0"/>
              <a:t>23.11.2021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1531859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85EDAAC-2460-4BF0-A5AD-8939C1C46CC7}" type="datetimeFigureOut">
              <a:rPr lang="ru-RU" smtClean="0"/>
              <a:t>23.11.2021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346906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EDAAC-2460-4BF0-A5AD-8939C1C46CC7}" type="datetimeFigureOut">
              <a:rPr lang="ru-RU" smtClean="0"/>
              <a:t>23.11.2021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608587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5EDAAC-2460-4BF0-A5AD-8939C1C46CC7}" type="datetimeFigureOut">
              <a:rPr lang="ru-RU" smtClean="0"/>
              <a:t>23.11.2021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3166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5EDAAC-2460-4BF0-A5AD-8939C1C46CC7}" type="datetimeFigureOut">
              <a:rPr lang="ru-RU" smtClean="0"/>
              <a:t>23.11.2021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546A61-0FB9-4B1C-903E-A4A3E67DB5A5}" type="slidenum">
              <a:rPr lang="ru-RU" smtClean="0"/>
              <a:t>‹#›</a:t>
            </a:fld>
            <a:endParaRPr lang="ru-RU"/>
          </a:p>
        </p:txBody>
      </p:sp>
    </p:spTree>
    <p:extLst>
      <p:ext uri="{BB962C8B-B14F-4D97-AF65-F5344CB8AC3E}">
        <p14:creationId xmlns:p14="http://schemas.microsoft.com/office/powerpoint/2010/main" val="4088952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5EDAAC-2460-4BF0-A5AD-8939C1C46CC7}" type="datetimeFigureOut">
              <a:rPr lang="ru-RU" smtClean="0"/>
              <a:t>23.11.2021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546A61-0FB9-4B1C-903E-A4A3E67DB5A5}" type="slidenum">
              <a:rPr lang="ru-RU" smtClean="0"/>
              <a:t>‹#›</a:t>
            </a:fld>
            <a:endParaRPr lang="ru-RU"/>
          </a:p>
        </p:txBody>
      </p:sp>
    </p:spTree>
    <p:extLst>
      <p:ext uri="{BB962C8B-B14F-4D97-AF65-F5344CB8AC3E}">
        <p14:creationId xmlns:p14="http://schemas.microsoft.com/office/powerpoint/2010/main" val="1331331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559559"/>
            <a:ext cx="8237434" cy="5527342"/>
          </a:xfrm>
        </p:spPr>
        <p:txBody>
          <a:bodyPr/>
          <a:lstStyle/>
          <a:p>
            <a:pPr algn="l"/>
            <a:r>
              <a:rPr lang="uk-UA" b="1" dirty="0"/>
              <a:t>Тема 4. Активні операції комерційних банків</a:t>
            </a:r>
            <a:endParaRPr lang="ru-RU" dirty="0"/>
          </a:p>
          <a:p>
            <a:pPr algn="l"/>
            <a:r>
              <a:rPr lang="uk-UA" dirty="0"/>
              <a:t>1. Активи банку та активні операції: поняття, відмінності, класифікація</a:t>
            </a:r>
            <a:endParaRPr lang="ru-RU" dirty="0"/>
          </a:p>
          <a:p>
            <a:pPr algn="l"/>
            <a:r>
              <a:rPr lang="uk-UA" dirty="0"/>
              <a:t>2. Кредитні операції банків</a:t>
            </a:r>
            <a:endParaRPr lang="ru-RU" dirty="0"/>
          </a:p>
          <a:p>
            <a:pPr algn="l"/>
            <a:r>
              <a:rPr lang="uk-UA" dirty="0"/>
              <a:t>3. Інвестиційні операції банків з цінними паперами</a:t>
            </a:r>
            <a:endParaRPr lang="ru-RU" dirty="0"/>
          </a:p>
          <a:p>
            <a:pPr algn="l"/>
            <a:endParaRPr lang="ru-RU" dirty="0"/>
          </a:p>
        </p:txBody>
      </p:sp>
    </p:spTree>
    <p:extLst>
      <p:ext uri="{BB962C8B-B14F-4D97-AF65-F5344CB8AC3E}">
        <p14:creationId xmlns:p14="http://schemas.microsoft.com/office/powerpoint/2010/main" val="4014818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fontScale="92500" lnSpcReduction="20000"/>
          </a:bodyPr>
          <a:lstStyle/>
          <a:p>
            <a:r>
              <a:rPr lang="uk-UA" i="1" dirty="0"/>
              <a:t>Лізинговий кредит</a:t>
            </a:r>
            <a:r>
              <a:rPr lang="uk-UA" dirty="0"/>
              <a:t> – це інвестування власних чи залучених фінансових коштів, яке полягає в наданні за договором лізингу однією стороною (лізингодавцем) у виключне користування другій стороні (</a:t>
            </a:r>
            <a:r>
              <a:rPr lang="uk-UA" dirty="0" err="1"/>
              <a:t>лізингоодержувачу</a:t>
            </a:r>
            <a:r>
              <a:rPr lang="uk-UA" dirty="0"/>
              <a:t>) на визначений строк майна, що належить лізингодавцю або набувається ним у власність (господарське відання) за дорученням чи погодженням </a:t>
            </a:r>
            <a:r>
              <a:rPr lang="uk-UA" dirty="0" err="1"/>
              <a:t>лізингоодержувача</a:t>
            </a:r>
            <a:r>
              <a:rPr lang="uk-UA" dirty="0"/>
              <a:t> у відповідного постачальника (продавця) майна, за умови сплати </a:t>
            </a:r>
            <a:r>
              <a:rPr lang="uk-UA" dirty="0" err="1"/>
              <a:t>лізингоодержувачем</a:t>
            </a:r>
            <a:r>
              <a:rPr lang="uk-UA" dirty="0"/>
              <a:t> періодичних лізингових платежів.</a:t>
            </a:r>
            <a:endParaRPr lang="ru-RU" dirty="0"/>
          </a:p>
          <a:p>
            <a:pPr marL="0" indent="0">
              <a:buNone/>
            </a:pPr>
            <a:r>
              <a:rPr lang="uk-UA" dirty="0"/>
              <a:t>Залежно від особливостей здійснення лізингових операцій лізинг може бути двох видів – фінансовий чи оперативний. За формою здійснення лізинг може бути зворотним, пайовим, міжнародним тощо.</a:t>
            </a:r>
            <a:endParaRPr lang="ru-RU" dirty="0"/>
          </a:p>
          <a:p>
            <a:r>
              <a:rPr lang="uk-UA" dirty="0"/>
              <a:t>Об’єктом лізингу може бути нерухоме і рухоме майно, призначене для використання як основні фонди, не заборонене законом до вільного обігу на ринку і щодо якого немає обмежень про передачу його в лізинг.</a:t>
            </a:r>
            <a:endParaRPr lang="ru-RU" dirty="0"/>
          </a:p>
          <a:p>
            <a:r>
              <a:rPr lang="uk-UA" i="1" dirty="0"/>
              <a:t>Іпотечний кредит</a:t>
            </a:r>
            <a:r>
              <a:rPr lang="uk-UA" dirty="0"/>
              <a:t> – це особливий вид економічних відносин з приводу надання кредитів під заставу нерухомого майна. </a:t>
            </a:r>
            <a:endParaRPr lang="ru-RU" dirty="0"/>
          </a:p>
          <a:p>
            <a:pPr marL="0" indent="0">
              <a:buNone/>
            </a:pPr>
            <a:r>
              <a:rPr lang="uk-UA" dirty="0"/>
              <a:t>Кредиторами з іпотеки можуть бути іпотечні банки або спеціальні іпотечні компанії, а також комерційні банки. </a:t>
            </a:r>
            <a:endParaRPr lang="ru-RU" dirty="0"/>
          </a:p>
          <a:p>
            <a:r>
              <a:rPr lang="uk-UA" dirty="0"/>
              <a:t>Позичальниками можуть бути юридичні та фізичні особи, які мають у власності об’єкти іпотеки або мають поручителів, які надають під заставу об’єкти іпотеки на користь позичальника. </a:t>
            </a:r>
            <a:endParaRPr lang="ru-RU" dirty="0"/>
          </a:p>
          <a:p>
            <a:pPr marL="0" indent="0">
              <a:buNone/>
            </a:pPr>
            <a:r>
              <a:rPr lang="uk-UA" dirty="0"/>
              <a:t>Предметом іпотеки при наданні кредиту доцільно використовувати житлові будинки, квартири, виробничі будинки, споруди, магазини, земельні ділянки, що є власністю позичальника і не є об’єктом застави за іншою угодою. </a:t>
            </a:r>
            <a:endParaRPr lang="ru-RU" dirty="0"/>
          </a:p>
        </p:txBody>
      </p:sp>
    </p:spTree>
    <p:extLst>
      <p:ext uri="{BB962C8B-B14F-4D97-AF65-F5344CB8AC3E}">
        <p14:creationId xmlns:p14="http://schemas.microsoft.com/office/powerpoint/2010/main" val="305575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r>
              <a:rPr lang="uk-UA" i="1" dirty="0"/>
              <a:t>Споживчий</a:t>
            </a:r>
            <a:r>
              <a:rPr lang="uk-UA" dirty="0"/>
              <a:t> кредит – кредит, який надається переважно в національній грошовій одиниці фізичним особам-резидентам України на придбання споживчих товарів тривалого користування та послуг і який повертається в розстрочку, якщо інше не передбачене умовами кредитного договору. </a:t>
            </a:r>
            <a:endParaRPr lang="ru-RU" dirty="0"/>
          </a:p>
          <a:p>
            <a:pPr marL="0" indent="0">
              <a:buNone/>
            </a:pPr>
            <a:r>
              <a:rPr lang="uk-UA" dirty="0"/>
              <a:t>Кредит може надаватись позичальнику </a:t>
            </a:r>
            <a:r>
              <a:rPr lang="uk-UA" i="1" dirty="0"/>
              <a:t>банківським консорціумом</a:t>
            </a:r>
            <a:r>
              <a:rPr lang="uk-UA" dirty="0"/>
              <a:t> такими способами: </a:t>
            </a:r>
            <a:endParaRPr lang="ru-RU" dirty="0"/>
          </a:p>
          <a:p>
            <a:r>
              <a:rPr lang="uk-UA" dirty="0"/>
              <a:t>а) шляхом акумулювання кредитних ресурсів у визначеному банку з подальшим наданням кредитів суб’єктам господарської діяльності; </a:t>
            </a:r>
            <a:endParaRPr lang="ru-RU" dirty="0"/>
          </a:p>
          <a:p>
            <a:r>
              <a:rPr lang="uk-UA" dirty="0"/>
              <a:t>б) шляхом гарантування загальної суми кредиту провідним банком або групою банків. Кредитування здійснюється в залежності від потреби в кредиті; </a:t>
            </a:r>
            <a:endParaRPr lang="ru-RU" dirty="0"/>
          </a:p>
          <a:p>
            <a:r>
              <a:rPr lang="uk-UA" dirty="0"/>
              <a:t>в) шляхом зміни гарантованих банками-учасниками квот кредитних ресурсів за рахунок залучення інших банків для участі в </a:t>
            </a:r>
            <a:r>
              <a:rPr lang="uk-UA" dirty="0" err="1"/>
              <a:t>консорціумній</a:t>
            </a:r>
            <a:r>
              <a:rPr lang="uk-UA" dirty="0"/>
              <a:t> операції. </a:t>
            </a:r>
            <a:endParaRPr lang="ru-RU" dirty="0"/>
          </a:p>
          <a:p>
            <a:endParaRPr lang="ru-RU" dirty="0"/>
          </a:p>
        </p:txBody>
      </p:sp>
    </p:spTree>
    <p:extLst>
      <p:ext uri="{BB962C8B-B14F-4D97-AF65-F5344CB8AC3E}">
        <p14:creationId xmlns:p14="http://schemas.microsoft.com/office/powerpoint/2010/main" val="3732830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stretch>
            <a:fillRect/>
          </a:stretch>
        </p:blipFill>
        <p:spPr>
          <a:xfrm>
            <a:off x="2429302" y="98245"/>
            <a:ext cx="6359856" cy="6624390"/>
          </a:xfrm>
          <a:prstGeom prst="rect">
            <a:avLst/>
          </a:prstGeom>
        </p:spPr>
      </p:pic>
    </p:spTree>
    <p:extLst>
      <p:ext uri="{BB962C8B-B14F-4D97-AF65-F5344CB8AC3E}">
        <p14:creationId xmlns:p14="http://schemas.microsoft.com/office/powerpoint/2010/main" val="2869017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r>
              <a:rPr lang="uk-UA" dirty="0"/>
              <a:t>3. Інвестиційні операції банків з цінними паперами</a:t>
            </a:r>
            <a:endParaRPr lang="ru-RU" dirty="0"/>
          </a:p>
          <a:p>
            <a:endParaRPr lang="ru-RU" dirty="0"/>
          </a:p>
          <a:p>
            <a:pPr marL="0" indent="0">
              <a:buNone/>
            </a:pPr>
            <a:r>
              <a:rPr lang="uk-UA" dirty="0"/>
              <a:t>К</a:t>
            </a:r>
            <a:r>
              <a:rPr lang="uk-UA" dirty="0" smtClean="0"/>
              <a:t>омерційні </a:t>
            </a:r>
            <a:r>
              <a:rPr lang="uk-UA" dirty="0"/>
              <a:t>банки в Україні можуть здійснювати всі види діяльності та всі види операцій на ринку цінних паперів, які дозволені діючим законодавством, а саме:</a:t>
            </a:r>
            <a:endParaRPr lang="ru-RU" dirty="0"/>
          </a:p>
          <a:p>
            <a:pPr lvl="0"/>
            <a:r>
              <a:rPr lang="uk-UA" dirty="0"/>
              <a:t>управління інвестиціями і фондами;</a:t>
            </a:r>
            <a:endParaRPr lang="ru-RU" dirty="0"/>
          </a:p>
          <a:p>
            <a:pPr lvl="0"/>
            <a:r>
              <a:rPr lang="uk-UA" dirty="0"/>
              <a:t>брокерська та дилерська діяльність;</a:t>
            </a:r>
            <a:endParaRPr lang="ru-RU" dirty="0"/>
          </a:p>
          <a:p>
            <a:pPr lvl="0"/>
            <a:r>
              <a:rPr lang="uk-UA" dirty="0"/>
              <a:t>розрахункове обслуговування учасників ринку цінних паперів;</a:t>
            </a:r>
            <a:endParaRPr lang="ru-RU" dirty="0"/>
          </a:p>
          <a:p>
            <a:pPr lvl="0"/>
            <a:r>
              <a:rPr lang="uk-UA" dirty="0"/>
              <a:t>ведення реєстру та депозитарне обслуговування;</a:t>
            </a:r>
            <a:endParaRPr lang="ru-RU" dirty="0"/>
          </a:p>
          <a:p>
            <a:pPr lvl="0"/>
            <a:r>
              <a:rPr lang="uk-UA" dirty="0"/>
              <a:t>консультаційна діяльність тощо.</a:t>
            </a:r>
            <a:endParaRPr lang="ru-RU" dirty="0"/>
          </a:p>
          <a:p>
            <a:endParaRPr lang="ru-RU" dirty="0"/>
          </a:p>
        </p:txBody>
      </p:sp>
    </p:spTree>
    <p:extLst>
      <p:ext uri="{BB962C8B-B14F-4D97-AF65-F5344CB8AC3E}">
        <p14:creationId xmlns:p14="http://schemas.microsoft.com/office/powerpoint/2010/main" val="3073728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1637731" y="168197"/>
            <a:ext cx="7260609" cy="6462322"/>
          </a:xfrm>
          <a:prstGeom prst="rect">
            <a:avLst/>
          </a:prstGeom>
        </p:spPr>
      </p:pic>
    </p:spTree>
    <p:extLst>
      <p:ext uri="{BB962C8B-B14F-4D97-AF65-F5344CB8AC3E}">
        <p14:creationId xmlns:p14="http://schemas.microsoft.com/office/powerpoint/2010/main" val="334238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fontScale="92500" lnSpcReduction="10000"/>
          </a:bodyPr>
          <a:lstStyle/>
          <a:p>
            <a:pPr marL="0" indent="0">
              <a:buNone/>
            </a:pPr>
            <a:r>
              <a:rPr lang="ru-RU" dirty="0" err="1"/>
              <a:t>Інвестиційна</a:t>
            </a:r>
            <a:r>
              <a:rPr lang="ru-RU" dirty="0"/>
              <a:t> </a:t>
            </a:r>
            <a:r>
              <a:rPr lang="ru-RU" dirty="0" err="1"/>
              <a:t>діяльність</a:t>
            </a:r>
            <a:r>
              <a:rPr lang="ru-RU" dirty="0"/>
              <a:t> </a:t>
            </a:r>
            <a:r>
              <a:rPr lang="ru-RU" dirty="0" err="1"/>
              <a:t>комерційних</a:t>
            </a:r>
            <a:r>
              <a:rPr lang="ru-RU" dirty="0"/>
              <a:t> </a:t>
            </a:r>
            <a:r>
              <a:rPr lang="ru-RU" dirty="0" err="1"/>
              <a:t>банків</a:t>
            </a:r>
            <a:r>
              <a:rPr lang="ru-RU" dirty="0"/>
              <a:t> на ринку </a:t>
            </a:r>
            <a:r>
              <a:rPr lang="ru-RU" dirty="0" err="1"/>
              <a:t>цінних</a:t>
            </a:r>
            <a:r>
              <a:rPr lang="ru-RU" dirty="0"/>
              <a:t> </a:t>
            </a:r>
            <a:r>
              <a:rPr lang="ru-RU" dirty="0" err="1"/>
              <a:t>паперів</a:t>
            </a:r>
            <a:r>
              <a:rPr lang="ru-RU" dirty="0"/>
              <a:t> </a:t>
            </a:r>
            <a:r>
              <a:rPr lang="ru-RU" dirty="0" err="1"/>
              <a:t>передбачає</a:t>
            </a:r>
            <a:r>
              <a:rPr lang="ru-RU" dirty="0"/>
              <a:t> </a:t>
            </a:r>
            <a:r>
              <a:rPr lang="ru-RU" dirty="0" err="1"/>
              <a:t>вкладення</a:t>
            </a:r>
            <a:r>
              <a:rPr lang="ru-RU" dirty="0"/>
              <a:t> </a:t>
            </a:r>
            <a:r>
              <a:rPr lang="ru-RU" dirty="0" err="1"/>
              <a:t>інвестиційних</a:t>
            </a:r>
            <a:r>
              <a:rPr lang="ru-RU" dirty="0"/>
              <a:t> </a:t>
            </a:r>
            <a:r>
              <a:rPr lang="ru-RU" dirty="0" err="1"/>
              <a:t>ресурсів</a:t>
            </a:r>
            <a:r>
              <a:rPr lang="ru-RU" dirty="0"/>
              <a:t> в </a:t>
            </a:r>
            <a:r>
              <a:rPr lang="ru-RU" dirty="0" err="1"/>
              <a:t>цінні</a:t>
            </a:r>
            <a:r>
              <a:rPr lang="ru-RU" dirty="0"/>
              <a:t> </a:t>
            </a:r>
            <a:r>
              <a:rPr lang="ru-RU" dirty="0" err="1"/>
              <a:t>папери</a:t>
            </a:r>
            <a:r>
              <a:rPr lang="ru-RU" dirty="0"/>
              <a:t> для </a:t>
            </a:r>
            <a:r>
              <a:rPr lang="ru-RU" dirty="0" err="1"/>
              <a:t>формування</a:t>
            </a:r>
            <a:r>
              <a:rPr lang="ru-RU" dirty="0"/>
              <a:t> </a:t>
            </a:r>
            <a:r>
              <a:rPr lang="ru-RU" dirty="0" err="1"/>
              <a:t>їх</a:t>
            </a:r>
            <a:r>
              <a:rPr lang="ru-RU" dirty="0"/>
              <a:t> портфеля. </a:t>
            </a:r>
            <a:endParaRPr lang="ru-RU" dirty="0" smtClean="0"/>
          </a:p>
          <a:p>
            <a:pPr marL="0" indent="0">
              <a:buNone/>
            </a:pPr>
            <a:r>
              <a:rPr lang="ru-RU" dirty="0" err="1" smtClean="0"/>
              <a:t>Основними</a:t>
            </a:r>
            <a:r>
              <a:rPr lang="ru-RU" dirty="0" smtClean="0"/>
              <a:t> </a:t>
            </a:r>
            <a:r>
              <a:rPr lang="ru-RU" dirty="0" err="1"/>
              <a:t>цілями</a:t>
            </a:r>
            <a:r>
              <a:rPr lang="ru-RU" dirty="0"/>
              <a:t> </a:t>
            </a:r>
            <a:r>
              <a:rPr lang="ru-RU" dirty="0" err="1"/>
              <a:t>банківських</a:t>
            </a:r>
            <a:r>
              <a:rPr lang="ru-RU" dirty="0"/>
              <a:t> </a:t>
            </a:r>
            <a:r>
              <a:rPr lang="ru-RU" dirty="0" err="1"/>
              <a:t>інвестицій</a:t>
            </a:r>
            <a:r>
              <a:rPr lang="ru-RU" dirty="0"/>
              <a:t> є: </a:t>
            </a:r>
          </a:p>
          <a:p>
            <a:r>
              <a:rPr lang="ru-RU" dirty="0" err="1"/>
              <a:t>отримання</a:t>
            </a:r>
            <a:r>
              <a:rPr lang="ru-RU" dirty="0"/>
              <a:t> доходу; </a:t>
            </a:r>
          </a:p>
          <a:p>
            <a:r>
              <a:rPr lang="ru-RU" dirty="0" err="1"/>
              <a:t>диверсифікація</a:t>
            </a:r>
            <a:r>
              <a:rPr lang="ru-RU" dirty="0"/>
              <a:t> </a:t>
            </a:r>
            <a:r>
              <a:rPr lang="ru-RU" dirty="0" err="1"/>
              <a:t>активних</a:t>
            </a:r>
            <a:r>
              <a:rPr lang="ru-RU" dirty="0"/>
              <a:t> </a:t>
            </a:r>
            <a:r>
              <a:rPr lang="ru-RU" dirty="0" err="1"/>
              <a:t>операцій</a:t>
            </a:r>
            <a:r>
              <a:rPr lang="ru-RU" dirty="0"/>
              <a:t>; </a:t>
            </a:r>
          </a:p>
          <a:p>
            <a:r>
              <a:rPr lang="ru-RU" dirty="0" err="1"/>
              <a:t>розширення</a:t>
            </a:r>
            <a:r>
              <a:rPr lang="ru-RU" dirty="0"/>
              <a:t> </a:t>
            </a:r>
            <a:r>
              <a:rPr lang="ru-RU" dirty="0" err="1"/>
              <a:t>джерел</a:t>
            </a:r>
            <a:r>
              <a:rPr lang="ru-RU" dirty="0"/>
              <a:t> </a:t>
            </a:r>
            <a:r>
              <a:rPr lang="ru-RU" dirty="0" err="1"/>
              <a:t>отримання</a:t>
            </a:r>
            <a:r>
              <a:rPr lang="ru-RU" dirty="0"/>
              <a:t> </a:t>
            </a:r>
            <a:r>
              <a:rPr lang="ru-RU" dirty="0" err="1"/>
              <a:t>додаткових</a:t>
            </a:r>
            <a:r>
              <a:rPr lang="ru-RU" dirty="0"/>
              <a:t> </a:t>
            </a:r>
            <a:r>
              <a:rPr lang="ru-RU" dirty="0" err="1"/>
              <a:t>доходів</a:t>
            </a:r>
            <a:r>
              <a:rPr lang="ru-RU" dirty="0" smtClean="0"/>
              <a:t>;</a:t>
            </a:r>
          </a:p>
          <a:p>
            <a:r>
              <a:rPr lang="ru-RU" dirty="0" err="1" smtClean="0"/>
              <a:t>збереження</a:t>
            </a:r>
            <a:r>
              <a:rPr lang="ru-RU" dirty="0" smtClean="0"/>
              <a:t> </a:t>
            </a:r>
            <a:r>
              <a:rPr lang="ru-RU" dirty="0" err="1"/>
              <a:t>капіталу</a:t>
            </a:r>
            <a:r>
              <a:rPr lang="ru-RU" dirty="0"/>
              <a:t> і </a:t>
            </a:r>
            <a:r>
              <a:rPr lang="ru-RU" dirty="0" err="1"/>
              <a:t>забезпечення</a:t>
            </a:r>
            <a:r>
              <a:rPr lang="ru-RU" dirty="0"/>
              <a:t> </a:t>
            </a:r>
            <a:r>
              <a:rPr lang="ru-RU" dirty="0" err="1"/>
              <a:t>його</a:t>
            </a:r>
            <a:r>
              <a:rPr lang="ru-RU" dirty="0"/>
              <a:t> приросту на </a:t>
            </a:r>
            <a:r>
              <a:rPr lang="ru-RU" dirty="0" err="1"/>
              <a:t>основі</a:t>
            </a:r>
            <a:r>
              <a:rPr lang="ru-RU" dirty="0"/>
              <a:t> росту </a:t>
            </a:r>
            <a:r>
              <a:rPr lang="ru-RU" dirty="0" err="1"/>
              <a:t>курсової</a:t>
            </a:r>
            <a:r>
              <a:rPr lang="ru-RU" dirty="0"/>
              <a:t> </a:t>
            </a:r>
            <a:r>
              <a:rPr lang="ru-RU" dirty="0" err="1"/>
              <a:t>вартості</a:t>
            </a:r>
            <a:r>
              <a:rPr lang="ru-RU" dirty="0"/>
              <a:t> ЦП; </a:t>
            </a:r>
          </a:p>
          <a:p>
            <a:r>
              <a:rPr lang="ru-RU" dirty="0" err="1"/>
              <a:t>регулювання</a:t>
            </a:r>
            <a:r>
              <a:rPr lang="ru-RU" dirty="0"/>
              <a:t> та </a:t>
            </a:r>
            <a:r>
              <a:rPr lang="ru-RU" dirty="0" err="1"/>
              <a:t>забезпечення</a:t>
            </a:r>
            <a:r>
              <a:rPr lang="ru-RU" dirty="0"/>
              <a:t> </a:t>
            </a:r>
            <a:r>
              <a:rPr lang="ru-RU" dirty="0" err="1"/>
              <a:t>ліквідності</a:t>
            </a:r>
            <a:r>
              <a:rPr lang="ru-RU" dirty="0"/>
              <a:t> банку </a:t>
            </a:r>
          </a:p>
          <a:p>
            <a:pPr marL="0" indent="0">
              <a:buNone/>
            </a:pPr>
            <a:r>
              <a:rPr lang="ru-RU" b="1" dirty="0" err="1" smtClean="0"/>
              <a:t>Цінним</a:t>
            </a:r>
            <a:r>
              <a:rPr lang="ru-RU" b="1" dirty="0" smtClean="0"/>
              <a:t> </a:t>
            </a:r>
            <a:r>
              <a:rPr lang="ru-RU" b="1" dirty="0" err="1"/>
              <a:t>папером</a:t>
            </a:r>
            <a:r>
              <a:rPr lang="ru-RU" b="1" dirty="0"/>
              <a:t> </a:t>
            </a:r>
            <a:r>
              <a:rPr lang="ru-RU" dirty="0"/>
              <a:t>є документ </a:t>
            </a:r>
            <a:r>
              <a:rPr lang="ru-RU" dirty="0" err="1"/>
              <a:t>установленої</a:t>
            </a:r>
            <a:r>
              <a:rPr lang="ru-RU" dirty="0"/>
              <a:t> </a:t>
            </a:r>
            <a:r>
              <a:rPr lang="ru-RU" dirty="0" err="1"/>
              <a:t>форми</a:t>
            </a:r>
            <a:r>
              <a:rPr lang="ru-RU" dirty="0"/>
              <a:t> з </a:t>
            </a:r>
            <a:r>
              <a:rPr lang="ru-RU" dirty="0" err="1"/>
              <a:t>відповідними</a:t>
            </a:r>
            <a:r>
              <a:rPr lang="ru-RU" dirty="0"/>
              <a:t> </a:t>
            </a:r>
            <a:r>
              <a:rPr lang="ru-RU" dirty="0" err="1"/>
              <a:t>реквізитами</a:t>
            </a:r>
            <a:r>
              <a:rPr lang="ru-RU" dirty="0"/>
              <a:t>, </a:t>
            </a:r>
            <a:r>
              <a:rPr lang="ru-RU" dirty="0" err="1"/>
              <a:t>що</a:t>
            </a:r>
            <a:r>
              <a:rPr lang="ru-RU" dirty="0"/>
              <a:t> </a:t>
            </a:r>
            <a:r>
              <a:rPr lang="ru-RU" dirty="0" err="1"/>
              <a:t>посвідчує</a:t>
            </a:r>
            <a:r>
              <a:rPr lang="ru-RU" dirty="0"/>
              <a:t> </a:t>
            </a:r>
            <a:r>
              <a:rPr lang="ru-RU" dirty="0" err="1"/>
              <a:t>грошове</a:t>
            </a:r>
            <a:r>
              <a:rPr lang="ru-RU" dirty="0"/>
              <a:t> </a:t>
            </a:r>
            <a:r>
              <a:rPr lang="ru-RU" dirty="0" err="1"/>
              <a:t>або</a:t>
            </a:r>
            <a:r>
              <a:rPr lang="ru-RU" dirty="0"/>
              <a:t> </a:t>
            </a:r>
            <a:r>
              <a:rPr lang="ru-RU" dirty="0" err="1"/>
              <a:t>інше</a:t>
            </a:r>
            <a:r>
              <a:rPr lang="ru-RU" dirty="0"/>
              <a:t> </a:t>
            </a:r>
            <a:r>
              <a:rPr lang="ru-RU" dirty="0" err="1"/>
              <a:t>майнове</a:t>
            </a:r>
            <a:r>
              <a:rPr lang="ru-RU" dirty="0"/>
              <a:t> право, </a:t>
            </a:r>
            <a:r>
              <a:rPr lang="ru-RU" dirty="0" err="1"/>
              <a:t>визначає</a:t>
            </a:r>
            <a:r>
              <a:rPr lang="ru-RU" dirty="0"/>
              <a:t> </a:t>
            </a:r>
            <a:r>
              <a:rPr lang="ru-RU" dirty="0" err="1"/>
              <a:t>взаємовідносини</a:t>
            </a:r>
            <a:r>
              <a:rPr lang="ru-RU" dirty="0"/>
              <a:t> </a:t>
            </a:r>
            <a:r>
              <a:rPr lang="ru-RU" dirty="0" err="1"/>
              <a:t>емітента</a:t>
            </a:r>
            <a:r>
              <a:rPr lang="ru-RU" dirty="0"/>
              <a:t> </a:t>
            </a:r>
            <a:r>
              <a:rPr lang="ru-RU" dirty="0" err="1"/>
              <a:t>цінного</a:t>
            </a:r>
            <a:r>
              <a:rPr lang="ru-RU" dirty="0"/>
              <a:t> </a:t>
            </a:r>
            <a:r>
              <a:rPr lang="ru-RU" dirty="0" err="1"/>
              <a:t>папера</a:t>
            </a:r>
            <a:r>
              <a:rPr lang="ru-RU" dirty="0"/>
              <a:t> (особи, яка видала </a:t>
            </a:r>
            <a:r>
              <a:rPr lang="ru-RU" dirty="0" err="1"/>
              <a:t>цінний</a:t>
            </a:r>
            <a:r>
              <a:rPr lang="ru-RU" dirty="0"/>
              <a:t> </a:t>
            </a:r>
            <a:r>
              <a:rPr lang="ru-RU" dirty="0" err="1"/>
              <a:t>папір</a:t>
            </a:r>
            <a:r>
              <a:rPr lang="ru-RU" dirty="0"/>
              <a:t>) і особи, яка </a:t>
            </a:r>
            <a:r>
              <a:rPr lang="ru-RU" dirty="0" err="1"/>
              <a:t>має</a:t>
            </a:r>
            <a:r>
              <a:rPr lang="ru-RU" dirty="0"/>
              <a:t> права на </a:t>
            </a:r>
            <a:r>
              <a:rPr lang="ru-RU" dirty="0" err="1"/>
              <a:t>цінний</a:t>
            </a:r>
            <a:r>
              <a:rPr lang="ru-RU" dirty="0"/>
              <a:t> </a:t>
            </a:r>
            <a:r>
              <a:rPr lang="ru-RU" dirty="0" err="1"/>
              <a:t>папір</a:t>
            </a:r>
            <a:r>
              <a:rPr lang="ru-RU" dirty="0"/>
              <a:t>, та </a:t>
            </a:r>
            <a:r>
              <a:rPr lang="ru-RU" dirty="0" err="1"/>
              <a:t>передбачає</a:t>
            </a:r>
            <a:r>
              <a:rPr lang="ru-RU" dirty="0"/>
              <a:t> </a:t>
            </a:r>
            <a:r>
              <a:rPr lang="ru-RU" dirty="0" err="1"/>
              <a:t>виконання</a:t>
            </a:r>
            <a:r>
              <a:rPr lang="ru-RU" dirty="0"/>
              <a:t> </a:t>
            </a:r>
            <a:r>
              <a:rPr lang="ru-RU" dirty="0" err="1"/>
              <a:t>зобов’язань</a:t>
            </a:r>
            <a:r>
              <a:rPr lang="ru-RU" dirty="0"/>
              <a:t> за таким </a:t>
            </a:r>
            <a:r>
              <a:rPr lang="ru-RU" dirty="0" err="1"/>
              <a:t>цінним</a:t>
            </a:r>
            <a:r>
              <a:rPr lang="ru-RU" dirty="0"/>
              <a:t> </a:t>
            </a:r>
            <a:r>
              <a:rPr lang="ru-RU" dirty="0" err="1"/>
              <a:t>папером</a:t>
            </a:r>
            <a:r>
              <a:rPr lang="ru-RU" dirty="0"/>
              <a:t>, а </a:t>
            </a:r>
            <a:r>
              <a:rPr lang="ru-RU" dirty="0" err="1"/>
              <a:t>також</a:t>
            </a:r>
            <a:r>
              <a:rPr lang="ru-RU" dirty="0"/>
              <a:t> </a:t>
            </a:r>
            <a:r>
              <a:rPr lang="ru-RU" dirty="0" err="1"/>
              <a:t>можливість</a:t>
            </a:r>
            <a:r>
              <a:rPr lang="ru-RU" dirty="0"/>
              <a:t> </a:t>
            </a:r>
            <a:r>
              <a:rPr lang="ru-RU" dirty="0" err="1"/>
              <a:t>передачі</a:t>
            </a:r>
            <a:r>
              <a:rPr lang="ru-RU" dirty="0"/>
              <a:t> прав на </a:t>
            </a:r>
            <a:r>
              <a:rPr lang="ru-RU" dirty="0" err="1"/>
              <a:t>цінний</a:t>
            </a:r>
            <a:r>
              <a:rPr lang="ru-RU" dirty="0"/>
              <a:t> </a:t>
            </a:r>
            <a:r>
              <a:rPr lang="ru-RU" dirty="0" err="1"/>
              <a:t>папір</a:t>
            </a:r>
            <a:r>
              <a:rPr lang="ru-RU" dirty="0"/>
              <a:t> та прав за </a:t>
            </a:r>
            <a:r>
              <a:rPr lang="ru-RU" dirty="0" err="1"/>
              <a:t>цінним</a:t>
            </a:r>
            <a:r>
              <a:rPr lang="ru-RU" dirty="0"/>
              <a:t> </a:t>
            </a:r>
            <a:r>
              <a:rPr lang="ru-RU" dirty="0" err="1"/>
              <a:t>папером</a:t>
            </a:r>
            <a:r>
              <a:rPr lang="ru-RU" dirty="0"/>
              <a:t> </a:t>
            </a:r>
            <a:r>
              <a:rPr lang="ru-RU" dirty="0" err="1"/>
              <a:t>іншим</a:t>
            </a:r>
            <a:r>
              <a:rPr lang="ru-RU" dirty="0"/>
              <a:t> особам.</a:t>
            </a:r>
          </a:p>
          <a:p>
            <a:r>
              <a:rPr lang="ru-RU" dirty="0" err="1"/>
              <a:t>Цінні</a:t>
            </a:r>
            <a:r>
              <a:rPr lang="ru-RU" dirty="0"/>
              <a:t> </a:t>
            </a:r>
            <a:r>
              <a:rPr lang="ru-RU" dirty="0" err="1"/>
              <a:t>папери</a:t>
            </a:r>
            <a:r>
              <a:rPr lang="ru-RU" dirty="0"/>
              <a:t> за порядком </a:t>
            </a:r>
            <a:r>
              <a:rPr lang="ru-RU" dirty="0" err="1"/>
              <a:t>їх</a:t>
            </a:r>
            <a:r>
              <a:rPr lang="ru-RU" dirty="0"/>
              <a:t> </a:t>
            </a:r>
            <a:r>
              <a:rPr lang="ru-RU" dirty="0" err="1"/>
              <a:t>розміщення</a:t>
            </a:r>
            <a:r>
              <a:rPr lang="ru-RU" dirty="0"/>
              <a:t> </a:t>
            </a:r>
            <a:r>
              <a:rPr lang="ru-RU" dirty="0" err="1"/>
              <a:t>або</a:t>
            </a:r>
            <a:r>
              <a:rPr lang="ru-RU" dirty="0"/>
              <a:t> </a:t>
            </a:r>
            <a:r>
              <a:rPr lang="ru-RU" dirty="0" err="1"/>
              <a:t>видачі</a:t>
            </a:r>
            <a:r>
              <a:rPr lang="ru-RU" dirty="0"/>
              <a:t> </a:t>
            </a:r>
            <a:r>
              <a:rPr lang="ru-RU" dirty="0" err="1"/>
              <a:t>поділяються</a:t>
            </a:r>
            <a:r>
              <a:rPr lang="ru-RU" dirty="0"/>
              <a:t> на </a:t>
            </a:r>
            <a:r>
              <a:rPr lang="ru-RU" dirty="0" err="1"/>
              <a:t>емісійні</a:t>
            </a:r>
            <a:r>
              <a:rPr lang="ru-RU" dirty="0"/>
              <a:t> </a:t>
            </a:r>
            <a:r>
              <a:rPr lang="ru-RU" dirty="0" err="1"/>
              <a:t>або</a:t>
            </a:r>
            <a:r>
              <a:rPr lang="ru-RU" dirty="0"/>
              <a:t> </a:t>
            </a:r>
            <a:r>
              <a:rPr lang="ru-RU" dirty="0" err="1"/>
              <a:t>неемісійні</a:t>
            </a:r>
            <a:r>
              <a:rPr lang="ru-RU" dirty="0"/>
              <a:t>.</a:t>
            </a:r>
          </a:p>
          <a:p>
            <a:r>
              <a:rPr lang="ru-RU" b="1" dirty="0" err="1"/>
              <a:t>Емісійні</a:t>
            </a:r>
            <a:r>
              <a:rPr lang="ru-RU" b="1" dirty="0"/>
              <a:t> </a:t>
            </a:r>
            <a:r>
              <a:rPr lang="ru-RU" b="1" dirty="0" err="1"/>
              <a:t>цінні</a:t>
            </a:r>
            <a:r>
              <a:rPr lang="ru-RU" b="1" dirty="0"/>
              <a:t> </a:t>
            </a:r>
            <a:r>
              <a:rPr lang="ru-RU" b="1" dirty="0" err="1"/>
              <a:t>папери</a:t>
            </a:r>
            <a:r>
              <a:rPr lang="ru-RU" b="1" dirty="0"/>
              <a:t> </a:t>
            </a:r>
            <a:r>
              <a:rPr lang="ru-RU" dirty="0"/>
              <a:t>- </a:t>
            </a:r>
            <a:r>
              <a:rPr lang="ru-RU" dirty="0" err="1"/>
              <a:t>це</a:t>
            </a:r>
            <a:r>
              <a:rPr lang="ru-RU" dirty="0"/>
              <a:t> </a:t>
            </a:r>
            <a:r>
              <a:rPr lang="ru-RU" dirty="0" err="1"/>
              <a:t>цінні</a:t>
            </a:r>
            <a:r>
              <a:rPr lang="ru-RU" dirty="0"/>
              <a:t> </a:t>
            </a:r>
            <a:r>
              <a:rPr lang="ru-RU" dirty="0" err="1"/>
              <a:t>папери</a:t>
            </a:r>
            <a:r>
              <a:rPr lang="ru-RU" dirty="0"/>
              <a:t>, </a:t>
            </a:r>
            <a:r>
              <a:rPr lang="ru-RU" dirty="0" err="1"/>
              <a:t>що</a:t>
            </a:r>
            <a:r>
              <a:rPr lang="ru-RU" dirty="0"/>
              <a:t> </a:t>
            </a:r>
            <a:r>
              <a:rPr lang="ru-RU" dirty="0" err="1"/>
              <a:t>посвідчують</a:t>
            </a:r>
            <a:r>
              <a:rPr lang="ru-RU" dirty="0"/>
              <a:t> </a:t>
            </a:r>
            <a:r>
              <a:rPr lang="ru-RU" dirty="0" err="1"/>
              <a:t>однакові</a:t>
            </a:r>
            <a:r>
              <a:rPr lang="ru-RU" dirty="0"/>
              <a:t> права </a:t>
            </a:r>
            <a:r>
              <a:rPr lang="ru-RU" dirty="0" err="1"/>
              <a:t>їх</a:t>
            </a:r>
            <a:r>
              <a:rPr lang="ru-RU" dirty="0"/>
              <a:t> </a:t>
            </a:r>
            <a:r>
              <a:rPr lang="ru-RU" dirty="0" err="1"/>
              <a:t>власників</a:t>
            </a:r>
            <a:r>
              <a:rPr lang="ru-RU" dirty="0"/>
              <a:t> у межах одного </a:t>
            </a:r>
            <a:r>
              <a:rPr lang="ru-RU" dirty="0" err="1"/>
              <a:t>випуску</a:t>
            </a:r>
            <a:r>
              <a:rPr lang="ru-RU" dirty="0"/>
              <a:t> </a:t>
            </a:r>
            <a:r>
              <a:rPr lang="ru-RU" dirty="0" err="1"/>
              <a:t>цінних</a:t>
            </a:r>
            <a:r>
              <a:rPr lang="ru-RU" dirty="0"/>
              <a:t> </a:t>
            </a:r>
            <a:r>
              <a:rPr lang="ru-RU" dirty="0" err="1"/>
              <a:t>паперів</a:t>
            </a:r>
            <a:r>
              <a:rPr lang="ru-RU" dirty="0"/>
              <a:t> </a:t>
            </a:r>
            <a:r>
              <a:rPr lang="ru-RU" dirty="0" err="1"/>
              <a:t>стосовно</a:t>
            </a:r>
            <a:r>
              <a:rPr lang="ru-RU" dirty="0"/>
              <a:t> особи, яка </a:t>
            </a:r>
            <a:r>
              <a:rPr lang="ru-RU" dirty="0" err="1"/>
              <a:t>бере</a:t>
            </a:r>
            <a:r>
              <a:rPr lang="ru-RU" dirty="0"/>
              <a:t> на себе </a:t>
            </a:r>
            <a:r>
              <a:rPr lang="ru-RU" dirty="0" err="1"/>
              <a:t>відповідні</a:t>
            </a:r>
            <a:r>
              <a:rPr lang="ru-RU" dirty="0"/>
              <a:t> </a:t>
            </a:r>
            <a:r>
              <a:rPr lang="ru-RU" dirty="0" err="1"/>
              <a:t>зобов’язання</a:t>
            </a:r>
            <a:r>
              <a:rPr lang="ru-RU" dirty="0"/>
              <a:t> (</a:t>
            </a:r>
            <a:r>
              <a:rPr lang="ru-RU" dirty="0" err="1"/>
              <a:t>емітента</a:t>
            </a:r>
            <a:r>
              <a:rPr lang="ru-RU" dirty="0"/>
              <a:t>).</a:t>
            </a:r>
          </a:p>
          <a:p>
            <a:endParaRPr lang="ru-RU" dirty="0"/>
          </a:p>
        </p:txBody>
      </p:sp>
    </p:spTree>
    <p:extLst>
      <p:ext uri="{BB962C8B-B14F-4D97-AF65-F5344CB8AC3E}">
        <p14:creationId xmlns:p14="http://schemas.microsoft.com/office/powerpoint/2010/main" val="2774804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fontScale="92500" lnSpcReduction="20000"/>
          </a:bodyPr>
          <a:lstStyle/>
          <a:p>
            <a:pPr marL="0" indent="0">
              <a:buNone/>
            </a:pPr>
            <a:r>
              <a:rPr lang="ru-RU" dirty="0"/>
              <a:t>До </a:t>
            </a:r>
            <a:r>
              <a:rPr lang="ru-RU" b="1" dirty="0" err="1"/>
              <a:t>емісійних</a:t>
            </a:r>
            <a:r>
              <a:rPr lang="ru-RU" b="1" dirty="0"/>
              <a:t> </a:t>
            </a:r>
            <a:r>
              <a:rPr lang="ru-RU" b="1" dirty="0" err="1"/>
              <a:t>цінних</a:t>
            </a:r>
            <a:r>
              <a:rPr lang="ru-RU" b="1" dirty="0"/>
              <a:t> </a:t>
            </a:r>
            <a:r>
              <a:rPr lang="ru-RU" b="1" dirty="0" err="1"/>
              <a:t>паперів</a:t>
            </a:r>
            <a:r>
              <a:rPr lang="ru-RU" b="1" dirty="0"/>
              <a:t> </a:t>
            </a:r>
            <a:r>
              <a:rPr lang="ru-RU" dirty="0"/>
              <a:t>належать:</a:t>
            </a:r>
          </a:p>
          <a:p>
            <a:r>
              <a:rPr lang="ru-RU" dirty="0"/>
              <a:t>1) </a:t>
            </a:r>
            <a:r>
              <a:rPr lang="ru-RU" dirty="0" err="1"/>
              <a:t>акції</a:t>
            </a:r>
            <a:r>
              <a:rPr lang="ru-RU" dirty="0"/>
              <a:t>;</a:t>
            </a:r>
          </a:p>
          <a:p>
            <a:r>
              <a:rPr lang="ru-RU" dirty="0"/>
              <a:t>2) </a:t>
            </a:r>
            <a:r>
              <a:rPr lang="ru-RU" dirty="0" err="1"/>
              <a:t>акції</a:t>
            </a:r>
            <a:r>
              <a:rPr lang="ru-RU" dirty="0"/>
              <a:t> </a:t>
            </a:r>
            <a:r>
              <a:rPr lang="ru-RU" dirty="0" err="1"/>
              <a:t>корпоративних</a:t>
            </a:r>
            <a:r>
              <a:rPr lang="ru-RU" dirty="0"/>
              <a:t> </a:t>
            </a:r>
            <a:r>
              <a:rPr lang="ru-RU" dirty="0" err="1"/>
              <a:t>інвестиційних</a:t>
            </a:r>
            <a:r>
              <a:rPr lang="ru-RU" dirty="0"/>
              <a:t> </a:t>
            </a:r>
            <a:r>
              <a:rPr lang="ru-RU" dirty="0" err="1"/>
              <a:t>фондів</a:t>
            </a:r>
            <a:r>
              <a:rPr lang="ru-RU" dirty="0"/>
              <a:t>;</a:t>
            </a:r>
          </a:p>
          <a:p>
            <a:r>
              <a:rPr lang="ru-RU" dirty="0"/>
              <a:t>3) </a:t>
            </a:r>
            <a:r>
              <a:rPr lang="ru-RU" dirty="0" err="1"/>
              <a:t>корпоративні</a:t>
            </a:r>
            <a:r>
              <a:rPr lang="ru-RU" dirty="0"/>
              <a:t> </a:t>
            </a:r>
            <a:r>
              <a:rPr lang="ru-RU" dirty="0" err="1"/>
              <a:t>облігації</a:t>
            </a:r>
            <a:r>
              <a:rPr lang="ru-RU" dirty="0"/>
              <a:t>;</a:t>
            </a:r>
          </a:p>
          <a:p>
            <a:r>
              <a:rPr lang="ru-RU" dirty="0"/>
              <a:t>4) </a:t>
            </a:r>
            <a:r>
              <a:rPr lang="ru-RU" dirty="0" err="1"/>
              <a:t>облігації</a:t>
            </a:r>
            <a:r>
              <a:rPr lang="ru-RU" dirty="0"/>
              <a:t> </a:t>
            </a:r>
            <a:r>
              <a:rPr lang="ru-RU" dirty="0" err="1"/>
              <a:t>місцевих</a:t>
            </a:r>
            <a:r>
              <a:rPr lang="ru-RU" dirty="0"/>
              <a:t> </a:t>
            </a:r>
            <a:r>
              <a:rPr lang="ru-RU" dirty="0" err="1"/>
              <a:t>позик</a:t>
            </a:r>
            <a:r>
              <a:rPr lang="ru-RU" dirty="0"/>
              <a:t>;</a:t>
            </a:r>
          </a:p>
          <a:p>
            <a:r>
              <a:rPr lang="ru-RU" dirty="0"/>
              <a:t>5) </a:t>
            </a:r>
            <a:r>
              <a:rPr lang="ru-RU" dirty="0" err="1"/>
              <a:t>державні</a:t>
            </a:r>
            <a:r>
              <a:rPr lang="ru-RU" dirty="0"/>
              <a:t> </a:t>
            </a:r>
            <a:r>
              <a:rPr lang="ru-RU" dirty="0" err="1"/>
              <a:t>облігації</a:t>
            </a:r>
            <a:r>
              <a:rPr lang="ru-RU" dirty="0"/>
              <a:t> </a:t>
            </a:r>
            <a:r>
              <a:rPr lang="ru-RU" dirty="0" err="1"/>
              <a:t>України</a:t>
            </a:r>
            <a:r>
              <a:rPr lang="ru-RU" dirty="0"/>
              <a:t>;</a:t>
            </a:r>
          </a:p>
          <a:p>
            <a:r>
              <a:rPr lang="ru-RU" dirty="0"/>
              <a:t>6) </a:t>
            </a:r>
            <a:r>
              <a:rPr lang="ru-RU" dirty="0" err="1"/>
              <a:t>облігації</a:t>
            </a:r>
            <a:r>
              <a:rPr lang="ru-RU" dirty="0"/>
              <a:t> </a:t>
            </a:r>
            <a:r>
              <a:rPr lang="ru-RU" dirty="0" err="1"/>
              <a:t>міжнародних</a:t>
            </a:r>
            <a:r>
              <a:rPr lang="ru-RU" dirty="0"/>
              <a:t> </a:t>
            </a:r>
            <a:r>
              <a:rPr lang="ru-RU" dirty="0" err="1"/>
              <a:t>фінансових</a:t>
            </a:r>
            <a:r>
              <a:rPr lang="ru-RU" dirty="0"/>
              <a:t> </a:t>
            </a:r>
            <a:r>
              <a:rPr lang="ru-RU" dirty="0" err="1"/>
              <a:t>організацій</a:t>
            </a:r>
            <a:r>
              <a:rPr lang="ru-RU" dirty="0"/>
              <a:t>;</a:t>
            </a:r>
          </a:p>
          <a:p>
            <a:r>
              <a:rPr lang="ru-RU" dirty="0"/>
              <a:t>7) </a:t>
            </a:r>
            <a:r>
              <a:rPr lang="ru-RU" dirty="0" err="1"/>
              <a:t>депозитні</a:t>
            </a:r>
            <a:r>
              <a:rPr lang="ru-RU" dirty="0"/>
              <a:t> </a:t>
            </a:r>
            <a:r>
              <a:rPr lang="ru-RU" dirty="0" err="1"/>
              <a:t>сертифікати</a:t>
            </a:r>
            <a:r>
              <a:rPr lang="ru-RU" dirty="0"/>
              <a:t> </a:t>
            </a:r>
            <a:r>
              <a:rPr lang="ru-RU" dirty="0" err="1"/>
              <a:t>банків</a:t>
            </a:r>
            <a:r>
              <a:rPr lang="ru-RU" dirty="0"/>
              <a:t>;</a:t>
            </a:r>
          </a:p>
          <a:p>
            <a:r>
              <a:rPr lang="ru-RU" dirty="0"/>
              <a:t>8) </a:t>
            </a:r>
            <a:r>
              <a:rPr lang="ru-RU" dirty="0" err="1"/>
              <a:t>іпотечні</a:t>
            </a:r>
            <a:r>
              <a:rPr lang="ru-RU" dirty="0"/>
              <a:t> </a:t>
            </a:r>
            <a:r>
              <a:rPr lang="ru-RU" dirty="0" err="1"/>
              <a:t>облігації</a:t>
            </a:r>
            <a:r>
              <a:rPr lang="ru-RU" dirty="0"/>
              <a:t>;</a:t>
            </a:r>
          </a:p>
          <a:p>
            <a:r>
              <a:rPr lang="ru-RU" dirty="0"/>
              <a:t>9) </a:t>
            </a:r>
            <a:r>
              <a:rPr lang="ru-RU" dirty="0" err="1"/>
              <a:t>сертифікати</a:t>
            </a:r>
            <a:r>
              <a:rPr lang="ru-RU" dirty="0"/>
              <a:t> </a:t>
            </a:r>
            <a:r>
              <a:rPr lang="ru-RU" dirty="0" err="1"/>
              <a:t>фондів</a:t>
            </a:r>
            <a:r>
              <a:rPr lang="ru-RU" dirty="0"/>
              <a:t> </a:t>
            </a:r>
            <a:r>
              <a:rPr lang="ru-RU" dirty="0" err="1"/>
              <a:t>операцій</a:t>
            </a:r>
            <a:r>
              <a:rPr lang="ru-RU" dirty="0"/>
              <a:t> з </a:t>
            </a:r>
            <a:r>
              <a:rPr lang="ru-RU" dirty="0" err="1"/>
              <a:t>нерухомістю</a:t>
            </a:r>
            <a:r>
              <a:rPr lang="ru-RU" dirty="0"/>
              <a:t> (</a:t>
            </a:r>
            <a:r>
              <a:rPr lang="ru-RU" dirty="0" err="1"/>
              <a:t>далі</a:t>
            </a:r>
            <a:r>
              <a:rPr lang="ru-RU" dirty="0"/>
              <a:t> - </a:t>
            </a:r>
            <a:r>
              <a:rPr lang="ru-RU" dirty="0" err="1"/>
              <a:t>сертифікати</a:t>
            </a:r>
            <a:r>
              <a:rPr lang="ru-RU" dirty="0"/>
              <a:t> ФОН);</a:t>
            </a:r>
          </a:p>
          <a:p>
            <a:r>
              <a:rPr lang="ru-RU" dirty="0"/>
              <a:t>10) </a:t>
            </a:r>
            <a:r>
              <a:rPr lang="ru-RU" dirty="0" err="1"/>
              <a:t>інвестиційні</a:t>
            </a:r>
            <a:r>
              <a:rPr lang="ru-RU" dirty="0"/>
              <a:t> </a:t>
            </a:r>
            <a:r>
              <a:rPr lang="ru-RU" dirty="0" err="1"/>
              <a:t>сертифікати</a:t>
            </a:r>
            <a:r>
              <a:rPr lang="ru-RU" dirty="0"/>
              <a:t>;</a:t>
            </a:r>
          </a:p>
          <a:p>
            <a:r>
              <a:rPr lang="ru-RU" dirty="0"/>
              <a:t>11) </a:t>
            </a:r>
            <a:r>
              <a:rPr lang="ru-RU" dirty="0" err="1"/>
              <a:t>казначейські</a:t>
            </a:r>
            <a:r>
              <a:rPr lang="ru-RU" dirty="0"/>
              <a:t> </a:t>
            </a:r>
            <a:r>
              <a:rPr lang="ru-RU" dirty="0" err="1"/>
              <a:t>зобов’язання</a:t>
            </a:r>
            <a:r>
              <a:rPr lang="ru-RU" dirty="0"/>
              <a:t> </a:t>
            </a:r>
            <a:r>
              <a:rPr lang="ru-RU" dirty="0" err="1"/>
              <a:t>України</a:t>
            </a:r>
            <a:r>
              <a:rPr lang="ru-RU" dirty="0"/>
              <a:t>;</a:t>
            </a:r>
          </a:p>
          <a:p>
            <a:r>
              <a:rPr lang="ru-RU" dirty="0"/>
              <a:t>12) </a:t>
            </a:r>
            <a:r>
              <a:rPr lang="ru-RU" dirty="0" err="1"/>
              <a:t>державні</a:t>
            </a:r>
            <a:r>
              <a:rPr lang="ru-RU" dirty="0"/>
              <a:t> </a:t>
            </a:r>
            <a:r>
              <a:rPr lang="ru-RU" dirty="0" err="1"/>
              <a:t>деривативи</a:t>
            </a:r>
            <a:r>
              <a:rPr lang="ru-RU" dirty="0"/>
              <a:t>;</a:t>
            </a:r>
          </a:p>
          <a:p>
            <a:r>
              <a:rPr lang="ru-RU" dirty="0"/>
              <a:t>13) </a:t>
            </a:r>
            <a:r>
              <a:rPr lang="ru-RU" dirty="0" err="1"/>
              <a:t>опціонні</a:t>
            </a:r>
            <a:r>
              <a:rPr lang="ru-RU" dirty="0"/>
              <a:t> </a:t>
            </a:r>
            <a:r>
              <a:rPr lang="ru-RU" dirty="0" err="1"/>
              <a:t>сертифікати</a:t>
            </a:r>
            <a:r>
              <a:rPr lang="ru-RU" dirty="0"/>
              <a:t>;</a:t>
            </a:r>
          </a:p>
          <a:p>
            <a:r>
              <a:rPr lang="ru-RU" dirty="0"/>
              <a:t>14) </a:t>
            </a:r>
            <a:r>
              <a:rPr lang="ru-RU" dirty="0" err="1"/>
              <a:t>фондові</a:t>
            </a:r>
            <a:r>
              <a:rPr lang="ru-RU" dirty="0"/>
              <a:t> </a:t>
            </a:r>
            <a:r>
              <a:rPr lang="ru-RU" dirty="0" err="1"/>
              <a:t>варанти</a:t>
            </a:r>
            <a:r>
              <a:rPr lang="ru-RU" dirty="0"/>
              <a:t>;</a:t>
            </a:r>
          </a:p>
          <a:p>
            <a:r>
              <a:rPr lang="ru-RU" dirty="0"/>
              <a:t>15) </a:t>
            </a:r>
            <a:r>
              <a:rPr lang="ru-RU" dirty="0" err="1"/>
              <a:t>кредитні</a:t>
            </a:r>
            <a:r>
              <a:rPr lang="ru-RU" dirty="0"/>
              <a:t> </a:t>
            </a:r>
            <a:r>
              <a:rPr lang="ru-RU" dirty="0" err="1"/>
              <a:t>ноти</a:t>
            </a:r>
            <a:r>
              <a:rPr lang="ru-RU" dirty="0"/>
              <a:t>;</a:t>
            </a:r>
          </a:p>
          <a:p>
            <a:r>
              <a:rPr lang="ru-RU" dirty="0"/>
              <a:t>16) </a:t>
            </a:r>
            <a:r>
              <a:rPr lang="ru-RU" dirty="0" err="1"/>
              <a:t>депозитарні</a:t>
            </a:r>
            <a:r>
              <a:rPr lang="ru-RU" dirty="0"/>
              <a:t> </a:t>
            </a:r>
            <a:r>
              <a:rPr lang="ru-RU" dirty="0" err="1"/>
              <a:t>розписки</a:t>
            </a:r>
            <a:r>
              <a:rPr lang="ru-RU" dirty="0" smtClean="0"/>
              <a:t>.</a:t>
            </a:r>
            <a:endParaRPr lang="ru-RU" dirty="0"/>
          </a:p>
        </p:txBody>
      </p:sp>
    </p:spTree>
    <p:extLst>
      <p:ext uri="{BB962C8B-B14F-4D97-AF65-F5344CB8AC3E}">
        <p14:creationId xmlns:p14="http://schemas.microsoft.com/office/powerpoint/2010/main" val="658634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fontScale="92500" lnSpcReduction="20000"/>
          </a:bodyPr>
          <a:lstStyle/>
          <a:p>
            <a:pPr marL="0" indent="0">
              <a:buNone/>
            </a:pPr>
            <a:r>
              <a:rPr lang="ru-RU" b="1" dirty="0" err="1"/>
              <a:t>Цінні</a:t>
            </a:r>
            <a:r>
              <a:rPr lang="ru-RU" b="1" dirty="0"/>
              <a:t> </a:t>
            </a:r>
            <a:r>
              <a:rPr lang="ru-RU" b="1" dirty="0" err="1"/>
              <a:t>папери</a:t>
            </a:r>
            <a:r>
              <a:rPr lang="ru-RU" b="1" dirty="0"/>
              <a:t> </a:t>
            </a:r>
            <a:r>
              <a:rPr lang="ru-RU" dirty="0" err="1"/>
              <a:t>існують</a:t>
            </a:r>
            <a:r>
              <a:rPr lang="ru-RU" dirty="0"/>
              <a:t> в </a:t>
            </a:r>
            <a:r>
              <a:rPr lang="ru-RU" b="1" dirty="0" err="1"/>
              <a:t>електронній</a:t>
            </a:r>
            <a:r>
              <a:rPr lang="ru-RU" b="1" dirty="0"/>
              <a:t> (</a:t>
            </a:r>
            <a:r>
              <a:rPr lang="ru-RU" b="1" dirty="0" err="1"/>
              <a:t>електронні</a:t>
            </a:r>
            <a:r>
              <a:rPr lang="ru-RU" b="1" dirty="0"/>
              <a:t> </a:t>
            </a:r>
            <a:r>
              <a:rPr lang="ru-RU" b="1" dirty="0" err="1"/>
              <a:t>цінні</a:t>
            </a:r>
            <a:r>
              <a:rPr lang="ru-RU" b="1" dirty="0"/>
              <a:t> </a:t>
            </a:r>
            <a:r>
              <a:rPr lang="ru-RU" b="1" dirty="0" err="1"/>
              <a:t>папери</a:t>
            </a:r>
            <a:r>
              <a:rPr lang="ru-RU" b="1" dirty="0"/>
              <a:t>) </a:t>
            </a:r>
            <a:r>
              <a:rPr lang="ru-RU" dirty="0"/>
              <a:t>та </a:t>
            </a:r>
            <a:r>
              <a:rPr lang="ru-RU" b="1" dirty="0" err="1"/>
              <a:t>паперовій</a:t>
            </a:r>
            <a:r>
              <a:rPr lang="ru-RU" b="1" dirty="0"/>
              <a:t> (</a:t>
            </a:r>
            <a:r>
              <a:rPr lang="ru-RU" b="1" dirty="0" err="1"/>
              <a:t>паперові</a:t>
            </a:r>
            <a:r>
              <a:rPr lang="ru-RU" b="1" dirty="0"/>
              <a:t> </a:t>
            </a:r>
            <a:r>
              <a:rPr lang="ru-RU" b="1" dirty="0" err="1"/>
              <a:t>цінні</a:t>
            </a:r>
            <a:r>
              <a:rPr lang="ru-RU" b="1" dirty="0"/>
              <a:t> </a:t>
            </a:r>
            <a:r>
              <a:rPr lang="ru-RU" b="1" dirty="0" err="1"/>
              <a:t>папери</a:t>
            </a:r>
            <a:r>
              <a:rPr lang="ru-RU" b="1" dirty="0"/>
              <a:t>) </a:t>
            </a:r>
            <a:r>
              <a:rPr lang="ru-RU" dirty="0"/>
              <a:t>формах.</a:t>
            </a:r>
          </a:p>
          <a:p>
            <a:r>
              <a:rPr lang="ru-RU" b="1" dirty="0" err="1"/>
              <a:t>Електронний</a:t>
            </a:r>
            <a:r>
              <a:rPr lang="ru-RU" b="1" dirty="0"/>
              <a:t> </a:t>
            </a:r>
            <a:r>
              <a:rPr lang="ru-RU" b="1" dirty="0" err="1"/>
              <a:t>цінний</a:t>
            </a:r>
            <a:r>
              <a:rPr lang="ru-RU" b="1" dirty="0"/>
              <a:t> </a:t>
            </a:r>
            <a:r>
              <a:rPr lang="ru-RU" b="1" dirty="0" err="1"/>
              <a:t>папір</a:t>
            </a:r>
            <a:r>
              <a:rPr lang="ru-RU" b="1" dirty="0"/>
              <a:t> </a:t>
            </a:r>
            <a:r>
              <a:rPr lang="ru-RU" dirty="0" err="1"/>
              <a:t>відображається</a:t>
            </a:r>
            <a:r>
              <a:rPr lang="ru-RU" dirty="0"/>
              <a:t> у </a:t>
            </a:r>
            <a:r>
              <a:rPr lang="ru-RU" dirty="0" err="1"/>
              <a:t>вигляді</a:t>
            </a:r>
            <a:r>
              <a:rPr lang="ru-RU" dirty="0"/>
              <a:t> </a:t>
            </a:r>
            <a:r>
              <a:rPr lang="ru-RU" dirty="0" err="1"/>
              <a:t>облікового</a:t>
            </a:r>
            <a:r>
              <a:rPr lang="ru-RU" dirty="0"/>
              <a:t> </a:t>
            </a:r>
            <a:r>
              <a:rPr lang="ru-RU" dirty="0" err="1"/>
              <a:t>запису</a:t>
            </a:r>
            <a:r>
              <a:rPr lang="ru-RU" dirty="0"/>
              <a:t> на </a:t>
            </a:r>
            <a:r>
              <a:rPr lang="ru-RU" dirty="0" err="1"/>
              <a:t>рахунку</a:t>
            </a:r>
            <a:r>
              <a:rPr lang="ru-RU" dirty="0"/>
              <a:t> в </a:t>
            </a:r>
            <a:r>
              <a:rPr lang="ru-RU" dirty="0" err="1"/>
              <a:t>цінних</a:t>
            </a:r>
            <a:r>
              <a:rPr lang="ru-RU" dirty="0"/>
              <a:t> </a:t>
            </a:r>
            <a:r>
              <a:rPr lang="ru-RU" dirty="0" err="1"/>
              <a:t>паперах</a:t>
            </a:r>
            <a:r>
              <a:rPr lang="ru-RU" dirty="0"/>
              <a:t> у </a:t>
            </a:r>
            <a:r>
              <a:rPr lang="ru-RU" dirty="0" err="1"/>
              <a:t>системі</a:t>
            </a:r>
            <a:r>
              <a:rPr lang="ru-RU" dirty="0"/>
              <a:t> депозитарного </a:t>
            </a:r>
            <a:r>
              <a:rPr lang="ru-RU" dirty="0" err="1"/>
              <a:t>обліку</a:t>
            </a:r>
            <a:r>
              <a:rPr lang="ru-RU" dirty="0"/>
              <a:t> </a:t>
            </a:r>
            <a:r>
              <a:rPr lang="ru-RU" dirty="0" err="1"/>
              <a:t>цінних</a:t>
            </a:r>
            <a:r>
              <a:rPr lang="ru-RU" dirty="0"/>
              <a:t> </a:t>
            </a:r>
            <a:r>
              <a:rPr lang="ru-RU" dirty="0" err="1"/>
              <a:t>паперів</a:t>
            </a:r>
            <a:r>
              <a:rPr lang="ru-RU" dirty="0"/>
              <a:t>.</a:t>
            </a:r>
          </a:p>
          <a:p>
            <a:r>
              <a:rPr lang="ru-RU" b="1" dirty="0" err="1"/>
              <a:t>Паперовий</a:t>
            </a:r>
            <a:r>
              <a:rPr lang="ru-RU" b="1" dirty="0"/>
              <a:t> </a:t>
            </a:r>
            <a:r>
              <a:rPr lang="ru-RU" b="1" dirty="0" err="1"/>
              <a:t>цінний</a:t>
            </a:r>
            <a:r>
              <a:rPr lang="ru-RU" b="1" dirty="0"/>
              <a:t> </a:t>
            </a:r>
            <a:r>
              <a:rPr lang="ru-RU" b="1" dirty="0" err="1"/>
              <a:t>папір</a:t>
            </a:r>
            <a:r>
              <a:rPr lang="ru-RU" b="1" dirty="0"/>
              <a:t> </a:t>
            </a:r>
            <a:r>
              <a:rPr lang="ru-RU" dirty="0" err="1"/>
              <a:t>оформлюється</a:t>
            </a:r>
            <a:r>
              <a:rPr lang="ru-RU" dirty="0"/>
              <a:t> на </a:t>
            </a:r>
            <a:r>
              <a:rPr lang="ru-RU" dirty="0" err="1"/>
              <a:t>матеріальному</a:t>
            </a:r>
            <a:r>
              <a:rPr lang="ru-RU" dirty="0"/>
              <a:t> </a:t>
            </a:r>
            <a:r>
              <a:rPr lang="ru-RU" dirty="0" err="1"/>
              <a:t>носії</a:t>
            </a:r>
            <a:r>
              <a:rPr lang="ru-RU" dirty="0"/>
              <a:t> як документ, </a:t>
            </a:r>
            <a:r>
              <a:rPr lang="ru-RU" dirty="0" err="1"/>
              <a:t>що</a:t>
            </a:r>
            <a:r>
              <a:rPr lang="ru-RU" dirty="0"/>
              <a:t> </a:t>
            </a:r>
            <a:r>
              <a:rPr lang="ru-RU" dirty="0" err="1"/>
              <a:t>містить</a:t>
            </a:r>
            <a:r>
              <a:rPr lang="ru-RU" dirty="0"/>
              <a:t> </a:t>
            </a:r>
            <a:r>
              <a:rPr lang="ru-RU" dirty="0" err="1"/>
              <a:t>найменування</a:t>
            </a:r>
            <a:r>
              <a:rPr lang="ru-RU" dirty="0"/>
              <a:t> виду </a:t>
            </a:r>
            <a:r>
              <a:rPr lang="ru-RU" dirty="0" err="1"/>
              <a:t>цінного</a:t>
            </a:r>
            <a:r>
              <a:rPr lang="ru-RU" dirty="0"/>
              <a:t> </a:t>
            </a:r>
            <a:r>
              <a:rPr lang="ru-RU" dirty="0" err="1"/>
              <a:t>папера</a:t>
            </a:r>
            <a:r>
              <a:rPr lang="ru-RU" dirty="0"/>
              <a:t>, а </a:t>
            </a:r>
            <a:r>
              <a:rPr lang="ru-RU" dirty="0" err="1"/>
              <a:t>також</a:t>
            </a:r>
            <a:r>
              <a:rPr lang="ru-RU" dirty="0"/>
              <a:t> </a:t>
            </a:r>
            <a:r>
              <a:rPr lang="ru-RU" dirty="0" err="1"/>
              <a:t>визначені</a:t>
            </a:r>
            <a:r>
              <a:rPr lang="ru-RU" dirty="0"/>
              <a:t> </a:t>
            </a:r>
            <a:r>
              <a:rPr lang="ru-RU" dirty="0" err="1"/>
              <a:t>законодавством</a:t>
            </a:r>
            <a:r>
              <a:rPr lang="ru-RU" dirty="0"/>
              <a:t> </a:t>
            </a:r>
            <a:r>
              <a:rPr lang="ru-RU" dirty="0" err="1"/>
              <a:t>реквізити</a:t>
            </a:r>
            <a:r>
              <a:rPr lang="ru-RU" dirty="0"/>
              <a:t>.</a:t>
            </a:r>
          </a:p>
          <a:p>
            <a:pPr marL="0" indent="0">
              <a:buNone/>
            </a:pPr>
            <a:r>
              <a:rPr lang="ru-RU" b="1" dirty="0" err="1"/>
              <a:t>Цінні</a:t>
            </a:r>
            <a:r>
              <a:rPr lang="ru-RU" b="1" dirty="0"/>
              <a:t> </a:t>
            </a:r>
            <a:r>
              <a:rPr lang="ru-RU" b="1" dirty="0" err="1"/>
              <a:t>папери</a:t>
            </a:r>
            <a:r>
              <a:rPr lang="ru-RU" b="1" dirty="0"/>
              <a:t> за формою </a:t>
            </a:r>
            <a:r>
              <a:rPr lang="ru-RU" b="1" dirty="0" err="1"/>
              <a:t>випуску</a:t>
            </a:r>
            <a:r>
              <a:rPr lang="ru-RU" b="1" dirty="0"/>
              <a:t> </a:t>
            </a:r>
            <a:r>
              <a:rPr lang="ru-RU" dirty="0"/>
              <a:t>(</a:t>
            </a:r>
            <a:r>
              <a:rPr lang="ru-RU" dirty="0" err="1"/>
              <a:t>видачі</a:t>
            </a:r>
            <a:r>
              <a:rPr lang="ru-RU" dirty="0"/>
              <a:t>) </a:t>
            </a:r>
            <a:r>
              <a:rPr lang="ru-RU" dirty="0" err="1"/>
              <a:t>можуть</a:t>
            </a:r>
            <a:r>
              <a:rPr lang="ru-RU" dirty="0"/>
              <a:t> бути </a:t>
            </a:r>
            <a:r>
              <a:rPr lang="ru-RU" b="1" dirty="0"/>
              <a:t>на </a:t>
            </a:r>
            <a:r>
              <a:rPr lang="ru-RU" b="1" dirty="0" err="1"/>
              <a:t>пред’явника</a:t>
            </a:r>
            <a:r>
              <a:rPr lang="ru-RU" dirty="0"/>
              <a:t>, </a:t>
            </a:r>
            <a:r>
              <a:rPr lang="ru-RU" b="1" dirty="0" err="1"/>
              <a:t>іменні</a:t>
            </a:r>
            <a:r>
              <a:rPr lang="ru-RU" dirty="0"/>
              <a:t> </a:t>
            </a:r>
            <a:r>
              <a:rPr lang="ru-RU" dirty="0" err="1"/>
              <a:t>або</a:t>
            </a:r>
            <a:r>
              <a:rPr lang="ru-RU" dirty="0"/>
              <a:t> </a:t>
            </a:r>
            <a:r>
              <a:rPr lang="ru-RU" b="1" dirty="0" err="1"/>
              <a:t>ордерні</a:t>
            </a:r>
            <a:r>
              <a:rPr lang="ru-RU" dirty="0"/>
              <a:t>.</a:t>
            </a:r>
          </a:p>
          <a:p>
            <a:pPr marL="0" indent="0">
              <a:buNone/>
            </a:pPr>
            <a:r>
              <a:rPr lang="ru-RU" dirty="0"/>
              <a:t>Права на </a:t>
            </a:r>
            <a:r>
              <a:rPr lang="ru-RU" dirty="0" err="1"/>
              <a:t>цінний</a:t>
            </a:r>
            <a:r>
              <a:rPr lang="ru-RU" dirty="0"/>
              <a:t> </a:t>
            </a:r>
            <a:r>
              <a:rPr lang="ru-RU" dirty="0" err="1"/>
              <a:t>папір</a:t>
            </a:r>
            <a:r>
              <a:rPr lang="ru-RU" dirty="0"/>
              <a:t> та права за </a:t>
            </a:r>
            <a:r>
              <a:rPr lang="ru-RU" dirty="0" err="1"/>
              <a:t>цінним</a:t>
            </a:r>
            <a:r>
              <a:rPr lang="ru-RU" dirty="0"/>
              <a:t> </a:t>
            </a:r>
            <a:r>
              <a:rPr lang="ru-RU" dirty="0" err="1"/>
              <a:t>папером</a:t>
            </a:r>
            <a:r>
              <a:rPr lang="ru-RU" dirty="0"/>
              <a:t>, </a:t>
            </a:r>
            <a:r>
              <a:rPr lang="ru-RU" dirty="0" err="1"/>
              <a:t>що</a:t>
            </a:r>
            <a:r>
              <a:rPr lang="ru-RU" dirty="0"/>
              <a:t> </a:t>
            </a:r>
            <a:r>
              <a:rPr lang="ru-RU" dirty="0" err="1"/>
              <a:t>існує</a:t>
            </a:r>
            <a:r>
              <a:rPr lang="ru-RU" dirty="0"/>
              <a:t> в </a:t>
            </a:r>
            <a:r>
              <a:rPr lang="ru-RU" dirty="0" err="1"/>
              <a:t>паперовій</a:t>
            </a:r>
            <a:r>
              <a:rPr lang="ru-RU" dirty="0"/>
              <a:t> </a:t>
            </a:r>
            <a:r>
              <a:rPr lang="ru-RU" dirty="0" err="1"/>
              <a:t>формі</a:t>
            </a:r>
            <a:r>
              <a:rPr lang="ru-RU" dirty="0"/>
              <a:t>, належать:</a:t>
            </a:r>
          </a:p>
          <a:p>
            <a:r>
              <a:rPr lang="ru-RU" dirty="0"/>
              <a:t>1) </a:t>
            </a:r>
            <a:r>
              <a:rPr lang="ru-RU" dirty="0" err="1"/>
              <a:t>пред’явникові</a:t>
            </a:r>
            <a:r>
              <a:rPr lang="ru-RU" dirty="0"/>
              <a:t> </a:t>
            </a:r>
            <a:r>
              <a:rPr lang="ru-RU" dirty="0" err="1"/>
              <a:t>цінного</a:t>
            </a:r>
            <a:r>
              <a:rPr lang="ru-RU" dirty="0"/>
              <a:t> </a:t>
            </a:r>
            <a:r>
              <a:rPr lang="ru-RU" dirty="0" err="1"/>
              <a:t>папера</a:t>
            </a:r>
            <a:r>
              <a:rPr lang="ru-RU" dirty="0"/>
              <a:t> (</a:t>
            </a:r>
            <a:r>
              <a:rPr lang="ru-RU" b="1" dirty="0" err="1"/>
              <a:t>цінний</a:t>
            </a:r>
            <a:r>
              <a:rPr lang="ru-RU" b="1" dirty="0"/>
              <a:t> </a:t>
            </a:r>
            <a:r>
              <a:rPr lang="ru-RU" b="1" dirty="0" err="1"/>
              <a:t>папір</a:t>
            </a:r>
            <a:r>
              <a:rPr lang="ru-RU" b="1" dirty="0"/>
              <a:t> на </a:t>
            </a:r>
            <a:r>
              <a:rPr lang="ru-RU" b="1" dirty="0" err="1"/>
              <a:t>пред’явника</a:t>
            </a:r>
            <a:r>
              <a:rPr lang="ru-RU" dirty="0"/>
              <a:t>);</a:t>
            </a:r>
          </a:p>
          <a:p>
            <a:r>
              <a:rPr lang="ru-RU" dirty="0"/>
              <a:t>2) </a:t>
            </a:r>
            <a:r>
              <a:rPr lang="ru-RU" dirty="0" err="1"/>
              <a:t>особі</a:t>
            </a:r>
            <a:r>
              <a:rPr lang="ru-RU" dirty="0"/>
              <a:t>, </a:t>
            </a:r>
            <a:r>
              <a:rPr lang="ru-RU" dirty="0" err="1"/>
              <a:t>зазначеній</a:t>
            </a:r>
            <a:r>
              <a:rPr lang="ru-RU" dirty="0"/>
              <a:t> у </a:t>
            </a:r>
            <a:r>
              <a:rPr lang="ru-RU" dirty="0" err="1"/>
              <a:t>цінному</a:t>
            </a:r>
            <a:r>
              <a:rPr lang="ru-RU" dirty="0"/>
              <a:t> </a:t>
            </a:r>
            <a:r>
              <a:rPr lang="ru-RU" dirty="0" err="1"/>
              <a:t>папері</a:t>
            </a:r>
            <a:r>
              <a:rPr lang="ru-RU" dirty="0"/>
              <a:t> (</a:t>
            </a:r>
            <a:r>
              <a:rPr lang="ru-RU" b="1" dirty="0" err="1"/>
              <a:t>іменний</a:t>
            </a:r>
            <a:r>
              <a:rPr lang="ru-RU" b="1" dirty="0"/>
              <a:t> </a:t>
            </a:r>
            <a:r>
              <a:rPr lang="ru-RU" b="1" dirty="0" err="1"/>
              <a:t>цінний</a:t>
            </a:r>
            <a:r>
              <a:rPr lang="ru-RU" b="1" dirty="0"/>
              <a:t> </a:t>
            </a:r>
            <a:r>
              <a:rPr lang="ru-RU" b="1" dirty="0" err="1"/>
              <a:t>папір</a:t>
            </a:r>
            <a:r>
              <a:rPr lang="ru-RU" dirty="0"/>
              <a:t>);</a:t>
            </a:r>
          </a:p>
          <a:p>
            <a:r>
              <a:rPr lang="ru-RU" dirty="0"/>
              <a:t>3) </a:t>
            </a:r>
            <a:r>
              <a:rPr lang="ru-RU" dirty="0" err="1"/>
              <a:t>особі</a:t>
            </a:r>
            <a:r>
              <a:rPr lang="ru-RU" dirty="0"/>
              <a:t>, </a:t>
            </a:r>
            <a:r>
              <a:rPr lang="ru-RU" dirty="0" err="1"/>
              <a:t>зазначеній</a:t>
            </a:r>
            <a:r>
              <a:rPr lang="ru-RU" dirty="0"/>
              <a:t> у </a:t>
            </a:r>
            <a:r>
              <a:rPr lang="ru-RU" dirty="0" err="1"/>
              <a:t>цінному</a:t>
            </a:r>
            <a:r>
              <a:rPr lang="ru-RU" dirty="0"/>
              <a:t> </a:t>
            </a:r>
            <a:r>
              <a:rPr lang="ru-RU" dirty="0" err="1"/>
              <a:t>папері</a:t>
            </a:r>
            <a:r>
              <a:rPr lang="ru-RU" dirty="0"/>
              <a:t>, яка </a:t>
            </a:r>
            <a:r>
              <a:rPr lang="ru-RU" dirty="0" err="1"/>
              <a:t>може</a:t>
            </a:r>
            <a:r>
              <a:rPr lang="ru-RU" dirty="0"/>
              <a:t> сама </a:t>
            </a:r>
            <a:r>
              <a:rPr lang="ru-RU" dirty="0" err="1"/>
              <a:t>реалізувати</a:t>
            </a:r>
            <a:r>
              <a:rPr lang="ru-RU" dirty="0"/>
              <a:t> </a:t>
            </a:r>
            <a:r>
              <a:rPr lang="ru-RU" dirty="0" err="1"/>
              <a:t>такі</a:t>
            </a:r>
            <a:r>
              <a:rPr lang="ru-RU" dirty="0"/>
              <a:t> права </a:t>
            </a:r>
            <a:r>
              <a:rPr lang="ru-RU" dirty="0" err="1"/>
              <a:t>або</a:t>
            </a:r>
            <a:r>
              <a:rPr lang="ru-RU" dirty="0"/>
              <a:t> </a:t>
            </a:r>
            <a:r>
              <a:rPr lang="ru-RU" dirty="0" err="1"/>
              <a:t>призначити</a:t>
            </a:r>
            <a:r>
              <a:rPr lang="ru-RU" dirty="0"/>
              <a:t> </a:t>
            </a:r>
            <a:r>
              <a:rPr lang="ru-RU" dirty="0" err="1"/>
              <a:t>своїм</a:t>
            </a:r>
            <a:r>
              <a:rPr lang="ru-RU" dirty="0"/>
              <a:t> наказом </a:t>
            </a:r>
            <a:r>
              <a:rPr lang="ru-RU" dirty="0" err="1"/>
              <a:t>іншу</a:t>
            </a:r>
            <a:r>
              <a:rPr lang="ru-RU" dirty="0"/>
              <a:t> </a:t>
            </a:r>
            <a:r>
              <a:rPr lang="ru-RU" dirty="0" err="1"/>
              <a:t>уповноважену</a:t>
            </a:r>
            <a:r>
              <a:rPr lang="ru-RU" dirty="0"/>
              <a:t> особу (</a:t>
            </a:r>
            <a:r>
              <a:rPr lang="ru-RU" b="1" dirty="0" err="1"/>
              <a:t>ордерний</a:t>
            </a:r>
            <a:r>
              <a:rPr lang="ru-RU" b="1" dirty="0"/>
              <a:t> </a:t>
            </a:r>
            <a:r>
              <a:rPr lang="ru-RU" b="1" dirty="0" err="1"/>
              <a:t>цінний</a:t>
            </a:r>
            <a:r>
              <a:rPr lang="ru-RU" b="1" dirty="0"/>
              <a:t> </a:t>
            </a:r>
            <a:r>
              <a:rPr lang="ru-RU" b="1" dirty="0" err="1"/>
              <a:t>папір</a:t>
            </a:r>
            <a:r>
              <a:rPr lang="ru-RU" dirty="0"/>
              <a:t>). При </a:t>
            </a:r>
            <a:r>
              <a:rPr lang="ru-RU" dirty="0" err="1"/>
              <a:t>цьому</a:t>
            </a:r>
            <a:r>
              <a:rPr lang="ru-RU" dirty="0"/>
              <a:t> </a:t>
            </a:r>
            <a:r>
              <a:rPr lang="ru-RU" dirty="0" err="1"/>
              <a:t>такий</a:t>
            </a:r>
            <a:r>
              <a:rPr lang="ru-RU" dirty="0"/>
              <a:t> наказ (</a:t>
            </a:r>
            <a:r>
              <a:rPr lang="ru-RU" dirty="0" err="1"/>
              <a:t>індосамент</a:t>
            </a:r>
            <a:r>
              <a:rPr lang="ru-RU" dirty="0"/>
              <a:t>) </a:t>
            </a:r>
            <a:r>
              <a:rPr lang="ru-RU" dirty="0" err="1"/>
              <a:t>може</a:t>
            </a:r>
            <a:r>
              <a:rPr lang="ru-RU" dirty="0"/>
              <a:t> бути </a:t>
            </a:r>
            <a:r>
              <a:rPr lang="ru-RU" dirty="0" err="1"/>
              <a:t>повним</a:t>
            </a:r>
            <a:r>
              <a:rPr lang="ru-RU" dirty="0"/>
              <a:t> (</a:t>
            </a:r>
            <a:r>
              <a:rPr lang="ru-RU" dirty="0" err="1"/>
              <a:t>із</a:t>
            </a:r>
            <a:r>
              <a:rPr lang="ru-RU" dirty="0"/>
              <a:t> </a:t>
            </a:r>
            <a:r>
              <a:rPr lang="ru-RU" dirty="0" err="1"/>
              <a:t>зазначенням</a:t>
            </a:r>
            <a:r>
              <a:rPr lang="ru-RU" dirty="0"/>
              <a:t> </a:t>
            </a:r>
            <a:r>
              <a:rPr lang="ru-RU" dirty="0" err="1"/>
              <a:t>імені</a:t>
            </a:r>
            <a:r>
              <a:rPr lang="ru-RU" dirty="0"/>
              <a:t> особи, </a:t>
            </a:r>
            <a:r>
              <a:rPr lang="ru-RU" dirty="0" err="1"/>
              <a:t>якій</a:t>
            </a:r>
            <a:r>
              <a:rPr lang="ru-RU" dirty="0"/>
              <a:t> </a:t>
            </a:r>
            <a:r>
              <a:rPr lang="ru-RU" dirty="0" err="1"/>
              <a:t>передаються</a:t>
            </a:r>
            <a:r>
              <a:rPr lang="ru-RU" dirty="0"/>
              <a:t> права за таким </a:t>
            </a:r>
            <a:r>
              <a:rPr lang="ru-RU" dirty="0" err="1"/>
              <a:t>ордерним</a:t>
            </a:r>
            <a:r>
              <a:rPr lang="ru-RU" dirty="0"/>
              <a:t> </a:t>
            </a:r>
            <a:r>
              <a:rPr lang="ru-RU" dirty="0" err="1"/>
              <a:t>цінним</a:t>
            </a:r>
            <a:r>
              <a:rPr lang="ru-RU" dirty="0"/>
              <a:t> </a:t>
            </a:r>
            <a:r>
              <a:rPr lang="ru-RU" dirty="0" err="1"/>
              <a:t>папером</a:t>
            </a:r>
            <a:r>
              <a:rPr lang="ru-RU" dirty="0"/>
              <a:t>) </a:t>
            </a:r>
            <a:r>
              <a:rPr lang="ru-RU" dirty="0" err="1"/>
              <a:t>або</a:t>
            </a:r>
            <a:r>
              <a:rPr lang="ru-RU" dirty="0"/>
              <a:t> </a:t>
            </a:r>
            <a:r>
              <a:rPr lang="ru-RU" dirty="0" err="1"/>
              <a:t>бланковим</a:t>
            </a:r>
            <a:r>
              <a:rPr lang="ru-RU" dirty="0"/>
              <a:t> (без </a:t>
            </a:r>
            <a:r>
              <a:rPr lang="ru-RU" dirty="0" err="1"/>
              <a:t>зазначення</a:t>
            </a:r>
            <a:r>
              <a:rPr lang="ru-RU" dirty="0"/>
              <a:t> </a:t>
            </a:r>
            <a:r>
              <a:rPr lang="ru-RU" dirty="0" err="1"/>
              <a:t>імені</a:t>
            </a:r>
            <a:r>
              <a:rPr lang="ru-RU" dirty="0"/>
              <a:t> особи, </a:t>
            </a:r>
            <a:r>
              <a:rPr lang="ru-RU" dirty="0" err="1"/>
              <a:t>якій</a:t>
            </a:r>
            <a:r>
              <a:rPr lang="ru-RU" dirty="0"/>
              <a:t> </a:t>
            </a:r>
            <a:r>
              <a:rPr lang="ru-RU" dirty="0" err="1"/>
              <a:t>передаються</a:t>
            </a:r>
            <a:r>
              <a:rPr lang="ru-RU" dirty="0"/>
              <a:t> права за таким </a:t>
            </a:r>
            <a:r>
              <a:rPr lang="ru-RU" dirty="0" err="1"/>
              <a:t>ордерним</a:t>
            </a:r>
            <a:r>
              <a:rPr lang="ru-RU" dirty="0"/>
              <a:t> </a:t>
            </a:r>
            <a:r>
              <a:rPr lang="ru-RU" dirty="0" err="1"/>
              <a:t>цінним</a:t>
            </a:r>
            <a:r>
              <a:rPr lang="ru-RU" dirty="0"/>
              <a:t> </a:t>
            </a:r>
            <a:r>
              <a:rPr lang="ru-RU" dirty="0" err="1"/>
              <a:t>папером</a:t>
            </a:r>
            <a:r>
              <a:rPr lang="ru-RU" dirty="0"/>
              <a:t>).</a:t>
            </a:r>
          </a:p>
          <a:p>
            <a:pPr marL="0" indent="0">
              <a:buNone/>
            </a:pPr>
            <a:r>
              <a:rPr lang="ru-RU" dirty="0"/>
              <a:t>Права на </a:t>
            </a:r>
            <a:r>
              <a:rPr lang="ru-RU" dirty="0" err="1"/>
              <a:t>цінний</a:t>
            </a:r>
            <a:r>
              <a:rPr lang="ru-RU" dirty="0"/>
              <a:t> </a:t>
            </a:r>
            <a:r>
              <a:rPr lang="ru-RU" dirty="0" err="1"/>
              <a:t>папір</a:t>
            </a:r>
            <a:r>
              <a:rPr lang="ru-RU" dirty="0"/>
              <a:t> та права за </a:t>
            </a:r>
            <a:r>
              <a:rPr lang="ru-RU" dirty="0" err="1"/>
              <a:t>цінним</a:t>
            </a:r>
            <a:r>
              <a:rPr lang="ru-RU" dirty="0"/>
              <a:t> </a:t>
            </a:r>
            <a:r>
              <a:rPr lang="ru-RU" dirty="0" err="1"/>
              <a:t>папером</a:t>
            </a:r>
            <a:r>
              <a:rPr lang="ru-RU" dirty="0"/>
              <a:t>, </a:t>
            </a:r>
            <a:r>
              <a:rPr lang="ru-RU" dirty="0" err="1"/>
              <a:t>що</a:t>
            </a:r>
            <a:r>
              <a:rPr lang="ru-RU" dirty="0"/>
              <a:t> </a:t>
            </a:r>
            <a:r>
              <a:rPr lang="ru-RU" dirty="0" err="1"/>
              <a:t>існує</a:t>
            </a:r>
            <a:r>
              <a:rPr lang="ru-RU" dirty="0"/>
              <a:t> в </a:t>
            </a:r>
            <a:r>
              <a:rPr lang="ru-RU" dirty="0" err="1"/>
              <a:t>електронній</a:t>
            </a:r>
            <a:r>
              <a:rPr lang="ru-RU" dirty="0"/>
              <a:t> </a:t>
            </a:r>
            <a:r>
              <a:rPr lang="ru-RU" dirty="0" err="1"/>
              <a:t>формі</a:t>
            </a:r>
            <a:r>
              <a:rPr lang="ru-RU" dirty="0"/>
              <a:t>, належать </a:t>
            </a:r>
            <a:r>
              <a:rPr lang="ru-RU" dirty="0" err="1"/>
              <a:t>власникові</a:t>
            </a:r>
            <a:r>
              <a:rPr lang="ru-RU" dirty="0"/>
              <a:t> </a:t>
            </a:r>
            <a:r>
              <a:rPr lang="ru-RU" dirty="0" err="1"/>
              <a:t>рахунка</a:t>
            </a:r>
            <a:r>
              <a:rPr lang="ru-RU" dirty="0"/>
              <a:t> в </a:t>
            </a:r>
            <a:r>
              <a:rPr lang="ru-RU" dirty="0" err="1"/>
              <a:t>цінних</a:t>
            </a:r>
            <a:r>
              <a:rPr lang="ru-RU" dirty="0"/>
              <a:t> </a:t>
            </a:r>
            <a:r>
              <a:rPr lang="ru-RU" dirty="0" err="1"/>
              <a:t>паперах</a:t>
            </a:r>
            <a:r>
              <a:rPr lang="ru-RU" dirty="0"/>
              <a:t>, </a:t>
            </a:r>
            <a:r>
              <a:rPr lang="ru-RU" dirty="0" err="1"/>
              <a:t>відкритого</a:t>
            </a:r>
            <a:r>
              <a:rPr lang="ru-RU" dirty="0"/>
              <a:t> в </a:t>
            </a:r>
            <a:r>
              <a:rPr lang="ru-RU" dirty="0" err="1"/>
              <a:t>депозитарній</a:t>
            </a:r>
            <a:r>
              <a:rPr lang="ru-RU" dirty="0"/>
              <a:t> </a:t>
            </a:r>
            <a:r>
              <a:rPr lang="ru-RU" dirty="0" err="1"/>
              <a:t>установі</a:t>
            </a:r>
            <a:r>
              <a:rPr lang="ru-RU" dirty="0"/>
              <a:t>, </a:t>
            </a:r>
            <a:r>
              <a:rPr lang="ru-RU" dirty="0" err="1"/>
              <a:t>або</a:t>
            </a:r>
            <a:r>
              <a:rPr lang="ru-RU" dirty="0"/>
              <a:t> </a:t>
            </a:r>
            <a:r>
              <a:rPr lang="ru-RU" dirty="0" err="1"/>
              <a:t>іншій</a:t>
            </a:r>
            <a:r>
              <a:rPr lang="ru-RU" dirty="0"/>
              <a:t> </a:t>
            </a:r>
            <a:r>
              <a:rPr lang="ru-RU" dirty="0" err="1"/>
              <a:t>особі</a:t>
            </a:r>
            <a:r>
              <a:rPr lang="ru-RU" dirty="0"/>
              <a:t> у </a:t>
            </a:r>
            <a:r>
              <a:rPr lang="ru-RU" dirty="0" err="1"/>
              <a:t>встановлених</a:t>
            </a:r>
            <a:r>
              <a:rPr lang="ru-RU" dirty="0"/>
              <a:t> </a:t>
            </a:r>
            <a:r>
              <a:rPr lang="ru-RU" dirty="0" err="1"/>
              <a:t>законодавством</a:t>
            </a:r>
            <a:r>
              <a:rPr lang="ru-RU" dirty="0"/>
              <a:t> </a:t>
            </a:r>
            <a:r>
              <a:rPr lang="ru-RU" dirty="0" err="1"/>
              <a:t>випадках</a:t>
            </a:r>
            <a:r>
              <a:rPr lang="ru-RU" dirty="0"/>
              <a:t>.</a:t>
            </a:r>
          </a:p>
          <a:p>
            <a:endParaRPr lang="ru-RU" dirty="0"/>
          </a:p>
        </p:txBody>
      </p:sp>
    </p:spTree>
    <p:extLst>
      <p:ext uri="{BB962C8B-B14F-4D97-AF65-F5344CB8AC3E}">
        <p14:creationId xmlns:p14="http://schemas.microsoft.com/office/powerpoint/2010/main" val="2724210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r>
              <a:rPr lang="ru-RU" dirty="0" err="1"/>
              <a:t>Ордерні</a:t>
            </a:r>
            <a:r>
              <a:rPr lang="ru-RU" dirty="0"/>
              <a:t> </a:t>
            </a:r>
            <a:r>
              <a:rPr lang="ru-RU" dirty="0" err="1"/>
              <a:t>цінні</a:t>
            </a:r>
            <a:r>
              <a:rPr lang="ru-RU" dirty="0"/>
              <a:t> </a:t>
            </a:r>
            <a:r>
              <a:rPr lang="ru-RU" dirty="0" err="1"/>
              <a:t>папери</a:t>
            </a:r>
            <a:r>
              <a:rPr lang="ru-RU" dirty="0"/>
              <a:t> </a:t>
            </a:r>
            <a:r>
              <a:rPr lang="ru-RU" dirty="0" err="1"/>
              <a:t>можуть</a:t>
            </a:r>
            <a:r>
              <a:rPr lang="ru-RU" dirty="0"/>
              <a:t> </a:t>
            </a:r>
            <a:r>
              <a:rPr lang="ru-RU" dirty="0" err="1"/>
              <a:t>існувати</a:t>
            </a:r>
            <a:r>
              <a:rPr lang="ru-RU" dirty="0"/>
              <a:t> </a:t>
            </a:r>
            <a:r>
              <a:rPr lang="ru-RU" dirty="0" err="1"/>
              <a:t>виключно</a:t>
            </a:r>
            <a:r>
              <a:rPr lang="ru-RU" dirty="0"/>
              <a:t> в </a:t>
            </a:r>
            <a:r>
              <a:rPr lang="ru-RU" dirty="0" err="1"/>
              <a:t>паперовій</a:t>
            </a:r>
            <a:r>
              <a:rPr lang="ru-RU" dirty="0"/>
              <a:t> </a:t>
            </a:r>
            <a:r>
              <a:rPr lang="ru-RU" dirty="0" err="1"/>
              <a:t>формі</a:t>
            </a:r>
            <a:r>
              <a:rPr lang="ru-RU" dirty="0"/>
              <a:t>.</a:t>
            </a:r>
          </a:p>
          <a:p>
            <a:r>
              <a:rPr lang="ru-RU" dirty="0" err="1"/>
              <a:t>Емісійні</a:t>
            </a:r>
            <a:r>
              <a:rPr lang="ru-RU" dirty="0"/>
              <a:t> </a:t>
            </a:r>
            <a:r>
              <a:rPr lang="ru-RU" dirty="0" err="1"/>
              <a:t>цінні</a:t>
            </a:r>
            <a:r>
              <a:rPr lang="ru-RU" dirty="0"/>
              <a:t> </a:t>
            </a:r>
            <a:r>
              <a:rPr lang="ru-RU" dirty="0" err="1"/>
              <a:t>папери</a:t>
            </a:r>
            <a:r>
              <a:rPr lang="ru-RU" dirty="0"/>
              <a:t> </a:t>
            </a:r>
            <a:r>
              <a:rPr lang="ru-RU" dirty="0" err="1"/>
              <a:t>можуть</a:t>
            </a:r>
            <a:r>
              <a:rPr lang="ru-RU" dirty="0"/>
              <a:t> бути за формою </a:t>
            </a:r>
            <a:r>
              <a:rPr lang="ru-RU" dirty="0" err="1"/>
              <a:t>випуску</a:t>
            </a:r>
            <a:r>
              <a:rPr lang="ru-RU" dirty="0"/>
              <a:t> </a:t>
            </a:r>
            <a:r>
              <a:rPr lang="ru-RU" dirty="0" err="1"/>
              <a:t>виключно</a:t>
            </a:r>
            <a:r>
              <a:rPr lang="ru-RU" dirty="0"/>
              <a:t> </a:t>
            </a:r>
            <a:r>
              <a:rPr lang="ru-RU" dirty="0" err="1"/>
              <a:t>іменними</a:t>
            </a:r>
            <a:r>
              <a:rPr lang="ru-RU" dirty="0"/>
              <a:t> </a:t>
            </a:r>
            <a:r>
              <a:rPr lang="ru-RU" dirty="0" err="1"/>
              <a:t>або</a:t>
            </a:r>
            <a:r>
              <a:rPr lang="ru-RU" dirty="0"/>
              <a:t> на </a:t>
            </a:r>
            <a:r>
              <a:rPr lang="ru-RU" dirty="0" err="1"/>
              <a:t>пред’явника</a:t>
            </a:r>
            <a:r>
              <a:rPr lang="ru-RU" dirty="0"/>
              <a:t>.</a:t>
            </a:r>
          </a:p>
          <a:p>
            <a:r>
              <a:rPr lang="ru-RU" dirty="0" err="1"/>
              <a:t>Іменні</a:t>
            </a:r>
            <a:r>
              <a:rPr lang="ru-RU" dirty="0"/>
              <a:t> </a:t>
            </a:r>
            <a:r>
              <a:rPr lang="ru-RU" dirty="0" err="1"/>
              <a:t>емісійні</a:t>
            </a:r>
            <a:r>
              <a:rPr lang="ru-RU" dirty="0"/>
              <a:t> </a:t>
            </a:r>
            <a:r>
              <a:rPr lang="ru-RU" dirty="0" err="1"/>
              <a:t>цінні</a:t>
            </a:r>
            <a:r>
              <a:rPr lang="ru-RU" dirty="0"/>
              <a:t> </a:t>
            </a:r>
            <a:r>
              <a:rPr lang="ru-RU" dirty="0" err="1"/>
              <a:t>папери</a:t>
            </a:r>
            <a:r>
              <a:rPr lang="ru-RU" dirty="0"/>
              <a:t> </a:t>
            </a:r>
            <a:r>
              <a:rPr lang="ru-RU" dirty="0" err="1"/>
              <a:t>існують</a:t>
            </a:r>
            <a:r>
              <a:rPr lang="ru-RU" dirty="0"/>
              <a:t> </a:t>
            </a:r>
            <a:r>
              <a:rPr lang="ru-RU" dirty="0" err="1"/>
              <a:t>виключно</a:t>
            </a:r>
            <a:r>
              <a:rPr lang="ru-RU" dirty="0"/>
              <a:t> в </a:t>
            </a:r>
            <a:r>
              <a:rPr lang="ru-RU" dirty="0" err="1"/>
              <a:t>електронній</a:t>
            </a:r>
            <a:r>
              <a:rPr lang="ru-RU" dirty="0"/>
              <a:t> </a:t>
            </a:r>
            <a:r>
              <a:rPr lang="ru-RU" dirty="0" err="1"/>
              <a:t>формі</a:t>
            </a:r>
            <a:r>
              <a:rPr lang="ru-RU" dirty="0"/>
              <a:t>.</a:t>
            </a:r>
          </a:p>
          <a:p>
            <a:r>
              <a:rPr lang="ru-RU" dirty="0" err="1"/>
              <a:t>Емісійні</a:t>
            </a:r>
            <a:r>
              <a:rPr lang="ru-RU" dirty="0"/>
              <a:t> </a:t>
            </a:r>
            <a:r>
              <a:rPr lang="ru-RU" dirty="0" err="1"/>
              <a:t>цінні</a:t>
            </a:r>
            <a:r>
              <a:rPr lang="ru-RU" dirty="0"/>
              <a:t> </a:t>
            </a:r>
            <a:r>
              <a:rPr lang="ru-RU" dirty="0" err="1"/>
              <a:t>папери</a:t>
            </a:r>
            <a:r>
              <a:rPr lang="ru-RU" dirty="0"/>
              <a:t> на </a:t>
            </a:r>
            <a:r>
              <a:rPr lang="ru-RU" dirty="0" err="1"/>
              <a:t>пред’явника</a:t>
            </a:r>
            <a:r>
              <a:rPr lang="ru-RU" dirty="0"/>
              <a:t> </a:t>
            </a:r>
            <a:r>
              <a:rPr lang="ru-RU" dirty="0" err="1"/>
              <a:t>можуть</a:t>
            </a:r>
            <a:r>
              <a:rPr lang="ru-RU" dirty="0"/>
              <a:t> </a:t>
            </a:r>
            <a:r>
              <a:rPr lang="ru-RU" dirty="0" err="1"/>
              <a:t>існувати</a:t>
            </a:r>
            <a:r>
              <a:rPr lang="ru-RU" dirty="0"/>
              <a:t> в </a:t>
            </a:r>
            <a:r>
              <a:rPr lang="ru-RU" dirty="0" err="1"/>
              <a:t>паперовій</a:t>
            </a:r>
            <a:r>
              <a:rPr lang="ru-RU" dirty="0"/>
              <a:t> та </a:t>
            </a:r>
            <a:r>
              <a:rPr lang="ru-RU" dirty="0" err="1"/>
              <a:t>електронній</a:t>
            </a:r>
            <a:r>
              <a:rPr lang="ru-RU" dirty="0"/>
              <a:t> формах.</a:t>
            </a:r>
          </a:p>
          <a:p>
            <a:r>
              <a:rPr lang="ru-RU" dirty="0" err="1"/>
              <a:t>Неемісійні</a:t>
            </a:r>
            <a:r>
              <a:rPr lang="ru-RU" dirty="0"/>
              <a:t> </a:t>
            </a:r>
            <a:r>
              <a:rPr lang="ru-RU" dirty="0" err="1"/>
              <a:t>цінні</a:t>
            </a:r>
            <a:r>
              <a:rPr lang="ru-RU" dirty="0"/>
              <a:t> </a:t>
            </a:r>
            <a:r>
              <a:rPr lang="ru-RU" dirty="0" err="1"/>
              <a:t>папери</a:t>
            </a:r>
            <a:r>
              <a:rPr lang="ru-RU" dirty="0"/>
              <a:t> </a:t>
            </a:r>
            <a:r>
              <a:rPr lang="ru-RU" dirty="0" err="1"/>
              <a:t>можуть</a:t>
            </a:r>
            <a:r>
              <a:rPr lang="ru-RU" dirty="0"/>
              <a:t> </a:t>
            </a:r>
            <a:r>
              <a:rPr lang="ru-RU" dirty="0" err="1"/>
              <a:t>існувати</a:t>
            </a:r>
            <a:r>
              <a:rPr lang="ru-RU" dirty="0"/>
              <a:t> в </a:t>
            </a:r>
            <a:r>
              <a:rPr lang="ru-RU" dirty="0" err="1"/>
              <a:t>паперовій</a:t>
            </a:r>
            <a:r>
              <a:rPr lang="ru-RU" dirty="0"/>
              <a:t> </a:t>
            </a:r>
            <a:r>
              <a:rPr lang="ru-RU" dirty="0" err="1"/>
              <a:t>або</a:t>
            </a:r>
            <a:r>
              <a:rPr lang="ru-RU" dirty="0"/>
              <a:t> </a:t>
            </a:r>
            <a:r>
              <a:rPr lang="ru-RU" dirty="0" err="1"/>
              <a:t>електронній</a:t>
            </a:r>
            <a:r>
              <a:rPr lang="ru-RU" dirty="0"/>
              <a:t> </a:t>
            </a:r>
            <a:r>
              <a:rPr lang="ru-RU" dirty="0" err="1"/>
              <a:t>формі</a:t>
            </a:r>
            <a:r>
              <a:rPr lang="ru-RU" dirty="0"/>
              <a:t>.</a:t>
            </a:r>
          </a:p>
          <a:p>
            <a:endParaRPr lang="ru-RU" dirty="0"/>
          </a:p>
        </p:txBody>
      </p:sp>
    </p:spTree>
    <p:extLst>
      <p:ext uri="{BB962C8B-B14F-4D97-AF65-F5344CB8AC3E}">
        <p14:creationId xmlns:p14="http://schemas.microsoft.com/office/powerpoint/2010/main" val="995854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endParaRPr lang="ru-RU" dirty="0"/>
          </a:p>
        </p:txBody>
      </p:sp>
      <p:graphicFrame>
        <p:nvGraphicFramePr>
          <p:cNvPr id="4" name="Объект 1"/>
          <p:cNvGraphicFramePr>
            <a:graphicFrameLocks/>
          </p:cNvGraphicFramePr>
          <p:nvPr>
            <p:extLst>
              <p:ext uri="{D42A27DB-BD31-4B8C-83A1-F6EECF244321}">
                <p14:modId xmlns:p14="http://schemas.microsoft.com/office/powerpoint/2010/main" val="2991045790"/>
              </p:ext>
            </p:extLst>
          </p:nvPr>
        </p:nvGraphicFramePr>
        <p:xfrm>
          <a:off x="655094" y="191069"/>
          <a:ext cx="10847932" cy="6338839"/>
        </p:xfrm>
        <a:graphic>
          <a:graphicData uri="http://schemas.openxmlformats.org/drawingml/2006/table">
            <a:tbl>
              <a:tblPr firstRow="1" bandRow="1">
                <a:tableStyleId>{073A0DAA-6AF3-43AB-8588-CEC1D06C72B9}</a:tableStyleId>
              </a:tblPr>
              <a:tblGrid>
                <a:gridCol w="7315199"/>
                <a:gridCol w="3532733"/>
              </a:tblGrid>
              <a:tr h="669559">
                <a:tc>
                  <a:txBody>
                    <a:bodyPr/>
                    <a:lstStyle/>
                    <a:p>
                      <a:r>
                        <a:rPr lang="ru-RU" sz="1800" kern="1200" dirty="0" err="1" smtClean="0">
                          <a:effectLst/>
                        </a:rPr>
                        <a:t>Групи</a:t>
                      </a:r>
                      <a:r>
                        <a:rPr lang="ru-RU" sz="1800" kern="1200" dirty="0" smtClean="0">
                          <a:effectLst/>
                        </a:rPr>
                        <a:t> </a:t>
                      </a:r>
                      <a:r>
                        <a:rPr lang="ru-RU" sz="1800" kern="1200" dirty="0" err="1" smtClean="0">
                          <a:effectLst/>
                        </a:rPr>
                        <a:t>цінних</a:t>
                      </a:r>
                      <a:r>
                        <a:rPr lang="ru-RU" sz="1800" kern="1200" dirty="0" smtClean="0">
                          <a:effectLst/>
                        </a:rPr>
                        <a:t> </a:t>
                      </a:r>
                      <a:r>
                        <a:rPr lang="ru-RU" sz="1800" kern="1200" dirty="0" err="1" smtClean="0">
                          <a:effectLst/>
                        </a:rPr>
                        <a:t>паперів</a:t>
                      </a:r>
                      <a:endParaRPr lang="ru-R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dirty="0" smtClean="0"/>
                        <a:t>Види </a:t>
                      </a:r>
                      <a:r>
                        <a:rPr lang="ru-RU" sz="1800" kern="1200" dirty="0" err="1" smtClean="0">
                          <a:effectLst/>
                        </a:rPr>
                        <a:t>цінних</a:t>
                      </a:r>
                      <a:r>
                        <a:rPr lang="ru-RU" sz="1800" kern="1200" dirty="0" smtClean="0">
                          <a:effectLst/>
                        </a:rPr>
                        <a:t> </a:t>
                      </a:r>
                      <a:r>
                        <a:rPr lang="ru-RU" sz="1800" kern="1200" dirty="0" err="1" smtClean="0">
                          <a:effectLst/>
                        </a:rPr>
                        <a:t>паперів</a:t>
                      </a:r>
                      <a:r>
                        <a:rPr lang="ru-RU" sz="1800" kern="1200" baseline="0" dirty="0" smtClean="0">
                          <a:effectLst/>
                        </a:rPr>
                        <a:t> </a:t>
                      </a:r>
                      <a:r>
                        <a:rPr lang="ru-RU" sz="1800" kern="1200" baseline="0" dirty="0" err="1" smtClean="0">
                          <a:effectLst/>
                        </a:rPr>
                        <a:t>відповідної</a:t>
                      </a:r>
                      <a:r>
                        <a:rPr lang="ru-RU" sz="1800" kern="1200" baseline="0" dirty="0" smtClean="0">
                          <a:effectLst/>
                        </a:rPr>
                        <a:t> </a:t>
                      </a:r>
                      <a:r>
                        <a:rPr lang="ru-RU" sz="1800" kern="1200" baseline="0" dirty="0" err="1" smtClean="0">
                          <a:effectLst/>
                        </a:rPr>
                        <a:t>групи</a:t>
                      </a:r>
                      <a:endParaRPr lang="ru-RU" dirty="0" smtClean="0"/>
                    </a:p>
                  </a:txBody>
                  <a:tcPr/>
                </a:tc>
              </a:tr>
              <a:tr h="2391282">
                <a:tc>
                  <a:txBody>
                    <a:bodyPr/>
                    <a:lstStyle/>
                    <a:p>
                      <a:r>
                        <a:rPr lang="ru-RU" sz="1800" b="1" i="0" kern="1200" dirty="0" err="1" smtClean="0">
                          <a:solidFill>
                            <a:schemeClr val="dk1"/>
                          </a:solidFill>
                          <a:effectLst/>
                          <a:latin typeface="+mn-lt"/>
                          <a:ea typeface="+mn-ea"/>
                          <a:cs typeface="+mn-cs"/>
                        </a:rPr>
                        <a:t>пайові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цінні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папери</a:t>
                      </a:r>
                      <a:r>
                        <a:rPr lang="ru-RU" sz="1800" b="1" i="0" kern="1200" dirty="0" smtClean="0">
                          <a:solidFill>
                            <a:schemeClr val="dk1"/>
                          </a:solidFill>
                          <a:effectLst/>
                          <a:latin typeface="+mn-lt"/>
                          <a:ea typeface="+mn-ea"/>
                          <a:cs typeface="+mn-cs"/>
                        </a:rPr>
                        <a:t> </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що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посвідчують</a:t>
                      </a:r>
                      <a:r>
                        <a:rPr lang="ru-RU" sz="1800" b="0" i="0" kern="1200" dirty="0" smtClean="0">
                          <a:solidFill>
                            <a:schemeClr val="dk1"/>
                          </a:solidFill>
                          <a:effectLst/>
                          <a:latin typeface="+mn-lt"/>
                          <a:ea typeface="+mn-ea"/>
                          <a:cs typeface="+mn-cs"/>
                        </a:rPr>
                        <a:t> участь </a:t>
                      </a:r>
                      <a:r>
                        <a:rPr lang="ru-RU" sz="1800" b="0" i="0" kern="1200" dirty="0" err="1" smtClean="0">
                          <a:solidFill>
                            <a:schemeClr val="dk1"/>
                          </a:solidFill>
                          <a:effectLst/>
                          <a:latin typeface="+mn-lt"/>
                          <a:ea typeface="+mn-ea"/>
                          <a:cs typeface="+mn-cs"/>
                        </a:rPr>
                        <a:t>власника</a:t>
                      </a:r>
                      <a:r>
                        <a:rPr lang="ru-RU" sz="1800" b="0" i="0" kern="1200" dirty="0" smtClean="0">
                          <a:solidFill>
                            <a:schemeClr val="dk1"/>
                          </a:solidFill>
                          <a:effectLst/>
                          <a:latin typeface="+mn-lt"/>
                          <a:ea typeface="+mn-ea"/>
                          <a:cs typeface="+mn-cs"/>
                        </a:rPr>
                        <a:t> таких </a:t>
                      </a:r>
                      <a:r>
                        <a:rPr lang="ru-RU" sz="1800" b="0" i="0" kern="1200" dirty="0" err="1" smtClean="0">
                          <a:solidFill>
                            <a:schemeClr val="dk1"/>
                          </a:solidFill>
                          <a:effectLst/>
                          <a:latin typeface="+mn-lt"/>
                          <a:ea typeface="+mn-ea"/>
                          <a:cs typeface="+mn-cs"/>
                        </a:rPr>
                        <a:t>цінних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паперів</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інвестора</a:t>
                      </a:r>
                      <a:r>
                        <a:rPr lang="ru-RU" sz="1800" b="0" i="0" kern="1200" dirty="0" smtClean="0">
                          <a:solidFill>
                            <a:schemeClr val="dk1"/>
                          </a:solidFill>
                          <a:effectLst/>
                          <a:latin typeface="+mn-lt"/>
                          <a:ea typeface="+mn-ea"/>
                          <a:cs typeface="+mn-cs"/>
                        </a:rPr>
                        <a:t>) у статутному </a:t>
                      </a:r>
                      <a:r>
                        <a:rPr lang="ru-RU" sz="1800" b="0" i="0" kern="1200" dirty="0" err="1" smtClean="0">
                          <a:solidFill>
                            <a:schemeClr val="dk1"/>
                          </a:solidFill>
                          <a:effectLst/>
                          <a:latin typeface="+mn-lt"/>
                          <a:ea typeface="+mn-ea"/>
                          <a:cs typeface="+mn-cs"/>
                        </a:rPr>
                        <a:t>капіталі</a:t>
                      </a:r>
                      <a:r>
                        <a:rPr lang="ru-RU" sz="1800" b="0" i="0" kern="1200" dirty="0" smtClean="0">
                          <a:solidFill>
                            <a:schemeClr val="dk1"/>
                          </a:solidFill>
                          <a:effectLst/>
                          <a:latin typeface="+mn-lt"/>
                          <a:ea typeface="+mn-ea"/>
                          <a:cs typeface="+mn-cs"/>
                        </a:rPr>
                        <a:t> та/</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активах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(у тому </a:t>
                      </a:r>
                      <a:r>
                        <a:rPr lang="ru-RU" sz="1800" b="0" i="0" kern="1200" dirty="0" err="1" smtClean="0">
                          <a:solidFill>
                            <a:schemeClr val="dk1"/>
                          </a:solidFill>
                          <a:effectLst/>
                          <a:latin typeface="+mn-lt"/>
                          <a:ea typeface="+mn-ea"/>
                          <a:cs typeface="+mn-cs"/>
                        </a:rPr>
                        <a:t>числі</a:t>
                      </a:r>
                      <a:r>
                        <a:rPr lang="ru-RU" sz="1800" b="0" i="0" kern="1200" dirty="0" smtClean="0">
                          <a:solidFill>
                            <a:schemeClr val="dk1"/>
                          </a:solidFill>
                          <a:effectLst/>
                          <a:latin typeface="+mn-lt"/>
                          <a:ea typeface="+mn-ea"/>
                          <a:cs typeface="+mn-cs"/>
                        </a:rPr>
                        <a:t> активах, </a:t>
                      </a:r>
                      <a:r>
                        <a:rPr lang="ru-RU" sz="1800" b="0" i="0" kern="1200" dirty="0" err="1" smtClean="0">
                          <a:solidFill>
                            <a:schemeClr val="dk1"/>
                          </a:solidFill>
                          <a:effectLst/>
                          <a:latin typeface="+mn-lt"/>
                          <a:ea typeface="+mn-ea"/>
                          <a:cs typeface="+mn-cs"/>
                        </a:rPr>
                        <a:t>що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знаходяться</a:t>
                      </a:r>
                      <a:r>
                        <a:rPr lang="ru-RU" sz="1800" b="0" i="0" kern="1200" dirty="0" smtClean="0">
                          <a:solidFill>
                            <a:schemeClr val="dk1"/>
                          </a:solidFill>
                          <a:effectLst/>
                          <a:latin typeface="+mn-lt"/>
                          <a:ea typeface="+mn-ea"/>
                          <a:cs typeface="+mn-cs"/>
                        </a:rPr>
                        <a:t> в </a:t>
                      </a:r>
                      <a:r>
                        <a:rPr lang="ru-RU" sz="1800" b="0" i="0" kern="1200" dirty="0" err="1" smtClean="0">
                          <a:solidFill>
                            <a:schemeClr val="dk1"/>
                          </a:solidFill>
                          <a:effectLst/>
                          <a:latin typeface="+mn-lt"/>
                          <a:ea typeface="+mn-ea"/>
                          <a:cs typeface="+mn-cs"/>
                        </a:rPr>
                        <a:t>управлінні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та </a:t>
                      </a:r>
                      <a:r>
                        <a:rPr lang="ru-RU" sz="1800" b="0" i="0" kern="1200" dirty="0" err="1" smtClean="0">
                          <a:solidFill>
                            <a:schemeClr val="dk1"/>
                          </a:solidFill>
                          <a:effectLst/>
                          <a:latin typeface="+mn-lt"/>
                          <a:ea typeface="+mn-ea"/>
                          <a:cs typeface="+mn-cs"/>
                        </a:rPr>
                        <a:t>надають</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їх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власнику</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інвестору</a:t>
                      </a:r>
                      <a:r>
                        <a:rPr lang="ru-RU" sz="1800" b="0" i="0" kern="1200" dirty="0" smtClean="0">
                          <a:solidFill>
                            <a:schemeClr val="dk1"/>
                          </a:solidFill>
                          <a:effectLst/>
                          <a:latin typeface="+mn-lt"/>
                          <a:ea typeface="+mn-ea"/>
                          <a:cs typeface="+mn-cs"/>
                        </a:rPr>
                        <a:t>) право на </a:t>
                      </a:r>
                      <a:r>
                        <a:rPr lang="ru-RU" sz="1800" b="0" i="0" kern="1200" dirty="0" err="1" smtClean="0">
                          <a:solidFill>
                            <a:schemeClr val="dk1"/>
                          </a:solidFill>
                          <a:effectLst/>
                          <a:latin typeface="+mn-lt"/>
                          <a:ea typeface="+mn-ea"/>
                          <a:cs typeface="+mn-cs"/>
                        </a:rPr>
                        <a:t>отримання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частини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прибутку</a:t>
                      </a:r>
                      <a:r>
                        <a:rPr lang="ru-RU" sz="1800" b="0" i="0" kern="1200" dirty="0" smtClean="0">
                          <a:solidFill>
                            <a:schemeClr val="dk1"/>
                          </a:solidFill>
                          <a:effectLst/>
                          <a:latin typeface="+mn-lt"/>
                          <a:ea typeface="+mn-ea"/>
                          <a:cs typeface="+mn-cs"/>
                        </a:rPr>
                        <a:t> (доходу), </a:t>
                      </a:r>
                      <a:r>
                        <a:rPr lang="ru-RU" sz="1800" b="0" i="0" kern="1200" dirty="0" err="1" smtClean="0">
                          <a:solidFill>
                            <a:schemeClr val="dk1"/>
                          </a:solidFill>
                          <a:effectLst/>
                          <a:latin typeface="+mn-lt"/>
                          <a:ea typeface="+mn-ea"/>
                          <a:cs typeface="+mn-cs"/>
                        </a:rPr>
                        <a:t>зокрема</a:t>
                      </a:r>
                      <a:r>
                        <a:rPr lang="ru-RU" sz="1800" b="0" i="0" kern="1200" dirty="0" smtClean="0">
                          <a:solidFill>
                            <a:schemeClr val="dk1"/>
                          </a:solidFill>
                          <a:effectLst/>
                          <a:latin typeface="+mn-lt"/>
                          <a:ea typeface="+mn-ea"/>
                          <a:cs typeface="+mn-cs"/>
                        </a:rPr>
                        <a:t> у </a:t>
                      </a:r>
                      <a:r>
                        <a:rPr lang="ru-RU" sz="1800" b="0" i="0" kern="1200" dirty="0" err="1" smtClean="0">
                          <a:solidFill>
                            <a:schemeClr val="dk1"/>
                          </a:solidFill>
                          <a:effectLst/>
                          <a:latin typeface="+mn-lt"/>
                          <a:ea typeface="+mn-ea"/>
                          <a:cs typeface="+mn-cs"/>
                        </a:rPr>
                        <a:t>вигляді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дивідендів</a:t>
                      </a:r>
                      <a:r>
                        <a:rPr lang="ru-RU" sz="1800" b="0" i="0" kern="1200" dirty="0" smtClean="0">
                          <a:solidFill>
                            <a:schemeClr val="dk1"/>
                          </a:solidFill>
                          <a:effectLst/>
                          <a:latin typeface="+mn-lt"/>
                          <a:ea typeface="+mn-ea"/>
                          <a:cs typeface="+mn-cs"/>
                        </a:rPr>
                        <a:t>, та </a:t>
                      </a:r>
                      <a:r>
                        <a:rPr lang="ru-RU" sz="1800" b="0" i="0" kern="1200" dirty="0" err="1" smtClean="0">
                          <a:solidFill>
                            <a:schemeClr val="dk1"/>
                          </a:solidFill>
                          <a:effectLst/>
                          <a:latin typeface="+mn-lt"/>
                          <a:ea typeface="+mn-ea"/>
                          <a:cs typeface="+mn-cs"/>
                        </a:rPr>
                        <a:t>інші</a:t>
                      </a:r>
                      <a:r>
                        <a:rPr lang="ru-RU" sz="1800" b="0" i="0" kern="1200" dirty="0" smtClean="0">
                          <a:solidFill>
                            <a:schemeClr val="dk1"/>
                          </a:solidFill>
                          <a:effectLst/>
                          <a:latin typeface="+mn-lt"/>
                          <a:ea typeface="+mn-ea"/>
                          <a:cs typeface="+mn-cs"/>
                        </a:rPr>
                        <a:t> права, </a:t>
                      </a:r>
                      <a:r>
                        <a:rPr lang="ru-RU" sz="1800" b="0" i="0" kern="1200" dirty="0" err="1" smtClean="0">
                          <a:solidFill>
                            <a:schemeClr val="dk1"/>
                          </a:solidFill>
                          <a:effectLst/>
                          <a:latin typeface="+mn-lt"/>
                          <a:ea typeface="+mn-ea"/>
                          <a:cs typeface="+mn-cs"/>
                        </a:rPr>
                        <a:t>встановлені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законодавством</a:t>
                      </a:r>
                      <a:r>
                        <a:rPr lang="ru-RU" sz="1800" b="0" i="0" kern="1200" dirty="0" smtClean="0">
                          <a:solidFill>
                            <a:schemeClr val="dk1"/>
                          </a:solidFill>
                          <a:effectLst/>
                          <a:latin typeface="+mn-lt"/>
                          <a:ea typeface="+mn-ea"/>
                          <a:cs typeface="+mn-cs"/>
                        </a:rPr>
                        <a:t>, а </a:t>
                      </a:r>
                      <a:r>
                        <a:rPr lang="ru-RU" sz="1800" b="0" i="0" kern="1200" dirty="0" err="1" smtClean="0">
                          <a:solidFill>
                            <a:schemeClr val="dk1"/>
                          </a:solidFill>
                          <a:effectLst/>
                          <a:latin typeface="+mn-lt"/>
                          <a:ea typeface="+mn-ea"/>
                          <a:cs typeface="+mn-cs"/>
                        </a:rPr>
                        <a:t>також</a:t>
                      </a:r>
                      <a:r>
                        <a:rPr lang="ru-RU" sz="1800" b="0" i="0" kern="1200" dirty="0" smtClean="0">
                          <a:solidFill>
                            <a:schemeClr val="dk1"/>
                          </a:solidFill>
                          <a:effectLst/>
                          <a:latin typeface="+mn-lt"/>
                          <a:ea typeface="+mn-ea"/>
                          <a:cs typeface="+mn-cs"/>
                        </a:rPr>
                        <a:t> проспектом </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рішенням</a:t>
                      </a:r>
                      <a:r>
                        <a:rPr lang="ru-RU" sz="1800" b="0" i="0" kern="1200" dirty="0" smtClean="0">
                          <a:solidFill>
                            <a:schemeClr val="dk1"/>
                          </a:solidFill>
                          <a:effectLst/>
                          <a:latin typeface="+mn-lt"/>
                          <a:ea typeface="+mn-ea"/>
                          <a:cs typeface="+mn-cs"/>
                        </a:rPr>
                        <a:t> про </a:t>
                      </a:r>
                      <a:r>
                        <a:rPr lang="ru-RU" sz="1800" b="0" i="0" kern="1200" dirty="0" err="1" smtClean="0">
                          <a:solidFill>
                            <a:schemeClr val="dk1"/>
                          </a:solidFill>
                          <a:effectLst/>
                          <a:latin typeface="+mn-lt"/>
                          <a:ea typeface="+mn-ea"/>
                          <a:cs typeface="+mn-cs"/>
                        </a:rPr>
                        <a:t>емісію</a:t>
                      </a:r>
                      <a:r>
                        <a:rPr lang="ru-RU" sz="1800" b="0" i="0" kern="1200" dirty="0" smtClean="0">
                          <a:solidFill>
                            <a:schemeClr val="dk1"/>
                          </a:solidFill>
                          <a:effectLst/>
                          <a:latin typeface="+mn-lt"/>
                          <a:ea typeface="+mn-ea"/>
                          <a:cs typeface="+mn-cs"/>
                        </a:rPr>
                        <a:t>, а для </a:t>
                      </a:r>
                      <a:r>
                        <a:rPr lang="ru-RU" sz="1800" b="0" i="0" kern="1200" dirty="0" err="1" smtClean="0">
                          <a:solidFill>
                            <a:schemeClr val="dk1"/>
                          </a:solidFill>
                          <a:effectLst/>
                          <a:latin typeface="+mn-lt"/>
                          <a:ea typeface="+mn-ea"/>
                          <a:cs typeface="+mn-cs"/>
                        </a:rPr>
                        <a:t>цінних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паперів</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інститутів</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спільного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інвестування</a:t>
                      </a:r>
                      <a:r>
                        <a:rPr lang="ru-RU" sz="1800" b="0" i="0" kern="1200" dirty="0" smtClean="0">
                          <a:solidFill>
                            <a:schemeClr val="dk1"/>
                          </a:solidFill>
                          <a:effectLst/>
                          <a:latin typeface="+mn-lt"/>
                          <a:ea typeface="+mn-ea"/>
                          <a:cs typeface="+mn-cs"/>
                        </a:rPr>
                        <a:t> - проспектом (</a:t>
                      </a:r>
                      <a:r>
                        <a:rPr lang="ru-RU" sz="1800" b="0" i="0" kern="1200" dirty="0" err="1" smtClean="0">
                          <a:solidFill>
                            <a:schemeClr val="dk1"/>
                          </a:solidFill>
                          <a:effectLst/>
                          <a:latin typeface="+mn-lt"/>
                          <a:ea typeface="+mn-ea"/>
                          <a:cs typeface="+mn-cs"/>
                        </a:rPr>
                        <a:t>рішенням</a:t>
                      </a:r>
                      <a:r>
                        <a:rPr lang="ru-RU" sz="1800" b="0" i="0" kern="1200" dirty="0" smtClean="0">
                          <a:solidFill>
                            <a:schemeClr val="dk1"/>
                          </a:solidFill>
                          <a:effectLst/>
                          <a:latin typeface="+mn-lt"/>
                          <a:ea typeface="+mn-ea"/>
                          <a:cs typeface="+mn-cs"/>
                        </a:rPr>
                        <a:t> про </a:t>
                      </a:r>
                      <a:r>
                        <a:rPr lang="ru-RU" sz="1800" b="0" i="0" kern="1200" dirty="0" err="1" smtClean="0">
                          <a:solidFill>
                            <a:schemeClr val="dk1"/>
                          </a:solidFill>
                          <a:effectLst/>
                          <a:latin typeface="+mn-lt"/>
                          <a:ea typeface="+mn-ea"/>
                          <a:cs typeface="+mn-cs"/>
                        </a:rPr>
                        <a:t>емісію</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інституту</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спільного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інвестування</a:t>
                      </a:r>
                      <a:r>
                        <a:rPr lang="ru-RU" sz="1800" b="0" i="0" kern="1200" dirty="0" smtClean="0">
                          <a:solidFill>
                            <a:schemeClr val="dk1"/>
                          </a:solidFill>
                          <a:effectLst/>
                          <a:latin typeface="+mn-lt"/>
                          <a:ea typeface="+mn-ea"/>
                          <a:cs typeface="+mn-cs"/>
                        </a:rPr>
                        <a:t>.</a:t>
                      </a:r>
                      <a:endParaRPr lang="ru-RU" dirty="0"/>
                    </a:p>
                  </a:txBody>
                  <a:tcPr/>
                </a:tc>
                <a:tc>
                  <a:txBody>
                    <a:bodyPr/>
                    <a:lstStyle/>
                    <a:p>
                      <a:r>
                        <a:rPr lang="ru-RU" sz="1800" b="0" i="0" kern="1200" dirty="0" smtClean="0">
                          <a:solidFill>
                            <a:schemeClr val="dk1"/>
                          </a:solidFill>
                          <a:effectLst/>
                          <a:latin typeface="+mn-lt"/>
                          <a:ea typeface="+mn-ea"/>
                          <a:cs typeface="+mn-cs"/>
                        </a:rPr>
                        <a:t>а) </a:t>
                      </a:r>
                      <a:r>
                        <a:rPr lang="ru-RU" sz="1800" b="0" i="0" kern="1200" dirty="0" err="1" smtClean="0">
                          <a:solidFill>
                            <a:schemeClr val="dk1"/>
                          </a:solidFill>
                          <a:effectLst/>
                          <a:latin typeface="+mn-lt"/>
                          <a:ea typeface="+mn-ea"/>
                          <a:cs typeface="+mn-cs"/>
                        </a:rPr>
                        <a:t>акції</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б) </a:t>
                      </a:r>
                      <a:r>
                        <a:rPr lang="ru-RU" sz="1800" b="0" i="0" kern="1200" dirty="0" err="1" smtClean="0">
                          <a:solidFill>
                            <a:schemeClr val="dk1"/>
                          </a:solidFill>
                          <a:effectLst/>
                          <a:latin typeface="+mn-lt"/>
                          <a:ea typeface="+mn-ea"/>
                          <a:cs typeface="+mn-cs"/>
                        </a:rPr>
                        <a:t>інвестиційні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сертифікати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в) </a:t>
                      </a:r>
                      <a:r>
                        <a:rPr lang="ru-RU" sz="1800" b="0" i="0" kern="1200" dirty="0" err="1" smtClean="0">
                          <a:solidFill>
                            <a:schemeClr val="dk1"/>
                          </a:solidFill>
                          <a:effectLst/>
                          <a:latin typeface="+mn-lt"/>
                          <a:ea typeface="+mn-ea"/>
                          <a:cs typeface="+mn-cs"/>
                        </a:rPr>
                        <a:t>сертифікати</a:t>
                      </a:r>
                      <a:r>
                        <a:rPr lang="ru-RU" sz="1800" b="0" i="0" kern="1200" dirty="0" smtClean="0">
                          <a:solidFill>
                            <a:schemeClr val="dk1"/>
                          </a:solidFill>
                          <a:effectLst/>
                          <a:latin typeface="+mn-lt"/>
                          <a:ea typeface="+mn-ea"/>
                          <a:cs typeface="+mn-cs"/>
                        </a:rPr>
                        <a:t> ФОН;</a:t>
                      </a:r>
                    </a:p>
                    <a:p>
                      <a:r>
                        <a:rPr lang="ru-RU" sz="1800" b="0" i="0" kern="1200" dirty="0" smtClean="0">
                          <a:solidFill>
                            <a:schemeClr val="dk1"/>
                          </a:solidFill>
                          <a:effectLst/>
                          <a:latin typeface="+mn-lt"/>
                          <a:ea typeface="+mn-ea"/>
                          <a:cs typeface="+mn-cs"/>
                        </a:rPr>
                        <a:t>г) </a:t>
                      </a:r>
                      <a:r>
                        <a:rPr lang="ru-RU" sz="1800" b="0" i="0" kern="1200" dirty="0" err="1" smtClean="0">
                          <a:solidFill>
                            <a:schemeClr val="dk1"/>
                          </a:solidFill>
                          <a:effectLst/>
                          <a:latin typeface="+mn-lt"/>
                          <a:ea typeface="+mn-ea"/>
                          <a:cs typeface="+mn-cs"/>
                        </a:rPr>
                        <a:t>акції</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корпоративних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інвестиційних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фондів</a:t>
                      </a:r>
                      <a:r>
                        <a:rPr lang="ru-RU" sz="1800" b="0" i="0" kern="1200" dirty="0" smtClean="0">
                          <a:solidFill>
                            <a:schemeClr val="dk1"/>
                          </a:solidFill>
                          <a:effectLst/>
                          <a:latin typeface="+mn-lt"/>
                          <a:ea typeface="+mn-ea"/>
                          <a:cs typeface="+mn-cs"/>
                        </a:rPr>
                        <a:t>;</a:t>
                      </a:r>
                    </a:p>
                    <a:p>
                      <a:endParaRPr lang="ru-RU" dirty="0"/>
                    </a:p>
                  </a:txBody>
                  <a:tcPr/>
                </a:tc>
              </a:tr>
              <a:tr h="2965190">
                <a:tc>
                  <a:txBody>
                    <a:bodyPr/>
                    <a:lstStyle/>
                    <a:p>
                      <a:r>
                        <a:rPr lang="ru-RU" sz="1800" b="1" i="0" kern="1200" dirty="0" err="1" smtClean="0">
                          <a:solidFill>
                            <a:schemeClr val="dk1"/>
                          </a:solidFill>
                          <a:effectLst/>
                          <a:latin typeface="+mn-lt"/>
                          <a:ea typeface="+mn-ea"/>
                          <a:cs typeface="+mn-cs"/>
                        </a:rPr>
                        <a:t>боргові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цінні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папери</a:t>
                      </a:r>
                      <a:r>
                        <a:rPr lang="ru-RU" sz="1800" b="1" i="0" kern="1200" dirty="0" smtClean="0">
                          <a:solidFill>
                            <a:schemeClr val="dk1"/>
                          </a:solidFill>
                          <a:effectLst/>
                          <a:latin typeface="+mn-lt"/>
                          <a:ea typeface="+mn-ea"/>
                          <a:cs typeface="+mn-cs"/>
                        </a:rPr>
                        <a:t> </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що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посвідчують</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відносини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позики</a:t>
                      </a:r>
                      <a:r>
                        <a:rPr lang="ru-RU" sz="1800" b="0" i="0" kern="1200" dirty="0" smtClean="0">
                          <a:solidFill>
                            <a:schemeClr val="dk1"/>
                          </a:solidFill>
                          <a:effectLst/>
                          <a:latin typeface="+mn-lt"/>
                          <a:ea typeface="+mn-ea"/>
                          <a:cs typeface="+mn-cs"/>
                        </a:rPr>
                        <a:t> і </a:t>
                      </a:r>
                      <a:r>
                        <a:rPr lang="ru-RU" sz="1800" b="0" i="0" kern="1200" dirty="0" err="1" smtClean="0">
                          <a:solidFill>
                            <a:schemeClr val="dk1"/>
                          </a:solidFill>
                          <a:effectLst/>
                          <a:latin typeface="+mn-lt"/>
                          <a:ea typeface="+mn-ea"/>
                          <a:cs typeface="+mn-cs"/>
                        </a:rPr>
                        <a:t>передбачають</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обов’язок</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особи, яка видала </a:t>
                      </a:r>
                      <a:r>
                        <a:rPr lang="ru-RU" sz="1800" b="0" i="0" kern="1200" dirty="0" err="1" smtClean="0">
                          <a:solidFill>
                            <a:schemeClr val="dk1"/>
                          </a:solidFill>
                          <a:effectLst/>
                          <a:latin typeface="+mn-lt"/>
                          <a:ea typeface="+mn-ea"/>
                          <a:cs typeface="+mn-cs"/>
                        </a:rPr>
                        <a:t>неемісійний</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цінний</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папір</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сплатити</a:t>
                      </a:r>
                      <a:r>
                        <a:rPr lang="ru-RU" sz="1800" b="0" i="0" kern="1200" dirty="0" smtClean="0">
                          <a:solidFill>
                            <a:schemeClr val="dk1"/>
                          </a:solidFill>
                          <a:effectLst/>
                          <a:latin typeface="+mn-lt"/>
                          <a:ea typeface="+mn-ea"/>
                          <a:cs typeface="+mn-cs"/>
                        </a:rPr>
                        <a:t> у </a:t>
                      </a:r>
                      <a:r>
                        <a:rPr lang="ru-RU" sz="1800" b="0" i="0" kern="1200" dirty="0" err="1" smtClean="0">
                          <a:solidFill>
                            <a:schemeClr val="dk1"/>
                          </a:solidFill>
                          <a:effectLst/>
                          <a:latin typeface="+mn-lt"/>
                          <a:ea typeface="+mn-ea"/>
                          <a:cs typeface="+mn-cs"/>
                        </a:rPr>
                        <a:t>визначений</a:t>
                      </a:r>
                      <a:r>
                        <a:rPr lang="ru-RU" sz="1800" b="0" i="0" kern="1200" dirty="0" smtClean="0">
                          <a:solidFill>
                            <a:schemeClr val="dk1"/>
                          </a:solidFill>
                          <a:effectLst/>
                          <a:latin typeface="+mn-lt"/>
                          <a:ea typeface="+mn-ea"/>
                          <a:cs typeface="+mn-cs"/>
                        </a:rPr>
                        <a:t> строк </a:t>
                      </a:r>
                      <a:r>
                        <a:rPr lang="ru-RU" sz="1800" b="0" i="0" kern="1200" dirty="0" err="1" smtClean="0">
                          <a:solidFill>
                            <a:schemeClr val="dk1"/>
                          </a:solidFill>
                          <a:effectLst/>
                          <a:latin typeface="+mn-lt"/>
                          <a:ea typeface="+mn-ea"/>
                          <a:cs typeface="+mn-cs"/>
                        </a:rPr>
                        <a:t>кошти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передати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товари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надати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послуги</a:t>
                      </a:r>
                      <a:r>
                        <a:rPr lang="ru-RU" sz="1800" b="0" i="0" kern="1200" dirty="0" smtClean="0">
                          <a:solidFill>
                            <a:schemeClr val="dk1"/>
                          </a:solidFill>
                          <a:effectLst/>
                          <a:latin typeface="+mn-lt"/>
                          <a:ea typeface="+mn-ea"/>
                          <a:cs typeface="+mn-cs"/>
                        </a:rPr>
                        <a:t>, а </a:t>
                      </a:r>
                      <a:r>
                        <a:rPr lang="ru-RU" sz="1800" b="0" i="0" kern="1200" dirty="0" err="1" smtClean="0">
                          <a:solidFill>
                            <a:schemeClr val="dk1"/>
                          </a:solidFill>
                          <a:effectLst/>
                          <a:latin typeface="+mn-lt"/>
                          <a:ea typeface="+mn-ea"/>
                          <a:cs typeface="+mn-cs"/>
                        </a:rPr>
                        <a:t>також</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інші</a:t>
                      </a:r>
                      <a:r>
                        <a:rPr lang="ru-RU" sz="1800" b="0" i="0" kern="1200" dirty="0" smtClean="0">
                          <a:solidFill>
                            <a:schemeClr val="dk1"/>
                          </a:solidFill>
                          <a:effectLst/>
                          <a:latin typeface="+mn-lt"/>
                          <a:ea typeface="+mn-ea"/>
                          <a:cs typeface="+mn-cs"/>
                        </a:rPr>
                        <a:t> права </a:t>
                      </a:r>
                      <a:r>
                        <a:rPr lang="ru-RU" sz="1800" b="0" i="0" kern="1200" dirty="0" err="1" smtClean="0">
                          <a:solidFill>
                            <a:schemeClr val="dk1"/>
                          </a:solidFill>
                          <a:effectLst/>
                          <a:latin typeface="+mn-lt"/>
                          <a:ea typeface="+mn-ea"/>
                          <a:cs typeface="+mn-cs"/>
                        </a:rPr>
                        <a:t>власника</a:t>
                      </a:r>
                      <a:r>
                        <a:rPr lang="ru-RU" sz="1800" b="0" i="0" kern="1200" dirty="0" smtClean="0">
                          <a:solidFill>
                            <a:schemeClr val="dk1"/>
                          </a:solidFill>
                          <a:effectLst/>
                          <a:latin typeface="+mn-lt"/>
                          <a:ea typeface="+mn-ea"/>
                          <a:cs typeface="+mn-cs"/>
                        </a:rPr>
                        <a:t> та </a:t>
                      </a:r>
                      <a:r>
                        <a:rPr lang="ru-RU" sz="1800" b="0" i="0" kern="1200" dirty="0" err="1" smtClean="0">
                          <a:solidFill>
                            <a:schemeClr val="dk1"/>
                          </a:solidFill>
                          <a:effectLst/>
                          <a:latin typeface="+mn-lt"/>
                          <a:ea typeface="+mn-ea"/>
                          <a:cs typeface="+mn-cs"/>
                        </a:rPr>
                        <a:t>обов’язки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і </a:t>
                      </a:r>
                      <a:r>
                        <a:rPr lang="ru-RU" sz="1800" b="0" i="0" kern="1200" dirty="0" err="1" smtClean="0">
                          <a:solidFill>
                            <a:schemeClr val="dk1"/>
                          </a:solidFill>
                          <a:effectLst/>
                          <a:latin typeface="+mn-lt"/>
                          <a:ea typeface="+mn-ea"/>
                          <a:cs typeface="+mn-cs"/>
                        </a:rPr>
                        <a:t>осіб</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які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надають</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забезпечення</a:t>
                      </a:r>
                      <a:r>
                        <a:rPr lang="ru-RU" sz="1800" b="0" i="0" kern="1200" dirty="0" smtClean="0">
                          <a:solidFill>
                            <a:schemeClr val="dk1"/>
                          </a:solidFill>
                          <a:effectLst/>
                          <a:latin typeface="+mn-lt"/>
                          <a:ea typeface="+mn-ea"/>
                          <a:cs typeface="+mn-cs"/>
                        </a:rPr>
                        <a:t> за </a:t>
                      </a:r>
                      <a:r>
                        <a:rPr lang="ru-RU" sz="1800" b="0" i="0" kern="1200" dirty="0" err="1" smtClean="0">
                          <a:solidFill>
                            <a:schemeClr val="dk1"/>
                          </a:solidFill>
                          <a:effectLst/>
                          <a:latin typeface="+mn-lt"/>
                          <a:ea typeface="+mn-ea"/>
                          <a:cs typeface="+mn-cs"/>
                        </a:rPr>
                        <a:t>облігаціями</a:t>
                      </a:r>
                      <a:r>
                        <a:rPr lang="ru-RU" sz="1800" b="0" i="0" kern="1200" dirty="0" smtClean="0">
                          <a:solidFill>
                            <a:schemeClr val="dk1"/>
                          </a:solidFill>
                          <a:effectLst/>
                          <a:latin typeface="+mn-lt"/>
                          <a:ea typeface="+mn-ea"/>
                          <a:cs typeface="+mn-cs"/>
                        </a:rPr>
                        <a:t>.</a:t>
                      </a:r>
                      <a:endParaRPr lang="ru-RU" dirty="0"/>
                    </a:p>
                  </a:txBody>
                  <a:tcPr/>
                </a:tc>
                <a:tc>
                  <a:txBody>
                    <a:bodyPr/>
                    <a:lstStyle/>
                    <a:p>
                      <a:r>
                        <a:rPr lang="ru-RU" sz="1800" b="0" i="0" kern="1200" dirty="0" smtClean="0">
                          <a:solidFill>
                            <a:schemeClr val="dk1"/>
                          </a:solidFill>
                          <a:effectLst/>
                          <a:latin typeface="+mn-lt"/>
                          <a:ea typeface="+mn-ea"/>
                          <a:cs typeface="+mn-cs"/>
                        </a:rPr>
                        <a:t>а) </a:t>
                      </a:r>
                      <a:r>
                        <a:rPr lang="ru-RU" sz="1800" b="0" i="0" kern="1200" dirty="0" err="1" smtClean="0">
                          <a:solidFill>
                            <a:schemeClr val="dk1"/>
                          </a:solidFill>
                          <a:effectLst/>
                          <a:latin typeface="+mn-lt"/>
                          <a:ea typeface="+mn-ea"/>
                          <a:cs typeface="+mn-cs"/>
                        </a:rPr>
                        <a:t>корпоративні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облігації</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б) </a:t>
                      </a:r>
                      <a:r>
                        <a:rPr lang="ru-RU" sz="1800" b="0" i="0" kern="1200" dirty="0" err="1" smtClean="0">
                          <a:solidFill>
                            <a:schemeClr val="dk1"/>
                          </a:solidFill>
                          <a:effectLst/>
                          <a:latin typeface="+mn-lt"/>
                          <a:ea typeface="+mn-ea"/>
                          <a:cs typeface="+mn-cs"/>
                        </a:rPr>
                        <a:t>державні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облігації</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України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в) </a:t>
                      </a:r>
                      <a:r>
                        <a:rPr lang="ru-RU" sz="1800" b="0" i="0" kern="1200" dirty="0" err="1" smtClean="0">
                          <a:solidFill>
                            <a:schemeClr val="dk1"/>
                          </a:solidFill>
                          <a:effectLst/>
                          <a:latin typeface="+mn-lt"/>
                          <a:ea typeface="+mn-ea"/>
                          <a:cs typeface="+mn-cs"/>
                        </a:rPr>
                        <a:t>облігації</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місцевих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позик</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г) </a:t>
                      </a:r>
                      <a:r>
                        <a:rPr lang="ru-RU" sz="1800" b="0" i="0" kern="1200" dirty="0" err="1" smtClean="0">
                          <a:solidFill>
                            <a:schemeClr val="dk1"/>
                          </a:solidFill>
                          <a:effectLst/>
                          <a:latin typeface="+mn-lt"/>
                          <a:ea typeface="+mn-ea"/>
                          <a:cs typeface="+mn-cs"/>
                        </a:rPr>
                        <a:t>казначейські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зобов’язання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України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ґ) </a:t>
                      </a:r>
                      <a:r>
                        <a:rPr lang="ru-RU" sz="1800" b="0" i="0" kern="1200" dirty="0" err="1" smtClean="0">
                          <a:solidFill>
                            <a:schemeClr val="dk1"/>
                          </a:solidFill>
                          <a:effectLst/>
                          <a:latin typeface="+mn-lt"/>
                          <a:ea typeface="+mn-ea"/>
                          <a:cs typeface="+mn-cs"/>
                        </a:rPr>
                        <a:t>ощадні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сертифікати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банків</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д) </a:t>
                      </a:r>
                      <a:r>
                        <a:rPr lang="ru-RU" sz="1800" b="0" i="0" kern="1200" dirty="0" err="1" smtClean="0">
                          <a:solidFill>
                            <a:schemeClr val="dk1"/>
                          </a:solidFill>
                          <a:effectLst/>
                          <a:latin typeface="+mn-lt"/>
                          <a:ea typeface="+mn-ea"/>
                          <a:cs typeface="+mn-cs"/>
                        </a:rPr>
                        <a:t>депозитні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сертифікати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банків</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е) </a:t>
                      </a:r>
                      <a:r>
                        <a:rPr lang="ru-RU" sz="1800" b="0" i="0" kern="1200" dirty="0" err="1" smtClean="0">
                          <a:solidFill>
                            <a:schemeClr val="dk1"/>
                          </a:solidFill>
                          <a:effectLst/>
                          <a:latin typeface="+mn-lt"/>
                          <a:ea typeface="+mn-ea"/>
                          <a:cs typeface="+mn-cs"/>
                        </a:rPr>
                        <a:t>векселі</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є) </a:t>
                      </a:r>
                      <a:r>
                        <a:rPr lang="ru-RU" sz="1800" b="0" i="0" kern="1200" dirty="0" err="1" smtClean="0">
                          <a:solidFill>
                            <a:schemeClr val="dk1"/>
                          </a:solidFill>
                          <a:effectLst/>
                          <a:latin typeface="+mn-lt"/>
                          <a:ea typeface="+mn-ea"/>
                          <a:cs typeface="+mn-cs"/>
                        </a:rPr>
                        <a:t>облігації</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міжнародних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фінансових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організацій</a:t>
                      </a:r>
                      <a:r>
                        <a:rPr lang="ru-RU" sz="1800" b="0" i="0" kern="1200" dirty="0" smtClean="0">
                          <a:solidFill>
                            <a:schemeClr val="dk1"/>
                          </a:solidFill>
                          <a:effectLst/>
                          <a:latin typeface="+mn-lt"/>
                          <a:ea typeface="+mn-ea"/>
                          <a:cs typeface="+mn-cs"/>
                        </a:rPr>
                        <a:t>;</a:t>
                      </a:r>
                      <a:endParaRPr lang="ru-RU" sz="1800" b="0" i="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410070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64025"/>
            <a:ext cx="8862451" cy="5663820"/>
          </a:xfrm>
        </p:spPr>
        <p:txBody>
          <a:bodyPr/>
          <a:lstStyle/>
          <a:p>
            <a:r>
              <a:rPr lang="uk-UA" dirty="0"/>
              <a:t>1. Активи банку та активні операції: поняття, відмінності, класифікація</a:t>
            </a:r>
            <a:endParaRPr lang="ru-RU" dirty="0"/>
          </a:p>
          <a:p>
            <a:r>
              <a:rPr lang="ru-RU" b="1" dirty="0" smtClean="0"/>
              <a:t>АКТИВНІ </a:t>
            </a:r>
            <a:r>
              <a:rPr lang="ru-RU" b="1" dirty="0"/>
              <a:t>ОПЕРАЦІЇ</a:t>
            </a:r>
            <a:r>
              <a:rPr lang="ru-RU" dirty="0"/>
              <a:t> </a:t>
            </a:r>
            <a:r>
              <a:rPr lang="ru-RU" dirty="0" smtClean="0"/>
              <a:t>(</a:t>
            </a:r>
            <a:r>
              <a:rPr lang="en-US" dirty="0"/>
              <a:t>asset side operations) – </a:t>
            </a:r>
            <a:r>
              <a:rPr lang="ru-RU" b="1" dirty="0" err="1"/>
              <a:t>операції</a:t>
            </a:r>
            <a:r>
              <a:rPr lang="ru-RU" dirty="0"/>
              <a:t>, </a:t>
            </a:r>
            <a:r>
              <a:rPr lang="ru-RU" dirty="0" err="1"/>
              <a:t>спрямовані</a:t>
            </a:r>
            <a:r>
              <a:rPr lang="ru-RU" dirty="0"/>
              <a:t> на </a:t>
            </a:r>
            <a:r>
              <a:rPr lang="ru-RU" dirty="0" err="1"/>
              <a:t>розміщення</a:t>
            </a:r>
            <a:r>
              <a:rPr lang="ru-RU" dirty="0"/>
              <a:t> та </a:t>
            </a:r>
            <a:r>
              <a:rPr lang="ru-RU" dirty="0" err="1"/>
              <a:t>використання</a:t>
            </a:r>
            <a:r>
              <a:rPr lang="ru-RU" dirty="0"/>
              <a:t> </a:t>
            </a:r>
            <a:r>
              <a:rPr lang="ru-RU" dirty="0" err="1"/>
              <a:t>наявних</a:t>
            </a:r>
            <a:r>
              <a:rPr lang="ru-RU" dirty="0"/>
              <a:t> у </a:t>
            </a:r>
            <a:r>
              <a:rPr lang="ru-RU" b="1" dirty="0"/>
              <a:t>банку</a:t>
            </a:r>
            <a:r>
              <a:rPr lang="ru-RU" dirty="0"/>
              <a:t> </a:t>
            </a:r>
            <a:r>
              <a:rPr lang="ru-RU" dirty="0" err="1"/>
              <a:t>власних</a:t>
            </a:r>
            <a:r>
              <a:rPr lang="ru-RU" dirty="0"/>
              <a:t> та </a:t>
            </a:r>
            <a:r>
              <a:rPr lang="ru-RU" dirty="0" err="1"/>
              <a:t>залучених</a:t>
            </a:r>
            <a:r>
              <a:rPr lang="ru-RU" dirty="0"/>
              <a:t> </a:t>
            </a:r>
            <a:r>
              <a:rPr lang="ru-RU" dirty="0" err="1"/>
              <a:t>ресурсів</a:t>
            </a:r>
            <a:r>
              <a:rPr lang="ru-RU" dirty="0"/>
              <a:t> з метою </a:t>
            </a:r>
            <a:r>
              <a:rPr lang="ru-RU" dirty="0" err="1"/>
              <a:t>одержання</a:t>
            </a:r>
            <a:r>
              <a:rPr lang="ru-RU" dirty="0"/>
              <a:t> </a:t>
            </a:r>
            <a:r>
              <a:rPr lang="ru-RU" dirty="0" err="1"/>
              <a:t>прибутку</a:t>
            </a:r>
            <a:r>
              <a:rPr lang="ru-RU" dirty="0"/>
              <a:t> при </a:t>
            </a:r>
            <a:r>
              <a:rPr lang="ru-RU" dirty="0" err="1"/>
              <a:t>раціональному</a:t>
            </a:r>
            <a:r>
              <a:rPr lang="ru-RU" dirty="0"/>
              <a:t> </a:t>
            </a:r>
            <a:r>
              <a:rPr lang="ru-RU" dirty="0" err="1"/>
              <a:t>розподілі</a:t>
            </a:r>
            <a:r>
              <a:rPr lang="ru-RU" dirty="0"/>
              <a:t> </a:t>
            </a:r>
            <a:r>
              <a:rPr lang="ru-RU" dirty="0" err="1"/>
              <a:t>ризиків</a:t>
            </a:r>
            <a:r>
              <a:rPr lang="ru-RU" dirty="0"/>
              <a:t> за </a:t>
            </a:r>
            <a:r>
              <a:rPr lang="ru-RU" dirty="0" err="1"/>
              <a:t>окремими</a:t>
            </a:r>
            <a:r>
              <a:rPr lang="ru-RU" dirty="0"/>
              <a:t> видами </a:t>
            </a:r>
            <a:r>
              <a:rPr lang="ru-RU" b="1" dirty="0" err="1"/>
              <a:t>операцій</a:t>
            </a:r>
            <a:r>
              <a:rPr lang="ru-RU" dirty="0"/>
              <a:t> та </a:t>
            </a:r>
            <a:r>
              <a:rPr lang="ru-RU" dirty="0" err="1"/>
              <a:t>підтриманні</a:t>
            </a:r>
            <a:r>
              <a:rPr lang="ru-RU" dirty="0"/>
              <a:t> </a:t>
            </a:r>
            <a:r>
              <a:rPr lang="ru-RU" dirty="0" err="1"/>
              <a:t>необхідного</a:t>
            </a:r>
            <a:r>
              <a:rPr lang="ru-RU" dirty="0"/>
              <a:t> </a:t>
            </a:r>
            <a:r>
              <a:rPr lang="ru-RU" dirty="0" err="1"/>
              <a:t>рівня</a:t>
            </a:r>
            <a:r>
              <a:rPr lang="ru-RU" dirty="0"/>
              <a:t> </a:t>
            </a:r>
            <a:r>
              <a:rPr lang="ru-RU" dirty="0" err="1"/>
              <a:t>ліквідності</a:t>
            </a:r>
            <a:r>
              <a:rPr lang="ru-RU" dirty="0" smtClean="0"/>
              <a:t>.</a:t>
            </a:r>
          </a:p>
          <a:p>
            <a:r>
              <a:rPr lang="ru-RU" dirty="0"/>
              <a:t>АКТИВНА БАНКІВСЬКА ОПЕРАЦІЯ - </a:t>
            </a:r>
            <a:r>
              <a:rPr lang="ru-RU" dirty="0" err="1"/>
              <a:t>операція</a:t>
            </a:r>
            <a:r>
              <a:rPr lang="ru-RU" dirty="0"/>
              <a:t>, </a:t>
            </a:r>
            <a:r>
              <a:rPr lang="ru-RU" dirty="0" err="1"/>
              <a:t>що</a:t>
            </a:r>
            <a:r>
              <a:rPr lang="ru-RU" dirty="0"/>
              <a:t> </a:t>
            </a:r>
            <a:r>
              <a:rPr lang="ru-RU" dirty="0" err="1"/>
              <a:t>обліковується</a:t>
            </a:r>
            <a:r>
              <a:rPr lang="ru-RU" dirty="0"/>
              <a:t> банком за </a:t>
            </a:r>
            <a:r>
              <a:rPr lang="ru-RU" dirty="0" err="1"/>
              <a:t>активними</a:t>
            </a:r>
            <a:r>
              <a:rPr lang="ru-RU" dirty="0"/>
              <a:t> </a:t>
            </a:r>
            <a:r>
              <a:rPr lang="ru-RU" dirty="0" err="1"/>
              <a:t>балансовими</a:t>
            </a:r>
            <a:r>
              <a:rPr lang="ru-RU" dirty="0"/>
              <a:t> </a:t>
            </a:r>
            <a:r>
              <a:rPr lang="ru-RU" dirty="0" err="1"/>
              <a:t>або</a:t>
            </a:r>
            <a:r>
              <a:rPr lang="ru-RU" dirty="0"/>
              <a:t> </a:t>
            </a:r>
            <a:r>
              <a:rPr lang="ru-RU" dirty="0" err="1"/>
              <a:t>позабалансовими</a:t>
            </a:r>
            <a:r>
              <a:rPr lang="ru-RU" dirty="0"/>
              <a:t> </a:t>
            </a:r>
            <a:r>
              <a:rPr lang="ru-RU" dirty="0" err="1"/>
              <a:t>рахунками</a:t>
            </a:r>
            <a:r>
              <a:rPr lang="ru-RU" dirty="0"/>
              <a:t>.</a:t>
            </a:r>
            <a:endParaRPr lang="ru-RU" dirty="0" smtClean="0"/>
          </a:p>
          <a:p>
            <a:endParaRPr lang="ru-RU" dirty="0"/>
          </a:p>
          <a:p>
            <a:endParaRPr lang="ru-RU" dirty="0" smtClean="0"/>
          </a:p>
          <a:p>
            <a:endParaRPr lang="ru-RU" dirty="0"/>
          </a:p>
        </p:txBody>
      </p:sp>
      <p:pic>
        <p:nvPicPr>
          <p:cNvPr id="5" name="Рисунок 4"/>
          <p:cNvPicPr>
            <a:picLocks noChangeAspect="1"/>
          </p:cNvPicPr>
          <p:nvPr/>
        </p:nvPicPr>
        <p:blipFill>
          <a:blip r:embed="rId2"/>
          <a:stretch>
            <a:fillRect/>
          </a:stretch>
        </p:blipFill>
        <p:spPr>
          <a:xfrm>
            <a:off x="1612465" y="2893325"/>
            <a:ext cx="9837848" cy="3234520"/>
          </a:xfrm>
          <a:prstGeom prst="rect">
            <a:avLst/>
          </a:prstGeom>
        </p:spPr>
      </p:pic>
    </p:spTree>
    <p:extLst>
      <p:ext uri="{BB962C8B-B14F-4D97-AF65-F5344CB8AC3E}">
        <p14:creationId xmlns:p14="http://schemas.microsoft.com/office/powerpoint/2010/main" val="3007833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endParaRPr lang="ru-RU" dirty="0"/>
          </a:p>
        </p:txBody>
      </p:sp>
      <p:graphicFrame>
        <p:nvGraphicFramePr>
          <p:cNvPr id="4" name="Объект 1"/>
          <p:cNvGraphicFramePr>
            <a:graphicFrameLocks/>
          </p:cNvGraphicFramePr>
          <p:nvPr>
            <p:extLst>
              <p:ext uri="{D42A27DB-BD31-4B8C-83A1-F6EECF244321}">
                <p14:modId xmlns:p14="http://schemas.microsoft.com/office/powerpoint/2010/main" val="2030816591"/>
              </p:ext>
            </p:extLst>
          </p:nvPr>
        </p:nvGraphicFramePr>
        <p:xfrm>
          <a:off x="655094" y="191069"/>
          <a:ext cx="10847932" cy="5331535"/>
        </p:xfrm>
        <a:graphic>
          <a:graphicData uri="http://schemas.openxmlformats.org/drawingml/2006/table">
            <a:tbl>
              <a:tblPr firstRow="1" bandRow="1">
                <a:tableStyleId>{073A0DAA-6AF3-43AB-8588-CEC1D06C72B9}</a:tableStyleId>
              </a:tblPr>
              <a:tblGrid>
                <a:gridCol w="7315199"/>
                <a:gridCol w="3532733"/>
              </a:tblGrid>
              <a:tr h="535523">
                <a:tc>
                  <a:txBody>
                    <a:bodyPr/>
                    <a:lstStyle/>
                    <a:p>
                      <a:r>
                        <a:rPr lang="ru-RU" sz="1800" kern="1200" dirty="0" err="1" smtClean="0">
                          <a:effectLst/>
                        </a:rPr>
                        <a:t>Групи</a:t>
                      </a:r>
                      <a:r>
                        <a:rPr lang="ru-RU" sz="1800" kern="1200" dirty="0" smtClean="0">
                          <a:effectLst/>
                        </a:rPr>
                        <a:t> </a:t>
                      </a:r>
                      <a:r>
                        <a:rPr lang="ru-RU" sz="1800" kern="1200" dirty="0" err="1" smtClean="0">
                          <a:effectLst/>
                        </a:rPr>
                        <a:t>цінних</a:t>
                      </a:r>
                      <a:r>
                        <a:rPr lang="ru-RU" sz="1800" kern="1200" dirty="0" smtClean="0">
                          <a:effectLst/>
                        </a:rPr>
                        <a:t> </a:t>
                      </a:r>
                      <a:r>
                        <a:rPr lang="ru-RU" sz="1800" kern="1200" dirty="0" err="1" smtClean="0">
                          <a:effectLst/>
                        </a:rPr>
                        <a:t>паперів</a:t>
                      </a:r>
                      <a:endParaRPr lang="ru-R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dirty="0" smtClean="0"/>
                        <a:t>Види </a:t>
                      </a:r>
                      <a:r>
                        <a:rPr lang="ru-RU" sz="1800" kern="1200" dirty="0" err="1" smtClean="0">
                          <a:effectLst/>
                        </a:rPr>
                        <a:t>цінних</a:t>
                      </a:r>
                      <a:r>
                        <a:rPr lang="ru-RU" sz="1800" kern="1200" dirty="0" smtClean="0">
                          <a:effectLst/>
                        </a:rPr>
                        <a:t> </a:t>
                      </a:r>
                      <a:r>
                        <a:rPr lang="ru-RU" sz="1800" kern="1200" dirty="0" err="1" smtClean="0">
                          <a:effectLst/>
                        </a:rPr>
                        <a:t>паперів</a:t>
                      </a:r>
                      <a:r>
                        <a:rPr lang="ru-RU" sz="1800" kern="1200" baseline="0" dirty="0" smtClean="0">
                          <a:effectLst/>
                        </a:rPr>
                        <a:t> </a:t>
                      </a:r>
                      <a:r>
                        <a:rPr lang="ru-RU" sz="1800" kern="1200" baseline="0" dirty="0" err="1" smtClean="0">
                          <a:effectLst/>
                        </a:rPr>
                        <a:t>відповідної</a:t>
                      </a:r>
                      <a:r>
                        <a:rPr lang="ru-RU" sz="1800" kern="1200" baseline="0" dirty="0" smtClean="0">
                          <a:effectLst/>
                        </a:rPr>
                        <a:t> </a:t>
                      </a:r>
                      <a:r>
                        <a:rPr lang="ru-RU" sz="1800" kern="1200" baseline="0" dirty="0" err="1" smtClean="0">
                          <a:effectLst/>
                        </a:rPr>
                        <a:t>групи</a:t>
                      </a:r>
                      <a:endParaRPr lang="ru-RU" dirty="0" smtClean="0"/>
                    </a:p>
                  </a:txBody>
                  <a:tcPr/>
                </a:tc>
              </a:tr>
              <a:tr h="765033">
                <a:tc>
                  <a:txBody>
                    <a:bodyPr/>
                    <a:lstStyle/>
                    <a:p>
                      <a:r>
                        <a:rPr lang="ru-RU" sz="1800" b="1" i="0" kern="1200" dirty="0" err="1" smtClean="0">
                          <a:solidFill>
                            <a:schemeClr val="dk1"/>
                          </a:solidFill>
                          <a:effectLst/>
                          <a:latin typeface="+mn-lt"/>
                          <a:ea typeface="+mn-ea"/>
                          <a:cs typeface="+mn-cs"/>
                        </a:rPr>
                        <a:t>іпотечні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цінні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папери</a:t>
                      </a:r>
                      <a:r>
                        <a:rPr lang="ru-RU" sz="1800" b="1" i="0" kern="1200" dirty="0" smtClean="0">
                          <a:solidFill>
                            <a:schemeClr val="dk1"/>
                          </a:solidFill>
                          <a:effectLst/>
                          <a:latin typeface="+mn-lt"/>
                          <a:ea typeface="+mn-ea"/>
                          <a:cs typeface="+mn-cs"/>
                        </a:rPr>
                        <a:t> </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випуск</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яких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забезпечено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іпотечним</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покриттям</a:t>
                      </a:r>
                      <a:r>
                        <a:rPr lang="ru-RU" sz="1800" b="0" i="0" kern="1200" dirty="0" smtClean="0">
                          <a:solidFill>
                            <a:schemeClr val="dk1"/>
                          </a:solidFill>
                          <a:effectLst/>
                          <a:latin typeface="+mn-lt"/>
                          <a:ea typeface="+mn-ea"/>
                          <a:cs typeface="+mn-cs"/>
                        </a:rPr>
                        <a:t> та </a:t>
                      </a:r>
                      <a:r>
                        <a:rPr lang="ru-RU" sz="1800" b="0" i="0" kern="1200" dirty="0" err="1" smtClean="0">
                          <a:solidFill>
                            <a:schemeClr val="dk1"/>
                          </a:solidFill>
                          <a:effectLst/>
                          <a:latin typeface="+mn-lt"/>
                          <a:ea typeface="+mn-ea"/>
                          <a:cs typeface="+mn-cs"/>
                        </a:rPr>
                        <a:t>які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посвідчують</a:t>
                      </a:r>
                      <a:r>
                        <a:rPr lang="ru-RU" sz="1800" b="0" i="0" kern="1200" dirty="0" smtClean="0">
                          <a:solidFill>
                            <a:schemeClr val="dk1"/>
                          </a:solidFill>
                          <a:effectLst/>
                          <a:latin typeface="+mn-lt"/>
                          <a:ea typeface="+mn-ea"/>
                          <a:cs typeface="+mn-cs"/>
                        </a:rPr>
                        <a:t> право </a:t>
                      </a:r>
                      <a:r>
                        <a:rPr lang="ru-RU" sz="1800" b="0" i="0" kern="1200" dirty="0" err="1" smtClean="0">
                          <a:solidFill>
                            <a:schemeClr val="dk1"/>
                          </a:solidFill>
                          <a:effectLst/>
                          <a:latin typeface="+mn-lt"/>
                          <a:ea typeface="+mn-ea"/>
                          <a:cs typeface="+mn-cs"/>
                        </a:rPr>
                        <a:t>власників</a:t>
                      </a:r>
                      <a:r>
                        <a:rPr lang="ru-RU" sz="1800" b="0" i="0" kern="1200" dirty="0" smtClean="0">
                          <a:solidFill>
                            <a:schemeClr val="dk1"/>
                          </a:solidFill>
                          <a:effectLst/>
                          <a:latin typeface="+mn-lt"/>
                          <a:ea typeface="+mn-ea"/>
                          <a:cs typeface="+mn-cs"/>
                        </a:rPr>
                        <a:t> на </a:t>
                      </a:r>
                      <a:r>
                        <a:rPr lang="ru-RU" sz="1800" b="0" i="0" kern="1200" dirty="0" err="1" smtClean="0">
                          <a:solidFill>
                            <a:schemeClr val="dk1"/>
                          </a:solidFill>
                          <a:effectLst/>
                          <a:latin typeface="+mn-lt"/>
                          <a:ea typeface="+mn-ea"/>
                          <a:cs typeface="+mn-cs"/>
                        </a:rPr>
                        <a:t>отримання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від</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належних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їм</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коштів</a:t>
                      </a:r>
                      <a:r>
                        <a:rPr lang="ru-RU" sz="1800" b="0" i="0" kern="1200" dirty="0" smtClean="0">
                          <a:solidFill>
                            <a:schemeClr val="dk1"/>
                          </a:solidFill>
                          <a:effectLst/>
                          <a:latin typeface="+mn-lt"/>
                          <a:ea typeface="+mn-ea"/>
                          <a:cs typeface="+mn-cs"/>
                        </a:rPr>
                        <a:t>.</a:t>
                      </a:r>
                      <a:endParaRPr lang="ru-RU" dirty="0"/>
                    </a:p>
                  </a:txBody>
                  <a:tcPr/>
                </a:tc>
                <a:tc>
                  <a:txBody>
                    <a:bodyPr/>
                    <a:lstStyle/>
                    <a:p>
                      <a:r>
                        <a:rPr lang="ru-RU" sz="1800" b="0" i="0" kern="1200" dirty="0" smtClean="0">
                          <a:solidFill>
                            <a:schemeClr val="dk1"/>
                          </a:solidFill>
                          <a:effectLst/>
                          <a:latin typeface="+mn-lt"/>
                          <a:ea typeface="+mn-ea"/>
                          <a:cs typeface="+mn-cs"/>
                        </a:rPr>
                        <a:t>а) </a:t>
                      </a:r>
                      <a:r>
                        <a:rPr lang="ru-RU" sz="1800" b="0" i="0" kern="1200" dirty="0" err="1" smtClean="0">
                          <a:solidFill>
                            <a:schemeClr val="dk1"/>
                          </a:solidFill>
                          <a:effectLst/>
                          <a:latin typeface="+mn-lt"/>
                          <a:ea typeface="+mn-ea"/>
                          <a:cs typeface="+mn-cs"/>
                        </a:rPr>
                        <a:t>іпотечні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облігації</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б) </a:t>
                      </a:r>
                      <a:r>
                        <a:rPr lang="ru-RU" sz="1800" b="0" i="0" kern="1200" dirty="0" err="1" smtClean="0">
                          <a:solidFill>
                            <a:schemeClr val="dk1"/>
                          </a:solidFill>
                          <a:effectLst/>
                          <a:latin typeface="+mn-lt"/>
                          <a:ea typeface="+mn-ea"/>
                          <a:cs typeface="+mn-cs"/>
                        </a:rPr>
                        <a:t>заставні</a:t>
                      </a:r>
                      <a:r>
                        <a:rPr lang="ru-RU" sz="1800" b="0" i="0" kern="1200" dirty="0" smtClean="0">
                          <a:solidFill>
                            <a:schemeClr val="dk1"/>
                          </a:solidFill>
                          <a:effectLst/>
                          <a:latin typeface="+mn-lt"/>
                          <a:ea typeface="+mn-ea"/>
                          <a:cs typeface="+mn-cs"/>
                        </a:rPr>
                        <a:t>;</a:t>
                      </a:r>
                    </a:p>
                    <a:p>
                      <a:endParaRPr lang="ru-RU" dirty="0"/>
                    </a:p>
                  </a:txBody>
                  <a:tcPr/>
                </a:tc>
              </a:tr>
              <a:tr h="1765375">
                <a:tc>
                  <a:txBody>
                    <a:bodyPr/>
                    <a:lstStyle/>
                    <a:p>
                      <a:r>
                        <a:rPr lang="ru-RU" sz="1800" b="1" i="0" kern="1200" dirty="0" err="1" smtClean="0">
                          <a:solidFill>
                            <a:schemeClr val="dk1"/>
                          </a:solidFill>
                          <a:effectLst/>
                          <a:latin typeface="+mn-lt"/>
                          <a:ea typeface="+mn-ea"/>
                          <a:cs typeface="+mn-cs"/>
                        </a:rPr>
                        <a:t>деривативні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цінні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папери</a:t>
                      </a:r>
                      <a:r>
                        <a:rPr lang="ru-RU" sz="1800" b="1" i="0" kern="1200" dirty="0" smtClean="0">
                          <a:solidFill>
                            <a:schemeClr val="dk1"/>
                          </a:solidFill>
                          <a:effectLst/>
                          <a:latin typeface="+mn-lt"/>
                          <a:ea typeface="+mn-ea"/>
                          <a:cs typeface="+mn-cs"/>
                        </a:rPr>
                        <a:t> </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що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посвідчують</a:t>
                      </a:r>
                      <a:r>
                        <a:rPr lang="ru-RU" sz="1800" b="0" i="0" kern="1200" dirty="0" smtClean="0">
                          <a:solidFill>
                            <a:schemeClr val="dk1"/>
                          </a:solidFill>
                          <a:effectLst/>
                          <a:latin typeface="+mn-lt"/>
                          <a:ea typeface="+mn-ea"/>
                          <a:cs typeface="+mn-cs"/>
                        </a:rPr>
                        <a:t> право </a:t>
                      </a:r>
                      <a:r>
                        <a:rPr lang="ru-RU" sz="1800" b="0" i="0" kern="1200" dirty="0" err="1" smtClean="0">
                          <a:solidFill>
                            <a:schemeClr val="dk1"/>
                          </a:solidFill>
                          <a:effectLst/>
                          <a:latin typeface="+mn-lt"/>
                          <a:ea typeface="+mn-ea"/>
                          <a:cs typeface="+mn-cs"/>
                        </a:rPr>
                        <a:t>власника</a:t>
                      </a:r>
                      <a:r>
                        <a:rPr lang="ru-RU" sz="1800" b="0" i="0" kern="1200" dirty="0" smtClean="0">
                          <a:solidFill>
                            <a:schemeClr val="dk1"/>
                          </a:solidFill>
                          <a:effectLst/>
                          <a:latin typeface="+mn-lt"/>
                          <a:ea typeface="+mn-ea"/>
                          <a:cs typeface="+mn-cs"/>
                        </a:rPr>
                        <a:t> у </a:t>
                      </a:r>
                      <a:r>
                        <a:rPr lang="ru-RU" sz="1800" b="0" i="0" kern="1200" dirty="0" err="1" smtClean="0">
                          <a:solidFill>
                            <a:schemeClr val="dk1"/>
                          </a:solidFill>
                          <a:effectLst/>
                          <a:latin typeface="+mn-lt"/>
                          <a:ea typeface="+mn-ea"/>
                          <a:cs typeface="+mn-cs"/>
                        </a:rPr>
                        <a:t>визначених</a:t>
                      </a:r>
                      <a:r>
                        <a:rPr lang="ru-RU" sz="1800" b="0" i="0" kern="1200" dirty="0" smtClean="0">
                          <a:solidFill>
                            <a:schemeClr val="dk1"/>
                          </a:solidFill>
                          <a:effectLst/>
                          <a:latin typeface="+mn-lt"/>
                          <a:ea typeface="+mn-ea"/>
                          <a:cs typeface="+mn-cs"/>
                        </a:rPr>
                        <a:t> проспектом (</a:t>
                      </a:r>
                      <a:r>
                        <a:rPr lang="ru-RU" sz="1800" b="0" i="0" kern="1200" dirty="0" err="1" smtClean="0">
                          <a:solidFill>
                            <a:schemeClr val="dk1"/>
                          </a:solidFill>
                          <a:effectLst/>
                          <a:latin typeface="+mn-lt"/>
                          <a:ea typeface="+mn-ea"/>
                          <a:cs typeface="+mn-cs"/>
                        </a:rPr>
                        <a:t>рішенням</a:t>
                      </a:r>
                      <a:r>
                        <a:rPr lang="ru-RU" sz="1800" b="0" i="0" kern="1200" dirty="0" smtClean="0">
                          <a:solidFill>
                            <a:schemeClr val="dk1"/>
                          </a:solidFill>
                          <a:effectLst/>
                          <a:latin typeface="+mn-lt"/>
                          <a:ea typeface="+mn-ea"/>
                          <a:cs typeface="+mn-cs"/>
                        </a:rPr>
                        <a:t> про </a:t>
                      </a:r>
                      <a:r>
                        <a:rPr lang="ru-RU" sz="1800" b="0" i="0" kern="1200" dirty="0" err="1" smtClean="0">
                          <a:solidFill>
                            <a:schemeClr val="dk1"/>
                          </a:solidFill>
                          <a:effectLst/>
                          <a:latin typeface="+mn-lt"/>
                          <a:ea typeface="+mn-ea"/>
                          <a:cs typeface="+mn-cs"/>
                        </a:rPr>
                        <a:t>емісію</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паперів</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випадках</a:t>
                      </a:r>
                      <a:r>
                        <a:rPr lang="ru-RU" sz="1800" b="0" i="0" kern="1200" dirty="0" smtClean="0">
                          <a:solidFill>
                            <a:schemeClr val="dk1"/>
                          </a:solidFill>
                          <a:effectLst/>
                          <a:latin typeface="+mn-lt"/>
                          <a:ea typeface="+mn-ea"/>
                          <a:cs typeface="+mn-cs"/>
                        </a:rPr>
                        <a:t> та порядку </a:t>
                      </a:r>
                      <a:r>
                        <a:rPr lang="ru-RU" sz="1800" b="0" i="0" kern="1200" dirty="0" err="1" smtClean="0">
                          <a:solidFill>
                            <a:schemeClr val="dk1"/>
                          </a:solidFill>
                          <a:effectLst/>
                          <a:latin typeface="+mn-lt"/>
                          <a:ea typeface="+mn-ea"/>
                          <a:cs typeface="+mn-cs"/>
                        </a:rPr>
                        <a:t>вимагати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від</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емітента</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придбання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продажу базового активу та/</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реалізації</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встановлених</a:t>
                      </a:r>
                      <a:r>
                        <a:rPr lang="ru-RU" sz="1800" b="0" i="0" kern="1200" dirty="0" smtClean="0">
                          <a:solidFill>
                            <a:schemeClr val="dk1"/>
                          </a:solidFill>
                          <a:effectLst/>
                          <a:latin typeface="+mn-lt"/>
                          <a:ea typeface="+mn-ea"/>
                          <a:cs typeface="+mn-cs"/>
                        </a:rPr>
                        <a:t> проспектом (</a:t>
                      </a:r>
                      <a:r>
                        <a:rPr lang="ru-RU" sz="1800" b="0" i="0" kern="1200" dirty="0" err="1" smtClean="0">
                          <a:solidFill>
                            <a:schemeClr val="dk1"/>
                          </a:solidFill>
                          <a:effectLst/>
                          <a:latin typeface="+mn-lt"/>
                          <a:ea typeface="+mn-ea"/>
                          <a:cs typeface="+mn-cs"/>
                        </a:rPr>
                        <a:t>рішенням</a:t>
                      </a:r>
                      <a:r>
                        <a:rPr lang="ru-RU" sz="1800" b="0" i="0" kern="1200" dirty="0" smtClean="0">
                          <a:solidFill>
                            <a:schemeClr val="dk1"/>
                          </a:solidFill>
                          <a:effectLst/>
                          <a:latin typeface="+mn-lt"/>
                          <a:ea typeface="+mn-ea"/>
                          <a:cs typeface="+mn-cs"/>
                        </a:rPr>
                        <a:t> про </a:t>
                      </a:r>
                      <a:r>
                        <a:rPr lang="ru-RU" sz="1800" b="0" i="0" kern="1200" dirty="0" err="1" smtClean="0">
                          <a:solidFill>
                            <a:schemeClr val="dk1"/>
                          </a:solidFill>
                          <a:effectLst/>
                          <a:latin typeface="+mn-lt"/>
                          <a:ea typeface="+mn-ea"/>
                          <a:cs typeface="+mn-cs"/>
                        </a:rPr>
                        <a:t>емісію</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цінних</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паперів</a:t>
                      </a:r>
                      <a:r>
                        <a:rPr lang="ru-RU" sz="1800" b="0" i="0" kern="1200" dirty="0" smtClean="0">
                          <a:solidFill>
                            <a:schemeClr val="dk1"/>
                          </a:solidFill>
                          <a:effectLst/>
                          <a:latin typeface="+mn-lt"/>
                          <a:ea typeface="+mn-ea"/>
                          <a:cs typeface="+mn-cs"/>
                        </a:rPr>
                        <a:t>) прав </a:t>
                      </a:r>
                      <a:r>
                        <a:rPr lang="ru-RU" sz="1800" b="0" i="0" kern="1200" dirty="0" err="1" smtClean="0">
                          <a:solidFill>
                            <a:schemeClr val="dk1"/>
                          </a:solidFill>
                          <a:effectLst/>
                          <a:latin typeface="+mn-lt"/>
                          <a:ea typeface="+mn-ea"/>
                          <a:cs typeface="+mn-cs"/>
                        </a:rPr>
                        <a:t>щодо</a:t>
                      </a:r>
                      <a:r>
                        <a:rPr lang="ru-RU" sz="1800" b="0" i="0" kern="1200" dirty="0" smtClean="0">
                          <a:solidFill>
                            <a:schemeClr val="dk1"/>
                          </a:solidFill>
                          <a:effectLst/>
                          <a:latin typeface="+mn-lt"/>
                          <a:ea typeface="+mn-ea"/>
                          <a:cs typeface="+mn-cs"/>
                        </a:rPr>
                        <a:t> базового активу, та/</a:t>
                      </a:r>
                      <a:r>
                        <a:rPr lang="ru-RU" sz="1800" b="0" i="0" kern="1200" dirty="0" err="1" smtClean="0">
                          <a:solidFill>
                            <a:schemeClr val="dk1"/>
                          </a:solidFill>
                          <a:effectLst/>
                          <a:latin typeface="+mn-lt"/>
                          <a:ea typeface="+mn-ea"/>
                          <a:cs typeface="+mn-cs"/>
                        </a:rPr>
                        <a:t>або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здійснення</a:t>
                      </a:r>
                      <a:r>
                        <a:rPr lang="ru-RU" sz="1800" b="0" i="0" kern="1200" dirty="0" smtClean="0">
                          <a:solidFill>
                            <a:schemeClr val="dk1"/>
                          </a:solidFill>
                          <a:effectLst/>
                          <a:latin typeface="+mn-lt"/>
                          <a:ea typeface="+mn-ea"/>
                          <a:cs typeface="+mn-cs"/>
                        </a:rPr>
                        <a:t> платежу (</a:t>
                      </a:r>
                      <a:r>
                        <a:rPr lang="ru-RU" sz="1800" b="0" i="0" kern="1200" dirty="0" err="1" smtClean="0">
                          <a:solidFill>
                            <a:schemeClr val="dk1"/>
                          </a:solidFill>
                          <a:effectLst/>
                          <a:latin typeface="+mn-lt"/>
                          <a:ea typeface="+mn-ea"/>
                          <a:cs typeface="+mn-cs"/>
                        </a:rPr>
                        <a:t>платежів</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залежно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від</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значення</a:t>
                      </a:r>
                      <a:r>
                        <a:rPr lang="ru-RU" sz="1800" b="0" i="0" kern="1200" dirty="0" smtClean="0">
                          <a:solidFill>
                            <a:schemeClr val="dk1"/>
                          </a:solidFill>
                          <a:effectLst/>
                          <a:latin typeface="+mn-lt"/>
                          <a:ea typeface="+mn-ea"/>
                          <a:cs typeface="+mn-cs"/>
                        </a:rPr>
                        <a:t> базового </a:t>
                      </a:r>
                      <a:r>
                        <a:rPr lang="ru-RU" sz="1800" b="0" i="0" kern="1200" dirty="0" err="1" smtClean="0">
                          <a:solidFill>
                            <a:schemeClr val="dk1"/>
                          </a:solidFill>
                          <a:effectLst/>
                          <a:latin typeface="+mn-lt"/>
                          <a:ea typeface="+mn-ea"/>
                          <a:cs typeface="+mn-cs"/>
                        </a:rPr>
                        <a:t>показника</a:t>
                      </a:r>
                      <a:r>
                        <a:rPr lang="ru-RU" sz="1800" b="0" i="0" kern="1200" dirty="0" smtClean="0">
                          <a:solidFill>
                            <a:schemeClr val="dk1"/>
                          </a:solidFill>
                          <a:effectLst/>
                          <a:latin typeface="+mn-lt"/>
                          <a:ea typeface="+mn-ea"/>
                          <a:cs typeface="+mn-cs"/>
                        </a:rPr>
                        <a:t>. </a:t>
                      </a:r>
                      <a:endParaRPr lang="ru-RU" dirty="0"/>
                    </a:p>
                  </a:txBody>
                  <a:tcPr/>
                </a:tc>
                <a:tc>
                  <a:txBody>
                    <a:bodyPr/>
                    <a:lstStyle/>
                    <a:p>
                      <a:r>
                        <a:rPr lang="ru-RU" sz="1800" b="0" i="0" kern="1200" dirty="0" smtClean="0">
                          <a:solidFill>
                            <a:schemeClr val="dk1"/>
                          </a:solidFill>
                          <a:effectLst/>
                          <a:latin typeface="+mn-lt"/>
                          <a:ea typeface="+mn-ea"/>
                          <a:cs typeface="+mn-cs"/>
                        </a:rPr>
                        <a:t>а) </a:t>
                      </a:r>
                      <a:r>
                        <a:rPr lang="ru-RU" sz="1800" b="0" i="0" kern="1200" dirty="0" err="1" smtClean="0">
                          <a:solidFill>
                            <a:schemeClr val="dk1"/>
                          </a:solidFill>
                          <a:effectLst/>
                          <a:latin typeface="+mn-lt"/>
                          <a:ea typeface="+mn-ea"/>
                          <a:cs typeface="+mn-cs"/>
                        </a:rPr>
                        <a:t>опціонні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сертифікати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б) </a:t>
                      </a:r>
                      <a:r>
                        <a:rPr lang="ru-RU" sz="1800" b="0" i="0" kern="1200" dirty="0" err="1" smtClean="0">
                          <a:solidFill>
                            <a:schemeClr val="dk1"/>
                          </a:solidFill>
                          <a:effectLst/>
                          <a:latin typeface="+mn-lt"/>
                          <a:ea typeface="+mn-ea"/>
                          <a:cs typeface="+mn-cs"/>
                        </a:rPr>
                        <a:t>фондові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варанти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в) </a:t>
                      </a:r>
                      <a:r>
                        <a:rPr lang="ru-RU" sz="1800" b="0" i="0" kern="1200" dirty="0" err="1" smtClean="0">
                          <a:solidFill>
                            <a:schemeClr val="dk1"/>
                          </a:solidFill>
                          <a:effectLst/>
                          <a:latin typeface="+mn-lt"/>
                          <a:ea typeface="+mn-ea"/>
                          <a:cs typeface="+mn-cs"/>
                        </a:rPr>
                        <a:t>кредитні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ноти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г) </a:t>
                      </a:r>
                      <a:r>
                        <a:rPr lang="ru-RU" sz="1800" b="0" i="0" kern="1200" dirty="0" err="1" smtClean="0">
                          <a:solidFill>
                            <a:schemeClr val="dk1"/>
                          </a:solidFill>
                          <a:effectLst/>
                          <a:latin typeface="+mn-lt"/>
                          <a:ea typeface="+mn-ea"/>
                          <a:cs typeface="+mn-cs"/>
                        </a:rPr>
                        <a:t>депозитарні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розписки</a:t>
                      </a:r>
                      <a:r>
                        <a:rPr lang="ru-RU" sz="1800" b="0" i="0" kern="1200" dirty="0" smtClean="0">
                          <a:solidFill>
                            <a:schemeClr val="dk1"/>
                          </a:solidFill>
                          <a:effectLst/>
                          <a:latin typeface="+mn-lt"/>
                          <a:ea typeface="+mn-ea"/>
                          <a:cs typeface="+mn-cs"/>
                        </a:rPr>
                        <a:t>;</a:t>
                      </a:r>
                    </a:p>
                    <a:p>
                      <a:r>
                        <a:rPr lang="ru-RU" sz="1800" b="0" i="0" kern="1200" dirty="0" smtClean="0">
                          <a:solidFill>
                            <a:schemeClr val="dk1"/>
                          </a:solidFill>
                          <a:effectLst/>
                          <a:latin typeface="+mn-lt"/>
                          <a:ea typeface="+mn-ea"/>
                          <a:cs typeface="+mn-cs"/>
                        </a:rPr>
                        <a:t>ґ) </a:t>
                      </a:r>
                      <a:r>
                        <a:rPr lang="ru-RU" sz="1800" b="0" i="0" kern="1200" dirty="0" err="1" smtClean="0">
                          <a:solidFill>
                            <a:schemeClr val="dk1"/>
                          </a:solidFill>
                          <a:effectLst/>
                          <a:latin typeface="+mn-lt"/>
                          <a:ea typeface="+mn-ea"/>
                          <a:cs typeface="+mn-cs"/>
                        </a:rPr>
                        <a:t>державні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деривативи</a:t>
                      </a:r>
                      <a:r>
                        <a:rPr lang="ru-RU" sz="1800" b="0" i="0" kern="1200" dirty="0" smtClean="0">
                          <a:solidFill>
                            <a:schemeClr val="dk1"/>
                          </a:solidFill>
                          <a:effectLst/>
                          <a:latin typeface="+mn-lt"/>
                          <a:ea typeface="+mn-ea"/>
                          <a:cs typeface="+mn-cs"/>
                        </a:rPr>
                        <a:t>.</a:t>
                      </a:r>
                      <a:endParaRPr lang="ru-RU" sz="1800" b="0" i="0" kern="1200" dirty="0">
                        <a:solidFill>
                          <a:schemeClr val="dk1"/>
                        </a:solidFill>
                        <a:effectLst/>
                        <a:latin typeface="+mn-lt"/>
                        <a:ea typeface="+mn-ea"/>
                        <a:cs typeface="+mn-cs"/>
                      </a:endParaRPr>
                    </a:p>
                  </a:txBody>
                  <a:tcPr/>
                </a:tc>
              </a:tr>
              <a:tr h="1765375">
                <a:tc>
                  <a:txBody>
                    <a:bodyPr/>
                    <a:lstStyle/>
                    <a:p>
                      <a:r>
                        <a:rPr lang="ru-RU" sz="1800" b="1" i="0" kern="1200" dirty="0" err="1" smtClean="0">
                          <a:solidFill>
                            <a:schemeClr val="dk1"/>
                          </a:solidFill>
                          <a:effectLst/>
                          <a:latin typeface="+mn-lt"/>
                          <a:ea typeface="+mn-ea"/>
                          <a:cs typeface="+mn-cs"/>
                        </a:rPr>
                        <a:t>товаророзпорядчі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цінні</a:t>
                      </a:r>
                      <a:r>
                        <a:rPr lang="ru-RU" sz="1800" b="1" i="0" kern="1200" dirty="0" smtClean="0">
                          <a:solidFill>
                            <a:schemeClr val="dk1"/>
                          </a:solidFill>
                          <a:effectLst/>
                          <a:latin typeface="+mn-lt"/>
                          <a:ea typeface="+mn-ea"/>
                          <a:cs typeface="+mn-cs"/>
                        </a:rPr>
                        <a:t> </a:t>
                      </a:r>
                      <a:r>
                        <a:rPr lang="ru-RU" sz="1800" b="1" i="0" kern="1200" dirty="0" err="1" smtClean="0">
                          <a:solidFill>
                            <a:schemeClr val="dk1"/>
                          </a:solidFill>
                          <a:effectLst/>
                          <a:latin typeface="+mn-lt"/>
                          <a:ea typeface="+mn-ea"/>
                          <a:cs typeface="+mn-cs"/>
                        </a:rPr>
                        <a:t>папери</a:t>
                      </a:r>
                      <a:r>
                        <a:rPr lang="ru-RU" sz="1800" b="1" i="0" kern="1200" dirty="0" smtClean="0">
                          <a:solidFill>
                            <a:schemeClr val="dk1"/>
                          </a:solidFill>
                          <a:effectLst/>
                          <a:latin typeface="+mn-lt"/>
                          <a:ea typeface="+mn-ea"/>
                          <a:cs typeface="+mn-cs"/>
                        </a:rPr>
                        <a:t> </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цінні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папери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що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надають</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їх</a:t>
                      </a:r>
                      <a:r>
                        <a:rPr lang="ru-RU" sz="1800" b="0" i="0" kern="1200" dirty="0" smtClean="0">
                          <a:solidFill>
                            <a:schemeClr val="dk1"/>
                          </a:solidFill>
                          <a:effectLst/>
                          <a:latin typeface="+mn-lt"/>
                          <a:ea typeface="+mn-ea"/>
                          <a:cs typeface="+mn-cs"/>
                        </a:rPr>
                        <a:t> держателю право </a:t>
                      </a:r>
                      <a:r>
                        <a:rPr lang="ru-RU" sz="1800" b="0" i="0" kern="1200" dirty="0" err="1" smtClean="0">
                          <a:solidFill>
                            <a:schemeClr val="dk1"/>
                          </a:solidFill>
                          <a:effectLst/>
                          <a:latin typeface="+mn-lt"/>
                          <a:ea typeface="+mn-ea"/>
                          <a:cs typeface="+mn-cs"/>
                        </a:rPr>
                        <a:t>розпоряджатися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майном</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зазначеним</a:t>
                      </a:r>
                      <a:r>
                        <a:rPr lang="ru-RU" sz="1800" b="0" i="0" kern="1200" dirty="0" smtClean="0">
                          <a:solidFill>
                            <a:schemeClr val="dk1"/>
                          </a:solidFill>
                          <a:effectLst/>
                          <a:latin typeface="+mn-lt"/>
                          <a:ea typeface="+mn-ea"/>
                          <a:cs typeface="+mn-cs"/>
                        </a:rPr>
                        <a:t> у </a:t>
                      </a:r>
                      <a:r>
                        <a:rPr lang="ru-RU" sz="1800" b="0" i="0" kern="1200" dirty="0" err="1" smtClean="0">
                          <a:solidFill>
                            <a:schemeClr val="dk1"/>
                          </a:solidFill>
                          <a:effectLst/>
                          <a:latin typeface="+mn-lt"/>
                          <a:ea typeface="+mn-ea"/>
                          <a:cs typeface="+mn-cs"/>
                        </a:rPr>
                        <a:t>цих</a:t>
                      </a:r>
                      <a:r>
                        <a:rPr lang="ru-RU" sz="1800" b="0" i="0" kern="1200" dirty="0" smtClean="0">
                          <a:solidFill>
                            <a:schemeClr val="dk1"/>
                          </a:solidFill>
                          <a:effectLst/>
                          <a:latin typeface="+mn-lt"/>
                          <a:ea typeface="+mn-ea"/>
                          <a:cs typeface="+mn-cs"/>
                        </a:rPr>
                        <a:t> документах</a:t>
                      </a:r>
                      <a:endParaRPr lang="ru-RU" dirty="0"/>
                    </a:p>
                  </a:txBody>
                  <a:tcPr/>
                </a:tc>
                <a:tc>
                  <a:txBody>
                    <a:bodyPr/>
                    <a:lstStyle/>
                    <a:p>
                      <a:endParaRPr lang="ru-RU" sz="1800" b="0" i="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459233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259307"/>
            <a:ext cx="9790499" cy="6291618"/>
          </a:xfrm>
        </p:spPr>
        <p:txBody>
          <a:bodyPr>
            <a:normAutofit fontScale="92500" lnSpcReduction="10000"/>
          </a:bodyPr>
          <a:lstStyle/>
          <a:p>
            <a:r>
              <a:rPr lang="ru-RU" dirty="0"/>
              <a:t> </a:t>
            </a:r>
            <a:r>
              <a:rPr lang="ru-RU" b="1" dirty="0" err="1"/>
              <a:t>Акція</a:t>
            </a:r>
            <a:r>
              <a:rPr lang="ru-RU" dirty="0"/>
              <a:t> - </a:t>
            </a:r>
            <a:r>
              <a:rPr lang="ru-RU" dirty="0" err="1"/>
              <a:t>це</a:t>
            </a:r>
            <a:r>
              <a:rPr lang="ru-RU" dirty="0"/>
              <a:t> </a:t>
            </a:r>
            <a:r>
              <a:rPr lang="ru-RU" dirty="0" err="1"/>
              <a:t>іменний</a:t>
            </a:r>
            <a:r>
              <a:rPr lang="ru-RU" dirty="0"/>
              <a:t> </a:t>
            </a:r>
            <a:r>
              <a:rPr lang="ru-RU" dirty="0" err="1"/>
              <a:t>цінний</a:t>
            </a:r>
            <a:r>
              <a:rPr lang="ru-RU" dirty="0"/>
              <a:t> </a:t>
            </a:r>
            <a:r>
              <a:rPr lang="ru-RU" dirty="0" err="1"/>
              <a:t>папір</a:t>
            </a:r>
            <a:r>
              <a:rPr lang="ru-RU" dirty="0"/>
              <a:t>, </a:t>
            </a:r>
            <a:r>
              <a:rPr lang="ru-RU" dirty="0" err="1"/>
              <a:t>що</a:t>
            </a:r>
            <a:r>
              <a:rPr lang="ru-RU" dirty="0"/>
              <a:t> </a:t>
            </a:r>
            <a:r>
              <a:rPr lang="ru-RU" dirty="0" err="1"/>
              <a:t>посвідчує</a:t>
            </a:r>
            <a:r>
              <a:rPr lang="ru-RU" dirty="0"/>
              <a:t> </a:t>
            </a:r>
            <a:r>
              <a:rPr lang="ru-RU" dirty="0" err="1"/>
              <a:t>майнові</a:t>
            </a:r>
            <a:r>
              <a:rPr lang="ru-RU" dirty="0"/>
              <a:t> права </a:t>
            </a:r>
            <a:r>
              <a:rPr lang="ru-RU" dirty="0" err="1"/>
              <a:t>його</a:t>
            </a:r>
            <a:r>
              <a:rPr lang="ru-RU" dirty="0"/>
              <a:t> </a:t>
            </a:r>
            <a:r>
              <a:rPr lang="ru-RU" dirty="0" err="1"/>
              <a:t>власника</a:t>
            </a:r>
            <a:r>
              <a:rPr lang="ru-RU" dirty="0"/>
              <a:t> (</a:t>
            </a:r>
            <a:r>
              <a:rPr lang="ru-RU" dirty="0" err="1"/>
              <a:t>акціонера</a:t>
            </a:r>
            <a:r>
              <a:rPr lang="ru-RU" dirty="0"/>
              <a:t>), </a:t>
            </a:r>
            <a:r>
              <a:rPr lang="ru-RU" dirty="0" err="1"/>
              <a:t>що</a:t>
            </a:r>
            <a:r>
              <a:rPr lang="ru-RU" dirty="0"/>
              <a:t> </a:t>
            </a:r>
            <a:r>
              <a:rPr lang="ru-RU" dirty="0" err="1"/>
              <a:t>стосуються</a:t>
            </a:r>
            <a:r>
              <a:rPr lang="ru-RU" dirty="0"/>
              <a:t> </a:t>
            </a:r>
            <a:r>
              <a:rPr lang="ru-RU" dirty="0" err="1"/>
              <a:t>акціонерного</a:t>
            </a:r>
            <a:r>
              <a:rPr lang="ru-RU" dirty="0"/>
              <a:t> </a:t>
            </a:r>
            <a:r>
              <a:rPr lang="ru-RU" dirty="0" err="1"/>
              <a:t>товариства</a:t>
            </a:r>
            <a:r>
              <a:rPr lang="ru-RU" dirty="0"/>
              <a:t>, </a:t>
            </a:r>
            <a:r>
              <a:rPr lang="ru-RU" dirty="0" err="1"/>
              <a:t>включаючи</a:t>
            </a:r>
            <a:r>
              <a:rPr lang="ru-RU" dirty="0"/>
              <a:t> право на </a:t>
            </a:r>
            <a:r>
              <a:rPr lang="ru-RU" dirty="0" err="1"/>
              <a:t>отримання</a:t>
            </a:r>
            <a:r>
              <a:rPr lang="ru-RU" dirty="0"/>
              <a:t> </a:t>
            </a:r>
            <a:r>
              <a:rPr lang="ru-RU" dirty="0" err="1"/>
              <a:t>частини</a:t>
            </a:r>
            <a:r>
              <a:rPr lang="ru-RU" dirty="0"/>
              <a:t> </a:t>
            </a:r>
            <a:r>
              <a:rPr lang="ru-RU" dirty="0" err="1"/>
              <a:t>прибутку</a:t>
            </a:r>
            <a:r>
              <a:rPr lang="ru-RU" dirty="0"/>
              <a:t> </a:t>
            </a:r>
            <a:r>
              <a:rPr lang="ru-RU" dirty="0" err="1"/>
              <a:t>акціонерного</a:t>
            </a:r>
            <a:r>
              <a:rPr lang="ru-RU" dirty="0"/>
              <a:t> </a:t>
            </a:r>
            <a:r>
              <a:rPr lang="ru-RU" dirty="0" err="1"/>
              <a:t>товариства</a:t>
            </a:r>
            <a:r>
              <a:rPr lang="ru-RU" dirty="0"/>
              <a:t> у </a:t>
            </a:r>
            <a:r>
              <a:rPr lang="ru-RU" dirty="0" err="1"/>
              <a:t>вигляді</a:t>
            </a:r>
            <a:r>
              <a:rPr lang="ru-RU" dirty="0"/>
              <a:t> </a:t>
            </a:r>
            <a:r>
              <a:rPr lang="ru-RU" dirty="0" err="1"/>
              <a:t>дивідендів</a:t>
            </a:r>
            <a:r>
              <a:rPr lang="ru-RU" dirty="0"/>
              <a:t> та право на </a:t>
            </a:r>
            <a:r>
              <a:rPr lang="ru-RU" dirty="0" err="1"/>
              <a:t>отримання</a:t>
            </a:r>
            <a:r>
              <a:rPr lang="ru-RU" dirty="0"/>
              <a:t> </a:t>
            </a:r>
            <a:r>
              <a:rPr lang="ru-RU" dirty="0" err="1"/>
              <a:t>частини</a:t>
            </a:r>
            <a:r>
              <a:rPr lang="ru-RU" dirty="0"/>
              <a:t> майна </a:t>
            </a:r>
            <a:r>
              <a:rPr lang="ru-RU" dirty="0" err="1"/>
              <a:t>акціонерного</a:t>
            </a:r>
            <a:r>
              <a:rPr lang="ru-RU" dirty="0"/>
              <a:t> </a:t>
            </a:r>
            <a:r>
              <a:rPr lang="ru-RU" dirty="0" err="1"/>
              <a:t>товариства</a:t>
            </a:r>
            <a:r>
              <a:rPr lang="ru-RU" dirty="0"/>
              <a:t> у </a:t>
            </a:r>
            <a:r>
              <a:rPr lang="ru-RU" dirty="0" err="1"/>
              <a:t>разі</a:t>
            </a:r>
            <a:r>
              <a:rPr lang="ru-RU" dirty="0"/>
              <a:t> </a:t>
            </a:r>
            <a:r>
              <a:rPr lang="ru-RU" dirty="0" err="1"/>
              <a:t>його</a:t>
            </a:r>
            <a:r>
              <a:rPr lang="ru-RU" dirty="0"/>
              <a:t> </a:t>
            </a:r>
            <a:r>
              <a:rPr lang="ru-RU" dirty="0" err="1"/>
              <a:t>ліквідації</a:t>
            </a:r>
            <a:r>
              <a:rPr lang="ru-RU" dirty="0"/>
              <a:t>, право на </a:t>
            </a:r>
            <a:r>
              <a:rPr lang="ru-RU" dirty="0" err="1"/>
              <a:t>управління</a:t>
            </a:r>
            <a:r>
              <a:rPr lang="ru-RU" dirty="0"/>
              <a:t> </a:t>
            </a:r>
            <a:r>
              <a:rPr lang="ru-RU" dirty="0" err="1"/>
              <a:t>акціонерним</a:t>
            </a:r>
            <a:r>
              <a:rPr lang="ru-RU" dirty="0"/>
              <a:t> </a:t>
            </a:r>
            <a:r>
              <a:rPr lang="ru-RU" dirty="0" err="1"/>
              <a:t>товариством</a:t>
            </a:r>
            <a:r>
              <a:rPr lang="ru-RU" dirty="0"/>
              <a:t>, а </a:t>
            </a:r>
            <a:r>
              <a:rPr lang="ru-RU" dirty="0" err="1"/>
              <a:t>також</a:t>
            </a:r>
            <a:r>
              <a:rPr lang="ru-RU" dirty="0"/>
              <a:t> </a:t>
            </a:r>
            <a:r>
              <a:rPr lang="ru-RU" dirty="0" err="1"/>
              <a:t>немайнові</a:t>
            </a:r>
            <a:r>
              <a:rPr lang="ru-RU" dirty="0"/>
              <a:t> права, </a:t>
            </a:r>
            <a:r>
              <a:rPr lang="ru-RU" dirty="0" err="1"/>
              <a:t>передбачені</a:t>
            </a:r>
            <a:r>
              <a:rPr lang="ru-RU" dirty="0"/>
              <a:t> </a:t>
            </a:r>
            <a:r>
              <a:rPr lang="ru-RU" dirty="0" err="1"/>
              <a:t>законодавством</a:t>
            </a:r>
            <a:r>
              <a:rPr lang="ru-RU" dirty="0"/>
              <a:t>.</a:t>
            </a:r>
          </a:p>
          <a:p>
            <a:r>
              <a:rPr lang="ru-RU" dirty="0" err="1"/>
              <a:t>Емітентом</a:t>
            </a:r>
            <a:r>
              <a:rPr lang="ru-RU" dirty="0"/>
              <a:t> </a:t>
            </a:r>
            <a:r>
              <a:rPr lang="ru-RU" dirty="0" err="1"/>
              <a:t>акцій</a:t>
            </a:r>
            <a:r>
              <a:rPr lang="ru-RU" dirty="0"/>
              <a:t> є </a:t>
            </a:r>
            <a:r>
              <a:rPr lang="ru-RU" dirty="0" err="1"/>
              <a:t>виключно</a:t>
            </a:r>
            <a:r>
              <a:rPr lang="ru-RU" dirty="0"/>
              <a:t> </a:t>
            </a:r>
            <a:r>
              <a:rPr lang="ru-RU" dirty="0" err="1"/>
              <a:t>акціонерне</a:t>
            </a:r>
            <a:r>
              <a:rPr lang="ru-RU" dirty="0"/>
              <a:t> </a:t>
            </a:r>
            <a:r>
              <a:rPr lang="ru-RU" dirty="0" err="1"/>
              <a:t>товариство</a:t>
            </a:r>
            <a:r>
              <a:rPr lang="ru-RU" dirty="0"/>
              <a:t>. </a:t>
            </a:r>
          </a:p>
          <a:p>
            <a:r>
              <a:rPr lang="ru-RU" dirty="0" err="1"/>
              <a:t>Акції</a:t>
            </a:r>
            <a:r>
              <a:rPr lang="ru-RU" dirty="0"/>
              <a:t> </a:t>
            </a:r>
            <a:r>
              <a:rPr lang="ru-RU" dirty="0" err="1"/>
              <a:t>існують</a:t>
            </a:r>
            <a:r>
              <a:rPr lang="ru-RU" dirty="0"/>
              <a:t> </a:t>
            </a:r>
            <a:r>
              <a:rPr lang="ru-RU" dirty="0" err="1"/>
              <a:t>виключно</a:t>
            </a:r>
            <a:r>
              <a:rPr lang="ru-RU" dirty="0"/>
              <a:t> в </a:t>
            </a:r>
            <a:r>
              <a:rPr lang="ru-RU" dirty="0" err="1"/>
              <a:t>електронній</a:t>
            </a:r>
            <a:r>
              <a:rPr lang="ru-RU" dirty="0"/>
              <a:t> </a:t>
            </a:r>
            <a:r>
              <a:rPr lang="ru-RU" dirty="0" err="1"/>
              <a:t>формі</a:t>
            </a:r>
            <a:r>
              <a:rPr lang="ru-RU" dirty="0"/>
              <a:t>.</a:t>
            </a:r>
          </a:p>
          <a:p>
            <a:pPr marL="0" indent="0">
              <a:buNone/>
            </a:pPr>
            <a:r>
              <a:rPr lang="ru-RU" dirty="0" err="1"/>
              <a:t>Акція</a:t>
            </a:r>
            <a:r>
              <a:rPr lang="ru-RU" dirty="0"/>
              <a:t> </a:t>
            </a:r>
            <a:r>
              <a:rPr lang="ru-RU" dirty="0" err="1"/>
              <a:t>має</a:t>
            </a:r>
            <a:r>
              <a:rPr lang="ru-RU" dirty="0"/>
              <a:t> </a:t>
            </a:r>
            <a:r>
              <a:rPr lang="ru-RU" dirty="0" err="1"/>
              <a:t>номінальну</a:t>
            </a:r>
            <a:r>
              <a:rPr lang="ru-RU" dirty="0"/>
              <a:t> </a:t>
            </a:r>
            <a:r>
              <a:rPr lang="ru-RU" dirty="0" err="1"/>
              <a:t>вартість</a:t>
            </a:r>
            <a:r>
              <a:rPr lang="ru-RU" dirty="0"/>
              <a:t>, </a:t>
            </a:r>
            <a:r>
              <a:rPr lang="ru-RU" dirty="0" err="1"/>
              <a:t>установлену</a:t>
            </a:r>
            <a:r>
              <a:rPr lang="ru-RU" dirty="0"/>
              <a:t> в </a:t>
            </a:r>
            <a:r>
              <a:rPr lang="ru-RU" dirty="0" err="1"/>
              <a:t>національній</a:t>
            </a:r>
            <a:r>
              <a:rPr lang="ru-RU" dirty="0"/>
              <a:t> </a:t>
            </a:r>
            <a:r>
              <a:rPr lang="ru-RU" dirty="0" err="1"/>
              <a:t>валюті</a:t>
            </a:r>
            <a:r>
              <a:rPr lang="ru-RU" dirty="0"/>
              <a:t>. </a:t>
            </a:r>
            <a:r>
              <a:rPr lang="ru-RU" dirty="0" err="1"/>
              <a:t>Мінімальна</a:t>
            </a:r>
            <a:r>
              <a:rPr lang="ru-RU" dirty="0"/>
              <a:t> </a:t>
            </a:r>
            <a:r>
              <a:rPr lang="ru-RU" dirty="0" err="1"/>
              <a:t>номінальна</a:t>
            </a:r>
            <a:r>
              <a:rPr lang="ru-RU" dirty="0"/>
              <a:t> </a:t>
            </a:r>
            <a:r>
              <a:rPr lang="ru-RU" dirty="0" err="1"/>
              <a:t>вартість</a:t>
            </a:r>
            <a:r>
              <a:rPr lang="ru-RU" dirty="0"/>
              <a:t> </a:t>
            </a:r>
            <a:r>
              <a:rPr lang="ru-RU" dirty="0" err="1"/>
              <a:t>акції</a:t>
            </a:r>
            <a:r>
              <a:rPr lang="ru-RU" dirty="0"/>
              <a:t> не </a:t>
            </a:r>
            <a:r>
              <a:rPr lang="ru-RU" dirty="0" err="1"/>
              <a:t>може</a:t>
            </a:r>
            <a:r>
              <a:rPr lang="ru-RU" dirty="0"/>
              <a:t> бути </a:t>
            </a:r>
            <a:r>
              <a:rPr lang="ru-RU" dirty="0" err="1"/>
              <a:t>меншою</a:t>
            </a:r>
            <a:r>
              <a:rPr lang="ru-RU" dirty="0"/>
              <a:t>, </a:t>
            </a:r>
            <a:r>
              <a:rPr lang="ru-RU" dirty="0" err="1"/>
              <a:t>ніж</a:t>
            </a:r>
            <a:r>
              <a:rPr lang="ru-RU" dirty="0"/>
              <a:t> 1 </a:t>
            </a:r>
            <a:r>
              <a:rPr lang="ru-RU" dirty="0" err="1"/>
              <a:t>копійка</a:t>
            </a:r>
            <a:r>
              <a:rPr lang="ru-RU" dirty="0"/>
              <a:t>.</a:t>
            </a:r>
          </a:p>
          <a:p>
            <a:r>
              <a:rPr lang="ru-RU" dirty="0" err="1"/>
              <a:t>Акціонерне</a:t>
            </a:r>
            <a:r>
              <a:rPr lang="ru-RU" dirty="0"/>
              <a:t> </a:t>
            </a:r>
            <a:r>
              <a:rPr lang="ru-RU" dirty="0" err="1"/>
              <a:t>товариство</a:t>
            </a:r>
            <a:r>
              <a:rPr lang="ru-RU" dirty="0"/>
              <a:t> </a:t>
            </a:r>
            <a:r>
              <a:rPr lang="ru-RU" dirty="0" err="1"/>
              <a:t>розміщує</a:t>
            </a:r>
            <a:r>
              <a:rPr lang="ru-RU" dirty="0"/>
              <a:t> </a:t>
            </a:r>
            <a:r>
              <a:rPr lang="ru-RU" dirty="0" err="1"/>
              <a:t>лише</a:t>
            </a:r>
            <a:r>
              <a:rPr lang="ru-RU" dirty="0"/>
              <a:t> </a:t>
            </a:r>
            <a:r>
              <a:rPr lang="ru-RU" dirty="0" err="1"/>
              <a:t>іменні</a:t>
            </a:r>
            <a:r>
              <a:rPr lang="ru-RU" dirty="0"/>
              <a:t> </a:t>
            </a:r>
            <a:r>
              <a:rPr lang="ru-RU" dirty="0" err="1"/>
              <a:t>акції</a:t>
            </a:r>
            <a:r>
              <a:rPr lang="ru-RU" dirty="0"/>
              <a:t>.</a:t>
            </a:r>
          </a:p>
          <a:p>
            <a:r>
              <a:rPr lang="ru-RU" dirty="0" err="1"/>
              <a:t>Акціонерне</a:t>
            </a:r>
            <a:r>
              <a:rPr lang="ru-RU" dirty="0"/>
              <a:t> </a:t>
            </a:r>
            <a:r>
              <a:rPr lang="ru-RU" dirty="0" err="1"/>
              <a:t>товариство</a:t>
            </a:r>
            <a:r>
              <a:rPr lang="ru-RU" dirty="0"/>
              <a:t> </a:t>
            </a:r>
            <a:r>
              <a:rPr lang="ru-RU" dirty="0" err="1"/>
              <a:t>розміщує</a:t>
            </a:r>
            <a:r>
              <a:rPr lang="ru-RU" dirty="0"/>
              <a:t> </a:t>
            </a:r>
            <a:r>
              <a:rPr lang="ru-RU" dirty="0" err="1"/>
              <a:t>акції</a:t>
            </a:r>
            <a:r>
              <a:rPr lang="ru-RU" dirty="0"/>
              <a:t> </a:t>
            </a:r>
            <a:r>
              <a:rPr lang="ru-RU" dirty="0" err="1"/>
              <a:t>двох</a:t>
            </a:r>
            <a:r>
              <a:rPr lang="ru-RU" dirty="0"/>
              <a:t> </a:t>
            </a:r>
            <a:r>
              <a:rPr lang="ru-RU" dirty="0" err="1"/>
              <a:t>типів</a:t>
            </a:r>
            <a:r>
              <a:rPr lang="ru-RU" dirty="0"/>
              <a:t> - </a:t>
            </a:r>
            <a:r>
              <a:rPr lang="ru-RU" dirty="0" err="1"/>
              <a:t>прості</a:t>
            </a:r>
            <a:r>
              <a:rPr lang="ru-RU" dirty="0"/>
              <a:t> та </a:t>
            </a:r>
            <a:r>
              <a:rPr lang="ru-RU" dirty="0" err="1"/>
              <a:t>привілейовані</a:t>
            </a:r>
            <a:r>
              <a:rPr lang="ru-RU" dirty="0"/>
              <a:t>.</a:t>
            </a:r>
          </a:p>
          <a:p>
            <a:r>
              <a:rPr lang="ru-RU" b="1" dirty="0" err="1"/>
              <a:t>Прості</a:t>
            </a:r>
            <a:r>
              <a:rPr lang="ru-RU" b="1" dirty="0"/>
              <a:t> </a:t>
            </a:r>
            <a:r>
              <a:rPr lang="ru-RU" b="1" dirty="0" err="1"/>
              <a:t>акції</a:t>
            </a:r>
            <a:r>
              <a:rPr lang="ru-RU" b="1" dirty="0"/>
              <a:t> </a:t>
            </a:r>
            <a:r>
              <a:rPr lang="ru-RU" dirty="0" err="1"/>
              <a:t>надають</a:t>
            </a:r>
            <a:r>
              <a:rPr lang="ru-RU" dirty="0"/>
              <a:t> </a:t>
            </a:r>
            <a:r>
              <a:rPr lang="ru-RU" dirty="0" err="1"/>
              <a:t>їх</a:t>
            </a:r>
            <a:r>
              <a:rPr lang="ru-RU" dirty="0"/>
              <a:t> </a:t>
            </a:r>
            <a:r>
              <a:rPr lang="ru-RU" dirty="0" err="1"/>
              <a:t>власникам</a:t>
            </a:r>
            <a:r>
              <a:rPr lang="ru-RU" dirty="0"/>
              <a:t> право на </a:t>
            </a:r>
            <a:r>
              <a:rPr lang="ru-RU" dirty="0" err="1"/>
              <a:t>отримання</a:t>
            </a:r>
            <a:r>
              <a:rPr lang="ru-RU" dirty="0"/>
              <a:t> </a:t>
            </a:r>
            <a:r>
              <a:rPr lang="ru-RU" dirty="0" err="1"/>
              <a:t>частини</a:t>
            </a:r>
            <a:r>
              <a:rPr lang="ru-RU" dirty="0"/>
              <a:t> </a:t>
            </a:r>
            <a:r>
              <a:rPr lang="ru-RU" dirty="0" err="1"/>
              <a:t>прибутку</a:t>
            </a:r>
            <a:r>
              <a:rPr lang="ru-RU" dirty="0"/>
              <a:t> </a:t>
            </a:r>
            <a:r>
              <a:rPr lang="ru-RU" dirty="0" err="1"/>
              <a:t>акціонерного</a:t>
            </a:r>
            <a:r>
              <a:rPr lang="ru-RU" dirty="0"/>
              <a:t> </a:t>
            </a:r>
            <a:r>
              <a:rPr lang="ru-RU" dirty="0" err="1"/>
              <a:t>товариства</a:t>
            </a:r>
            <a:r>
              <a:rPr lang="ru-RU" dirty="0"/>
              <a:t> у </a:t>
            </a:r>
            <a:r>
              <a:rPr lang="ru-RU" dirty="0" err="1"/>
              <a:t>вигляді</a:t>
            </a:r>
            <a:r>
              <a:rPr lang="ru-RU" dirty="0"/>
              <a:t> </a:t>
            </a:r>
            <a:r>
              <a:rPr lang="ru-RU" dirty="0" err="1"/>
              <a:t>дивідендів</a:t>
            </a:r>
            <a:r>
              <a:rPr lang="ru-RU" dirty="0"/>
              <a:t>, на участь в </a:t>
            </a:r>
            <a:r>
              <a:rPr lang="ru-RU" dirty="0" err="1"/>
              <a:t>управлінні</a:t>
            </a:r>
            <a:r>
              <a:rPr lang="ru-RU" dirty="0"/>
              <a:t> </a:t>
            </a:r>
            <a:r>
              <a:rPr lang="ru-RU" dirty="0" err="1"/>
              <a:t>акціонерним</a:t>
            </a:r>
            <a:r>
              <a:rPr lang="ru-RU" dirty="0"/>
              <a:t> </a:t>
            </a:r>
            <a:r>
              <a:rPr lang="ru-RU" dirty="0" err="1"/>
              <a:t>товариством</a:t>
            </a:r>
            <a:r>
              <a:rPr lang="ru-RU" dirty="0"/>
              <a:t>, на </a:t>
            </a:r>
            <a:r>
              <a:rPr lang="ru-RU" dirty="0" err="1"/>
              <a:t>отримання</a:t>
            </a:r>
            <a:r>
              <a:rPr lang="ru-RU" dirty="0"/>
              <a:t> </a:t>
            </a:r>
            <a:r>
              <a:rPr lang="ru-RU" dirty="0" err="1"/>
              <a:t>частини</a:t>
            </a:r>
            <a:r>
              <a:rPr lang="ru-RU" dirty="0"/>
              <a:t> майна </a:t>
            </a:r>
            <a:r>
              <a:rPr lang="ru-RU" dirty="0" err="1"/>
              <a:t>акціонерного</a:t>
            </a:r>
            <a:r>
              <a:rPr lang="ru-RU" dirty="0"/>
              <a:t> </a:t>
            </a:r>
            <a:r>
              <a:rPr lang="ru-RU" dirty="0" err="1"/>
              <a:t>товариства</a:t>
            </a:r>
            <a:r>
              <a:rPr lang="ru-RU" dirty="0"/>
              <a:t> у </a:t>
            </a:r>
            <a:r>
              <a:rPr lang="ru-RU" dirty="0" err="1"/>
              <a:t>разі</a:t>
            </a:r>
            <a:r>
              <a:rPr lang="ru-RU" dirty="0"/>
              <a:t> </a:t>
            </a:r>
            <a:r>
              <a:rPr lang="ru-RU" dirty="0" err="1"/>
              <a:t>його</a:t>
            </a:r>
            <a:r>
              <a:rPr lang="ru-RU" dirty="0"/>
              <a:t> </a:t>
            </a:r>
            <a:r>
              <a:rPr lang="ru-RU" dirty="0" err="1"/>
              <a:t>ліквідації</a:t>
            </a:r>
            <a:r>
              <a:rPr lang="ru-RU" dirty="0"/>
              <a:t> та </a:t>
            </a:r>
            <a:r>
              <a:rPr lang="ru-RU" dirty="0" err="1"/>
              <a:t>інші</a:t>
            </a:r>
            <a:r>
              <a:rPr lang="ru-RU" dirty="0"/>
              <a:t> права, </a:t>
            </a:r>
            <a:r>
              <a:rPr lang="ru-RU" dirty="0" err="1"/>
              <a:t>передбачені</a:t>
            </a:r>
            <a:r>
              <a:rPr lang="ru-RU" dirty="0"/>
              <a:t> законом, </a:t>
            </a:r>
            <a:r>
              <a:rPr lang="ru-RU" dirty="0" err="1"/>
              <a:t>що</a:t>
            </a:r>
            <a:r>
              <a:rPr lang="ru-RU" dirty="0"/>
              <a:t> </a:t>
            </a:r>
            <a:r>
              <a:rPr lang="ru-RU" dirty="0" err="1"/>
              <a:t>регулює</a:t>
            </a:r>
            <a:r>
              <a:rPr lang="ru-RU" dirty="0"/>
              <a:t> </a:t>
            </a:r>
            <a:r>
              <a:rPr lang="ru-RU" dirty="0" err="1"/>
              <a:t>питання</a:t>
            </a:r>
            <a:r>
              <a:rPr lang="ru-RU" dirty="0"/>
              <a:t> </a:t>
            </a:r>
            <a:r>
              <a:rPr lang="ru-RU" dirty="0" err="1"/>
              <a:t>створення</a:t>
            </a:r>
            <a:r>
              <a:rPr lang="ru-RU" dirty="0"/>
              <a:t>, </a:t>
            </a:r>
            <a:r>
              <a:rPr lang="ru-RU" dirty="0" err="1"/>
              <a:t>діяльності</a:t>
            </a:r>
            <a:r>
              <a:rPr lang="ru-RU" dirty="0"/>
              <a:t> та </a:t>
            </a:r>
            <a:r>
              <a:rPr lang="ru-RU" dirty="0" err="1"/>
              <a:t>припинення</a:t>
            </a:r>
            <a:r>
              <a:rPr lang="ru-RU" dirty="0"/>
              <a:t> </a:t>
            </a:r>
            <a:r>
              <a:rPr lang="ru-RU" dirty="0" err="1"/>
              <a:t>акціонерних</a:t>
            </a:r>
            <a:r>
              <a:rPr lang="ru-RU" dirty="0"/>
              <a:t> </a:t>
            </a:r>
            <a:r>
              <a:rPr lang="ru-RU" dirty="0" err="1"/>
              <a:t>товариств</a:t>
            </a:r>
            <a:r>
              <a:rPr lang="ru-RU" dirty="0"/>
              <a:t>. </a:t>
            </a:r>
            <a:r>
              <a:rPr lang="ru-RU" dirty="0" err="1"/>
              <a:t>Прості</a:t>
            </a:r>
            <a:r>
              <a:rPr lang="ru-RU" dirty="0"/>
              <a:t> </a:t>
            </a:r>
            <a:r>
              <a:rPr lang="ru-RU" dirty="0" err="1"/>
              <a:t>акції</a:t>
            </a:r>
            <a:r>
              <a:rPr lang="ru-RU" dirty="0"/>
              <a:t> </a:t>
            </a:r>
            <a:r>
              <a:rPr lang="ru-RU" dirty="0" err="1"/>
              <a:t>надають</a:t>
            </a:r>
            <a:r>
              <a:rPr lang="ru-RU" dirty="0"/>
              <a:t> </a:t>
            </a:r>
            <a:r>
              <a:rPr lang="ru-RU" dirty="0" err="1"/>
              <a:t>їх</a:t>
            </a:r>
            <a:r>
              <a:rPr lang="ru-RU" dirty="0"/>
              <a:t> </a:t>
            </a:r>
            <a:r>
              <a:rPr lang="ru-RU" dirty="0" err="1"/>
              <a:t>власникам</a:t>
            </a:r>
            <a:r>
              <a:rPr lang="ru-RU" dirty="0"/>
              <a:t> </a:t>
            </a:r>
            <a:r>
              <a:rPr lang="ru-RU" dirty="0" err="1"/>
              <a:t>однакові</a:t>
            </a:r>
            <a:r>
              <a:rPr lang="ru-RU" dirty="0"/>
              <a:t> права.</a:t>
            </a:r>
          </a:p>
          <a:p>
            <a:r>
              <a:rPr lang="ru-RU" b="1" dirty="0" err="1"/>
              <a:t>Привілейовані</a:t>
            </a:r>
            <a:r>
              <a:rPr lang="ru-RU" b="1" dirty="0"/>
              <a:t> </a:t>
            </a:r>
            <a:r>
              <a:rPr lang="ru-RU" b="1" dirty="0" err="1"/>
              <a:t>акції</a:t>
            </a:r>
            <a:r>
              <a:rPr lang="ru-RU" b="1" dirty="0"/>
              <a:t> </a:t>
            </a:r>
            <a:r>
              <a:rPr lang="ru-RU" dirty="0" err="1"/>
              <a:t>надають</a:t>
            </a:r>
            <a:r>
              <a:rPr lang="ru-RU" dirty="0"/>
              <a:t> </a:t>
            </a:r>
            <a:r>
              <a:rPr lang="ru-RU" dirty="0" err="1"/>
              <a:t>їх</a:t>
            </a:r>
            <a:r>
              <a:rPr lang="ru-RU" dirty="0"/>
              <a:t> </a:t>
            </a:r>
            <a:r>
              <a:rPr lang="ru-RU" dirty="0" err="1"/>
              <a:t>власникам</a:t>
            </a:r>
            <a:r>
              <a:rPr lang="ru-RU" dirty="0"/>
              <a:t> </a:t>
            </a:r>
            <a:r>
              <a:rPr lang="ru-RU" dirty="0" err="1"/>
              <a:t>переважні</a:t>
            </a:r>
            <a:r>
              <a:rPr lang="ru-RU" dirty="0"/>
              <a:t>, </a:t>
            </a:r>
            <a:r>
              <a:rPr lang="ru-RU" dirty="0" err="1"/>
              <a:t>порівняно</a:t>
            </a:r>
            <a:r>
              <a:rPr lang="ru-RU" dirty="0"/>
              <a:t> з </a:t>
            </a:r>
            <a:r>
              <a:rPr lang="ru-RU" dirty="0" err="1"/>
              <a:t>власниками</a:t>
            </a:r>
            <a:r>
              <a:rPr lang="ru-RU" dirty="0"/>
              <a:t> </a:t>
            </a:r>
            <a:r>
              <a:rPr lang="ru-RU" dirty="0" err="1"/>
              <a:t>простих</a:t>
            </a:r>
            <a:r>
              <a:rPr lang="ru-RU" dirty="0"/>
              <a:t> </a:t>
            </a:r>
            <a:r>
              <a:rPr lang="ru-RU" dirty="0" err="1"/>
              <a:t>акцій</a:t>
            </a:r>
            <a:r>
              <a:rPr lang="ru-RU" dirty="0"/>
              <a:t>, права на </a:t>
            </a:r>
            <a:r>
              <a:rPr lang="ru-RU" dirty="0" err="1"/>
              <a:t>отримання</a:t>
            </a:r>
            <a:r>
              <a:rPr lang="ru-RU" dirty="0"/>
              <a:t> </a:t>
            </a:r>
            <a:r>
              <a:rPr lang="ru-RU" dirty="0" err="1"/>
              <a:t>частини</a:t>
            </a:r>
            <a:r>
              <a:rPr lang="ru-RU" dirty="0"/>
              <a:t> </a:t>
            </a:r>
            <a:r>
              <a:rPr lang="ru-RU" dirty="0" err="1"/>
              <a:t>прибутку</a:t>
            </a:r>
            <a:r>
              <a:rPr lang="ru-RU" dirty="0"/>
              <a:t> </a:t>
            </a:r>
            <a:r>
              <a:rPr lang="ru-RU" dirty="0" err="1"/>
              <a:t>акціонерного</a:t>
            </a:r>
            <a:r>
              <a:rPr lang="ru-RU" dirty="0"/>
              <a:t> </a:t>
            </a:r>
            <a:r>
              <a:rPr lang="ru-RU" dirty="0" err="1"/>
              <a:t>товариства</a:t>
            </a:r>
            <a:r>
              <a:rPr lang="ru-RU" dirty="0"/>
              <a:t> у </a:t>
            </a:r>
            <a:r>
              <a:rPr lang="ru-RU" dirty="0" err="1"/>
              <a:t>вигляді</a:t>
            </a:r>
            <a:r>
              <a:rPr lang="ru-RU" dirty="0"/>
              <a:t> </a:t>
            </a:r>
            <a:r>
              <a:rPr lang="ru-RU" dirty="0" err="1"/>
              <a:t>дивідендів</a:t>
            </a:r>
            <a:r>
              <a:rPr lang="ru-RU" dirty="0"/>
              <a:t> та на </a:t>
            </a:r>
            <a:r>
              <a:rPr lang="ru-RU" dirty="0" err="1"/>
              <a:t>отримання</a:t>
            </a:r>
            <a:r>
              <a:rPr lang="ru-RU" dirty="0"/>
              <a:t> </a:t>
            </a:r>
            <a:r>
              <a:rPr lang="ru-RU" dirty="0" err="1"/>
              <a:t>частини</a:t>
            </a:r>
            <a:r>
              <a:rPr lang="ru-RU" dirty="0"/>
              <a:t> майна </a:t>
            </a:r>
            <a:r>
              <a:rPr lang="ru-RU" dirty="0" err="1"/>
              <a:t>акціонерного</a:t>
            </a:r>
            <a:r>
              <a:rPr lang="ru-RU" dirty="0"/>
              <a:t> </a:t>
            </a:r>
            <a:r>
              <a:rPr lang="ru-RU" dirty="0" err="1"/>
              <a:t>товариства</a:t>
            </a:r>
            <a:r>
              <a:rPr lang="ru-RU" dirty="0"/>
              <a:t> у </a:t>
            </a:r>
            <a:r>
              <a:rPr lang="ru-RU" dirty="0" err="1"/>
              <a:t>разі</a:t>
            </a:r>
            <a:r>
              <a:rPr lang="ru-RU" dirty="0"/>
              <a:t> </a:t>
            </a:r>
            <a:r>
              <a:rPr lang="ru-RU" dirty="0" err="1"/>
              <a:t>його</a:t>
            </a:r>
            <a:r>
              <a:rPr lang="ru-RU" dirty="0"/>
              <a:t> </a:t>
            </a:r>
            <a:r>
              <a:rPr lang="ru-RU" dirty="0" err="1"/>
              <a:t>ліквідації</a:t>
            </a:r>
            <a:r>
              <a:rPr lang="ru-RU" dirty="0"/>
              <a:t>, а </a:t>
            </a:r>
            <a:r>
              <a:rPr lang="ru-RU" dirty="0" err="1"/>
              <a:t>також</a:t>
            </a:r>
            <a:r>
              <a:rPr lang="ru-RU" dirty="0"/>
              <a:t> </a:t>
            </a:r>
            <a:r>
              <a:rPr lang="ru-RU" dirty="0" err="1"/>
              <a:t>надають</a:t>
            </a:r>
            <a:r>
              <a:rPr lang="ru-RU" dirty="0"/>
              <a:t> права на участь в </a:t>
            </a:r>
            <a:r>
              <a:rPr lang="ru-RU" dirty="0" err="1"/>
              <a:t>управлінні</a:t>
            </a:r>
            <a:r>
              <a:rPr lang="ru-RU" dirty="0"/>
              <a:t> </a:t>
            </a:r>
            <a:r>
              <a:rPr lang="ru-RU" dirty="0" err="1"/>
              <a:t>акціонерним</a:t>
            </a:r>
            <a:r>
              <a:rPr lang="ru-RU" dirty="0"/>
              <a:t> </a:t>
            </a:r>
            <a:r>
              <a:rPr lang="ru-RU" dirty="0" err="1"/>
              <a:t>товариством</a:t>
            </a:r>
            <a:r>
              <a:rPr lang="ru-RU" dirty="0"/>
              <a:t> у </a:t>
            </a:r>
            <a:r>
              <a:rPr lang="ru-RU" dirty="0" err="1"/>
              <a:t>випадках</a:t>
            </a:r>
            <a:r>
              <a:rPr lang="ru-RU" dirty="0"/>
              <a:t>, </a:t>
            </a:r>
            <a:r>
              <a:rPr lang="ru-RU" dirty="0" err="1"/>
              <a:t>передбачених</a:t>
            </a:r>
            <a:r>
              <a:rPr lang="ru-RU" dirty="0"/>
              <a:t> статутом такого </a:t>
            </a:r>
            <a:r>
              <a:rPr lang="ru-RU" dirty="0" err="1"/>
              <a:t>акціонерного</a:t>
            </a:r>
            <a:r>
              <a:rPr lang="ru-RU" dirty="0"/>
              <a:t> </a:t>
            </a:r>
            <a:r>
              <a:rPr lang="ru-RU" dirty="0" err="1"/>
              <a:t>товариства</a:t>
            </a:r>
            <a:r>
              <a:rPr lang="ru-RU" dirty="0"/>
              <a:t> і законом, </a:t>
            </a:r>
            <a:r>
              <a:rPr lang="ru-RU" dirty="0" err="1"/>
              <a:t>що</a:t>
            </a:r>
            <a:r>
              <a:rPr lang="ru-RU" dirty="0"/>
              <a:t> </a:t>
            </a:r>
            <a:r>
              <a:rPr lang="ru-RU" dirty="0" err="1"/>
              <a:t>регулює</a:t>
            </a:r>
            <a:r>
              <a:rPr lang="ru-RU" dirty="0"/>
              <a:t> </a:t>
            </a:r>
            <a:r>
              <a:rPr lang="ru-RU" dirty="0" err="1"/>
              <a:t>питання</a:t>
            </a:r>
            <a:r>
              <a:rPr lang="ru-RU" dirty="0"/>
              <a:t> </a:t>
            </a:r>
            <a:r>
              <a:rPr lang="ru-RU" dirty="0" err="1"/>
              <a:t>створення</a:t>
            </a:r>
            <a:r>
              <a:rPr lang="ru-RU" dirty="0"/>
              <a:t>, </a:t>
            </a:r>
            <a:r>
              <a:rPr lang="ru-RU" dirty="0" err="1"/>
              <a:t>діяльності</a:t>
            </a:r>
            <a:r>
              <a:rPr lang="ru-RU" dirty="0"/>
              <a:t> та </a:t>
            </a:r>
            <a:r>
              <a:rPr lang="ru-RU" dirty="0" err="1"/>
              <a:t>припинення</a:t>
            </a:r>
            <a:r>
              <a:rPr lang="ru-RU" dirty="0"/>
              <a:t> </a:t>
            </a:r>
            <a:r>
              <a:rPr lang="ru-RU" dirty="0" err="1"/>
              <a:t>акціонерних</a:t>
            </a:r>
            <a:r>
              <a:rPr lang="ru-RU" dirty="0"/>
              <a:t> </a:t>
            </a:r>
            <a:r>
              <a:rPr lang="ru-RU" dirty="0" err="1"/>
              <a:t>товариств</a:t>
            </a:r>
            <a:r>
              <a:rPr lang="ru-RU" dirty="0" smtClean="0"/>
              <a:t>.</a:t>
            </a:r>
            <a:endParaRPr lang="ru-RU" dirty="0"/>
          </a:p>
        </p:txBody>
      </p:sp>
    </p:spTree>
    <p:extLst>
      <p:ext uri="{BB962C8B-B14F-4D97-AF65-F5344CB8AC3E}">
        <p14:creationId xmlns:p14="http://schemas.microsoft.com/office/powerpoint/2010/main" val="3545266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lnSpcReduction="10000"/>
          </a:bodyPr>
          <a:lstStyle/>
          <a:p>
            <a:r>
              <a:rPr lang="ru-RU" b="1" dirty="0" err="1"/>
              <a:t>Облігація</a:t>
            </a:r>
            <a:r>
              <a:rPr lang="ru-RU" dirty="0"/>
              <a:t> - </a:t>
            </a:r>
            <a:r>
              <a:rPr lang="ru-RU" dirty="0" err="1"/>
              <a:t>це</a:t>
            </a:r>
            <a:r>
              <a:rPr lang="ru-RU" dirty="0"/>
              <a:t> </a:t>
            </a:r>
            <a:r>
              <a:rPr lang="ru-RU" dirty="0" err="1"/>
              <a:t>цінний</a:t>
            </a:r>
            <a:r>
              <a:rPr lang="ru-RU" dirty="0"/>
              <a:t> </a:t>
            </a:r>
            <a:r>
              <a:rPr lang="ru-RU" dirty="0" err="1"/>
              <a:t>папір</a:t>
            </a:r>
            <a:r>
              <a:rPr lang="ru-RU" dirty="0"/>
              <a:t>, </a:t>
            </a:r>
            <a:r>
              <a:rPr lang="ru-RU" dirty="0" err="1"/>
              <a:t>що</a:t>
            </a:r>
            <a:r>
              <a:rPr lang="ru-RU" dirty="0"/>
              <a:t> </a:t>
            </a:r>
            <a:r>
              <a:rPr lang="ru-RU" dirty="0" err="1"/>
              <a:t>посвідчує</a:t>
            </a:r>
            <a:r>
              <a:rPr lang="ru-RU" dirty="0"/>
              <a:t> </a:t>
            </a:r>
            <a:r>
              <a:rPr lang="ru-RU" dirty="0" err="1"/>
              <a:t>внесення</a:t>
            </a:r>
            <a:r>
              <a:rPr lang="ru-RU" dirty="0"/>
              <a:t> </a:t>
            </a:r>
            <a:r>
              <a:rPr lang="ru-RU" dirty="0" err="1"/>
              <a:t>його</a:t>
            </a:r>
            <a:r>
              <a:rPr lang="ru-RU" dirty="0"/>
              <a:t> першим </a:t>
            </a:r>
            <a:r>
              <a:rPr lang="ru-RU" dirty="0" err="1"/>
              <a:t>власником</a:t>
            </a:r>
            <a:r>
              <a:rPr lang="ru-RU" dirty="0"/>
              <a:t> </a:t>
            </a:r>
            <a:r>
              <a:rPr lang="ru-RU" dirty="0" err="1"/>
              <a:t>коштів</a:t>
            </a:r>
            <a:r>
              <a:rPr lang="ru-RU" dirty="0"/>
              <a:t>, </a:t>
            </a:r>
            <a:r>
              <a:rPr lang="ru-RU" dirty="0" err="1"/>
              <a:t>визначає</a:t>
            </a:r>
            <a:r>
              <a:rPr lang="ru-RU" dirty="0"/>
              <a:t> </a:t>
            </a:r>
            <a:r>
              <a:rPr lang="ru-RU" dirty="0" err="1"/>
              <a:t>відносини</a:t>
            </a:r>
            <a:r>
              <a:rPr lang="ru-RU" dirty="0"/>
              <a:t> </a:t>
            </a:r>
            <a:r>
              <a:rPr lang="ru-RU" dirty="0" err="1"/>
              <a:t>позики</a:t>
            </a:r>
            <a:r>
              <a:rPr lang="ru-RU" dirty="0"/>
              <a:t> </a:t>
            </a:r>
            <a:r>
              <a:rPr lang="ru-RU" dirty="0" err="1"/>
              <a:t>між</a:t>
            </a:r>
            <a:r>
              <a:rPr lang="ru-RU" dirty="0"/>
              <a:t> </a:t>
            </a:r>
            <a:r>
              <a:rPr lang="ru-RU" dirty="0" err="1"/>
              <a:t>власником</a:t>
            </a:r>
            <a:r>
              <a:rPr lang="ru-RU" dirty="0"/>
              <a:t> </a:t>
            </a:r>
            <a:r>
              <a:rPr lang="ru-RU" dirty="0" err="1"/>
              <a:t>облігації</a:t>
            </a:r>
            <a:r>
              <a:rPr lang="ru-RU" dirty="0"/>
              <a:t> та </a:t>
            </a:r>
            <a:r>
              <a:rPr lang="ru-RU" dirty="0" err="1"/>
              <a:t>емітентом</a:t>
            </a:r>
            <a:r>
              <a:rPr lang="ru-RU" dirty="0"/>
              <a:t>, </a:t>
            </a:r>
            <a:r>
              <a:rPr lang="ru-RU" dirty="0" err="1"/>
              <a:t>підтверджує</a:t>
            </a:r>
            <a:r>
              <a:rPr lang="ru-RU" dirty="0"/>
              <a:t> </a:t>
            </a:r>
            <a:r>
              <a:rPr lang="ru-RU" dirty="0" err="1"/>
              <a:t>обов’язок</a:t>
            </a:r>
            <a:r>
              <a:rPr lang="ru-RU" dirty="0"/>
              <a:t> </a:t>
            </a:r>
            <a:r>
              <a:rPr lang="ru-RU" dirty="0" err="1"/>
              <a:t>емітента</a:t>
            </a:r>
            <a:r>
              <a:rPr lang="ru-RU" dirty="0"/>
              <a:t> </a:t>
            </a:r>
            <a:r>
              <a:rPr lang="ru-RU" dirty="0" err="1"/>
              <a:t>повернути</a:t>
            </a:r>
            <a:r>
              <a:rPr lang="ru-RU" dirty="0"/>
              <a:t> </a:t>
            </a:r>
            <a:r>
              <a:rPr lang="ru-RU" dirty="0" err="1"/>
              <a:t>власникові</a:t>
            </a:r>
            <a:r>
              <a:rPr lang="ru-RU" dirty="0"/>
              <a:t> </a:t>
            </a:r>
            <a:r>
              <a:rPr lang="ru-RU" dirty="0" err="1"/>
              <a:t>облігації</a:t>
            </a:r>
            <a:r>
              <a:rPr lang="ru-RU" dirty="0"/>
              <a:t> </a:t>
            </a:r>
            <a:r>
              <a:rPr lang="ru-RU" dirty="0" err="1"/>
              <a:t>її</a:t>
            </a:r>
            <a:r>
              <a:rPr lang="ru-RU" dirty="0"/>
              <a:t> </a:t>
            </a:r>
            <a:r>
              <a:rPr lang="ru-RU" dirty="0" err="1"/>
              <a:t>номінальну</a:t>
            </a:r>
            <a:r>
              <a:rPr lang="ru-RU" dirty="0"/>
              <a:t> </a:t>
            </a:r>
            <a:r>
              <a:rPr lang="ru-RU" dirty="0" err="1"/>
              <a:t>вартість</a:t>
            </a:r>
            <a:r>
              <a:rPr lang="ru-RU" dirty="0"/>
              <a:t> у </a:t>
            </a:r>
            <a:r>
              <a:rPr lang="ru-RU" dirty="0" err="1"/>
              <a:t>передбачений</a:t>
            </a:r>
            <a:r>
              <a:rPr lang="ru-RU" dirty="0"/>
              <a:t> проспектом </a:t>
            </a:r>
            <a:r>
              <a:rPr lang="ru-RU" dirty="0" err="1"/>
              <a:t>або</a:t>
            </a:r>
            <a:r>
              <a:rPr lang="ru-RU" dirty="0"/>
              <a:t> </a:t>
            </a:r>
            <a:r>
              <a:rPr lang="ru-RU" dirty="0" err="1"/>
              <a:t>рішенням</a:t>
            </a:r>
            <a:r>
              <a:rPr lang="ru-RU" dirty="0"/>
              <a:t> про </a:t>
            </a:r>
            <a:r>
              <a:rPr lang="ru-RU" dirty="0" err="1"/>
              <a:t>емісію</a:t>
            </a:r>
            <a:r>
              <a:rPr lang="ru-RU" dirty="0"/>
              <a:t> (для </a:t>
            </a:r>
            <a:r>
              <a:rPr lang="ru-RU" dirty="0" err="1"/>
              <a:t>державних</a:t>
            </a:r>
            <a:r>
              <a:rPr lang="ru-RU" dirty="0"/>
              <a:t> </a:t>
            </a:r>
            <a:r>
              <a:rPr lang="ru-RU" dirty="0" err="1"/>
              <a:t>облігацій</a:t>
            </a:r>
            <a:r>
              <a:rPr lang="ru-RU" dirty="0"/>
              <a:t> </a:t>
            </a:r>
            <a:r>
              <a:rPr lang="ru-RU" dirty="0" err="1"/>
              <a:t>України</a:t>
            </a:r>
            <a:r>
              <a:rPr lang="ru-RU" dirty="0"/>
              <a:t> - </a:t>
            </a:r>
            <a:r>
              <a:rPr lang="ru-RU" dirty="0" err="1"/>
              <a:t>умовами</a:t>
            </a:r>
            <a:r>
              <a:rPr lang="ru-RU" dirty="0"/>
              <a:t> </a:t>
            </a:r>
            <a:r>
              <a:rPr lang="ru-RU" dirty="0" err="1"/>
              <a:t>їх</a:t>
            </a:r>
            <a:r>
              <a:rPr lang="ru-RU" dirty="0"/>
              <a:t> </a:t>
            </a:r>
            <a:r>
              <a:rPr lang="ru-RU" dirty="0" err="1"/>
              <a:t>розміщення</a:t>
            </a:r>
            <a:r>
              <a:rPr lang="ru-RU" dirty="0"/>
              <a:t>) строк та </a:t>
            </a:r>
            <a:r>
              <a:rPr lang="ru-RU" dirty="0" err="1"/>
              <a:t>виплатити</a:t>
            </a:r>
            <a:r>
              <a:rPr lang="ru-RU" dirty="0"/>
              <a:t> </a:t>
            </a:r>
            <a:r>
              <a:rPr lang="ru-RU" dirty="0" err="1"/>
              <a:t>дохід</a:t>
            </a:r>
            <a:r>
              <a:rPr lang="ru-RU" dirty="0"/>
              <a:t> за </a:t>
            </a:r>
            <a:r>
              <a:rPr lang="ru-RU" dirty="0" err="1"/>
              <a:t>облігацією</a:t>
            </a:r>
            <a:r>
              <a:rPr lang="ru-RU" dirty="0"/>
              <a:t>, </a:t>
            </a:r>
            <a:r>
              <a:rPr lang="ru-RU" dirty="0" err="1"/>
              <a:t>якщо</a:t>
            </a:r>
            <a:r>
              <a:rPr lang="ru-RU" dirty="0"/>
              <a:t> </a:t>
            </a:r>
            <a:r>
              <a:rPr lang="ru-RU" dirty="0" err="1"/>
              <a:t>інше</a:t>
            </a:r>
            <a:r>
              <a:rPr lang="ru-RU" dirty="0"/>
              <a:t> не </a:t>
            </a:r>
            <a:r>
              <a:rPr lang="ru-RU" dirty="0" err="1"/>
              <a:t>передбачено</a:t>
            </a:r>
            <a:r>
              <a:rPr lang="ru-RU" dirty="0"/>
              <a:t> проспектом </a:t>
            </a:r>
            <a:r>
              <a:rPr lang="ru-RU" dirty="0" err="1"/>
              <a:t>або</a:t>
            </a:r>
            <a:r>
              <a:rPr lang="ru-RU" dirty="0"/>
              <a:t> </a:t>
            </a:r>
            <a:r>
              <a:rPr lang="ru-RU" dirty="0" err="1"/>
              <a:t>рішенням</a:t>
            </a:r>
            <a:r>
              <a:rPr lang="ru-RU" dirty="0"/>
              <a:t> про </a:t>
            </a:r>
            <a:r>
              <a:rPr lang="ru-RU" dirty="0" err="1"/>
              <a:t>емісію</a:t>
            </a:r>
            <a:r>
              <a:rPr lang="ru-RU" dirty="0"/>
              <a:t> (для </a:t>
            </a:r>
            <a:r>
              <a:rPr lang="ru-RU" dirty="0" err="1"/>
              <a:t>державних</a:t>
            </a:r>
            <a:r>
              <a:rPr lang="ru-RU" dirty="0"/>
              <a:t> </a:t>
            </a:r>
            <a:r>
              <a:rPr lang="ru-RU" dirty="0" err="1"/>
              <a:t>облігацій</a:t>
            </a:r>
            <a:r>
              <a:rPr lang="ru-RU" dirty="0"/>
              <a:t> </a:t>
            </a:r>
            <a:r>
              <a:rPr lang="ru-RU" dirty="0" err="1"/>
              <a:t>України</a:t>
            </a:r>
            <a:r>
              <a:rPr lang="ru-RU" dirty="0"/>
              <a:t> - </a:t>
            </a:r>
            <a:r>
              <a:rPr lang="ru-RU" dirty="0" err="1"/>
              <a:t>умовами</a:t>
            </a:r>
            <a:r>
              <a:rPr lang="ru-RU" dirty="0"/>
              <a:t> </a:t>
            </a:r>
            <a:r>
              <a:rPr lang="ru-RU" dirty="0" err="1"/>
              <a:t>їх</a:t>
            </a:r>
            <a:r>
              <a:rPr lang="ru-RU" dirty="0"/>
              <a:t> </a:t>
            </a:r>
            <a:r>
              <a:rPr lang="ru-RU" dirty="0" err="1"/>
              <a:t>розміщення</a:t>
            </a:r>
            <a:r>
              <a:rPr lang="ru-RU" dirty="0"/>
              <a:t>).</a:t>
            </a:r>
          </a:p>
          <a:p>
            <a:pPr marL="0" indent="0">
              <a:buNone/>
            </a:pPr>
            <a:r>
              <a:rPr lang="ru-RU" dirty="0" err="1"/>
              <a:t>Облігації</a:t>
            </a:r>
            <a:r>
              <a:rPr lang="ru-RU" dirty="0"/>
              <a:t> </a:t>
            </a:r>
            <a:r>
              <a:rPr lang="ru-RU" dirty="0" err="1"/>
              <a:t>можуть</a:t>
            </a:r>
            <a:r>
              <a:rPr lang="ru-RU" dirty="0"/>
              <a:t> </a:t>
            </a:r>
            <a:r>
              <a:rPr lang="ru-RU" dirty="0" err="1"/>
              <a:t>існувати</a:t>
            </a:r>
            <a:r>
              <a:rPr lang="ru-RU" dirty="0"/>
              <a:t> </a:t>
            </a:r>
            <a:r>
              <a:rPr lang="ru-RU" dirty="0" err="1"/>
              <a:t>виключно</a:t>
            </a:r>
            <a:r>
              <a:rPr lang="ru-RU" dirty="0"/>
              <a:t> в </a:t>
            </a:r>
            <a:r>
              <a:rPr lang="ru-RU" dirty="0" err="1"/>
              <a:t>електронній</a:t>
            </a:r>
            <a:r>
              <a:rPr lang="ru-RU" dirty="0"/>
              <a:t> </a:t>
            </a:r>
            <a:r>
              <a:rPr lang="ru-RU" dirty="0" err="1"/>
              <a:t>формі</a:t>
            </a:r>
            <a:r>
              <a:rPr lang="ru-RU" dirty="0"/>
              <a:t>.</a:t>
            </a:r>
          </a:p>
          <a:p>
            <a:pPr marL="0" indent="0">
              <a:buNone/>
            </a:pPr>
            <a:r>
              <a:rPr lang="ru-RU" dirty="0" err="1"/>
              <a:t>Облігації</a:t>
            </a:r>
            <a:r>
              <a:rPr lang="ru-RU" dirty="0"/>
              <a:t> </a:t>
            </a:r>
            <a:r>
              <a:rPr lang="ru-RU" dirty="0" err="1"/>
              <a:t>залежно</a:t>
            </a:r>
            <a:r>
              <a:rPr lang="ru-RU" dirty="0"/>
              <a:t> </a:t>
            </a:r>
            <a:r>
              <a:rPr lang="ru-RU" dirty="0" err="1"/>
              <a:t>від</a:t>
            </a:r>
            <a:r>
              <a:rPr lang="ru-RU" dirty="0"/>
              <a:t> строку </a:t>
            </a:r>
            <a:r>
              <a:rPr lang="ru-RU" dirty="0" err="1"/>
              <a:t>їх</a:t>
            </a:r>
            <a:r>
              <a:rPr lang="ru-RU" dirty="0"/>
              <a:t> </a:t>
            </a:r>
            <a:r>
              <a:rPr lang="ru-RU" dirty="0" err="1"/>
              <a:t>обігу</a:t>
            </a:r>
            <a:r>
              <a:rPr lang="ru-RU" dirty="0"/>
              <a:t> </a:t>
            </a:r>
            <a:r>
              <a:rPr lang="ru-RU" dirty="0" err="1"/>
              <a:t>можуть</a:t>
            </a:r>
            <a:r>
              <a:rPr lang="ru-RU" dirty="0"/>
              <a:t> бути:</a:t>
            </a:r>
          </a:p>
          <a:p>
            <a:r>
              <a:rPr lang="ru-RU" dirty="0"/>
              <a:t>1) </a:t>
            </a:r>
            <a:r>
              <a:rPr lang="ru-RU" dirty="0" err="1"/>
              <a:t>довгостроковими</a:t>
            </a:r>
            <a:r>
              <a:rPr lang="ru-RU" dirty="0"/>
              <a:t> - </a:t>
            </a:r>
            <a:r>
              <a:rPr lang="ru-RU" dirty="0" err="1"/>
              <a:t>із</a:t>
            </a:r>
            <a:r>
              <a:rPr lang="ru-RU" dirty="0"/>
              <a:t> </a:t>
            </a:r>
            <a:r>
              <a:rPr lang="ru-RU" dirty="0" err="1"/>
              <a:t>строком</a:t>
            </a:r>
            <a:r>
              <a:rPr lang="ru-RU" dirty="0"/>
              <a:t> </a:t>
            </a:r>
            <a:r>
              <a:rPr lang="ru-RU" dirty="0" err="1"/>
              <a:t>обігу</a:t>
            </a:r>
            <a:r>
              <a:rPr lang="ru-RU" dirty="0"/>
              <a:t> </a:t>
            </a:r>
            <a:r>
              <a:rPr lang="ru-RU" dirty="0" err="1"/>
              <a:t>понад</a:t>
            </a:r>
            <a:r>
              <a:rPr lang="ru-RU" dirty="0"/>
              <a:t> </a:t>
            </a:r>
            <a:r>
              <a:rPr lang="ru-RU" dirty="0" err="1"/>
              <a:t>п’ять</a:t>
            </a:r>
            <a:r>
              <a:rPr lang="ru-RU" dirty="0"/>
              <a:t> </a:t>
            </a:r>
            <a:r>
              <a:rPr lang="ru-RU" dirty="0" err="1"/>
              <a:t>років</a:t>
            </a:r>
            <a:r>
              <a:rPr lang="ru-RU" dirty="0"/>
              <a:t>;</a:t>
            </a:r>
          </a:p>
          <a:p>
            <a:r>
              <a:rPr lang="ru-RU" dirty="0"/>
              <a:t>2) </a:t>
            </a:r>
            <a:r>
              <a:rPr lang="ru-RU" dirty="0" err="1"/>
              <a:t>середньостроковими</a:t>
            </a:r>
            <a:r>
              <a:rPr lang="ru-RU" dirty="0"/>
              <a:t> - </a:t>
            </a:r>
            <a:r>
              <a:rPr lang="ru-RU" dirty="0" err="1"/>
              <a:t>із</a:t>
            </a:r>
            <a:r>
              <a:rPr lang="ru-RU" dirty="0"/>
              <a:t> </a:t>
            </a:r>
            <a:r>
              <a:rPr lang="ru-RU" dirty="0" err="1"/>
              <a:t>строком</a:t>
            </a:r>
            <a:r>
              <a:rPr lang="ru-RU" dirty="0"/>
              <a:t> </a:t>
            </a:r>
            <a:r>
              <a:rPr lang="ru-RU" dirty="0" err="1"/>
              <a:t>обігу</a:t>
            </a:r>
            <a:r>
              <a:rPr lang="ru-RU" dirty="0"/>
              <a:t> </a:t>
            </a:r>
            <a:r>
              <a:rPr lang="ru-RU" dirty="0" err="1"/>
              <a:t>від</a:t>
            </a:r>
            <a:r>
              <a:rPr lang="ru-RU" dirty="0"/>
              <a:t> одного до </a:t>
            </a:r>
            <a:r>
              <a:rPr lang="ru-RU" dirty="0" err="1"/>
              <a:t>п’яти</a:t>
            </a:r>
            <a:r>
              <a:rPr lang="ru-RU" dirty="0"/>
              <a:t> </a:t>
            </a:r>
            <a:r>
              <a:rPr lang="ru-RU" dirty="0" err="1"/>
              <a:t>років</a:t>
            </a:r>
            <a:r>
              <a:rPr lang="ru-RU" dirty="0"/>
              <a:t>;</a:t>
            </a:r>
          </a:p>
          <a:p>
            <a:r>
              <a:rPr lang="ru-RU" dirty="0"/>
              <a:t>3) </a:t>
            </a:r>
            <a:r>
              <a:rPr lang="ru-RU" dirty="0" err="1"/>
              <a:t>короткостроковими</a:t>
            </a:r>
            <a:r>
              <a:rPr lang="ru-RU" dirty="0"/>
              <a:t> - </a:t>
            </a:r>
            <a:r>
              <a:rPr lang="ru-RU" dirty="0" err="1"/>
              <a:t>із</a:t>
            </a:r>
            <a:r>
              <a:rPr lang="ru-RU" dirty="0"/>
              <a:t> </a:t>
            </a:r>
            <a:r>
              <a:rPr lang="ru-RU" dirty="0" err="1"/>
              <a:t>строком</a:t>
            </a:r>
            <a:r>
              <a:rPr lang="ru-RU" dirty="0"/>
              <a:t> </a:t>
            </a:r>
            <a:r>
              <a:rPr lang="ru-RU" dirty="0" err="1"/>
              <a:t>обігу</a:t>
            </a:r>
            <a:r>
              <a:rPr lang="ru-RU" dirty="0"/>
              <a:t> до одного року.</a:t>
            </a:r>
          </a:p>
          <a:p>
            <a:pPr marL="0" indent="0">
              <a:buNone/>
            </a:pPr>
            <a:r>
              <a:rPr lang="ru-RU" b="1" dirty="0" err="1"/>
              <a:t>Облігації</a:t>
            </a:r>
            <a:r>
              <a:rPr lang="ru-RU" b="1" dirty="0"/>
              <a:t> </a:t>
            </a:r>
            <a:r>
              <a:rPr lang="ru-RU" b="1" dirty="0" err="1"/>
              <a:t>залежно</a:t>
            </a:r>
            <a:r>
              <a:rPr lang="ru-RU" b="1" dirty="0"/>
              <a:t> </a:t>
            </a:r>
            <a:r>
              <a:rPr lang="ru-RU" b="1" dirty="0" err="1"/>
              <a:t>від</a:t>
            </a:r>
            <a:r>
              <a:rPr lang="ru-RU" b="1" dirty="0"/>
              <a:t> способу </a:t>
            </a:r>
            <a:r>
              <a:rPr lang="ru-RU" b="1" dirty="0" err="1"/>
              <a:t>виплати</a:t>
            </a:r>
            <a:r>
              <a:rPr lang="ru-RU" b="1" dirty="0"/>
              <a:t> доходу </a:t>
            </a:r>
            <a:r>
              <a:rPr lang="ru-RU" dirty="0" err="1"/>
              <a:t>можуть</a:t>
            </a:r>
            <a:r>
              <a:rPr lang="ru-RU" dirty="0"/>
              <a:t> бути: </a:t>
            </a:r>
          </a:p>
          <a:p>
            <a:r>
              <a:rPr lang="ru-RU" b="1" dirty="0" err="1"/>
              <a:t>Відсоткові</a:t>
            </a:r>
            <a:r>
              <a:rPr lang="ru-RU" b="1" dirty="0"/>
              <a:t> </a:t>
            </a:r>
            <a:r>
              <a:rPr lang="ru-RU" b="1" dirty="0" err="1"/>
              <a:t>облігації</a:t>
            </a:r>
            <a:r>
              <a:rPr lang="ru-RU" b="1" dirty="0"/>
              <a:t> </a:t>
            </a:r>
            <a:r>
              <a:rPr lang="ru-RU" dirty="0"/>
              <a:t>- </a:t>
            </a:r>
            <a:r>
              <a:rPr lang="ru-RU" dirty="0" err="1"/>
              <a:t>це</a:t>
            </a:r>
            <a:r>
              <a:rPr lang="ru-RU" dirty="0"/>
              <a:t> </a:t>
            </a:r>
            <a:r>
              <a:rPr lang="ru-RU" dirty="0" err="1"/>
              <a:t>облігації</a:t>
            </a:r>
            <a:r>
              <a:rPr lang="ru-RU" dirty="0"/>
              <a:t>, за </a:t>
            </a:r>
            <a:r>
              <a:rPr lang="ru-RU" dirty="0" err="1"/>
              <a:t>якими</a:t>
            </a:r>
            <a:r>
              <a:rPr lang="ru-RU" dirty="0"/>
              <a:t> </a:t>
            </a:r>
            <a:r>
              <a:rPr lang="ru-RU" dirty="0" err="1"/>
              <a:t>передбачається</a:t>
            </a:r>
            <a:r>
              <a:rPr lang="ru-RU" dirty="0"/>
              <a:t> </a:t>
            </a:r>
            <a:r>
              <a:rPr lang="ru-RU" dirty="0" err="1"/>
              <a:t>виплата</a:t>
            </a:r>
            <a:r>
              <a:rPr lang="ru-RU" dirty="0"/>
              <a:t> </a:t>
            </a:r>
            <a:r>
              <a:rPr lang="ru-RU" dirty="0" err="1"/>
              <a:t>відсоткових</a:t>
            </a:r>
            <a:r>
              <a:rPr lang="ru-RU" dirty="0"/>
              <a:t> </a:t>
            </a:r>
            <a:r>
              <a:rPr lang="ru-RU" dirty="0" err="1"/>
              <a:t>доходів</a:t>
            </a:r>
            <a:r>
              <a:rPr lang="ru-RU" dirty="0"/>
              <a:t> </a:t>
            </a:r>
            <a:r>
              <a:rPr lang="ru-RU" dirty="0" err="1"/>
              <a:t>або</a:t>
            </a:r>
            <a:r>
              <a:rPr lang="ru-RU" dirty="0"/>
              <a:t> за </a:t>
            </a:r>
            <a:r>
              <a:rPr lang="ru-RU" dirty="0" err="1"/>
              <a:t>якими</a:t>
            </a:r>
            <a:r>
              <a:rPr lang="ru-RU" dirty="0"/>
              <a:t> </a:t>
            </a:r>
            <a:r>
              <a:rPr lang="ru-RU" dirty="0" err="1"/>
              <a:t>відсоткова</a:t>
            </a:r>
            <a:r>
              <a:rPr lang="ru-RU" dirty="0"/>
              <a:t> ставка </a:t>
            </a:r>
            <a:r>
              <a:rPr lang="ru-RU" dirty="0" err="1"/>
              <a:t>дорівнює</a:t>
            </a:r>
            <a:r>
              <a:rPr lang="ru-RU" dirty="0"/>
              <a:t> нулю.</a:t>
            </a:r>
          </a:p>
          <a:p>
            <a:r>
              <a:rPr lang="ru-RU" b="1" dirty="0" err="1"/>
              <a:t>Дисконтні</a:t>
            </a:r>
            <a:r>
              <a:rPr lang="ru-RU" b="1" dirty="0"/>
              <a:t> </a:t>
            </a:r>
            <a:r>
              <a:rPr lang="ru-RU" b="1" dirty="0" err="1"/>
              <a:t>облігації</a:t>
            </a:r>
            <a:r>
              <a:rPr lang="ru-RU" b="1" dirty="0"/>
              <a:t> </a:t>
            </a:r>
            <a:r>
              <a:rPr lang="ru-RU" dirty="0"/>
              <a:t>- </a:t>
            </a:r>
            <a:r>
              <a:rPr lang="ru-RU" dirty="0" err="1"/>
              <a:t>це</a:t>
            </a:r>
            <a:r>
              <a:rPr lang="ru-RU" dirty="0"/>
              <a:t> </a:t>
            </a:r>
            <a:r>
              <a:rPr lang="ru-RU" dirty="0" err="1"/>
              <a:t>облігації</a:t>
            </a:r>
            <a:r>
              <a:rPr lang="ru-RU" dirty="0"/>
              <a:t>, </a:t>
            </a:r>
            <a:r>
              <a:rPr lang="ru-RU" dirty="0" err="1"/>
              <a:t>що</a:t>
            </a:r>
            <a:r>
              <a:rPr lang="ru-RU" dirty="0"/>
              <a:t> </a:t>
            </a:r>
            <a:r>
              <a:rPr lang="ru-RU" dirty="0" err="1"/>
              <a:t>розміщуються</a:t>
            </a:r>
            <a:r>
              <a:rPr lang="ru-RU" dirty="0"/>
              <a:t> за </a:t>
            </a:r>
            <a:r>
              <a:rPr lang="ru-RU" dirty="0" err="1"/>
              <a:t>ціною</a:t>
            </a:r>
            <a:r>
              <a:rPr lang="ru-RU" dirty="0"/>
              <a:t>, </a:t>
            </a:r>
            <a:r>
              <a:rPr lang="ru-RU" dirty="0" err="1"/>
              <a:t>нижчою</a:t>
            </a:r>
            <a:r>
              <a:rPr lang="ru-RU" dirty="0"/>
              <a:t> за </a:t>
            </a:r>
            <a:r>
              <a:rPr lang="ru-RU" dirty="0" err="1"/>
              <a:t>їхню</a:t>
            </a:r>
            <a:r>
              <a:rPr lang="ru-RU" dirty="0"/>
              <a:t> </a:t>
            </a:r>
            <a:r>
              <a:rPr lang="ru-RU" dirty="0" err="1"/>
              <a:t>номінальну</a:t>
            </a:r>
            <a:r>
              <a:rPr lang="ru-RU" dirty="0"/>
              <a:t> </a:t>
            </a:r>
            <a:r>
              <a:rPr lang="ru-RU" dirty="0" err="1"/>
              <a:t>вартість</a:t>
            </a:r>
            <a:r>
              <a:rPr lang="ru-RU" dirty="0"/>
              <a:t>. </a:t>
            </a:r>
            <a:r>
              <a:rPr lang="ru-RU" dirty="0" err="1"/>
              <a:t>Різниця</a:t>
            </a:r>
            <a:r>
              <a:rPr lang="ru-RU" dirty="0"/>
              <a:t> </a:t>
            </a:r>
            <a:r>
              <a:rPr lang="ru-RU" dirty="0" err="1"/>
              <a:t>між</a:t>
            </a:r>
            <a:r>
              <a:rPr lang="ru-RU" dirty="0"/>
              <a:t> </a:t>
            </a:r>
            <a:r>
              <a:rPr lang="ru-RU" dirty="0" err="1"/>
              <a:t>ціною</a:t>
            </a:r>
            <a:r>
              <a:rPr lang="ru-RU" dirty="0"/>
              <a:t> </a:t>
            </a:r>
            <a:r>
              <a:rPr lang="ru-RU" dirty="0" err="1"/>
              <a:t>придбання</a:t>
            </a:r>
            <a:r>
              <a:rPr lang="ru-RU" dirty="0"/>
              <a:t> та </a:t>
            </a:r>
            <a:r>
              <a:rPr lang="ru-RU" dirty="0" err="1"/>
              <a:t>номінальною</a:t>
            </a:r>
            <a:r>
              <a:rPr lang="ru-RU" dirty="0"/>
              <a:t> </a:t>
            </a:r>
            <a:r>
              <a:rPr lang="ru-RU" dirty="0" err="1"/>
              <a:t>вартістю</a:t>
            </a:r>
            <a:r>
              <a:rPr lang="ru-RU" dirty="0"/>
              <a:t> </a:t>
            </a:r>
            <a:r>
              <a:rPr lang="ru-RU" dirty="0" err="1"/>
              <a:t>облігації</a:t>
            </a:r>
            <a:r>
              <a:rPr lang="ru-RU" dirty="0"/>
              <a:t>, яка </a:t>
            </a:r>
            <a:r>
              <a:rPr lang="ru-RU" dirty="0" err="1"/>
              <a:t>виплачується</a:t>
            </a:r>
            <a:r>
              <a:rPr lang="ru-RU" dirty="0"/>
              <a:t> </a:t>
            </a:r>
            <a:r>
              <a:rPr lang="ru-RU" dirty="0" err="1"/>
              <a:t>власнику</a:t>
            </a:r>
            <a:r>
              <a:rPr lang="ru-RU" dirty="0"/>
              <a:t> </a:t>
            </a:r>
            <a:r>
              <a:rPr lang="ru-RU" dirty="0" err="1"/>
              <a:t>облігації</a:t>
            </a:r>
            <a:r>
              <a:rPr lang="ru-RU" dirty="0"/>
              <a:t> </a:t>
            </a:r>
            <a:r>
              <a:rPr lang="ru-RU" dirty="0" err="1"/>
              <a:t>під</a:t>
            </a:r>
            <a:r>
              <a:rPr lang="ru-RU" dirty="0"/>
              <a:t> час </a:t>
            </a:r>
            <a:r>
              <a:rPr lang="ru-RU" dirty="0" err="1"/>
              <a:t>її</a:t>
            </a:r>
            <a:r>
              <a:rPr lang="ru-RU" dirty="0"/>
              <a:t> </a:t>
            </a:r>
            <a:r>
              <a:rPr lang="ru-RU" dirty="0" err="1"/>
              <a:t>погашення</a:t>
            </a:r>
            <a:r>
              <a:rPr lang="ru-RU" dirty="0"/>
              <a:t>, становить </a:t>
            </a:r>
            <a:r>
              <a:rPr lang="ru-RU" dirty="0" err="1"/>
              <a:t>дохід</a:t>
            </a:r>
            <a:r>
              <a:rPr lang="ru-RU" dirty="0"/>
              <a:t> (дисконт) за </a:t>
            </a:r>
            <a:r>
              <a:rPr lang="ru-RU" dirty="0" err="1"/>
              <a:t>облігацією</a:t>
            </a:r>
            <a:r>
              <a:rPr lang="ru-RU" dirty="0"/>
              <a:t>.</a:t>
            </a:r>
          </a:p>
          <a:p>
            <a:endParaRPr lang="ru-RU" dirty="0"/>
          </a:p>
        </p:txBody>
      </p:sp>
    </p:spTree>
    <p:extLst>
      <p:ext uri="{BB962C8B-B14F-4D97-AF65-F5344CB8AC3E}">
        <p14:creationId xmlns:p14="http://schemas.microsoft.com/office/powerpoint/2010/main" val="1652655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9940624" cy="6045959"/>
          </a:xfrm>
        </p:spPr>
        <p:txBody>
          <a:bodyPr>
            <a:normAutofit lnSpcReduction="10000"/>
          </a:bodyPr>
          <a:lstStyle/>
          <a:p>
            <a:r>
              <a:rPr lang="ru-RU" b="1" dirty="0" err="1"/>
              <a:t>Казначейське</a:t>
            </a:r>
            <a:r>
              <a:rPr lang="ru-RU" b="1" dirty="0"/>
              <a:t> </a:t>
            </a:r>
            <a:r>
              <a:rPr lang="ru-RU" b="1" dirty="0" err="1"/>
              <a:t>зобов’язання</a:t>
            </a:r>
            <a:r>
              <a:rPr lang="ru-RU" b="1" dirty="0"/>
              <a:t> </a:t>
            </a:r>
            <a:r>
              <a:rPr lang="ru-RU" b="1" dirty="0" err="1"/>
              <a:t>України</a:t>
            </a:r>
            <a:r>
              <a:rPr lang="ru-RU" b="1" dirty="0"/>
              <a:t> </a:t>
            </a:r>
            <a:r>
              <a:rPr lang="ru-RU" dirty="0"/>
              <a:t>- </a:t>
            </a:r>
            <a:r>
              <a:rPr lang="ru-RU" dirty="0" err="1"/>
              <a:t>це</a:t>
            </a:r>
            <a:r>
              <a:rPr lang="ru-RU" dirty="0"/>
              <a:t> </a:t>
            </a:r>
            <a:r>
              <a:rPr lang="ru-RU" dirty="0" err="1"/>
              <a:t>державний</a:t>
            </a:r>
            <a:r>
              <a:rPr lang="ru-RU" dirty="0"/>
              <a:t> </a:t>
            </a:r>
            <a:r>
              <a:rPr lang="ru-RU" dirty="0" err="1"/>
              <a:t>цінний</a:t>
            </a:r>
            <a:r>
              <a:rPr lang="ru-RU" dirty="0"/>
              <a:t> </a:t>
            </a:r>
            <a:r>
              <a:rPr lang="ru-RU" dirty="0" err="1"/>
              <a:t>папір</a:t>
            </a:r>
            <a:r>
              <a:rPr lang="ru-RU" dirty="0"/>
              <a:t>, </a:t>
            </a:r>
            <a:r>
              <a:rPr lang="ru-RU" dirty="0" err="1"/>
              <a:t>що</a:t>
            </a:r>
            <a:r>
              <a:rPr lang="ru-RU" dirty="0"/>
              <a:t> </a:t>
            </a:r>
            <a:r>
              <a:rPr lang="ru-RU" dirty="0" err="1"/>
              <a:t>розміщується</a:t>
            </a:r>
            <a:r>
              <a:rPr lang="ru-RU" dirty="0"/>
              <a:t> </a:t>
            </a:r>
            <a:r>
              <a:rPr lang="ru-RU" dirty="0" err="1"/>
              <a:t>виключно</a:t>
            </a:r>
            <a:r>
              <a:rPr lang="ru-RU" dirty="0"/>
              <a:t> на </a:t>
            </a:r>
            <a:r>
              <a:rPr lang="ru-RU" dirty="0" err="1"/>
              <a:t>добровільних</a:t>
            </a:r>
            <a:r>
              <a:rPr lang="ru-RU" dirty="0"/>
              <a:t> засадах </a:t>
            </a:r>
            <a:r>
              <a:rPr lang="ru-RU" dirty="0" err="1"/>
              <a:t>серед</a:t>
            </a:r>
            <a:r>
              <a:rPr lang="ru-RU" dirty="0"/>
              <a:t> </a:t>
            </a:r>
            <a:r>
              <a:rPr lang="ru-RU" dirty="0" err="1"/>
              <a:t>фізичних</a:t>
            </a:r>
            <a:r>
              <a:rPr lang="ru-RU" dirty="0"/>
              <a:t> </a:t>
            </a:r>
            <a:r>
              <a:rPr lang="ru-RU" dirty="0" err="1"/>
              <a:t>осіб</a:t>
            </a:r>
            <a:r>
              <a:rPr lang="ru-RU" dirty="0"/>
              <a:t> та </a:t>
            </a:r>
            <a:r>
              <a:rPr lang="ru-RU" dirty="0" err="1"/>
              <a:t>посвідчує</a:t>
            </a:r>
            <a:r>
              <a:rPr lang="ru-RU" dirty="0"/>
              <a:t> факт </a:t>
            </a:r>
            <a:r>
              <a:rPr lang="ru-RU" dirty="0" err="1"/>
              <a:t>заборгованості</a:t>
            </a:r>
            <a:r>
              <a:rPr lang="ru-RU" dirty="0"/>
              <a:t> Державного бюджету </a:t>
            </a:r>
            <a:r>
              <a:rPr lang="ru-RU" dirty="0" err="1"/>
              <a:t>України</a:t>
            </a:r>
            <a:r>
              <a:rPr lang="ru-RU" dirty="0"/>
              <a:t> перед </a:t>
            </a:r>
            <a:r>
              <a:rPr lang="ru-RU" dirty="0" err="1"/>
              <a:t>власником</a:t>
            </a:r>
            <a:r>
              <a:rPr lang="ru-RU" dirty="0"/>
              <a:t> </a:t>
            </a:r>
            <a:r>
              <a:rPr lang="ru-RU" dirty="0" err="1"/>
              <a:t>казначейського</a:t>
            </a:r>
            <a:r>
              <a:rPr lang="ru-RU" dirty="0"/>
              <a:t> </a:t>
            </a:r>
            <a:r>
              <a:rPr lang="ru-RU" dirty="0" err="1"/>
              <a:t>зобов’язання</a:t>
            </a:r>
            <a:r>
              <a:rPr lang="ru-RU" dirty="0"/>
              <a:t> </a:t>
            </a:r>
            <a:r>
              <a:rPr lang="ru-RU" dirty="0" err="1"/>
              <a:t>України</a:t>
            </a:r>
            <a:r>
              <a:rPr lang="ru-RU" dirty="0"/>
              <a:t>, </a:t>
            </a:r>
            <a:r>
              <a:rPr lang="ru-RU" dirty="0" err="1"/>
              <a:t>надає</a:t>
            </a:r>
            <a:r>
              <a:rPr lang="ru-RU" dirty="0"/>
              <a:t> </a:t>
            </a:r>
            <a:r>
              <a:rPr lang="ru-RU" dirty="0" err="1"/>
              <a:t>власнику</a:t>
            </a:r>
            <a:r>
              <a:rPr lang="ru-RU" dirty="0"/>
              <a:t> право на </a:t>
            </a:r>
            <a:r>
              <a:rPr lang="ru-RU" dirty="0" err="1"/>
              <a:t>отримання</a:t>
            </a:r>
            <a:r>
              <a:rPr lang="ru-RU" dirty="0"/>
              <a:t> грошового доходу та </a:t>
            </a:r>
            <a:r>
              <a:rPr lang="ru-RU" dirty="0" err="1"/>
              <a:t>погашається</a:t>
            </a:r>
            <a:r>
              <a:rPr lang="ru-RU" dirty="0"/>
              <a:t> </a:t>
            </a:r>
            <a:r>
              <a:rPr lang="ru-RU" dirty="0" err="1"/>
              <a:t>відповідно</a:t>
            </a:r>
            <a:r>
              <a:rPr lang="ru-RU" dirty="0"/>
              <a:t> до умов </a:t>
            </a:r>
            <a:r>
              <a:rPr lang="ru-RU" dirty="0" err="1"/>
              <a:t>розміщення</a:t>
            </a:r>
            <a:r>
              <a:rPr lang="ru-RU" dirty="0"/>
              <a:t> </a:t>
            </a:r>
            <a:r>
              <a:rPr lang="ru-RU" dirty="0" err="1"/>
              <a:t>казначейських</a:t>
            </a:r>
            <a:r>
              <a:rPr lang="ru-RU" dirty="0"/>
              <a:t> </a:t>
            </a:r>
            <a:r>
              <a:rPr lang="ru-RU" dirty="0" err="1"/>
              <a:t>зобов’язань</a:t>
            </a:r>
            <a:r>
              <a:rPr lang="ru-RU" dirty="0"/>
              <a:t> </a:t>
            </a:r>
            <a:r>
              <a:rPr lang="ru-RU" dirty="0" err="1"/>
              <a:t>України</a:t>
            </a:r>
            <a:r>
              <a:rPr lang="ru-RU" dirty="0"/>
              <a:t>. </a:t>
            </a:r>
            <a:r>
              <a:rPr lang="ru-RU" dirty="0" err="1"/>
              <a:t>Номінальна</a:t>
            </a:r>
            <a:r>
              <a:rPr lang="ru-RU" dirty="0"/>
              <a:t> </a:t>
            </a:r>
            <a:r>
              <a:rPr lang="ru-RU" dirty="0" err="1"/>
              <a:t>вартість</a:t>
            </a:r>
            <a:r>
              <a:rPr lang="ru-RU" dirty="0"/>
              <a:t> </a:t>
            </a:r>
            <a:r>
              <a:rPr lang="ru-RU" dirty="0" err="1"/>
              <a:t>казначейських</a:t>
            </a:r>
            <a:r>
              <a:rPr lang="ru-RU" dirty="0"/>
              <a:t> </a:t>
            </a:r>
            <a:r>
              <a:rPr lang="ru-RU" dirty="0" err="1"/>
              <a:t>зобов’язань</a:t>
            </a:r>
            <a:r>
              <a:rPr lang="ru-RU" dirty="0"/>
              <a:t> </a:t>
            </a:r>
            <a:r>
              <a:rPr lang="ru-RU" dirty="0" err="1"/>
              <a:t>України</a:t>
            </a:r>
            <a:r>
              <a:rPr lang="ru-RU" dirty="0"/>
              <a:t> </a:t>
            </a:r>
            <a:r>
              <a:rPr lang="ru-RU" dirty="0" err="1"/>
              <a:t>може</a:t>
            </a:r>
            <a:r>
              <a:rPr lang="ru-RU" dirty="0"/>
              <a:t> бути </a:t>
            </a:r>
            <a:r>
              <a:rPr lang="ru-RU" dirty="0" err="1"/>
              <a:t>визначена</a:t>
            </a:r>
            <a:r>
              <a:rPr lang="ru-RU" dirty="0"/>
              <a:t> у </a:t>
            </a:r>
            <a:r>
              <a:rPr lang="ru-RU" dirty="0" err="1"/>
              <a:t>національній</a:t>
            </a:r>
            <a:r>
              <a:rPr lang="ru-RU" dirty="0"/>
              <a:t> </a:t>
            </a:r>
            <a:r>
              <a:rPr lang="ru-RU" dirty="0" err="1"/>
              <a:t>або</a:t>
            </a:r>
            <a:r>
              <a:rPr lang="ru-RU" dirty="0"/>
              <a:t> </a:t>
            </a:r>
            <a:r>
              <a:rPr lang="ru-RU" dirty="0" err="1"/>
              <a:t>іноземній</a:t>
            </a:r>
            <a:r>
              <a:rPr lang="ru-RU" dirty="0"/>
              <a:t> </a:t>
            </a:r>
            <a:r>
              <a:rPr lang="ru-RU" dirty="0" err="1"/>
              <a:t>валюті</a:t>
            </a:r>
            <a:r>
              <a:rPr lang="ru-RU" dirty="0"/>
              <a:t>.</a:t>
            </a:r>
          </a:p>
          <a:p>
            <a:r>
              <a:rPr lang="ru-RU" b="1" dirty="0"/>
              <a:t>Вексель</a:t>
            </a:r>
            <a:r>
              <a:rPr lang="ru-RU" dirty="0"/>
              <a:t> - </a:t>
            </a:r>
            <a:r>
              <a:rPr lang="ru-RU" dirty="0" err="1"/>
              <a:t>це</a:t>
            </a:r>
            <a:r>
              <a:rPr lang="ru-RU" dirty="0"/>
              <a:t> </a:t>
            </a:r>
            <a:r>
              <a:rPr lang="ru-RU" dirty="0" err="1"/>
              <a:t>цінний</a:t>
            </a:r>
            <a:r>
              <a:rPr lang="ru-RU" dirty="0"/>
              <a:t> </a:t>
            </a:r>
            <a:r>
              <a:rPr lang="ru-RU" dirty="0" err="1"/>
              <a:t>папір</a:t>
            </a:r>
            <a:r>
              <a:rPr lang="ru-RU" dirty="0"/>
              <a:t>, </a:t>
            </a:r>
            <a:r>
              <a:rPr lang="ru-RU" dirty="0" err="1"/>
              <a:t>який</a:t>
            </a:r>
            <a:r>
              <a:rPr lang="ru-RU" dirty="0"/>
              <a:t> </a:t>
            </a:r>
            <a:r>
              <a:rPr lang="ru-RU" dirty="0" err="1"/>
              <a:t>посвідчує</a:t>
            </a:r>
            <a:r>
              <a:rPr lang="ru-RU" dirty="0"/>
              <a:t> </a:t>
            </a:r>
            <a:r>
              <a:rPr lang="ru-RU" dirty="0" err="1"/>
              <a:t>безумовне</a:t>
            </a:r>
            <a:r>
              <a:rPr lang="ru-RU" dirty="0"/>
              <a:t> </a:t>
            </a:r>
            <a:r>
              <a:rPr lang="ru-RU" dirty="0" err="1"/>
              <a:t>грошове</a:t>
            </a:r>
            <a:r>
              <a:rPr lang="ru-RU" dirty="0"/>
              <a:t> </a:t>
            </a:r>
            <a:r>
              <a:rPr lang="ru-RU" dirty="0" err="1"/>
              <a:t>зобов’язання</a:t>
            </a:r>
            <a:r>
              <a:rPr lang="ru-RU" dirty="0"/>
              <a:t> </a:t>
            </a:r>
            <a:r>
              <a:rPr lang="ru-RU" dirty="0" err="1"/>
              <a:t>векселедавця</a:t>
            </a:r>
            <a:r>
              <a:rPr lang="ru-RU" dirty="0"/>
              <a:t> </a:t>
            </a:r>
            <a:r>
              <a:rPr lang="ru-RU" dirty="0" err="1"/>
              <a:t>або</a:t>
            </a:r>
            <a:r>
              <a:rPr lang="ru-RU" dirty="0"/>
              <a:t> </a:t>
            </a:r>
            <a:r>
              <a:rPr lang="ru-RU" dirty="0" err="1"/>
              <a:t>його</a:t>
            </a:r>
            <a:r>
              <a:rPr lang="ru-RU" dirty="0"/>
              <a:t> наказ </a:t>
            </a:r>
            <a:r>
              <a:rPr lang="ru-RU" dirty="0" err="1"/>
              <a:t>третій</a:t>
            </a:r>
            <a:r>
              <a:rPr lang="ru-RU" dirty="0"/>
              <a:t> </a:t>
            </a:r>
            <a:r>
              <a:rPr lang="ru-RU" dirty="0" err="1"/>
              <a:t>особі</a:t>
            </a:r>
            <a:r>
              <a:rPr lang="ru-RU" dirty="0"/>
              <a:t> </a:t>
            </a:r>
            <a:r>
              <a:rPr lang="ru-RU" dirty="0" err="1"/>
              <a:t>сплатити</a:t>
            </a:r>
            <a:r>
              <a:rPr lang="ru-RU" dirty="0"/>
              <a:t> </a:t>
            </a:r>
            <a:r>
              <a:rPr lang="ru-RU" dirty="0" err="1"/>
              <a:t>після</a:t>
            </a:r>
            <a:r>
              <a:rPr lang="ru-RU" dirty="0"/>
              <a:t> </a:t>
            </a:r>
            <a:r>
              <a:rPr lang="ru-RU" dirty="0" err="1"/>
              <a:t>настання</a:t>
            </a:r>
            <a:r>
              <a:rPr lang="ru-RU" dirty="0"/>
              <a:t> строку платежу </a:t>
            </a:r>
            <a:r>
              <a:rPr lang="ru-RU" dirty="0" err="1"/>
              <a:t>визначену</a:t>
            </a:r>
            <a:r>
              <a:rPr lang="ru-RU" dirty="0"/>
              <a:t> суму </a:t>
            </a:r>
            <a:r>
              <a:rPr lang="ru-RU" dirty="0" err="1"/>
              <a:t>власнику</a:t>
            </a:r>
            <a:r>
              <a:rPr lang="ru-RU" dirty="0"/>
              <a:t> векселя (векселедержателю).</a:t>
            </a:r>
          </a:p>
          <a:p>
            <a:pPr marL="0" indent="0">
              <a:buNone/>
            </a:pPr>
            <a:r>
              <a:rPr lang="ru-RU" dirty="0" err="1"/>
              <a:t>Векселі</a:t>
            </a:r>
            <a:r>
              <a:rPr lang="ru-RU" dirty="0"/>
              <a:t> </a:t>
            </a:r>
            <a:r>
              <a:rPr lang="ru-RU" dirty="0" err="1"/>
              <a:t>можуть</a:t>
            </a:r>
            <a:r>
              <a:rPr lang="ru-RU" dirty="0"/>
              <a:t> бути </a:t>
            </a:r>
            <a:r>
              <a:rPr lang="ru-RU" dirty="0" err="1"/>
              <a:t>прості</a:t>
            </a:r>
            <a:r>
              <a:rPr lang="ru-RU" dirty="0"/>
              <a:t> </a:t>
            </a:r>
            <a:r>
              <a:rPr lang="ru-RU" dirty="0" err="1"/>
              <a:t>або</a:t>
            </a:r>
            <a:r>
              <a:rPr lang="ru-RU" dirty="0"/>
              <a:t> </a:t>
            </a:r>
            <a:r>
              <a:rPr lang="ru-RU" dirty="0" err="1"/>
              <a:t>переказні</a:t>
            </a:r>
            <a:r>
              <a:rPr lang="ru-RU" dirty="0"/>
              <a:t> та </a:t>
            </a:r>
            <a:r>
              <a:rPr lang="ru-RU" dirty="0" err="1"/>
              <a:t>існують</a:t>
            </a:r>
            <a:r>
              <a:rPr lang="ru-RU" dirty="0"/>
              <a:t> </a:t>
            </a:r>
            <a:r>
              <a:rPr lang="ru-RU" dirty="0" err="1"/>
              <a:t>виключно</a:t>
            </a:r>
            <a:r>
              <a:rPr lang="ru-RU" dirty="0"/>
              <a:t> у </a:t>
            </a:r>
            <a:r>
              <a:rPr lang="ru-RU" dirty="0" err="1"/>
              <a:t>паперовій</a:t>
            </a:r>
            <a:r>
              <a:rPr lang="ru-RU" dirty="0"/>
              <a:t> </a:t>
            </a:r>
            <a:r>
              <a:rPr lang="ru-RU" dirty="0" err="1"/>
              <a:t>формі</a:t>
            </a:r>
            <a:r>
              <a:rPr lang="ru-RU" dirty="0"/>
              <a:t>.</a:t>
            </a:r>
          </a:p>
          <a:p>
            <a:r>
              <a:rPr lang="ru-RU" dirty="0" err="1"/>
              <a:t>Цілі</a:t>
            </a:r>
            <a:r>
              <a:rPr lang="ru-RU" dirty="0"/>
              <a:t>, </a:t>
            </a:r>
            <a:r>
              <a:rPr lang="ru-RU" dirty="0" err="1"/>
              <a:t>що</a:t>
            </a:r>
            <a:r>
              <a:rPr lang="ru-RU" dirty="0"/>
              <a:t> </a:t>
            </a:r>
            <a:r>
              <a:rPr lang="ru-RU" dirty="0" err="1"/>
              <a:t>переслідує</a:t>
            </a:r>
            <a:r>
              <a:rPr lang="ru-RU" dirty="0"/>
              <a:t> банк </a:t>
            </a:r>
            <a:r>
              <a:rPr lang="ru-RU" dirty="0" err="1"/>
              <a:t>здійснюючи</a:t>
            </a:r>
            <a:r>
              <a:rPr lang="ru-RU" dirty="0"/>
              <a:t> </a:t>
            </a:r>
            <a:r>
              <a:rPr lang="ru-RU" dirty="0" err="1"/>
              <a:t>інвестиційну</a:t>
            </a:r>
            <a:r>
              <a:rPr lang="ru-RU" dirty="0"/>
              <a:t> </a:t>
            </a:r>
            <a:r>
              <a:rPr lang="ru-RU" dirty="0" err="1"/>
              <a:t>діяльність</a:t>
            </a:r>
            <a:r>
              <a:rPr lang="ru-RU" dirty="0"/>
              <a:t>, </a:t>
            </a:r>
            <a:r>
              <a:rPr lang="ru-RU" dirty="0" err="1"/>
              <a:t>реалізуються</a:t>
            </a:r>
            <a:r>
              <a:rPr lang="ru-RU" dirty="0"/>
              <a:t> через </a:t>
            </a:r>
            <a:r>
              <a:rPr lang="ru-RU" dirty="0" err="1"/>
              <a:t>вироблення</a:t>
            </a:r>
            <a:r>
              <a:rPr lang="ru-RU" dirty="0"/>
              <a:t> </a:t>
            </a:r>
            <a:r>
              <a:rPr lang="ru-RU" dirty="0" err="1"/>
              <a:t>інвестиційної</a:t>
            </a:r>
            <a:r>
              <a:rPr lang="ru-RU" dirty="0"/>
              <a:t> </a:t>
            </a:r>
            <a:r>
              <a:rPr lang="ru-RU" dirty="0" err="1"/>
              <a:t>політики</a:t>
            </a:r>
            <a:r>
              <a:rPr lang="ru-RU" dirty="0"/>
              <a:t>. При </a:t>
            </a:r>
            <a:r>
              <a:rPr lang="ru-RU" dirty="0" err="1"/>
              <a:t>її</a:t>
            </a:r>
            <a:r>
              <a:rPr lang="ru-RU" dirty="0"/>
              <a:t> </a:t>
            </a:r>
            <a:r>
              <a:rPr lang="ru-RU" dirty="0" err="1"/>
              <a:t>виробленні</a:t>
            </a:r>
            <a:r>
              <a:rPr lang="ru-RU" dirty="0"/>
              <a:t> банки </a:t>
            </a:r>
            <a:r>
              <a:rPr lang="ru-RU" dirty="0" err="1"/>
              <a:t>керуються</a:t>
            </a:r>
            <a:r>
              <a:rPr lang="ru-RU" dirty="0"/>
              <a:t> </a:t>
            </a:r>
            <a:r>
              <a:rPr lang="ru-RU" dirty="0" err="1"/>
              <a:t>традиційними</a:t>
            </a:r>
            <a:r>
              <a:rPr lang="ru-RU" dirty="0"/>
              <a:t> </a:t>
            </a:r>
            <a:r>
              <a:rPr lang="ru-RU" dirty="0" err="1"/>
              <a:t>критеріями</a:t>
            </a:r>
            <a:r>
              <a:rPr lang="ru-RU" dirty="0"/>
              <a:t>: </a:t>
            </a:r>
            <a:r>
              <a:rPr lang="ru-RU" dirty="0" err="1"/>
              <a:t>ліквідність</a:t>
            </a:r>
            <a:r>
              <a:rPr lang="ru-RU" dirty="0"/>
              <a:t>, </a:t>
            </a:r>
            <a:r>
              <a:rPr lang="ru-RU" dirty="0" err="1"/>
              <a:t>дохідність</a:t>
            </a:r>
            <a:r>
              <a:rPr lang="ru-RU" dirty="0"/>
              <a:t>, </a:t>
            </a:r>
            <a:r>
              <a:rPr lang="ru-RU" dirty="0" err="1"/>
              <a:t>ризик</a:t>
            </a:r>
            <a:r>
              <a:rPr lang="ru-RU" dirty="0"/>
              <a:t> та величина </a:t>
            </a:r>
            <a:r>
              <a:rPr lang="ru-RU" dirty="0" err="1"/>
              <a:t>банківських</a:t>
            </a:r>
            <a:r>
              <a:rPr lang="ru-RU" dirty="0"/>
              <a:t> </a:t>
            </a:r>
            <a:r>
              <a:rPr lang="ru-RU" dirty="0" err="1"/>
              <a:t>процентних</a:t>
            </a:r>
            <a:r>
              <a:rPr lang="ru-RU" dirty="0"/>
              <a:t> ставок. </a:t>
            </a:r>
          </a:p>
          <a:p>
            <a:pPr marL="0" indent="0">
              <a:buNone/>
            </a:pPr>
            <a:r>
              <a:rPr lang="ru-RU" dirty="0" err="1"/>
              <a:t>Прийнято</a:t>
            </a:r>
            <a:r>
              <a:rPr lang="ru-RU" dirty="0"/>
              <a:t> </a:t>
            </a:r>
            <a:r>
              <a:rPr lang="ru-RU" dirty="0" err="1"/>
              <a:t>розрізняти</a:t>
            </a:r>
            <a:r>
              <a:rPr lang="ru-RU" dirty="0"/>
              <a:t> д</a:t>
            </a:r>
            <a:r>
              <a:rPr lang="ru-RU" b="1" i="1" dirty="0"/>
              <a:t>ва </a:t>
            </a:r>
            <a:r>
              <a:rPr lang="ru-RU" b="1" i="1" dirty="0" err="1"/>
              <a:t>основні</a:t>
            </a:r>
            <a:r>
              <a:rPr lang="ru-RU" b="1" i="1" dirty="0"/>
              <a:t> </a:t>
            </a:r>
            <a:r>
              <a:rPr lang="ru-RU" b="1" i="1" dirty="0" err="1"/>
              <a:t>види</a:t>
            </a:r>
            <a:r>
              <a:rPr lang="ru-RU" b="1" i="1" dirty="0"/>
              <a:t> </a:t>
            </a:r>
            <a:r>
              <a:rPr lang="ru-RU" b="1" i="1" dirty="0" err="1"/>
              <a:t>інвестиційної</a:t>
            </a:r>
            <a:r>
              <a:rPr lang="ru-RU" b="1" i="1" dirty="0"/>
              <a:t> </a:t>
            </a:r>
            <a:r>
              <a:rPr lang="ru-RU" b="1" i="1" dirty="0" err="1"/>
              <a:t>політики</a:t>
            </a:r>
            <a:r>
              <a:rPr lang="ru-RU" b="1" i="1" dirty="0"/>
              <a:t> </a:t>
            </a:r>
            <a:r>
              <a:rPr lang="ru-RU" dirty="0" err="1"/>
              <a:t>банків</a:t>
            </a:r>
            <a:r>
              <a:rPr lang="ru-RU" dirty="0"/>
              <a:t>: </a:t>
            </a:r>
          </a:p>
          <a:p>
            <a:r>
              <a:rPr lang="ru-RU" b="1" i="1" dirty="0" err="1"/>
              <a:t>агресивну</a:t>
            </a:r>
            <a:r>
              <a:rPr lang="ru-RU" b="1" i="1" dirty="0"/>
              <a:t>: </a:t>
            </a:r>
            <a:r>
              <a:rPr lang="ru-RU" dirty="0" err="1"/>
              <a:t>надається</a:t>
            </a:r>
            <a:r>
              <a:rPr lang="ru-RU" dirty="0"/>
              <a:t> </a:t>
            </a:r>
            <a:r>
              <a:rPr lang="ru-RU" dirty="0" err="1"/>
              <a:t>перевага</a:t>
            </a:r>
            <a:r>
              <a:rPr lang="ru-RU" dirty="0"/>
              <a:t> ЦП </a:t>
            </a:r>
            <a:r>
              <a:rPr lang="ru-RU" dirty="0" err="1"/>
              <a:t>із</a:t>
            </a:r>
            <a:r>
              <a:rPr lang="ru-RU" dirty="0"/>
              <a:t> великим </a:t>
            </a:r>
            <a:r>
              <a:rPr lang="ru-RU" dirty="0" err="1"/>
              <a:t>ступенем</a:t>
            </a:r>
            <a:r>
              <a:rPr lang="ru-RU" dirty="0"/>
              <a:t> </a:t>
            </a:r>
            <a:r>
              <a:rPr lang="ru-RU" dirty="0" err="1"/>
              <a:t>ризику</a:t>
            </a:r>
            <a:r>
              <a:rPr lang="ru-RU" dirty="0"/>
              <a:t>, </a:t>
            </a:r>
            <a:r>
              <a:rPr lang="ru-RU" dirty="0" err="1"/>
              <a:t>проте</a:t>
            </a:r>
            <a:r>
              <a:rPr lang="ru-RU" dirty="0"/>
              <a:t> </a:t>
            </a:r>
            <a:r>
              <a:rPr lang="ru-RU" dirty="0" err="1"/>
              <a:t>із</a:t>
            </a:r>
            <a:r>
              <a:rPr lang="ru-RU" dirty="0"/>
              <a:t> </a:t>
            </a:r>
            <a:r>
              <a:rPr lang="ru-RU" dirty="0" err="1"/>
              <a:t>значною</a:t>
            </a:r>
            <a:r>
              <a:rPr lang="ru-RU" dirty="0"/>
              <a:t> </a:t>
            </a:r>
            <a:r>
              <a:rPr lang="ru-RU" dirty="0" err="1"/>
              <a:t>потенційною</a:t>
            </a:r>
            <a:r>
              <a:rPr lang="ru-RU" dirty="0"/>
              <a:t> </a:t>
            </a:r>
            <a:r>
              <a:rPr lang="ru-RU" dirty="0" err="1"/>
              <a:t>дохідністю</a:t>
            </a:r>
            <a:r>
              <a:rPr lang="ru-RU" dirty="0"/>
              <a:t> (</a:t>
            </a:r>
            <a:r>
              <a:rPr lang="ru-RU" dirty="0" err="1"/>
              <a:t>акції</a:t>
            </a:r>
            <a:r>
              <a:rPr lang="ru-RU" dirty="0"/>
              <a:t>); </a:t>
            </a:r>
          </a:p>
          <a:p>
            <a:r>
              <a:rPr lang="ru-RU" b="1" i="1" dirty="0" err="1"/>
              <a:t>консервативну</a:t>
            </a:r>
            <a:r>
              <a:rPr lang="ru-RU" b="1" i="1" dirty="0"/>
              <a:t>: </a:t>
            </a:r>
            <a:r>
              <a:rPr lang="ru-RU" dirty="0" err="1"/>
              <a:t>значну</a:t>
            </a:r>
            <a:r>
              <a:rPr lang="ru-RU" dirty="0"/>
              <a:t> </a:t>
            </a:r>
            <a:r>
              <a:rPr lang="ru-RU" dirty="0" err="1"/>
              <a:t>частину</a:t>
            </a:r>
            <a:r>
              <a:rPr lang="ru-RU" dirty="0"/>
              <a:t> </a:t>
            </a:r>
            <a:r>
              <a:rPr lang="ru-RU" dirty="0" err="1"/>
              <a:t>інвестицій</a:t>
            </a:r>
            <a:r>
              <a:rPr lang="ru-RU" dirty="0"/>
              <a:t> </a:t>
            </a:r>
            <a:r>
              <a:rPr lang="ru-RU" dirty="0" err="1"/>
              <a:t>займають</a:t>
            </a:r>
            <a:r>
              <a:rPr lang="ru-RU" dirty="0"/>
              <a:t> </a:t>
            </a:r>
            <a:r>
              <a:rPr lang="ru-RU" dirty="0" err="1"/>
              <a:t>вклади</a:t>
            </a:r>
            <a:r>
              <a:rPr lang="ru-RU" dirty="0"/>
              <a:t> в </a:t>
            </a:r>
            <a:r>
              <a:rPr lang="ru-RU" dirty="0" err="1"/>
              <a:t>облігації</a:t>
            </a:r>
            <a:r>
              <a:rPr lang="ru-RU" dirty="0"/>
              <a:t> та </a:t>
            </a:r>
            <a:r>
              <a:rPr lang="ru-RU" dirty="0" err="1"/>
              <a:t>інші</a:t>
            </a:r>
            <a:r>
              <a:rPr lang="ru-RU" dirty="0"/>
              <a:t> </a:t>
            </a:r>
            <a:r>
              <a:rPr lang="ru-RU" dirty="0" err="1"/>
              <a:t>короткострокові</a:t>
            </a:r>
            <a:r>
              <a:rPr lang="ru-RU" dirty="0"/>
              <a:t> </a:t>
            </a:r>
            <a:r>
              <a:rPr lang="ru-RU" dirty="0" err="1"/>
              <a:t>боргові</a:t>
            </a:r>
            <a:r>
              <a:rPr lang="ru-RU" dirty="0"/>
              <a:t> </a:t>
            </a:r>
            <a:r>
              <a:rPr lang="ru-RU" dirty="0" err="1"/>
              <a:t>зобов’язання</a:t>
            </a:r>
            <a:r>
              <a:rPr lang="ru-RU" dirty="0"/>
              <a:t>, </a:t>
            </a:r>
            <a:r>
              <a:rPr lang="ru-RU" dirty="0" err="1"/>
              <a:t>що</a:t>
            </a:r>
            <a:r>
              <a:rPr lang="ru-RU" dirty="0"/>
              <a:t> </a:t>
            </a:r>
            <a:r>
              <a:rPr lang="ru-RU" dirty="0" err="1"/>
              <a:t>призводить</a:t>
            </a:r>
            <a:r>
              <a:rPr lang="ru-RU" dirty="0"/>
              <a:t> до </a:t>
            </a:r>
            <a:r>
              <a:rPr lang="ru-RU" dirty="0" err="1"/>
              <a:t>зменшення</a:t>
            </a:r>
            <a:r>
              <a:rPr lang="ru-RU" dirty="0"/>
              <a:t> </a:t>
            </a:r>
            <a:r>
              <a:rPr lang="ru-RU" dirty="0" err="1"/>
              <a:t>ризику</a:t>
            </a:r>
            <a:r>
              <a:rPr lang="ru-RU" dirty="0"/>
              <a:t>, </a:t>
            </a:r>
            <a:r>
              <a:rPr lang="ru-RU" dirty="0" err="1"/>
              <a:t>підвищення</a:t>
            </a:r>
            <a:r>
              <a:rPr lang="ru-RU" dirty="0"/>
              <a:t> </a:t>
            </a:r>
            <a:r>
              <a:rPr lang="ru-RU" dirty="0" err="1"/>
              <a:t>ліквідності</a:t>
            </a:r>
            <a:r>
              <a:rPr lang="ru-RU" dirty="0"/>
              <a:t>, </a:t>
            </a:r>
            <a:r>
              <a:rPr lang="ru-RU" dirty="0" err="1"/>
              <a:t>проте</a:t>
            </a:r>
            <a:r>
              <a:rPr lang="ru-RU" dirty="0"/>
              <a:t> до </a:t>
            </a:r>
            <a:r>
              <a:rPr lang="ru-RU" dirty="0" err="1"/>
              <a:t>зменшення</a:t>
            </a:r>
            <a:r>
              <a:rPr lang="ru-RU" dirty="0"/>
              <a:t> </a:t>
            </a:r>
            <a:r>
              <a:rPr lang="ru-RU" dirty="0" err="1"/>
              <a:t>дохідності</a:t>
            </a:r>
            <a:r>
              <a:rPr lang="ru-RU" dirty="0"/>
              <a:t>. </a:t>
            </a:r>
          </a:p>
          <a:p>
            <a:endParaRPr lang="ru-RU" dirty="0"/>
          </a:p>
        </p:txBody>
      </p:sp>
    </p:spTree>
    <p:extLst>
      <p:ext uri="{BB962C8B-B14F-4D97-AF65-F5344CB8AC3E}">
        <p14:creationId xmlns:p14="http://schemas.microsoft.com/office/powerpoint/2010/main" val="2551226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pPr marL="0" indent="0">
              <a:buNone/>
            </a:pPr>
            <a:r>
              <a:rPr lang="ru-RU" dirty="0" err="1"/>
              <a:t>Основними</a:t>
            </a:r>
            <a:r>
              <a:rPr lang="ru-RU" dirty="0"/>
              <a:t> видами </a:t>
            </a:r>
            <a:r>
              <a:rPr lang="ru-RU" dirty="0" err="1"/>
              <a:t>інвестиційних</a:t>
            </a:r>
            <a:r>
              <a:rPr lang="ru-RU" dirty="0"/>
              <a:t> </a:t>
            </a:r>
            <a:r>
              <a:rPr lang="ru-RU" dirty="0" err="1"/>
              <a:t>операції</a:t>
            </a:r>
            <a:r>
              <a:rPr lang="ru-RU" dirty="0"/>
              <a:t> банку є: </a:t>
            </a:r>
          </a:p>
          <a:p>
            <a:r>
              <a:rPr lang="ru-RU" dirty="0" err="1"/>
              <a:t>арбітражна</a:t>
            </a:r>
            <a:r>
              <a:rPr lang="ru-RU" dirty="0"/>
              <a:t> </a:t>
            </a:r>
            <a:r>
              <a:rPr lang="ru-RU" dirty="0" err="1"/>
              <a:t>дилерська</a:t>
            </a:r>
            <a:r>
              <a:rPr lang="ru-RU" dirty="0"/>
              <a:t> – </a:t>
            </a:r>
            <a:r>
              <a:rPr lang="ru-RU" dirty="0" err="1"/>
              <a:t>виконання</a:t>
            </a:r>
            <a:r>
              <a:rPr lang="ru-RU" dirty="0"/>
              <a:t> </a:t>
            </a:r>
            <a:r>
              <a:rPr lang="ru-RU" dirty="0" err="1"/>
              <a:t>угод</a:t>
            </a:r>
            <a:r>
              <a:rPr lang="ru-RU" dirty="0"/>
              <a:t> </a:t>
            </a:r>
            <a:r>
              <a:rPr lang="ru-RU" dirty="0" err="1"/>
              <a:t>купівлі</a:t>
            </a:r>
            <a:r>
              <a:rPr lang="ru-RU" dirty="0"/>
              <a:t>-продажу </a:t>
            </a:r>
            <a:r>
              <a:rPr lang="ru-RU" dirty="0" err="1"/>
              <a:t>цінних</a:t>
            </a:r>
            <a:r>
              <a:rPr lang="ru-RU" dirty="0"/>
              <a:t> </a:t>
            </a:r>
            <a:r>
              <a:rPr lang="ru-RU" dirty="0" err="1"/>
              <a:t>паперів</a:t>
            </a:r>
            <a:r>
              <a:rPr lang="ru-RU" dirty="0"/>
              <a:t> </a:t>
            </a:r>
            <a:r>
              <a:rPr lang="ru-RU" dirty="0" err="1"/>
              <a:t>від</a:t>
            </a:r>
            <a:r>
              <a:rPr lang="ru-RU" dirty="0"/>
              <a:t> </a:t>
            </a:r>
            <a:r>
              <a:rPr lang="ru-RU" dirty="0" err="1"/>
              <a:t>свого</a:t>
            </a:r>
            <a:r>
              <a:rPr lang="ru-RU" dirty="0"/>
              <a:t> </a:t>
            </a:r>
            <a:r>
              <a:rPr lang="ru-RU" dirty="0" err="1"/>
              <a:t>імені</a:t>
            </a:r>
            <a:r>
              <a:rPr lang="ru-RU" dirty="0"/>
              <a:t> та за </a:t>
            </a:r>
            <a:r>
              <a:rPr lang="ru-RU" dirty="0" err="1"/>
              <a:t>свій</a:t>
            </a:r>
            <a:r>
              <a:rPr lang="ru-RU" dirty="0"/>
              <a:t> </a:t>
            </a:r>
            <a:r>
              <a:rPr lang="ru-RU" dirty="0" err="1"/>
              <a:t>рахунок</a:t>
            </a:r>
            <a:r>
              <a:rPr lang="ru-RU" dirty="0"/>
              <a:t> шляхом </a:t>
            </a:r>
            <a:r>
              <a:rPr lang="ru-RU" dirty="0" err="1"/>
              <a:t>виставлення</a:t>
            </a:r>
            <a:r>
              <a:rPr lang="ru-RU" dirty="0"/>
              <a:t> </a:t>
            </a:r>
            <a:r>
              <a:rPr lang="ru-RU" dirty="0" err="1"/>
              <a:t>власних</a:t>
            </a:r>
            <a:r>
              <a:rPr lang="ru-RU" dirty="0"/>
              <a:t> </a:t>
            </a:r>
            <a:r>
              <a:rPr lang="ru-RU" dirty="0" err="1"/>
              <a:t>цін</a:t>
            </a:r>
            <a:r>
              <a:rPr lang="ru-RU" dirty="0"/>
              <a:t> </a:t>
            </a:r>
            <a:r>
              <a:rPr lang="ru-RU" dirty="0" err="1"/>
              <a:t>купівлі</a:t>
            </a:r>
            <a:r>
              <a:rPr lang="ru-RU" dirty="0"/>
              <a:t>-продажу </a:t>
            </a:r>
            <a:r>
              <a:rPr lang="ru-RU" dirty="0" err="1"/>
              <a:t>із</a:t>
            </a:r>
            <a:r>
              <a:rPr lang="ru-RU" dirty="0"/>
              <a:t> </a:t>
            </a:r>
            <a:r>
              <a:rPr lang="ru-RU" dirty="0" err="1"/>
              <a:t>зобов‘язанням</a:t>
            </a:r>
            <a:r>
              <a:rPr lang="ru-RU" dirty="0"/>
              <a:t> </a:t>
            </a:r>
            <a:r>
              <a:rPr lang="ru-RU" dirty="0" err="1"/>
              <a:t>їх</a:t>
            </a:r>
            <a:r>
              <a:rPr lang="ru-RU" dirty="0"/>
              <a:t> </a:t>
            </a:r>
            <a:r>
              <a:rPr lang="ru-RU" dirty="0" err="1"/>
              <a:t>купівлі</a:t>
            </a:r>
            <a:r>
              <a:rPr lang="ru-RU" dirty="0"/>
              <a:t> та (</a:t>
            </a:r>
            <a:r>
              <a:rPr lang="ru-RU" dirty="0" err="1"/>
              <a:t>або</a:t>
            </a:r>
            <a:r>
              <a:rPr lang="ru-RU" dirty="0"/>
              <a:t>) продажу за </a:t>
            </a:r>
            <a:r>
              <a:rPr lang="ru-RU" dirty="0" err="1"/>
              <a:t>заявленими</a:t>
            </a:r>
            <a:r>
              <a:rPr lang="ru-RU" dirty="0"/>
              <a:t> </a:t>
            </a:r>
            <a:r>
              <a:rPr lang="ru-RU" dirty="0" err="1"/>
              <a:t>цінами</a:t>
            </a:r>
            <a:r>
              <a:rPr lang="ru-RU" dirty="0"/>
              <a:t>; </a:t>
            </a:r>
          </a:p>
          <a:p>
            <a:r>
              <a:rPr lang="ru-RU" dirty="0" err="1"/>
              <a:t>купівля</a:t>
            </a:r>
            <a:r>
              <a:rPr lang="ru-RU" dirty="0"/>
              <a:t> </a:t>
            </a:r>
            <a:r>
              <a:rPr lang="ru-RU" dirty="0" err="1"/>
              <a:t>акцій</a:t>
            </a:r>
            <a:r>
              <a:rPr lang="ru-RU" dirty="0"/>
              <a:t> з метою </a:t>
            </a:r>
            <a:r>
              <a:rPr lang="ru-RU" dirty="0" err="1"/>
              <a:t>утримання</a:t>
            </a:r>
            <a:r>
              <a:rPr lang="ru-RU" dirty="0"/>
              <a:t> </a:t>
            </a:r>
            <a:r>
              <a:rPr lang="ru-RU" dirty="0" err="1"/>
              <a:t>їх</a:t>
            </a:r>
            <a:r>
              <a:rPr lang="ru-RU" dirty="0"/>
              <a:t> у </a:t>
            </a:r>
            <a:r>
              <a:rPr lang="ru-RU" dirty="0" err="1"/>
              <a:t>своєму</a:t>
            </a:r>
            <a:r>
              <a:rPr lang="ru-RU" dirty="0"/>
              <a:t> </a:t>
            </a:r>
            <a:r>
              <a:rPr lang="ru-RU" dirty="0" err="1"/>
              <a:t>розпорядженні</a:t>
            </a:r>
            <a:r>
              <a:rPr lang="ru-RU" dirty="0"/>
              <a:t> </a:t>
            </a:r>
            <a:r>
              <a:rPr lang="ru-RU" dirty="0" err="1"/>
              <a:t>терміном</a:t>
            </a:r>
            <a:r>
              <a:rPr lang="ru-RU" dirty="0"/>
              <a:t> </a:t>
            </a:r>
            <a:r>
              <a:rPr lang="ru-RU" dirty="0" err="1"/>
              <a:t>більше</a:t>
            </a:r>
            <a:r>
              <a:rPr lang="ru-RU" dirty="0"/>
              <a:t> </a:t>
            </a:r>
            <a:r>
              <a:rPr lang="ru-RU" dirty="0" err="1"/>
              <a:t>ніж</a:t>
            </a:r>
            <a:r>
              <a:rPr lang="ru-RU" dirty="0"/>
              <a:t> 1 </a:t>
            </a:r>
            <a:r>
              <a:rPr lang="ru-RU" dirty="0" err="1"/>
              <a:t>рік</a:t>
            </a:r>
            <a:r>
              <a:rPr lang="ru-RU" dirty="0"/>
              <a:t>. </a:t>
            </a:r>
            <a:endParaRPr lang="ru-RU" dirty="0" smtClean="0"/>
          </a:p>
          <a:p>
            <a:pPr marL="0" indent="0">
              <a:buNone/>
            </a:pPr>
            <a:r>
              <a:rPr lang="ru-RU" b="1" i="1" dirty="0" err="1"/>
              <a:t>Прямі</a:t>
            </a:r>
            <a:r>
              <a:rPr lang="ru-RU" b="1" i="1" dirty="0"/>
              <a:t> </a:t>
            </a:r>
            <a:r>
              <a:rPr lang="ru-RU" b="1" i="1" dirty="0" err="1"/>
              <a:t>інвестиції</a:t>
            </a:r>
            <a:r>
              <a:rPr lang="ru-RU" b="1" i="1" dirty="0"/>
              <a:t> </a:t>
            </a:r>
            <a:r>
              <a:rPr lang="ru-RU" b="1" i="1" dirty="0" err="1"/>
              <a:t>банків</a:t>
            </a:r>
            <a:r>
              <a:rPr lang="ru-RU" b="1" i="1" dirty="0"/>
              <a:t> </a:t>
            </a:r>
            <a:r>
              <a:rPr lang="ru-RU" dirty="0"/>
              <a:t>- </a:t>
            </a:r>
            <a:r>
              <a:rPr lang="ru-RU" dirty="0" err="1"/>
              <a:t>це</a:t>
            </a:r>
            <a:r>
              <a:rPr lang="ru-RU" dirty="0"/>
              <a:t> </a:t>
            </a:r>
            <a:r>
              <a:rPr lang="ru-RU" dirty="0" err="1"/>
              <a:t>внесення</a:t>
            </a:r>
            <a:r>
              <a:rPr lang="ru-RU" dirty="0"/>
              <a:t> банками </a:t>
            </a:r>
            <a:r>
              <a:rPr lang="ru-RU" dirty="0" err="1"/>
              <a:t>власних</a:t>
            </a:r>
            <a:r>
              <a:rPr lang="ru-RU" dirty="0"/>
              <a:t> </a:t>
            </a:r>
            <a:r>
              <a:rPr lang="ru-RU" dirty="0" err="1"/>
              <a:t>коштів</a:t>
            </a:r>
            <a:r>
              <a:rPr lang="ru-RU" dirty="0"/>
              <a:t> </a:t>
            </a:r>
            <a:r>
              <a:rPr lang="ru-RU" dirty="0" err="1"/>
              <a:t>або</a:t>
            </a:r>
            <a:r>
              <a:rPr lang="ru-RU" dirty="0"/>
              <a:t> майна до статутного </a:t>
            </a:r>
            <a:r>
              <a:rPr lang="ru-RU" dirty="0" err="1"/>
              <a:t>капіталу</a:t>
            </a:r>
            <a:r>
              <a:rPr lang="ru-RU" dirty="0"/>
              <a:t> </a:t>
            </a:r>
            <a:r>
              <a:rPr lang="ru-RU" dirty="0" err="1"/>
              <a:t>юридичної</a:t>
            </a:r>
            <a:r>
              <a:rPr lang="ru-RU" dirty="0"/>
              <a:t> особи в </a:t>
            </a:r>
            <a:r>
              <a:rPr lang="ru-RU" dirty="0" err="1"/>
              <a:t>обмін</a:t>
            </a:r>
            <a:r>
              <a:rPr lang="ru-RU" dirty="0"/>
              <a:t> на </a:t>
            </a:r>
            <a:r>
              <a:rPr lang="ru-RU" dirty="0" err="1"/>
              <a:t>корпоративні</a:t>
            </a:r>
            <a:r>
              <a:rPr lang="ru-RU" dirty="0"/>
              <a:t> права (</a:t>
            </a:r>
            <a:r>
              <a:rPr lang="ru-RU" dirty="0" err="1"/>
              <a:t>акції</a:t>
            </a:r>
            <a:r>
              <a:rPr lang="ru-RU" dirty="0"/>
              <a:t>, </a:t>
            </a:r>
            <a:r>
              <a:rPr lang="ru-RU" dirty="0" err="1"/>
              <a:t>паї</a:t>
            </a:r>
            <a:r>
              <a:rPr lang="ru-RU" dirty="0"/>
              <a:t>, </a:t>
            </a:r>
            <a:r>
              <a:rPr lang="ru-RU" dirty="0" err="1"/>
              <a:t>частки</a:t>
            </a:r>
            <a:r>
              <a:rPr lang="ru-RU" dirty="0"/>
              <a:t>), </a:t>
            </a:r>
            <a:r>
              <a:rPr lang="ru-RU" dirty="0" err="1"/>
              <a:t>емітовані</a:t>
            </a:r>
            <a:r>
              <a:rPr lang="ru-RU" dirty="0"/>
              <a:t> такою </a:t>
            </a:r>
            <a:r>
              <a:rPr lang="ru-RU" dirty="0" err="1"/>
              <a:t>юридичною</a:t>
            </a:r>
            <a:r>
              <a:rPr lang="ru-RU" dirty="0"/>
              <a:t> особою. </a:t>
            </a:r>
            <a:endParaRPr lang="ru-RU" dirty="0" smtClean="0"/>
          </a:p>
          <a:p>
            <a:pPr marL="0" indent="0">
              <a:buNone/>
            </a:pPr>
            <a:r>
              <a:rPr lang="ru-RU" dirty="0" err="1"/>
              <a:t>Залежно</a:t>
            </a:r>
            <a:r>
              <a:rPr lang="ru-RU" dirty="0"/>
              <a:t> </a:t>
            </a:r>
            <a:r>
              <a:rPr lang="ru-RU" dirty="0" err="1"/>
              <a:t>від</a:t>
            </a:r>
            <a:r>
              <a:rPr lang="ru-RU" dirty="0"/>
              <a:t> мети, характеристики </a:t>
            </a:r>
            <a:r>
              <a:rPr lang="ru-RU" dirty="0" err="1"/>
              <a:t>цінного</a:t>
            </a:r>
            <a:r>
              <a:rPr lang="ru-RU" dirty="0"/>
              <a:t> </a:t>
            </a:r>
            <a:r>
              <a:rPr lang="ru-RU" dirty="0" err="1"/>
              <a:t>паперу</a:t>
            </a:r>
            <a:r>
              <a:rPr lang="ru-RU" dirty="0"/>
              <a:t> та </a:t>
            </a:r>
            <a:r>
              <a:rPr lang="ru-RU" dirty="0" err="1"/>
              <a:t>строків</a:t>
            </a:r>
            <a:r>
              <a:rPr lang="ru-RU" dirty="0"/>
              <a:t> </a:t>
            </a:r>
            <a:r>
              <a:rPr lang="ru-RU" dirty="0" err="1"/>
              <a:t>зберігання</a:t>
            </a:r>
            <a:r>
              <a:rPr lang="ru-RU" dirty="0"/>
              <a:t> в </a:t>
            </a:r>
            <a:r>
              <a:rPr lang="ru-RU" dirty="0" err="1"/>
              <a:t>портфелі</a:t>
            </a:r>
            <a:r>
              <a:rPr lang="ru-RU" dirty="0"/>
              <a:t> банку </a:t>
            </a:r>
            <a:r>
              <a:rPr lang="ru-RU" dirty="0" err="1"/>
              <a:t>цінні</a:t>
            </a:r>
            <a:r>
              <a:rPr lang="ru-RU" dirty="0"/>
              <a:t> </a:t>
            </a:r>
            <a:r>
              <a:rPr lang="ru-RU" dirty="0" err="1"/>
              <a:t>папери</a:t>
            </a:r>
            <a:r>
              <a:rPr lang="ru-RU" dirty="0"/>
              <a:t> </a:t>
            </a:r>
            <a:r>
              <a:rPr lang="ru-RU" dirty="0" err="1"/>
              <a:t>класифікуються</a:t>
            </a:r>
            <a:r>
              <a:rPr lang="ru-RU" dirty="0"/>
              <a:t> таким чином (</a:t>
            </a:r>
            <a:r>
              <a:rPr lang="ru-RU" dirty="0" smtClean="0"/>
              <a:t>рис): </a:t>
            </a:r>
            <a:endParaRPr lang="ru-RU" dirty="0"/>
          </a:p>
          <a:p>
            <a:endParaRPr lang="ru-RU" dirty="0"/>
          </a:p>
        </p:txBody>
      </p:sp>
    </p:spTree>
    <p:extLst>
      <p:ext uri="{BB962C8B-B14F-4D97-AF65-F5344CB8AC3E}">
        <p14:creationId xmlns:p14="http://schemas.microsoft.com/office/powerpoint/2010/main" val="1205315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661312" y="144462"/>
            <a:ext cx="7020441" cy="6713537"/>
          </a:xfrm>
          <a:prstGeom prst="rect">
            <a:avLst/>
          </a:prstGeom>
        </p:spPr>
      </p:pic>
    </p:spTree>
    <p:extLst>
      <p:ext uri="{BB962C8B-B14F-4D97-AF65-F5344CB8AC3E}">
        <p14:creationId xmlns:p14="http://schemas.microsoft.com/office/powerpoint/2010/main" val="4230464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r>
              <a:rPr lang="ru-RU" b="1" i="1" dirty="0" err="1"/>
              <a:t>Торговий</a:t>
            </a:r>
            <a:r>
              <a:rPr lang="ru-RU" b="1" i="1" dirty="0"/>
              <a:t> портфель банку </a:t>
            </a:r>
            <a:r>
              <a:rPr lang="ru-RU" dirty="0"/>
              <a:t>– </a:t>
            </a:r>
            <a:r>
              <a:rPr lang="ru-RU" dirty="0" err="1"/>
              <a:t>боргові</a:t>
            </a:r>
            <a:r>
              <a:rPr lang="ru-RU" dirty="0"/>
              <a:t> </a:t>
            </a:r>
            <a:r>
              <a:rPr lang="ru-RU" dirty="0" err="1"/>
              <a:t>цінні</a:t>
            </a:r>
            <a:r>
              <a:rPr lang="ru-RU" dirty="0"/>
              <a:t> </a:t>
            </a:r>
            <a:r>
              <a:rPr lang="ru-RU" dirty="0" err="1"/>
              <a:t>папери</a:t>
            </a:r>
            <a:r>
              <a:rPr lang="ru-RU" dirty="0"/>
              <a:t> й </a:t>
            </a:r>
            <a:r>
              <a:rPr lang="ru-RU" dirty="0" err="1"/>
              <a:t>акції</a:t>
            </a:r>
            <a:r>
              <a:rPr lang="ru-RU" dirty="0"/>
              <a:t>, </a:t>
            </a:r>
            <a:r>
              <a:rPr lang="ru-RU" dirty="0" err="1"/>
              <a:t>придбані</a:t>
            </a:r>
            <a:r>
              <a:rPr lang="ru-RU" dirty="0"/>
              <a:t> банком з метою </a:t>
            </a:r>
            <a:r>
              <a:rPr lang="ru-RU" dirty="0" err="1"/>
              <a:t>отримання</a:t>
            </a:r>
            <a:r>
              <a:rPr lang="ru-RU" dirty="0"/>
              <a:t> </a:t>
            </a:r>
            <a:r>
              <a:rPr lang="ru-RU" dirty="0" err="1"/>
              <a:t>прибутку</a:t>
            </a:r>
            <a:r>
              <a:rPr lang="ru-RU" dirty="0"/>
              <a:t> </a:t>
            </a:r>
            <a:r>
              <a:rPr lang="ru-RU" dirty="0" err="1"/>
              <a:t>від</a:t>
            </a:r>
            <a:r>
              <a:rPr lang="ru-RU" dirty="0"/>
              <a:t> </a:t>
            </a:r>
            <a:r>
              <a:rPr lang="ru-RU" dirty="0" err="1"/>
              <a:t>короткотермінових</a:t>
            </a:r>
            <a:r>
              <a:rPr lang="ru-RU" dirty="0"/>
              <a:t> </a:t>
            </a:r>
            <a:r>
              <a:rPr lang="ru-RU" dirty="0" err="1"/>
              <a:t>коливань</a:t>
            </a:r>
            <a:r>
              <a:rPr lang="ru-RU" dirty="0"/>
              <a:t> </a:t>
            </a:r>
            <a:r>
              <a:rPr lang="ru-RU" dirty="0" err="1"/>
              <a:t>ринкової</a:t>
            </a:r>
            <a:r>
              <a:rPr lang="ru-RU" dirty="0"/>
              <a:t> </a:t>
            </a:r>
            <a:r>
              <a:rPr lang="ru-RU" dirty="0" err="1"/>
              <a:t>ціни</a:t>
            </a:r>
            <a:r>
              <a:rPr lang="ru-RU" dirty="0"/>
              <a:t>. </a:t>
            </a:r>
            <a:r>
              <a:rPr lang="ru-RU" dirty="0" err="1"/>
              <a:t>Цінні</a:t>
            </a:r>
            <a:r>
              <a:rPr lang="ru-RU" dirty="0"/>
              <a:t> </a:t>
            </a:r>
            <a:r>
              <a:rPr lang="ru-RU" dirty="0" err="1"/>
              <a:t>папери</a:t>
            </a:r>
            <a:r>
              <a:rPr lang="ru-RU" dirty="0"/>
              <a:t> в </a:t>
            </a:r>
            <a:r>
              <a:rPr lang="ru-RU" dirty="0" err="1"/>
              <a:t>цьому</a:t>
            </a:r>
            <a:r>
              <a:rPr lang="ru-RU" dirty="0"/>
              <a:t> </a:t>
            </a:r>
            <a:r>
              <a:rPr lang="ru-RU" dirty="0" err="1"/>
              <a:t>портфелі</a:t>
            </a:r>
            <a:r>
              <a:rPr lang="ru-RU" dirty="0"/>
              <a:t> </a:t>
            </a:r>
            <a:r>
              <a:rPr lang="ru-RU" dirty="0" err="1"/>
              <a:t>обліковуються</a:t>
            </a:r>
            <a:r>
              <a:rPr lang="ru-RU" dirty="0"/>
              <a:t> </a:t>
            </a:r>
            <a:r>
              <a:rPr lang="ru-RU" dirty="0" err="1"/>
              <a:t>винятково</a:t>
            </a:r>
            <a:r>
              <a:rPr lang="ru-RU" dirty="0"/>
              <a:t> за справедливою </a:t>
            </a:r>
            <a:r>
              <a:rPr lang="ru-RU" dirty="0" err="1"/>
              <a:t>вартістю</a:t>
            </a:r>
            <a:r>
              <a:rPr lang="ru-RU" dirty="0"/>
              <a:t>. </a:t>
            </a:r>
          </a:p>
          <a:p>
            <a:r>
              <a:rPr lang="ru-RU" b="1" i="1" dirty="0"/>
              <a:t>Портфель на продаж </a:t>
            </a:r>
            <a:r>
              <a:rPr lang="ru-RU" dirty="0"/>
              <a:t>– </a:t>
            </a:r>
            <a:r>
              <a:rPr lang="ru-RU" dirty="0" err="1"/>
              <a:t>боргові</a:t>
            </a:r>
            <a:r>
              <a:rPr lang="ru-RU" dirty="0"/>
              <a:t> </a:t>
            </a:r>
            <a:r>
              <a:rPr lang="ru-RU" dirty="0" err="1"/>
              <a:t>цінні</a:t>
            </a:r>
            <a:r>
              <a:rPr lang="ru-RU" dirty="0"/>
              <a:t> </a:t>
            </a:r>
            <a:r>
              <a:rPr lang="ru-RU" dirty="0" err="1"/>
              <a:t>папери</a:t>
            </a:r>
            <a:r>
              <a:rPr lang="ru-RU" dirty="0"/>
              <a:t> з </a:t>
            </a:r>
            <a:r>
              <a:rPr lang="ru-RU" dirty="0" err="1"/>
              <a:t>фіксованою</a:t>
            </a:r>
            <a:r>
              <a:rPr lang="ru-RU" dirty="0"/>
              <a:t> датою </a:t>
            </a:r>
            <a:r>
              <a:rPr lang="ru-RU" dirty="0" err="1"/>
              <a:t>погашення</a:t>
            </a:r>
            <a:r>
              <a:rPr lang="ru-RU" dirty="0"/>
              <a:t>, </a:t>
            </a:r>
            <a:r>
              <a:rPr lang="ru-RU" dirty="0" err="1"/>
              <a:t>які</a:t>
            </a:r>
            <a:r>
              <a:rPr lang="ru-RU" dirty="0"/>
              <a:t> банк не </a:t>
            </a:r>
            <a:r>
              <a:rPr lang="ru-RU" dirty="0" err="1"/>
              <a:t>має</a:t>
            </a:r>
            <a:r>
              <a:rPr lang="ru-RU" dirty="0"/>
              <a:t> </a:t>
            </a:r>
            <a:r>
              <a:rPr lang="ru-RU" dirty="0" err="1"/>
              <a:t>наміру</a:t>
            </a:r>
            <a:r>
              <a:rPr lang="ru-RU" dirty="0"/>
              <a:t> </a:t>
            </a:r>
            <a:r>
              <a:rPr lang="ru-RU" dirty="0" err="1"/>
              <a:t>тримати</a:t>
            </a:r>
            <a:r>
              <a:rPr lang="ru-RU" dirty="0"/>
              <a:t> до </a:t>
            </a:r>
            <a:r>
              <a:rPr lang="ru-RU" dirty="0" err="1"/>
              <a:t>дати</a:t>
            </a:r>
            <a:r>
              <a:rPr lang="ru-RU" dirty="0"/>
              <a:t> </a:t>
            </a:r>
            <a:r>
              <a:rPr lang="ru-RU" dirty="0" err="1"/>
              <a:t>їхнього</a:t>
            </a:r>
            <a:r>
              <a:rPr lang="ru-RU" dirty="0"/>
              <a:t> </a:t>
            </a:r>
            <a:r>
              <a:rPr lang="ru-RU" dirty="0" err="1"/>
              <a:t>погашення</a:t>
            </a:r>
            <a:r>
              <a:rPr lang="ru-RU" dirty="0"/>
              <a:t>; </a:t>
            </a:r>
            <a:r>
              <a:rPr lang="ru-RU" dirty="0" err="1"/>
              <a:t>цінні</a:t>
            </a:r>
            <a:r>
              <a:rPr lang="ru-RU" dirty="0"/>
              <a:t> </a:t>
            </a:r>
            <a:r>
              <a:rPr lang="ru-RU" dirty="0" err="1"/>
              <a:t>папери</a:t>
            </a:r>
            <a:r>
              <a:rPr lang="ru-RU" dirty="0"/>
              <a:t>, </a:t>
            </a:r>
            <a:r>
              <a:rPr lang="ru-RU" dirty="0" err="1"/>
              <a:t>які</a:t>
            </a:r>
            <a:r>
              <a:rPr lang="ru-RU" dirty="0"/>
              <a:t> банк </a:t>
            </a:r>
            <a:r>
              <a:rPr lang="ru-RU" dirty="0" err="1"/>
              <a:t>готовий</a:t>
            </a:r>
            <a:r>
              <a:rPr lang="ru-RU" dirty="0"/>
              <a:t> </a:t>
            </a:r>
            <a:r>
              <a:rPr lang="ru-RU" dirty="0" err="1"/>
              <a:t>продати</a:t>
            </a:r>
            <a:r>
              <a:rPr lang="ru-RU" dirty="0"/>
              <a:t> у </a:t>
            </a:r>
            <a:r>
              <a:rPr lang="ru-RU" dirty="0" err="1"/>
              <a:t>зв’язку</a:t>
            </a:r>
            <a:r>
              <a:rPr lang="ru-RU" dirty="0"/>
              <a:t> </a:t>
            </a:r>
            <a:r>
              <a:rPr lang="ru-RU" dirty="0" err="1"/>
              <a:t>зі</a:t>
            </a:r>
            <a:r>
              <a:rPr lang="ru-RU" dirty="0"/>
              <a:t> </a:t>
            </a:r>
            <a:r>
              <a:rPr lang="ru-RU" dirty="0" err="1"/>
              <a:t>зміною</a:t>
            </a:r>
            <a:r>
              <a:rPr lang="ru-RU" dirty="0"/>
              <a:t> </a:t>
            </a:r>
            <a:r>
              <a:rPr lang="ru-RU" dirty="0" err="1"/>
              <a:t>ринкових</a:t>
            </a:r>
            <a:r>
              <a:rPr lang="ru-RU" dirty="0"/>
              <a:t> </a:t>
            </a:r>
            <a:r>
              <a:rPr lang="ru-RU" dirty="0" err="1"/>
              <a:t>відсоткових</a:t>
            </a:r>
            <a:r>
              <a:rPr lang="ru-RU" dirty="0"/>
              <a:t> ставок, потреб </a:t>
            </a:r>
            <a:r>
              <a:rPr lang="ru-RU" dirty="0" err="1"/>
              <a:t>ліквідності</a:t>
            </a:r>
            <a:r>
              <a:rPr lang="ru-RU" dirty="0"/>
              <a:t>, </a:t>
            </a:r>
            <a:r>
              <a:rPr lang="ru-RU" dirty="0" err="1"/>
              <a:t>наявності</a:t>
            </a:r>
            <a:r>
              <a:rPr lang="ru-RU" dirty="0"/>
              <a:t> </a:t>
            </a:r>
            <a:r>
              <a:rPr lang="ru-RU" dirty="0" err="1"/>
              <a:t>альтернативних</a:t>
            </a:r>
            <a:r>
              <a:rPr lang="ru-RU" dirty="0"/>
              <a:t> </a:t>
            </a:r>
            <a:r>
              <a:rPr lang="ru-RU" dirty="0" err="1"/>
              <a:t>інвестицій</a:t>
            </a:r>
            <a:r>
              <a:rPr lang="ru-RU" dirty="0"/>
              <a:t>; </a:t>
            </a:r>
            <a:r>
              <a:rPr lang="ru-RU" dirty="0" err="1"/>
              <a:t>акції</a:t>
            </a:r>
            <a:r>
              <a:rPr lang="ru-RU" dirty="0"/>
              <a:t> та </a:t>
            </a:r>
            <a:r>
              <a:rPr lang="ru-RU" dirty="0" err="1"/>
              <a:t>боргові</a:t>
            </a:r>
            <a:r>
              <a:rPr lang="ru-RU" dirty="0"/>
              <a:t> </a:t>
            </a:r>
            <a:r>
              <a:rPr lang="ru-RU" dirty="0" err="1"/>
              <a:t>цінні</a:t>
            </a:r>
            <a:r>
              <a:rPr lang="ru-RU" dirty="0"/>
              <a:t> </a:t>
            </a:r>
            <a:r>
              <a:rPr lang="ru-RU" dirty="0" err="1"/>
              <a:t>папери</a:t>
            </a:r>
            <a:r>
              <a:rPr lang="ru-RU" dirty="0"/>
              <a:t>, за </a:t>
            </a:r>
            <a:r>
              <a:rPr lang="ru-RU" dirty="0" err="1"/>
              <a:t>якими</a:t>
            </a:r>
            <a:r>
              <a:rPr lang="ru-RU" dirty="0"/>
              <a:t> </a:t>
            </a:r>
            <a:r>
              <a:rPr lang="ru-RU" dirty="0" err="1"/>
              <a:t>неможливо</a:t>
            </a:r>
            <a:r>
              <a:rPr lang="ru-RU" dirty="0"/>
              <a:t> </a:t>
            </a:r>
            <a:r>
              <a:rPr lang="ru-RU" dirty="0" err="1"/>
              <a:t>достовірно</a:t>
            </a:r>
            <a:r>
              <a:rPr lang="ru-RU" dirty="0"/>
              <a:t> </a:t>
            </a:r>
            <a:r>
              <a:rPr lang="ru-RU" dirty="0" err="1"/>
              <a:t>визначити</a:t>
            </a:r>
            <a:r>
              <a:rPr lang="ru-RU" dirty="0"/>
              <a:t> </a:t>
            </a:r>
            <a:r>
              <a:rPr lang="ru-RU" dirty="0" err="1"/>
              <a:t>справедливу</a:t>
            </a:r>
            <a:r>
              <a:rPr lang="ru-RU" dirty="0"/>
              <a:t> </a:t>
            </a:r>
            <a:r>
              <a:rPr lang="ru-RU" dirty="0" err="1"/>
              <a:t>вартість</a:t>
            </a:r>
            <a:r>
              <a:rPr lang="ru-RU" dirty="0"/>
              <a:t>; </a:t>
            </a:r>
            <a:r>
              <a:rPr lang="ru-RU" dirty="0" err="1"/>
              <a:t>фінансові</a:t>
            </a:r>
            <a:r>
              <a:rPr lang="ru-RU" dirty="0"/>
              <a:t> </a:t>
            </a:r>
            <a:r>
              <a:rPr lang="ru-RU" dirty="0" err="1"/>
              <a:t>інвестиції</a:t>
            </a:r>
            <a:r>
              <a:rPr lang="ru-RU" dirty="0"/>
              <a:t> в </a:t>
            </a:r>
            <a:r>
              <a:rPr lang="ru-RU" dirty="0" err="1"/>
              <a:t>асоційовані</a:t>
            </a:r>
            <a:r>
              <a:rPr lang="ru-RU" dirty="0"/>
              <a:t> та </a:t>
            </a:r>
            <a:r>
              <a:rPr lang="ru-RU" dirty="0" err="1"/>
              <a:t>дочірні</a:t>
            </a:r>
            <a:r>
              <a:rPr lang="ru-RU" dirty="0"/>
              <a:t> </a:t>
            </a:r>
            <a:r>
              <a:rPr lang="ru-RU" dirty="0" err="1"/>
              <a:t>компанії</a:t>
            </a:r>
            <a:r>
              <a:rPr lang="ru-RU" dirty="0"/>
              <a:t>, </a:t>
            </a:r>
            <a:r>
              <a:rPr lang="ru-RU" dirty="0" err="1"/>
              <a:t>які</a:t>
            </a:r>
            <a:r>
              <a:rPr lang="ru-RU" dirty="0"/>
              <a:t> </a:t>
            </a:r>
            <a:r>
              <a:rPr lang="ru-RU" dirty="0" err="1"/>
              <a:t>придбані</a:t>
            </a:r>
            <a:r>
              <a:rPr lang="ru-RU" dirty="0"/>
              <a:t> й </a:t>
            </a:r>
            <a:r>
              <a:rPr lang="ru-RU" dirty="0" err="1"/>
              <a:t>утримуються</a:t>
            </a:r>
            <a:r>
              <a:rPr lang="ru-RU" dirty="0"/>
              <a:t> </a:t>
            </a:r>
            <a:r>
              <a:rPr lang="ru-RU" dirty="0" err="1"/>
              <a:t>винятково</a:t>
            </a:r>
            <a:r>
              <a:rPr lang="ru-RU" dirty="0"/>
              <a:t> для продажу </a:t>
            </a:r>
            <a:r>
              <a:rPr lang="ru-RU" dirty="0" err="1"/>
              <a:t>протягом</a:t>
            </a:r>
            <a:r>
              <a:rPr lang="ru-RU" dirty="0"/>
              <a:t> 12 </a:t>
            </a:r>
            <a:r>
              <a:rPr lang="ru-RU" dirty="0" err="1"/>
              <a:t>місяців</a:t>
            </a:r>
            <a:r>
              <a:rPr lang="ru-RU" dirty="0"/>
              <a:t> з </a:t>
            </a:r>
            <a:r>
              <a:rPr lang="ru-RU" dirty="0" err="1"/>
              <a:t>дати</a:t>
            </a:r>
            <a:r>
              <a:rPr lang="ru-RU" dirty="0"/>
              <a:t> </a:t>
            </a:r>
            <a:r>
              <a:rPr lang="ru-RU" dirty="0" err="1"/>
              <a:t>придбання</a:t>
            </a:r>
            <a:r>
              <a:rPr lang="ru-RU" dirty="0"/>
              <a:t>. </a:t>
            </a:r>
          </a:p>
          <a:p>
            <a:r>
              <a:rPr lang="ru-RU" b="1" i="1" dirty="0"/>
              <a:t>Портфель до </a:t>
            </a:r>
            <a:r>
              <a:rPr lang="ru-RU" b="1" i="1" dirty="0" err="1"/>
              <a:t>погашення</a:t>
            </a:r>
            <a:r>
              <a:rPr lang="ru-RU" b="1" i="1" dirty="0"/>
              <a:t> </a:t>
            </a:r>
            <a:r>
              <a:rPr lang="ru-RU" dirty="0" err="1"/>
              <a:t>вміщує</a:t>
            </a:r>
            <a:r>
              <a:rPr lang="ru-RU" dirty="0"/>
              <a:t> </a:t>
            </a:r>
            <a:r>
              <a:rPr lang="ru-RU" dirty="0" err="1"/>
              <a:t>боргові</a:t>
            </a:r>
            <a:r>
              <a:rPr lang="ru-RU" dirty="0"/>
              <a:t> </a:t>
            </a:r>
            <a:r>
              <a:rPr lang="ru-RU" dirty="0" err="1"/>
              <a:t>цінні</a:t>
            </a:r>
            <a:r>
              <a:rPr lang="ru-RU" dirty="0"/>
              <a:t> </a:t>
            </a:r>
            <a:r>
              <a:rPr lang="ru-RU" dirty="0" err="1"/>
              <a:t>папери</a:t>
            </a:r>
            <a:r>
              <a:rPr lang="ru-RU" dirty="0"/>
              <a:t>, </a:t>
            </a:r>
            <a:r>
              <a:rPr lang="ru-RU" dirty="0" err="1"/>
              <a:t>щодо</a:t>
            </a:r>
            <a:r>
              <a:rPr lang="ru-RU" dirty="0"/>
              <a:t> </a:t>
            </a:r>
            <a:r>
              <a:rPr lang="ru-RU" dirty="0" err="1"/>
              <a:t>яких</a:t>
            </a:r>
            <a:r>
              <a:rPr lang="ru-RU" dirty="0"/>
              <a:t> банк </a:t>
            </a:r>
            <a:r>
              <a:rPr lang="ru-RU" dirty="0" err="1"/>
              <a:t>має</a:t>
            </a:r>
            <a:r>
              <a:rPr lang="ru-RU" dirty="0"/>
              <a:t> </a:t>
            </a:r>
            <a:r>
              <a:rPr lang="ru-RU" dirty="0" err="1"/>
              <a:t>намір</a:t>
            </a:r>
            <a:r>
              <a:rPr lang="ru-RU" dirty="0"/>
              <a:t> і </a:t>
            </a:r>
            <a:r>
              <a:rPr lang="ru-RU" dirty="0" err="1"/>
              <a:t>здатність</a:t>
            </a:r>
            <a:r>
              <a:rPr lang="ru-RU" dirty="0"/>
              <a:t> </a:t>
            </a:r>
            <a:r>
              <a:rPr lang="ru-RU" dirty="0" err="1"/>
              <a:t>утримувати</a:t>
            </a:r>
            <a:r>
              <a:rPr lang="ru-RU" dirty="0"/>
              <a:t> до строку </a:t>
            </a:r>
            <a:r>
              <a:rPr lang="ru-RU" dirty="0" err="1"/>
              <a:t>їхнього</a:t>
            </a:r>
            <a:r>
              <a:rPr lang="ru-RU" dirty="0"/>
              <a:t> </a:t>
            </a:r>
            <a:r>
              <a:rPr lang="ru-RU" dirty="0" err="1"/>
              <a:t>погашення</a:t>
            </a:r>
            <a:r>
              <a:rPr lang="ru-RU" dirty="0"/>
              <a:t>. </a:t>
            </a:r>
            <a:endParaRPr lang="ru-RU" dirty="0" smtClean="0"/>
          </a:p>
          <a:p>
            <a:r>
              <a:rPr lang="ru-RU" b="1" i="1" dirty="0" err="1"/>
              <a:t>Інвестиції</a:t>
            </a:r>
            <a:r>
              <a:rPr lang="ru-RU" b="1" i="1" dirty="0"/>
              <a:t> в </a:t>
            </a:r>
            <a:r>
              <a:rPr lang="ru-RU" b="1" i="1" dirty="0" err="1"/>
              <a:t>асоційовані</a:t>
            </a:r>
            <a:r>
              <a:rPr lang="ru-RU" b="1" i="1" dirty="0"/>
              <a:t> та </a:t>
            </a:r>
            <a:r>
              <a:rPr lang="ru-RU" b="1" i="1" dirty="0" err="1"/>
              <a:t>дочірні</a:t>
            </a:r>
            <a:r>
              <a:rPr lang="ru-RU" b="1" i="1" dirty="0"/>
              <a:t> </a:t>
            </a:r>
            <a:r>
              <a:rPr lang="ru-RU" b="1" i="1" dirty="0" err="1"/>
              <a:t>компанії</a:t>
            </a:r>
            <a:r>
              <a:rPr lang="ru-RU" b="1" i="1" dirty="0"/>
              <a:t> </a:t>
            </a:r>
            <a:r>
              <a:rPr lang="ru-RU" dirty="0"/>
              <a:t>– </a:t>
            </a:r>
            <a:r>
              <a:rPr lang="ru-RU" dirty="0" err="1"/>
              <a:t>вкладення</a:t>
            </a:r>
            <a:r>
              <a:rPr lang="ru-RU" dirty="0"/>
              <a:t> у </a:t>
            </a:r>
            <a:r>
              <a:rPr lang="ru-RU" dirty="0" err="1"/>
              <a:t>пайові</a:t>
            </a:r>
            <a:r>
              <a:rPr lang="ru-RU" dirty="0"/>
              <a:t> </a:t>
            </a:r>
            <a:r>
              <a:rPr lang="ru-RU" dirty="0" err="1"/>
              <a:t>цінні</a:t>
            </a:r>
            <a:r>
              <a:rPr lang="ru-RU" dirty="0"/>
              <a:t> </a:t>
            </a:r>
            <a:r>
              <a:rPr lang="ru-RU" dirty="0" err="1"/>
              <a:t>папери</a:t>
            </a:r>
            <a:r>
              <a:rPr lang="ru-RU" dirty="0"/>
              <a:t>, на </a:t>
            </a:r>
            <a:r>
              <a:rPr lang="ru-RU" dirty="0" err="1"/>
              <a:t>основі</a:t>
            </a:r>
            <a:r>
              <a:rPr lang="ru-RU" dirty="0"/>
              <a:t> </a:t>
            </a:r>
            <a:r>
              <a:rPr lang="ru-RU" dirty="0" err="1"/>
              <a:t>яких</a:t>
            </a:r>
            <a:r>
              <a:rPr lang="ru-RU" dirty="0"/>
              <a:t> банк </a:t>
            </a:r>
            <a:r>
              <a:rPr lang="ru-RU" dirty="0" err="1"/>
              <a:t>має</a:t>
            </a:r>
            <a:r>
              <a:rPr lang="ru-RU" dirty="0"/>
              <a:t> не </a:t>
            </a:r>
            <a:r>
              <a:rPr lang="ru-RU" dirty="0" err="1"/>
              <a:t>менше</a:t>
            </a:r>
            <a:r>
              <a:rPr lang="ru-RU" dirty="0"/>
              <a:t>, </a:t>
            </a:r>
            <a:r>
              <a:rPr lang="ru-RU" dirty="0" err="1"/>
              <a:t>ніж</a:t>
            </a:r>
            <a:r>
              <a:rPr lang="ru-RU" dirty="0"/>
              <a:t> 20% (</a:t>
            </a:r>
            <a:r>
              <a:rPr lang="ru-RU" dirty="0" err="1"/>
              <a:t>вкладення</a:t>
            </a:r>
            <a:r>
              <a:rPr lang="ru-RU" dirty="0"/>
              <a:t> в </a:t>
            </a:r>
            <a:r>
              <a:rPr lang="ru-RU" dirty="0" err="1"/>
              <a:t>асоційовані</a:t>
            </a:r>
            <a:r>
              <a:rPr lang="ru-RU" dirty="0"/>
              <a:t> </a:t>
            </a:r>
            <a:r>
              <a:rPr lang="ru-RU" dirty="0" err="1"/>
              <a:t>компанії</a:t>
            </a:r>
            <a:r>
              <a:rPr lang="ru-RU" dirty="0"/>
              <a:t>) </a:t>
            </a:r>
            <a:r>
              <a:rPr lang="ru-RU" dirty="0" err="1"/>
              <a:t>або</a:t>
            </a:r>
            <a:r>
              <a:rPr lang="ru-RU" dirty="0"/>
              <a:t> не </a:t>
            </a:r>
            <a:r>
              <a:rPr lang="ru-RU" dirty="0" err="1"/>
              <a:t>менше</a:t>
            </a:r>
            <a:r>
              <a:rPr lang="ru-RU" dirty="0"/>
              <a:t>, </a:t>
            </a:r>
            <a:r>
              <a:rPr lang="ru-RU" dirty="0" err="1"/>
              <a:t>ніж</a:t>
            </a:r>
            <a:r>
              <a:rPr lang="ru-RU" dirty="0"/>
              <a:t> 50% (</a:t>
            </a:r>
            <a:r>
              <a:rPr lang="ru-RU" dirty="0" err="1"/>
              <a:t>вкладення</a:t>
            </a:r>
            <a:r>
              <a:rPr lang="ru-RU" dirty="0"/>
              <a:t> в </a:t>
            </a:r>
            <a:r>
              <a:rPr lang="ru-RU" dirty="0" err="1"/>
              <a:t>дочірні</a:t>
            </a:r>
            <a:r>
              <a:rPr lang="ru-RU" dirty="0"/>
              <a:t> </a:t>
            </a:r>
            <a:r>
              <a:rPr lang="ru-RU" dirty="0" err="1"/>
              <a:t>компанії</a:t>
            </a:r>
            <a:r>
              <a:rPr lang="ru-RU" dirty="0"/>
              <a:t>) </a:t>
            </a:r>
            <a:r>
              <a:rPr lang="ru-RU" dirty="0" err="1"/>
              <a:t>голосів</a:t>
            </a:r>
            <a:r>
              <a:rPr lang="ru-RU" dirty="0"/>
              <a:t> </a:t>
            </a:r>
            <a:r>
              <a:rPr lang="ru-RU" dirty="0" err="1"/>
              <a:t>об’єкта</a:t>
            </a:r>
            <a:r>
              <a:rPr lang="ru-RU" dirty="0"/>
              <a:t> </a:t>
            </a:r>
            <a:r>
              <a:rPr lang="ru-RU" dirty="0" err="1"/>
              <a:t>інвестування</a:t>
            </a:r>
            <a:r>
              <a:rPr lang="ru-RU" dirty="0"/>
              <a:t>, і </a:t>
            </a:r>
            <a:r>
              <a:rPr lang="ru-RU" dirty="0" err="1"/>
              <a:t>ці</a:t>
            </a:r>
            <a:r>
              <a:rPr lang="ru-RU" dirty="0"/>
              <a:t> </a:t>
            </a:r>
            <a:r>
              <a:rPr lang="ru-RU" dirty="0" err="1"/>
              <a:t>інструменти</a:t>
            </a:r>
            <a:r>
              <a:rPr lang="ru-RU" dirty="0"/>
              <a:t> </a:t>
            </a:r>
            <a:r>
              <a:rPr lang="ru-RU" dirty="0" err="1"/>
              <a:t>будуть</a:t>
            </a:r>
            <a:r>
              <a:rPr lang="ru-RU" dirty="0"/>
              <a:t> </a:t>
            </a:r>
            <a:r>
              <a:rPr lang="ru-RU" dirty="0" err="1"/>
              <a:t>утримуватись</a:t>
            </a:r>
            <a:r>
              <a:rPr lang="ru-RU" dirty="0"/>
              <a:t> у </a:t>
            </a:r>
            <a:r>
              <a:rPr lang="ru-RU" dirty="0" err="1"/>
              <a:t>портфелі</a:t>
            </a:r>
            <a:r>
              <a:rPr lang="ru-RU" dirty="0"/>
              <a:t> </a:t>
            </a:r>
            <a:r>
              <a:rPr lang="ru-RU" dirty="0" err="1"/>
              <a:t>цінних</a:t>
            </a:r>
            <a:r>
              <a:rPr lang="ru-RU" dirty="0"/>
              <a:t> </a:t>
            </a:r>
            <a:r>
              <a:rPr lang="ru-RU" dirty="0" err="1"/>
              <a:t>паперів</a:t>
            </a:r>
            <a:r>
              <a:rPr lang="ru-RU" dirty="0"/>
              <a:t> банку </a:t>
            </a:r>
            <a:r>
              <a:rPr lang="ru-RU" dirty="0" err="1"/>
              <a:t>більше</a:t>
            </a:r>
            <a:r>
              <a:rPr lang="ru-RU" dirty="0"/>
              <a:t> </a:t>
            </a:r>
            <a:r>
              <a:rPr lang="ru-RU" dirty="0" err="1"/>
              <a:t>від</a:t>
            </a:r>
            <a:r>
              <a:rPr lang="ru-RU" dirty="0"/>
              <a:t> 1-го року. </a:t>
            </a:r>
            <a:endParaRPr lang="ru-RU" dirty="0"/>
          </a:p>
        </p:txBody>
      </p:sp>
    </p:spTree>
    <p:extLst>
      <p:ext uri="{BB962C8B-B14F-4D97-AF65-F5344CB8AC3E}">
        <p14:creationId xmlns:p14="http://schemas.microsoft.com/office/powerpoint/2010/main" val="2624469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r>
              <a:rPr lang="ru-RU" dirty="0"/>
              <a:t>У </a:t>
            </a:r>
            <a:r>
              <a:rPr lang="ru-RU" dirty="0" err="1"/>
              <a:t>випадку</a:t>
            </a:r>
            <a:r>
              <a:rPr lang="ru-RU" dirty="0"/>
              <a:t> </a:t>
            </a:r>
            <a:r>
              <a:rPr lang="ru-RU" dirty="0" err="1"/>
              <a:t>зміни</a:t>
            </a:r>
            <a:r>
              <a:rPr lang="ru-RU" dirty="0"/>
              <a:t> </a:t>
            </a:r>
            <a:r>
              <a:rPr lang="ru-RU" dirty="0" err="1"/>
              <a:t>намірів</a:t>
            </a:r>
            <a:r>
              <a:rPr lang="ru-RU" dirty="0"/>
              <a:t> </a:t>
            </a:r>
            <a:r>
              <a:rPr lang="ru-RU" dirty="0" err="1"/>
              <a:t>щодо</a:t>
            </a:r>
            <a:r>
              <a:rPr lang="ru-RU" dirty="0"/>
              <a:t> </a:t>
            </a:r>
            <a:r>
              <a:rPr lang="ru-RU" dirty="0" err="1"/>
              <a:t>придбання</a:t>
            </a:r>
            <a:r>
              <a:rPr lang="ru-RU" dirty="0"/>
              <a:t> і </a:t>
            </a:r>
            <a:r>
              <a:rPr lang="ru-RU" dirty="0" err="1"/>
              <a:t>утримання</a:t>
            </a:r>
            <a:r>
              <a:rPr lang="ru-RU" dirty="0"/>
              <a:t> </a:t>
            </a:r>
            <a:r>
              <a:rPr lang="ru-RU" dirty="0" err="1"/>
              <a:t>цінних</a:t>
            </a:r>
            <a:r>
              <a:rPr lang="ru-RU" dirty="0"/>
              <a:t> </a:t>
            </a:r>
            <a:r>
              <a:rPr lang="ru-RU" dirty="0" err="1"/>
              <a:t>паперів</a:t>
            </a:r>
            <a:r>
              <a:rPr lang="ru-RU" dirty="0"/>
              <a:t>, </a:t>
            </a:r>
            <a:r>
              <a:rPr lang="ru-RU" dirty="0" err="1"/>
              <a:t>або</a:t>
            </a:r>
            <a:r>
              <a:rPr lang="ru-RU" dirty="0"/>
              <a:t> </a:t>
            </a:r>
            <a:r>
              <a:rPr lang="ru-RU" dirty="0" err="1"/>
              <a:t>їх</a:t>
            </a:r>
            <a:r>
              <a:rPr lang="ru-RU" dirty="0"/>
              <a:t> </a:t>
            </a:r>
            <a:r>
              <a:rPr lang="ru-RU" dirty="0" err="1"/>
              <a:t>ліквідності</a:t>
            </a:r>
            <a:r>
              <a:rPr lang="ru-RU" dirty="0"/>
              <a:t>, </a:t>
            </a:r>
            <a:r>
              <a:rPr lang="ru-RU" dirty="0" err="1"/>
              <a:t>дохідності</a:t>
            </a:r>
            <a:r>
              <a:rPr lang="ru-RU" dirty="0"/>
              <a:t>, ринку, </a:t>
            </a:r>
            <a:r>
              <a:rPr lang="ru-RU" dirty="0" err="1"/>
              <a:t>погіршення</a:t>
            </a:r>
            <a:r>
              <a:rPr lang="ru-RU" dirty="0"/>
              <a:t> </a:t>
            </a:r>
            <a:r>
              <a:rPr lang="ru-RU" dirty="0" err="1"/>
              <a:t>фінансового</a:t>
            </a:r>
            <a:r>
              <a:rPr lang="ru-RU" dirty="0"/>
              <a:t> стану </a:t>
            </a:r>
            <a:r>
              <a:rPr lang="ru-RU" dirty="0" err="1"/>
              <a:t>емітента</a:t>
            </a:r>
            <a:r>
              <a:rPr lang="ru-RU" dirty="0"/>
              <a:t>, </a:t>
            </a:r>
            <a:r>
              <a:rPr lang="ru-RU" dirty="0" err="1"/>
              <a:t>цінні</a:t>
            </a:r>
            <a:r>
              <a:rPr lang="ru-RU" dirty="0"/>
              <a:t> </a:t>
            </a:r>
            <a:r>
              <a:rPr lang="ru-RU" dirty="0" err="1"/>
              <a:t>папери</a:t>
            </a:r>
            <a:r>
              <a:rPr lang="ru-RU" dirty="0"/>
              <a:t> </a:t>
            </a:r>
            <a:r>
              <a:rPr lang="ru-RU" dirty="0" err="1"/>
              <a:t>можуть</a:t>
            </a:r>
            <a:r>
              <a:rPr lang="ru-RU" dirty="0"/>
              <a:t> </a:t>
            </a:r>
            <a:r>
              <a:rPr lang="ru-RU" dirty="0" err="1"/>
              <a:t>переводитися</a:t>
            </a:r>
            <a:r>
              <a:rPr lang="ru-RU" dirty="0"/>
              <a:t> з одного портфеля до </a:t>
            </a:r>
            <a:r>
              <a:rPr lang="ru-RU" dirty="0" err="1"/>
              <a:t>іншого</a:t>
            </a:r>
            <a:r>
              <a:rPr lang="ru-RU" dirty="0"/>
              <a:t>. </a:t>
            </a:r>
          </a:p>
          <a:p>
            <a:r>
              <a:rPr lang="ru-RU" dirty="0" err="1"/>
              <a:t>Цінні</a:t>
            </a:r>
            <a:r>
              <a:rPr lang="ru-RU" dirty="0"/>
              <a:t> </a:t>
            </a:r>
            <a:r>
              <a:rPr lang="ru-RU" dirty="0" err="1"/>
              <a:t>папери</a:t>
            </a:r>
            <a:r>
              <a:rPr lang="ru-RU" dirty="0"/>
              <a:t> з торгового портфеля </a:t>
            </a:r>
            <a:r>
              <a:rPr lang="ru-RU" dirty="0" err="1"/>
              <a:t>можуть</a:t>
            </a:r>
            <a:r>
              <a:rPr lang="ru-RU" dirty="0"/>
              <a:t> бути </a:t>
            </a:r>
            <a:r>
              <a:rPr lang="ru-RU" dirty="0" err="1"/>
              <a:t>переведені</a:t>
            </a:r>
            <a:r>
              <a:rPr lang="ru-RU" dirty="0"/>
              <a:t> до портфеля на продаж у </a:t>
            </a:r>
            <a:r>
              <a:rPr lang="ru-RU" dirty="0" err="1"/>
              <a:t>разі</a:t>
            </a:r>
            <a:r>
              <a:rPr lang="ru-RU" dirty="0"/>
              <a:t> </a:t>
            </a:r>
            <a:r>
              <a:rPr lang="ru-RU" dirty="0" err="1"/>
              <a:t>зміни</a:t>
            </a:r>
            <a:r>
              <a:rPr lang="ru-RU" dirty="0"/>
              <a:t> </a:t>
            </a:r>
            <a:r>
              <a:rPr lang="ru-RU" dirty="0" err="1"/>
              <a:t>намірів</a:t>
            </a:r>
            <a:r>
              <a:rPr lang="ru-RU" dirty="0"/>
              <a:t> та </a:t>
            </a:r>
            <a:r>
              <a:rPr lang="ru-RU" dirty="0" err="1"/>
              <a:t>здатності</a:t>
            </a:r>
            <a:r>
              <a:rPr lang="ru-RU" dirty="0"/>
              <a:t> банку </a:t>
            </a:r>
            <a:r>
              <a:rPr lang="ru-RU" dirty="0" err="1"/>
              <a:t>утримувати</a:t>
            </a:r>
            <a:r>
              <a:rPr lang="ru-RU" dirty="0"/>
              <a:t> </a:t>
            </a:r>
            <a:r>
              <a:rPr lang="ru-RU" dirty="0" err="1"/>
              <a:t>боргові</a:t>
            </a:r>
            <a:r>
              <a:rPr lang="ru-RU" dirty="0"/>
              <a:t> </a:t>
            </a:r>
            <a:r>
              <a:rPr lang="ru-RU" dirty="0" err="1"/>
              <a:t>цінні</a:t>
            </a:r>
            <a:r>
              <a:rPr lang="ru-RU" dirty="0"/>
              <a:t> </a:t>
            </a:r>
            <a:r>
              <a:rPr lang="ru-RU" dirty="0" err="1"/>
              <a:t>папери</a:t>
            </a:r>
            <a:r>
              <a:rPr lang="ru-RU" dirty="0"/>
              <a:t> для </a:t>
            </a:r>
            <a:r>
              <a:rPr lang="ru-RU" dirty="0" err="1"/>
              <a:t>отримання</a:t>
            </a:r>
            <a:r>
              <a:rPr lang="ru-RU" dirty="0"/>
              <a:t> </a:t>
            </a:r>
            <a:r>
              <a:rPr lang="ru-RU" dirty="0" err="1"/>
              <a:t>прибутків</a:t>
            </a:r>
            <a:r>
              <a:rPr lang="ru-RU" dirty="0"/>
              <a:t> </a:t>
            </a:r>
            <a:r>
              <a:rPr lang="ru-RU" dirty="0" err="1"/>
              <a:t>від</a:t>
            </a:r>
            <a:r>
              <a:rPr lang="ru-RU" dirty="0"/>
              <a:t> </a:t>
            </a:r>
            <a:r>
              <a:rPr lang="ru-RU" dirty="0" err="1"/>
              <a:t>короткотермінових</a:t>
            </a:r>
            <a:r>
              <a:rPr lang="ru-RU" dirty="0"/>
              <a:t> </a:t>
            </a:r>
            <a:r>
              <a:rPr lang="ru-RU" dirty="0" err="1"/>
              <a:t>коливань</a:t>
            </a:r>
            <a:r>
              <a:rPr lang="ru-RU" dirty="0"/>
              <a:t> </a:t>
            </a:r>
            <a:r>
              <a:rPr lang="ru-RU" dirty="0" err="1"/>
              <a:t>їх</a:t>
            </a:r>
            <a:r>
              <a:rPr lang="ru-RU" dirty="0"/>
              <a:t> </a:t>
            </a:r>
            <a:r>
              <a:rPr lang="ru-RU" dirty="0" err="1"/>
              <a:t>ринкової</a:t>
            </a:r>
            <a:r>
              <a:rPr lang="ru-RU" dirty="0"/>
              <a:t> </a:t>
            </a:r>
            <a:r>
              <a:rPr lang="ru-RU" dirty="0" err="1"/>
              <a:t>ціни</a:t>
            </a:r>
            <a:r>
              <a:rPr lang="ru-RU" dirty="0"/>
              <a:t>. </a:t>
            </a:r>
            <a:r>
              <a:rPr lang="ru-RU" dirty="0" err="1"/>
              <a:t>Крім</a:t>
            </a:r>
            <a:r>
              <a:rPr lang="ru-RU" dirty="0"/>
              <a:t> того, </a:t>
            </a:r>
            <a:r>
              <a:rPr lang="ru-RU" dirty="0" err="1"/>
              <a:t>цінні</a:t>
            </a:r>
            <a:r>
              <a:rPr lang="ru-RU" dirty="0"/>
              <a:t> </a:t>
            </a:r>
            <a:r>
              <a:rPr lang="ru-RU" dirty="0" err="1"/>
              <a:t>папери</a:t>
            </a:r>
            <a:r>
              <a:rPr lang="ru-RU" dirty="0"/>
              <a:t> з торгового портфеля на продаж, </a:t>
            </a:r>
            <a:r>
              <a:rPr lang="ru-RU" dirty="0" err="1"/>
              <a:t>якщо</a:t>
            </a:r>
            <a:r>
              <a:rPr lang="ru-RU" dirty="0"/>
              <a:t> </a:t>
            </a:r>
            <a:r>
              <a:rPr lang="ru-RU" dirty="0" err="1"/>
              <a:t>неможливо</a:t>
            </a:r>
            <a:r>
              <a:rPr lang="ru-RU" dirty="0"/>
              <a:t> </a:t>
            </a:r>
            <a:r>
              <a:rPr lang="ru-RU" dirty="0" err="1"/>
              <a:t>достовірно</a:t>
            </a:r>
            <a:r>
              <a:rPr lang="ru-RU" dirty="0"/>
              <a:t> </a:t>
            </a:r>
            <a:r>
              <a:rPr lang="ru-RU" dirty="0" err="1"/>
              <a:t>визначити</a:t>
            </a:r>
            <a:r>
              <a:rPr lang="ru-RU" dirty="0"/>
              <a:t> </a:t>
            </a:r>
            <a:r>
              <a:rPr lang="ru-RU" dirty="0" err="1"/>
              <a:t>справедливу</a:t>
            </a:r>
            <a:r>
              <a:rPr lang="ru-RU" dirty="0"/>
              <a:t> </a:t>
            </a:r>
            <a:r>
              <a:rPr lang="ru-RU" dirty="0" err="1"/>
              <a:t>вартість</a:t>
            </a:r>
            <a:r>
              <a:rPr lang="ru-RU" dirty="0"/>
              <a:t> таких </a:t>
            </a:r>
            <a:r>
              <a:rPr lang="ru-RU" dirty="0" err="1"/>
              <a:t>цінних</a:t>
            </a:r>
            <a:r>
              <a:rPr lang="ru-RU" dirty="0"/>
              <a:t> </a:t>
            </a:r>
            <a:r>
              <a:rPr lang="ru-RU" dirty="0" err="1"/>
              <a:t>паперів</a:t>
            </a:r>
            <a:r>
              <a:rPr lang="ru-RU" dirty="0"/>
              <a:t>. </a:t>
            </a:r>
          </a:p>
          <a:p>
            <a:r>
              <a:rPr lang="ru-RU" dirty="0" err="1"/>
              <a:t>Цінні</a:t>
            </a:r>
            <a:r>
              <a:rPr lang="ru-RU" dirty="0"/>
              <a:t> </a:t>
            </a:r>
            <a:r>
              <a:rPr lang="ru-RU" dirty="0" err="1"/>
              <a:t>папери</a:t>
            </a:r>
            <a:r>
              <a:rPr lang="ru-RU" dirty="0"/>
              <a:t> з портфеля </a:t>
            </a:r>
            <a:r>
              <a:rPr lang="ru-RU" dirty="0" err="1"/>
              <a:t>цінних</a:t>
            </a:r>
            <a:r>
              <a:rPr lang="ru-RU" dirty="0"/>
              <a:t> </a:t>
            </a:r>
            <a:r>
              <a:rPr lang="ru-RU" dirty="0" err="1"/>
              <a:t>паперів</a:t>
            </a:r>
            <a:r>
              <a:rPr lang="ru-RU" dirty="0"/>
              <a:t> на продаж </a:t>
            </a:r>
            <a:r>
              <a:rPr lang="ru-RU" dirty="0" err="1"/>
              <a:t>переводяться</a:t>
            </a:r>
            <a:r>
              <a:rPr lang="ru-RU" dirty="0"/>
              <a:t> до торгового портфеля, </a:t>
            </a:r>
            <a:r>
              <a:rPr lang="ru-RU" dirty="0" err="1"/>
              <a:t>якщо</a:t>
            </a:r>
            <a:r>
              <a:rPr lang="ru-RU" dirty="0"/>
              <a:t> банк </a:t>
            </a:r>
            <a:r>
              <a:rPr lang="ru-RU" dirty="0" err="1"/>
              <a:t>приймає</a:t>
            </a:r>
            <a:r>
              <a:rPr lang="ru-RU" dirty="0"/>
              <a:t> </a:t>
            </a:r>
            <a:r>
              <a:rPr lang="ru-RU" dirty="0" err="1"/>
              <a:t>рішення</a:t>
            </a:r>
            <a:r>
              <a:rPr lang="ru-RU" dirty="0"/>
              <a:t> про </a:t>
            </a:r>
            <a:r>
              <a:rPr lang="ru-RU" dirty="0" err="1"/>
              <a:t>отримання</a:t>
            </a:r>
            <a:r>
              <a:rPr lang="ru-RU" dirty="0"/>
              <a:t> </a:t>
            </a:r>
            <a:r>
              <a:rPr lang="ru-RU" dirty="0" err="1"/>
              <a:t>прибутку</a:t>
            </a:r>
            <a:r>
              <a:rPr lang="ru-RU" dirty="0"/>
              <a:t> </a:t>
            </a:r>
            <a:r>
              <a:rPr lang="ru-RU" dirty="0" err="1"/>
              <a:t>від</a:t>
            </a:r>
            <a:r>
              <a:rPr lang="ru-RU" dirty="0"/>
              <a:t> </a:t>
            </a:r>
            <a:r>
              <a:rPr lang="ru-RU" dirty="0" err="1"/>
              <a:t>короткотермінових</a:t>
            </a:r>
            <a:r>
              <a:rPr lang="ru-RU" dirty="0"/>
              <a:t> </a:t>
            </a:r>
            <a:r>
              <a:rPr lang="ru-RU" dirty="0" err="1"/>
              <a:t>коливань</a:t>
            </a:r>
            <a:r>
              <a:rPr lang="ru-RU" dirty="0"/>
              <a:t> </a:t>
            </a:r>
            <a:r>
              <a:rPr lang="ru-RU" dirty="0" err="1"/>
              <a:t>ринкових</a:t>
            </a:r>
            <a:r>
              <a:rPr lang="ru-RU" dirty="0"/>
              <a:t> </a:t>
            </a:r>
            <a:r>
              <a:rPr lang="ru-RU" dirty="0" err="1"/>
              <a:t>цін</a:t>
            </a:r>
            <a:r>
              <a:rPr lang="ru-RU" dirty="0"/>
              <a:t> </a:t>
            </a:r>
            <a:r>
              <a:rPr lang="ru-RU" dirty="0" err="1"/>
              <a:t>або</a:t>
            </a:r>
            <a:r>
              <a:rPr lang="ru-RU" dirty="0"/>
              <a:t> </a:t>
            </a:r>
            <a:r>
              <a:rPr lang="ru-RU" dirty="0" err="1"/>
              <a:t>дилерської</a:t>
            </a:r>
            <a:r>
              <a:rPr lang="ru-RU" dirty="0"/>
              <a:t> </a:t>
            </a:r>
            <a:r>
              <a:rPr lang="ru-RU" dirty="0" err="1"/>
              <a:t>маржі</a:t>
            </a:r>
            <a:r>
              <a:rPr lang="ru-RU" dirty="0"/>
              <a:t>. </a:t>
            </a:r>
            <a:r>
              <a:rPr lang="ru-RU" dirty="0" err="1"/>
              <a:t>Також</a:t>
            </a:r>
            <a:r>
              <a:rPr lang="ru-RU" dirty="0"/>
              <a:t> за </a:t>
            </a:r>
            <a:r>
              <a:rPr lang="ru-RU" dirty="0" err="1"/>
              <a:t>рішенням</a:t>
            </a:r>
            <a:r>
              <a:rPr lang="ru-RU" dirty="0"/>
              <a:t> банку </a:t>
            </a:r>
            <a:r>
              <a:rPr lang="ru-RU" dirty="0" err="1"/>
              <a:t>цінні</a:t>
            </a:r>
            <a:r>
              <a:rPr lang="ru-RU" dirty="0"/>
              <a:t> </a:t>
            </a:r>
            <a:r>
              <a:rPr lang="ru-RU" dirty="0" err="1"/>
              <a:t>папери</a:t>
            </a:r>
            <a:r>
              <a:rPr lang="ru-RU" dirty="0"/>
              <a:t> з портфеля на продаж </a:t>
            </a:r>
            <a:r>
              <a:rPr lang="ru-RU" dirty="0" err="1"/>
              <a:t>можуть</a:t>
            </a:r>
            <a:r>
              <a:rPr lang="ru-RU" dirty="0"/>
              <a:t> бути </a:t>
            </a:r>
            <a:r>
              <a:rPr lang="ru-RU" dirty="0" err="1"/>
              <a:t>переведені</a:t>
            </a:r>
            <a:r>
              <a:rPr lang="ru-RU" dirty="0"/>
              <a:t> до портфеля до </a:t>
            </a:r>
            <a:r>
              <a:rPr lang="ru-RU" dirty="0" err="1"/>
              <a:t>погашення</a:t>
            </a:r>
            <a:r>
              <a:rPr lang="ru-RU" dirty="0"/>
              <a:t>. </a:t>
            </a:r>
            <a:endParaRPr lang="ru-RU" dirty="0"/>
          </a:p>
        </p:txBody>
      </p:sp>
    </p:spTree>
    <p:extLst>
      <p:ext uri="{BB962C8B-B14F-4D97-AF65-F5344CB8AC3E}">
        <p14:creationId xmlns:p14="http://schemas.microsoft.com/office/powerpoint/2010/main" val="4250820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lstStyle/>
          <a:p>
            <a:pPr marL="0" indent="0">
              <a:buNone/>
            </a:pPr>
            <a:r>
              <a:rPr lang="ru-RU" dirty="0" err="1"/>
              <a:t>Основними</a:t>
            </a:r>
            <a:r>
              <a:rPr lang="ru-RU" dirty="0"/>
              <a:t> </a:t>
            </a:r>
            <a:r>
              <a:rPr lang="ru-RU" dirty="0" err="1"/>
              <a:t>етапами</a:t>
            </a:r>
            <a:r>
              <a:rPr lang="ru-RU" dirty="0"/>
              <a:t> </a:t>
            </a:r>
            <a:r>
              <a:rPr lang="ru-RU" dirty="0" err="1"/>
              <a:t>інвестиційної</a:t>
            </a:r>
            <a:r>
              <a:rPr lang="ru-RU" dirty="0"/>
              <a:t> </a:t>
            </a:r>
            <a:r>
              <a:rPr lang="ru-RU" dirty="0" err="1"/>
              <a:t>діяльності</a:t>
            </a:r>
            <a:r>
              <a:rPr lang="ru-RU" dirty="0"/>
              <a:t> </a:t>
            </a:r>
            <a:r>
              <a:rPr lang="ru-RU" dirty="0" err="1"/>
              <a:t>комерційних</a:t>
            </a:r>
            <a:r>
              <a:rPr lang="ru-RU" dirty="0"/>
              <a:t> </a:t>
            </a:r>
            <a:r>
              <a:rPr lang="ru-RU" dirty="0" err="1"/>
              <a:t>банків</a:t>
            </a:r>
            <a:r>
              <a:rPr lang="ru-RU" dirty="0"/>
              <a:t> на ринку </a:t>
            </a:r>
            <a:r>
              <a:rPr lang="ru-RU" dirty="0" err="1"/>
              <a:t>цінних</a:t>
            </a:r>
            <a:r>
              <a:rPr lang="ru-RU" dirty="0"/>
              <a:t> </a:t>
            </a:r>
            <a:r>
              <a:rPr lang="ru-RU" dirty="0" err="1"/>
              <a:t>паперів</a:t>
            </a:r>
            <a:r>
              <a:rPr lang="ru-RU" dirty="0"/>
              <a:t> є: </a:t>
            </a:r>
          </a:p>
          <a:p>
            <a:r>
              <a:rPr lang="ru-RU" dirty="0"/>
              <a:t>1. </a:t>
            </a:r>
            <a:r>
              <a:rPr lang="ru-RU" dirty="0" err="1"/>
              <a:t>Розробка</a:t>
            </a:r>
            <a:r>
              <a:rPr lang="ru-RU" dirty="0"/>
              <a:t> </a:t>
            </a:r>
            <a:r>
              <a:rPr lang="ru-RU" dirty="0" err="1"/>
              <a:t>інвестиційної</a:t>
            </a:r>
            <a:r>
              <a:rPr lang="ru-RU" dirty="0"/>
              <a:t> </a:t>
            </a:r>
            <a:r>
              <a:rPr lang="ru-RU" dirty="0" err="1"/>
              <a:t>політики</a:t>
            </a:r>
            <a:r>
              <a:rPr lang="ru-RU" dirty="0"/>
              <a:t> банку. </a:t>
            </a:r>
          </a:p>
          <a:p>
            <a:r>
              <a:rPr lang="ru-RU" dirty="0"/>
              <a:t>2. </a:t>
            </a:r>
            <a:r>
              <a:rPr lang="ru-RU" dirty="0" err="1"/>
              <a:t>Аналіз</a:t>
            </a:r>
            <a:r>
              <a:rPr lang="ru-RU" dirty="0"/>
              <a:t> </a:t>
            </a:r>
            <a:r>
              <a:rPr lang="ru-RU" dirty="0" err="1"/>
              <a:t>цінних</a:t>
            </a:r>
            <a:r>
              <a:rPr lang="ru-RU" dirty="0"/>
              <a:t> </a:t>
            </a:r>
            <a:r>
              <a:rPr lang="ru-RU" dirty="0" err="1"/>
              <a:t>паперів</a:t>
            </a:r>
            <a:r>
              <a:rPr lang="ru-RU" dirty="0"/>
              <a:t>. </a:t>
            </a:r>
          </a:p>
          <a:p>
            <a:r>
              <a:rPr lang="ru-RU" dirty="0"/>
              <a:t>3. </a:t>
            </a:r>
            <a:r>
              <a:rPr lang="ru-RU" dirty="0" err="1"/>
              <a:t>Формування</a:t>
            </a:r>
            <a:r>
              <a:rPr lang="ru-RU" dirty="0"/>
              <a:t> </a:t>
            </a:r>
            <a:r>
              <a:rPr lang="ru-RU" dirty="0" err="1"/>
              <a:t>банківського</a:t>
            </a:r>
            <a:r>
              <a:rPr lang="ru-RU" dirty="0"/>
              <a:t> портфеля </a:t>
            </a:r>
            <a:r>
              <a:rPr lang="ru-RU" dirty="0" err="1"/>
              <a:t>цінних</a:t>
            </a:r>
            <a:r>
              <a:rPr lang="ru-RU" dirty="0"/>
              <a:t> </a:t>
            </a:r>
            <a:r>
              <a:rPr lang="ru-RU" dirty="0" err="1"/>
              <a:t>паперів</a:t>
            </a:r>
            <a:r>
              <a:rPr lang="ru-RU" dirty="0"/>
              <a:t>. </a:t>
            </a:r>
          </a:p>
          <a:p>
            <a:r>
              <a:rPr lang="ru-RU" dirty="0"/>
              <a:t>4. </a:t>
            </a:r>
            <a:r>
              <a:rPr lang="ru-RU" dirty="0" err="1"/>
              <a:t>Моніторинг</a:t>
            </a:r>
            <a:r>
              <a:rPr lang="ru-RU" dirty="0"/>
              <a:t> портфеля </a:t>
            </a:r>
            <a:r>
              <a:rPr lang="ru-RU" dirty="0" err="1"/>
              <a:t>цінних</a:t>
            </a:r>
            <a:r>
              <a:rPr lang="ru-RU" dirty="0"/>
              <a:t> </a:t>
            </a:r>
            <a:r>
              <a:rPr lang="ru-RU" dirty="0" err="1"/>
              <a:t>паперів</a:t>
            </a:r>
            <a:r>
              <a:rPr lang="ru-RU" dirty="0"/>
              <a:t>. </a:t>
            </a:r>
          </a:p>
          <a:p>
            <a:r>
              <a:rPr lang="ru-RU" dirty="0"/>
              <a:t>5. </a:t>
            </a:r>
            <a:r>
              <a:rPr lang="ru-RU" dirty="0" err="1"/>
              <a:t>Формування</a:t>
            </a:r>
            <a:r>
              <a:rPr lang="ru-RU" dirty="0"/>
              <a:t> </a:t>
            </a:r>
            <a:r>
              <a:rPr lang="ru-RU" dirty="0" err="1"/>
              <a:t>резервів</a:t>
            </a:r>
            <a:r>
              <a:rPr lang="ru-RU" dirty="0"/>
              <a:t> на </a:t>
            </a:r>
            <a:r>
              <a:rPr lang="ru-RU" dirty="0" err="1"/>
              <a:t>відшкодування</a:t>
            </a:r>
            <a:r>
              <a:rPr lang="ru-RU" dirty="0"/>
              <a:t> </a:t>
            </a:r>
            <a:r>
              <a:rPr lang="ru-RU" dirty="0" err="1"/>
              <a:t>можливих</a:t>
            </a:r>
            <a:r>
              <a:rPr lang="ru-RU" dirty="0"/>
              <a:t> </a:t>
            </a:r>
            <a:r>
              <a:rPr lang="ru-RU" dirty="0" err="1"/>
              <a:t>збитків</a:t>
            </a:r>
            <a:r>
              <a:rPr lang="ru-RU" dirty="0"/>
              <a:t> за </a:t>
            </a:r>
            <a:r>
              <a:rPr lang="ru-RU" dirty="0" err="1"/>
              <a:t>операціями</a:t>
            </a:r>
            <a:r>
              <a:rPr lang="ru-RU" dirty="0"/>
              <a:t> з </a:t>
            </a:r>
            <a:r>
              <a:rPr lang="ru-RU" dirty="0" err="1"/>
              <a:t>цінними</a:t>
            </a:r>
            <a:r>
              <a:rPr lang="ru-RU" dirty="0"/>
              <a:t> </a:t>
            </a:r>
            <a:r>
              <a:rPr lang="ru-RU" dirty="0" err="1"/>
              <a:t>паперами</a:t>
            </a:r>
            <a:r>
              <a:rPr lang="ru-RU" dirty="0"/>
              <a:t>. </a:t>
            </a:r>
          </a:p>
          <a:p>
            <a:r>
              <a:rPr lang="ru-RU" dirty="0"/>
              <a:t>6. </a:t>
            </a:r>
            <a:r>
              <a:rPr lang="ru-RU" dirty="0" err="1"/>
              <a:t>Оцінка</a:t>
            </a:r>
            <a:r>
              <a:rPr lang="ru-RU" dirty="0"/>
              <a:t> </a:t>
            </a:r>
            <a:r>
              <a:rPr lang="ru-RU" dirty="0" err="1"/>
              <a:t>ефективності</a:t>
            </a:r>
            <a:r>
              <a:rPr lang="ru-RU" dirty="0"/>
              <a:t> портфеля </a:t>
            </a:r>
            <a:r>
              <a:rPr lang="ru-RU" dirty="0" err="1"/>
              <a:t>цінних</a:t>
            </a:r>
            <a:r>
              <a:rPr lang="ru-RU" dirty="0"/>
              <a:t> </a:t>
            </a:r>
            <a:r>
              <a:rPr lang="ru-RU" dirty="0" err="1"/>
              <a:t>паперів</a:t>
            </a:r>
            <a:r>
              <a:rPr lang="ru-RU" dirty="0"/>
              <a:t>. </a:t>
            </a:r>
            <a:endParaRPr lang="ru-RU" dirty="0"/>
          </a:p>
        </p:txBody>
      </p:sp>
    </p:spTree>
    <p:extLst>
      <p:ext uri="{BB962C8B-B14F-4D97-AF65-F5344CB8AC3E}">
        <p14:creationId xmlns:p14="http://schemas.microsoft.com/office/powerpoint/2010/main" val="2345187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fontScale="92500" lnSpcReduction="10000"/>
          </a:bodyPr>
          <a:lstStyle/>
          <a:p>
            <a:pPr marL="0" indent="0">
              <a:buNone/>
            </a:pPr>
            <a:r>
              <a:rPr lang="ru-RU" dirty="0" err="1"/>
              <a:t>Усі</a:t>
            </a:r>
            <a:r>
              <a:rPr lang="ru-RU" dirty="0"/>
              <a:t> </a:t>
            </a:r>
            <a:r>
              <a:rPr lang="ru-RU" dirty="0" err="1"/>
              <a:t>види</a:t>
            </a:r>
            <a:r>
              <a:rPr lang="ru-RU" dirty="0"/>
              <a:t> </a:t>
            </a:r>
            <a:r>
              <a:rPr lang="ru-RU" dirty="0" err="1"/>
              <a:t>цінностей</a:t>
            </a:r>
            <a:r>
              <a:rPr lang="ru-RU" dirty="0"/>
              <a:t> (</a:t>
            </a:r>
            <a:r>
              <a:rPr lang="ru-RU" dirty="0" err="1"/>
              <a:t>об’єкти</a:t>
            </a:r>
            <a:r>
              <a:rPr lang="ru-RU" dirty="0"/>
              <a:t>), в </a:t>
            </a:r>
            <a:r>
              <a:rPr lang="ru-RU" dirty="0" err="1"/>
              <a:t>які</a:t>
            </a:r>
            <a:r>
              <a:rPr lang="ru-RU" dirty="0"/>
              <a:t> </a:t>
            </a:r>
            <a:r>
              <a:rPr lang="ru-RU" dirty="0" err="1"/>
              <a:t>вкладаються</a:t>
            </a:r>
            <a:r>
              <a:rPr lang="ru-RU" dirty="0"/>
              <a:t> </a:t>
            </a:r>
            <a:r>
              <a:rPr lang="ru-RU" dirty="0" err="1"/>
              <a:t>банківські</a:t>
            </a:r>
            <a:r>
              <a:rPr lang="ru-RU" dirty="0"/>
              <a:t> </a:t>
            </a:r>
            <a:r>
              <a:rPr lang="ru-RU" dirty="0" err="1" smtClean="0"/>
              <a:t>ресурси</a:t>
            </a:r>
            <a:r>
              <a:rPr lang="ru-RU" dirty="0" smtClean="0"/>
              <a:t>, </a:t>
            </a:r>
            <a:r>
              <a:rPr lang="ru-RU" dirty="0" err="1" smtClean="0"/>
              <a:t>називають</a:t>
            </a:r>
            <a:r>
              <a:rPr lang="ru-RU" dirty="0" smtClean="0"/>
              <a:t> </a:t>
            </a:r>
            <a:r>
              <a:rPr lang="ru-RU" b="1" i="1" dirty="0"/>
              <a:t>активами банку</a:t>
            </a:r>
            <a:r>
              <a:rPr lang="ru-RU" i="1" dirty="0"/>
              <a:t>.</a:t>
            </a:r>
          </a:p>
          <a:p>
            <a:pPr marL="0" indent="0">
              <a:buNone/>
            </a:pPr>
            <a:r>
              <a:rPr lang="ru-RU" dirty="0" err="1"/>
              <a:t>Усі</a:t>
            </a:r>
            <a:r>
              <a:rPr lang="ru-RU" dirty="0"/>
              <a:t> </a:t>
            </a:r>
            <a:r>
              <a:rPr lang="ru-RU" dirty="0" err="1"/>
              <a:t>активи</a:t>
            </a:r>
            <a:r>
              <a:rPr lang="ru-RU" dirty="0"/>
              <a:t> </a:t>
            </a:r>
            <a:r>
              <a:rPr lang="ru-RU" dirty="0" err="1"/>
              <a:t>можна</a:t>
            </a:r>
            <a:r>
              <a:rPr lang="ru-RU" dirty="0"/>
              <a:t> </a:t>
            </a:r>
            <a:r>
              <a:rPr lang="ru-RU" dirty="0" err="1"/>
              <a:t>поділити</a:t>
            </a:r>
            <a:r>
              <a:rPr lang="ru-RU" dirty="0"/>
              <a:t> на </a:t>
            </a:r>
            <a:r>
              <a:rPr lang="ru-RU" dirty="0" err="1"/>
              <a:t>чотири</a:t>
            </a:r>
            <a:r>
              <a:rPr lang="ru-RU" dirty="0"/>
              <a:t> </a:t>
            </a:r>
            <a:r>
              <a:rPr lang="ru-RU" dirty="0" err="1"/>
              <a:t>основні</a:t>
            </a:r>
            <a:r>
              <a:rPr lang="ru-RU" dirty="0"/>
              <a:t> </a:t>
            </a:r>
            <a:r>
              <a:rPr lang="ru-RU" dirty="0" err="1"/>
              <a:t>групи</a:t>
            </a:r>
            <a:r>
              <a:rPr lang="ru-RU" dirty="0"/>
              <a:t>:</a:t>
            </a:r>
          </a:p>
          <a:p>
            <a:r>
              <a:rPr lang="ru-RU" dirty="0"/>
              <a:t>1. </a:t>
            </a:r>
            <a:r>
              <a:rPr lang="ru-RU" i="1" dirty="0" err="1"/>
              <a:t>каса</a:t>
            </a:r>
            <a:r>
              <a:rPr lang="ru-RU" i="1" dirty="0"/>
              <a:t> і </a:t>
            </a:r>
            <a:r>
              <a:rPr lang="ru-RU" i="1" dirty="0" err="1"/>
              <a:t>прирівняні</a:t>
            </a:r>
            <a:r>
              <a:rPr lang="ru-RU" i="1" dirty="0"/>
              <a:t> до </a:t>
            </a:r>
            <a:r>
              <a:rPr lang="ru-RU" i="1" dirty="0" err="1"/>
              <a:t>неї</a:t>
            </a:r>
            <a:r>
              <a:rPr lang="ru-RU" i="1" dirty="0"/>
              <a:t> </a:t>
            </a:r>
            <a:r>
              <a:rPr lang="ru-RU" i="1" dirty="0" err="1"/>
              <a:t>кошти</a:t>
            </a:r>
            <a:r>
              <a:rPr lang="ru-RU" i="1" dirty="0"/>
              <a:t> </a:t>
            </a:r>
            <a:r>
              <a:rPr lang="ru-RU" dirty="0"/>
              <a:t>– </a:t>
            </a:r>
            <a:r>
              <a:rPr lang="ru-RU" dirty="0" err="1"/>
              <a:t>це</a:t>
            </a:r>
            <a:r>
              <a:rPr lang="ru-RU" dirty="0"/>
              <a:t> </a:t>
            </a:r>
            <a:r>
              <a:rPr lang="ru-RU" dirty="0" err="1"/>
              <a:t>вкладення</a:t>
            </a:r>
            <a:r>
              <a:rPr lang="ru-RU" dirty="0"/>
              <a:t> банку </a:t>
            </a:r>
            <a:r>
              <a:rPr lang="ru-RU" dirty="0" smtClean="0"/>
              <a:t>у </a:t>
            </a:r>
            <a:r>
              <a:rPr lang="ru-RU" dirty="0" err="1" smtClean="0"/>
              <a:t>безпосередньо</a:t>
            </a:r>
            <a:r>
              <a:rPr lang="ru-RU" dirty="0" smtClean="0"/>
              <a:t> </a:t>
            </a:r>
            <a:r>
              <a:rPr lang="ru-RU" dirty="0" err="1"/>
              <a:t>ліквідні</a:t>
            </a:r>
            <a:r>
              <a:rPr lang="ru-RU" dirty="0"/>
              <a:t> </a:t>
            </a:r>
            <a:r>
              <a:rPr lang="ru-RU" dirty="0" err="1"/>
              <a:t>активи</a:t>
            </a:r>
            <a:r>
              <a:rPr lang="ru-RU" dirty="0"/>
              <a:t>, </a:t>
            </a:r>
            <a:r>
              <a:rPr lang="ru-RU" dirty="0" err="1"/>
              <a:t>що</a:t>
            </a:r>
            <a:r>
              <a:rPr lang="ru-RU" dirty="0"/>
              <a:t> </a:t>
            </a:r>
            <a:r>
              <a:rPr lang="ru-RU" dirty="0" err="1"/>
              <a:t>охоплюють</a:t>
            </a:r>
            <a:r>
              <a:rPr lang="ru-RU" dirty="0" smtClean="0"/>
              <a:t>:</a:t>
            </a:r>
          </a:p>
          <a:p>
            <a:r>
              <a:rPr lang="ru-RU" dirty="0" smtClean="0"/>
              <a:t> </a:t>
            </a:r>
            <a:r>
              <a:rPr lang="ru-RU" dirty="0"/>
              <a:t>а) </a:t>
            </a:r>
            <a:r>
              <a:rPr lang="ru-RU" dirty="0" err="1"/>
              <a:t>залишок</a:t>
            </a:r>
            <a:r>
              <a:rPr lang="ru-RU" dirty="0"/>
              <a:t> </a:t>
            </a:r>
            <a:r>
              <a:rPr lang="ru-RU" dirty="0" err="1"/>
              <a:t>касової</a:t>
            </a:r>
            <a:r>
              <a:rPr lang="ru-RU" dirty="0"/>
              <a:t> </a:t>
            </a:r>
            <a:r>
              <a:rPr lang="ru-RU" dirty="0" err="1" smtClean="0"/>
              <a:t>готівки</a:t>
            </a:r>
            <a:r>
              <a:rPr lang="ru-RU" dirty="0"/>
              <a:t> </a:t>
            </a:r>
            <a:r>
              <a:rPr lang="ru-RU" dirty="0" smtClean="0"/>
              <a:t>в </a:t>
            </a:r>
            <a:r>
              <a:rPr lang="ru-RU" dirty="0"/>
              <a:t>самому банку, </a:t>
            </a:r>
            <a:r>
              <a:rPr lang="ru-RU" dirty="0" err="1"/>
              <a:t>що</a:t>
            </a:r>
            <a:r>
              <a:rPr lang="ru-RU" dirty="0"/>
              <a:t> </a:t>
            </a:r>
            <a:r>
              <a:rPr lang="ru-RU" dirty="0" err="1"/>
              <a:t>забезпечує</a:t>
            </a:r>
            <a:r>
              <a:rPr lang="ru-RU" dirty="0"/>
              <a:t> </a:t>
            </a:r>
            <a:r>
              <a:rPr lang="ru-RU" dirty="0" err="1"/>
              <a:t>його</a:t>
            </a:r>
            <a:r>
              <a:rPr lang="ru-RU" dirty="0"/>
              <a:t> </a:t>
            </a:r>
            <a:r>
              <a:rPr lang="ru-RU" dirty="0" err="1"/>
              <a:t>платежі</a:t>
            </a:r>
            <a:r>
              <a:rPr lang="ru-RU" dirty="0"/>
              <a:t> в </a:t>
            </a:r>
            <a:r>
              <a:rPr lang="ru-RU" dirty="0" err="1"/>
              <a:t>готівковій</a:t>
            </a:r>
            <a:r>
              <a:rPr lang="ru-RU" dirty="0"/>
              <a:t> </a:t>
            </a:r>
            <a:r>
              <a:rPr lang="ru-RU" dirty="0" err="1" smtClean="0"/>
              <a:t>формі</a:t>
            </a:r>
            <a:r>
              <a:rPr lang="ru-RU" dirty="0" smtClean="0"/>
              <a:t>;</a:t>
            </a:r>
          </a:p>
          <a:p>
            <a:r>
              <a:rPr lang="ru-RU" dirty="0" smtClean="0"/>
              <a:t>б) </a:t>
            </a:r>
            <a:r>
              <a:rPr lang="ru-RU" dirty="0" err="1" smtClean="0"/>
              <a:t>залишки</a:t>
            </a:r>
            <a:r>
              <a:rPr lang="ru-RU" dirty="0" smtClean="0"/>
              <a:t> </a:t>
            </a:r>
            <a:r>
              <a:rPr lang="ru-RU" dirty="0" err="1"/>
              <a:t>коштів</a:t>
            </a:r>
            <a:r>
              <a:rPr lang="ru-RU" dirty="0"/>
              <a:t> на </a:t>
            </a:r>
            <a:r>
              <a:rPr lang="ru-RU" dirty="0" err="1"/>
              <a:t>кореспондентському</a:t>
            </a:r>
            <a:r>
              <a:rPr lang="ru-RU" dirty="0"/>
              <a:t> </a:t>
            </a:r>
            <a:r>
              <a:rPr lang="ru-RU" dirty="0" err="1"/>
              <a:t>рахунку</a:t>
            </a:r>
            <a:r>
              <a:rPr lang="ru-RU" dirty="0"/>
              <a:t> в центральному банку </a:t>
            </a:r>
            <a:r>
              <a:rPr lang="ru-RU" dirty="0" smtClean="0"/>
              <a:t>та </a:t>
            </a:r>
            <a:r>
              <a:rPr lang="ru-RU" dirty="0" err="1" smtClean="0"/>
              <a:t>кореспондентських</a:t>
            </a:r>
            <a:r>
              <a:rPr lang="ru-RU" dirty="0" smtClean="0"/>
              <a:t> </a:t>
            </a:r>
            <a:r>
              <a:rPr lang="ru-RU" dirty="0" err="1"/>
              <a:t>рахунках</a:t>
            </a:r>
            <a:r>
              <a:rPr lang="ru-RU" dirty="0"/>
              <a:t> в </a:t>
            </a:r>
            <a:r>
              <a:rPr lang="ru-RU" dirty="0" err="1"/>
              <a:t>інших</a:t>
            </a:r>
            <a:r>
              <a:rPr lang="ru-RU" dirty="0"/>
              <a:t> </a:t>
            </a:r>
            <a:r>
              <a:rPr lang="ru-RU" dirty="0" err="1"/>
              <a:t>комерційних</a:t>
            </a:r>
            <a:r>
              <a:rPr lang="ru-RU" dirty="0"/>
              <a:t> банках, </a:t>
            </a:r>
            <a:r>
              <a:rPr lang="ru-RU" dirty="0" err="1"/>
              <a:t>що</a:t>
            </a:r>
            <a:r>
              <a:rPr lang="ru-RU" dirty="0"/>
              <a:t> </a:t>
            </a:r>
            <a:r>
              <a:rPr lang="ru-RU" dirty="0" err="1" smtClean="0"/>
              <a:t>забезпечує</a:t>
            </a:r>
            <a:r>
              <a:rPr lang="ru-RU" dirty="0"/>
              <a:t> </a:t>
            </a:r>
            <a:r>
              <a:rPr lang="ru-RU" dirty="0" err="1" smtClean="0"/>
              <a:t>його</a:t>
            </a:r>
            <a:r>
              <a:rPr lang="ru-RU" dirty="0" smtClean="0"/>
              <a:t> </a:t>
            </a:r>
            <a:r>
              <a:rPr lang="ru-RU" dirty="0" err="1"/>
              <a:t>платежі</a:t>
            </a:r>
            <a:r>
              <a:rPr lang="ru-RU" dirty="0"/>
              <a:t> у </a:t>
            </a:r>
            <a:r>
              <a:rPr lang="ru-RU" dirty="0" err="1"/>
              <a:t>безготівковій</a:t>
            </a:r>
            <a:r>
              <a:rPr lang="ru-RU" dirty="0"/>
              <a:t> </a:t>
            </a:r>
            <a:r>
              <a:rPr lang="ru-RU" dirty="0" err="1"/>
              <a:t>формі</a:t>
            </a:r>
            <a:r>
              <a:rPr lang="ru-RU" dirty="0"/>
              <a:t>;</a:t>
            </a:r>
          </a:p>
          <a:p>
            <a:r>
              <a:rPr lang="ru-RU" dirty="0"/>
              <a:t>2. </a:t>
            </a:r>
            <a:r>
              <a:rPr lang="ru-RU" i="1" dirty="0" err="1"/>
              <a:t>кредитний</a:t>
            </a:r>
            <a:r>
              <a:rPr lang="ru-RU" i="1" dirty="0"/>
              <a:t> портфель</a:t>
            </a:r>
            <a:r>
              <a:rPr lang="ru-RU" dirty="0"/>
              <a:t>, </a:t>
            </a:r>
            <a:r>
              <a:rPr lang="ru-RU" dirty="0" err="1"/>
              <a:t>що</a:t>
            </a:r>
            <a:r>
              <a:rPr lang="ru-RU" dirty="0"/>
              <a:t> </a:t>
            </a:r>
            <a:r>
              <a:rPr lang="ru-RU" dirty="0" err="1"/>
              <a:t>охоплює</a:t>
            </a:r>
            <a:r>
              <a:rPr lang="ru-RU" dirty="0"/>
              <a:t> </a:t>
            </a:r>
            <a:r>
              <a:rPr lang="ru-RU" dirty="0" err="1"/>
              <a:t>сукупність</a:t>
            </a:r>
            <a:r>
              <a:rPr lang="ru-RU" dirty="0"/>
              <a:t> </a:t>
            </a:r>
            <a:r>
              <a:rPr lang="ru-RU" dirty="0" err="1"/>
              <a:t>усіх</a:t>
            </a:r>
            <a:r>
              <a:rPr lang="ru-RU" dirty="0"/>
              <a:t> </a:t>
            </a:r>
            <a:r>
              <a:rPr lang="ru-RU" dirty="0" err="1" smtClean="0"/>
              <a:t>наданих</a:t>
            </a:r>
            <a:r>
              <a:rPr lang="ru-RU" dirty="0"/>
              <a:t> </a:t>
            </a:r>
            <a:r>
              <a:rPr lang="ru-RU" dirty="0" err="1" smtClean="0"/>
              <a:t>комерційним</a:t>
            </a:r>
            <a:r>
              <a:rPr lang="ru-RU" dirty="0" smtClean="0"/>
              <a:t> </a:t>
            </a:r>
            <a:r>
              <a:rPr lang="ru-RU" dirty="0"/>
              <a:t>банком </a:t>
            </a:r>
            <a:r>
              <a:rPr lang="ru-RU" dirty="0" err="1"/>
              <a:t>позичок</a:t>
            </a:r>
            <a:r>
              <a:rPr lang="ru-RU" dirty="0"/>
              <a:t> </a:t>
            </a:r>
            <a:r>
              <a:rPr lang="ru-RU" dirty="0" err="1"/>
              <a:t>клієнтам</a:t>
            </a:r>
            <a:r>
              <a:rPr lang="ru-RU" dirty="0"/>
              <a:t> з метою </a:t>
            </a:r>
            <a:r>
              <a:rPr lang="ru-RU" dirty="0" err="1"/>
              <a:t>задоволення</a:t>
            </a:r>
            <a:r>
              <a:rPr lang="ru-RU" dirty="0"/>
              <a:t> </a:t>
            </a:r>
            <a:r>
              <a:rPr lang="ru-RU" dirty="0" err="1"/>
              <a:t>виробничих</a:t>
            </a:r>
            <a:r>
              <a:rPr lang="ru-RU" dirty="0"/>
              <a:t> </a:t>
            </a:r>
            <a:r>
              <a:rPr lang="ru-RU" dirty="0" smtClean="0"/>
              <a:t>і </a:t>
            </a:r>
            <a:r>
              <a:rPr lang="ru-RU" dirty="0" err="1" smtClean="0"/>
              <a:t>невиробничих</a:t>
            </a:r>
            <a:r>
              <a:rPr lang="ru-RU" dirty="0" smtClean="0"/>
              <a:t> </a:t>
            </a:r>
            <a:r>
              <a:rPr lang="ru-RU" dirty="0"/>
              <a:t>потреб. Як правило, </a:t>
            </a:r>
            <a:r>
              <a:rPr lang="ru-RU" dirty="0" err="1"/>
              <a:t>кредитний</a:t>
            </a:r>
            <a:r>
              <a:rPr lang="ru-RU" dirty="0"/>
              <a:t> портфель є </a:t>
            </a:r>
            <a:r>
              <a:rPr lang="ru-RU" dirty="0" err="1" smtClean="0"/>
              <a:t>джерелом</a:t>
            </a:r>
            <a:r>
              <a:rPr lang="ru-RU" dirty="0"/>
              <a:t> </a:t>
            </a:r>
            <a:r>
              <a:rPr lang="ru-RU" dirty="0" err="1" smtClean="0"/>
              <a:t>основної</a:t>
            </a:r>
            <a:r>
              <a:rPr lang="ru-RU" dirty="0" smtClean="0"/>
              <a:t> </a:t>
            </a:r>
            <a:r>
              <a:rPr lang="ru-RU" dirty="0" err="1"/>
              <a:t>частки</a:t>
            </a:r>
            <a:r>
              <a:rPr lang="ru-RU" dirty="0"/>
              <a:t> </a:t>
            </a:r>
            <a:r>
              <a:rPr lang="ru-RU" dirty="0" err="1"/>
              <a:t>доходів</a:t>
            </a:r>
            <a:r>
              <a:rPr lang="ru-RU" dirty="0"/>
              <a:t> банку;</a:t>
            </a:r>
          </a:p>
          <a:p>
            <a:r>
              <a:rPr lang="ru-RU" dirty="0"/>
              <a:t>3. </a:t>
            </a:r>
            <a:r>
              <a:rPr lang="ru-RU" i="1" dirty="0" err="1"/>
              <a:t>інвестиції</a:t>
            </a:r>
            <a:r>
              <a:rPr lang="ru-RU" i="1" dirty="0"/>
              <a:t> </a:t>
            </a:r>
            <a:r>
              <a:rPr lang="ru-RU" dirty="0"/>
              <a:t>– </a:t>
            </a:r>
            <a:r>
              <a:rPr lang="ru-RU" dirty="0" err="1"/>
              <a:t>це</a:t>
            </a:r>
            <a:r>
              <a:rPr lang="ru-RU" dirty="0"/>
              <a:t> </a:t>
            </a:r>
            <a:r>
              <a:rPr lang="ru-RU" dirty="0" err="1"/>
              <a:t>вкладення</a:t>
            </a:r>
            <a:r>
              <a:rPr lang="ru-RU" dirty="0"/>
              <a:t> </a:t>
            </a:r>
            <a:r>
              <a:rPr lang="ru-RU" dirty="0" err="1"/>
              <a:t>ресурсів</a:t>
            </a:r>
            <a:r>
              <a:rPr lang="ru-RU" dirty="0"/>
              <a:t> банку в </a:t>
            </a:r>
            <a:r>
              <a:rPr lang="ru-RU" dirty="0" err="1"/>
              <a:t>різні</a:t>
            </a:r>
            <a:r>
              <a:rPr lang="ru-RU" dirty="0"/>
              <a:t> </a:t>
            </a:r>
            <a:r>
              <a:rPr lang="ru-RU" dirty="0" err="1"/>
              <a:t>види</a:t>
            </a:r>
            <a:r>
              <a:rPr lang="ru-RU" dirty="0"/>
              <a:t> </a:t>
            </a:r>
            <a:r>
              <a:rPr lang="ru-RU" dirty="0" err="1" smtClean="0"/>
              <a:t>цінних</a:t>
            </a:r>
            <a:r>
              <a:rPr lang="ru-RU" dirty="0"/>
              <a:t> </a:t>
            </a:r>
            <a:r>
              <a:rPr lang="ru-RU" dirty="0" err="1" smtClean="0"/>
              <a:t>паперів</a:t>
            </a:r>
            <a:r>
              <a:rPr lang="ru-RU" dirty="0" smtClean="0"/>
              <a:t> </a:t>
            </a:r>
            <a:r>
              <a:rPr lang="ru-RU" dirty="0"/>
              <a:t>з метою </a:t>
            </a:r>
            <a:r>
              <a:rPr lang="ru-RU" dirty="0" err="1"/>
              <a:t>отримання</a:t>
            </a:r>
            <a:r>
              <a:rPr lang="ru-RU" dirty="0"/>
              <a:t> доходу у </a:t>
            </a:r>
            <a:r>
              <a:rPr lang="ru-RU" dirty="0" err="1"/>
              <a:t>формі</a:t>
            </a:r>
            <a:r>
              <a:rPr lang="ru-RU" dirty="0"/>
              <a:t> </a:t>
            </a:r>
            <a:r>
              <a:rPr lang="ru-RU" dirty="0" err="1"/>
              <a:t>дивідендів</a:t>
            </a:r>
            <a:r>
              <a:rPr lang="ru-RU" dirty="0"/>
              <a:t> та </a:t>
            </a:r>
            <a:r>
              <a:rPr lang="ru-RU" dirty="0" err="1" smtClean="0"/>
              <a:t>забезпечення</a:t>
            </a:r>
            <a:r>
              <a:rPr lang="ru-RU" dirty="0"/>
              <a:t> </a:t>
            </a:r>
            <a:r>
              <a:rPr lang="ru-RU" dirty="0" err="1" smtClean="0"/>
              <a:t>належного</a:t>
            </a:r>
            <a:r>
              <a:rPr lang="ru-RU" dirty="0" smtClean="0"/>
              <a:t> </a:t>
            </a:r>
            <a:r>
              <a:rPr lang="ru-RU" dirty="0" err="1" smtClean="0"/>
              <a:t>рівня</a:t>
            </a:r>
            <a:r>
              <a:rPr lang="ru-RU" dirty="0"/>
              <a:t> </a:t>
            </a:r>
            <a:r>
              <a:rPr lang="ru-RU" dirty="0" err="1" smtClean="0"/>
              <a:t>платоспроможності</a:t>
            </a:r>
            <a:r>
              <a:rPr lang="ru-RU" dirty="0" smtClean="0"/>
              <a:t> </a:t>
            </a:r>
            <a:r>
              <a:rPr lang="ru-RU" dirty="0"/>
              <a:t>шляхом </a:t>
            </a:r>
            <a:r>
              <a:rPr lang="ru-RU" dirty="0" err="1"/>
              <a:t>вкладення</a:t>
            </a:r>
            <a:r>
              <a:rPr lang="ru-RU" dirty="0"/>
              <a:t> </a:t>
            </a:r>
            <a:r>
              <a:rPr lang="ru-RU" dirty="0" err="1"/>
              <a:t>коштів</a:t>
            </a:r>
            <a:r>
              <a:rPr lang="ru-RU" dirty="0"/>
              <a:t> </a:t>
            </a:r>
            <a:r>
              <a:rPr lang="ru-RU" dirty="0" smtClean="0"/>
              <a:t>у </a:t>
            </a:r>
            <a:r>
              <a:rPr lang="ru-RU" dirty="0" err="1" smtClean="0"/>
              <a:t>високоліквідні</a:t>
            </a:r>
            <a:r>
              <a:rPr lang="ru-RU" dirty="0" smtClean="0"/>
              <a:t> </a:t>
            </a:r>
            <a:r>
              <a:rPr lang="ru-RU" dirty="0" err="1"/>
              <a:t>цінні</a:t>
            </a:r>
            <a:r>
              <a:rPr lang="ru-RU" dirty="0"/>
              <a:t> </a:t>
            </a:r>
            <a:r>
              <a:rPr lang="ru-RU" dirty="0" err="1"/>
              <a:t>папери</a:t>
            </a:r>
            <a:r>
              <a:rPr lang="ru-RU" dirty="0"/>
              <a:t>;</a:t>
            </a:r>
          </a:p>
          <a:p>
            <a:r>
              <a:rPr lang="ru-RU" dirty="0"/>
              <a:t>4. </a:t>
            </a:r>
            <a:r>
              <a:rPr lang="ru-RU" i="1" dirty="0" err="1"/>
              <a:t>інші</a:t>
            </a:r>
            <a:r>
              <a:rPr lang="ru-RU" i="1" dirty="0"/>
              <a:t> </a:t>
            </a:r>
            <a:r>
              <a:rPr lang="ru-RU" i="1" dirty="0" err="1"/>
              <a:t>активи</a:t>
            </a:r>
            <a:r>
              <a:rPr lang="ru-RU" dirty="0"/>
              <a:t>, </a:t>
            </a:r>
            <a:r>
              <a:rPr lang="ru-RU" dirty="0" err="1"/>
              <a:t>що</a:t>
            </a:r>
            <a:r>
              <a:rPr lang="ru-RU" dirty="0"/>
              <a:t> </a:t>
            </a:r>
            <a:r>
              <a:rPr lang="ru-RU" dirty="0" err="1"/>
              <a:t>являють</a:t>
            </a:r>
            <a:r>
              <a:rPr lang="ru-RU" dirty="0"/>
              <a:t> собою </a:t>
            </a:r>
            <a:r>
              <a:rPr lang="ru-RU" dirty="0" err="1"/>
              <a:t>розміщення</a:t>
            </a:r>
            <a:r>
              <a:rPr lang="ru-RU" dirty="0"/>
              <a:t> </a:t>
            </a:r>
            <a:r>
              <a:rPr lang="ru-RU" dirty="0" err="1" smtClean="0"/>
              <a:t>банківських</a:t>
            </a:r>
            <a:r>
              <a:rPr lang="ru-RU" dirty="0"/>
              <a:t> </a:t>
            </a:r>
            <a:r>
              <a:rPr lang="ru-RU" dirty="0" err="1" smtClean="0"/>
              <a:t>ресурсів</a:t>
            </a:r>
            <a:r>
              <a:rPr lang="ru-RU" dirty="0" smtClean="0"/>
              <a:t> </a:t>
            </a:r>
            <a:r>
              <a:rPr lang="ru-RU" dirty="0"/>
              <a:t>у </a:t>
            </a:r>
            <a:r>
              <a:rPr lang="ru-RU" dirty="0" err="1" smtClean="0"/>
              <a:t>формі</a:t>
            </a:r>
            <a:r>
              <a:rPr lang="ru-RU" dirty="0"/>
              <a:t> </a:t>
            </a:r>
            <a:r>
              <a:rPr lang="ru-RU" dirty="0" smtClean="0"/>
              <a:t>оплати </a:t>
            </a:r>
            <a:r>
              <a:rPr lang="ru-RU" dirty="0" err="1"/>
              <a:t>земельної</a:t>
            </a:r>
            <a:r>
              <a:rPr lang="ru-RU" dirty="0"/>
              <a:t> </a:t>
            </a:r>
            <a:r>
              <a:rPr lang="ru-RU" dirty="0" err="1"/>
              <a:t>ділянки</a:t>
            </a:r>
            <a:r>
              <a:rPr lang="ru-RU" dirty="0"/>
              <a:t>, </a:t>
            </a:r>
            <a:r>
              <a:rPr lang="ru-RU" dirty="0" err="1"/>
              <a:t>приміщень</a:t>
            </a:r>
            <a:r>
              <a:rPr lang="ru-RU" dirty="0"/>
              <a:t>, </a:t>
            </a:r>
            <a:r>
              <a:rPr lang="ru-RU" dirty="0" err="1"/>
              <a:t>споруд</a:t>
            </a:r>
            <a:r>
              <a:rPr lang="ru-RU" dirty="0"/>
              <a:t> </a:t>
            </a:r>
            <a:r>
              <a:rPr lang="ru-RU" dirty="0" smtClean="0"/>
              <a:t>та </a:t>
            </a:r>
            <a:r>
              <a:rPr lang="ru-RU" dirty="0" err="1" smtClean="0"/>
              <a:t>обладнання</a:t>
            </a:r>
            <a:r>
              <a:rPr lang="ru-RU" dirty="0"/>
              <a:t>, </a:t>
            </a:r>
            <a:r>
              <a:rPr lang="ru-RU" dirty="0" err="1"/>
              <a:t>необхідних</a:t>
            </a:r>
            <a:r>
              <a:rPr lang="ru-RU" dirty="0"/>
              <a:t> для </a:t>
            </a:r>
            <a:r>
              <a:rPr lang="ru-RU" dirty="0" err="1"/>
              <a:t>функціонування</a:t>
            </a:r>
            <a:r>
              <a:rPr lang="ru-RU" dirty="0"/>
              <a:t> банку. </a:t>
            </a:r>
            <a:r>
              <a:rPr lang="ru-RU" dirty="0" err="1"/>
              <a:t>Ці</a:t>
            </a:r>
            <a:r>
              <a:rPr lang="ru-RU" dirty="0"/>
              <a:t> </a:t>
            </a:r>
            <a:r>
              <a:rPr lang="ru-RU" dirty="0" err="1"/>
              <a:t>види</a:t>
            </a:r>
            <a:r>
              <a:rPr lang="ru-RU" dirty="0"/>
              <a:t> </a:t>
            </a:r>
            <a:r>
              <a:rPr lang="ru-RU" dirty="0" err="1" smtClean="0"/>
              <a:t>вкладень</a:t>
            </a:r>
            <a:r>
              <a:rPr lang="ru-RU" dirty="0"/>
              <a:t> </a:t>
            </a:r>
            <a:r>
              <a:rPr lang="ru-RU" dirty="0" err="1" smtClean="0"/>
              <a:t>здійснюються</a:t>
            </a:r>
            <a:r>
              <a:rPr lang="ru-RU" dirty="0"/>
              <a:t>, як правило, за </a:t>
            </a:r>
            <a:r>
              <a:rPr lang="ru-RU" dirty="0" err="1"/>
              <a:t>рахунок</a:t>
            </a:r>
            <a:r>
              <a:rPr lang="ru-RU" dirty="0"/>
              <a:t> </a:t>
            </a:r>
            <a:r>
              <a:rPr lang="ru-RU" dirty="0" err="1"/>
              <a:t>власного</a:t>
            </a:r>
            <a:r>
              <a:rPr lang="ru-RU" dirty="0"/>
              <a:t> </a:t>
            </a:r>
            <a:r>
              <a:rPr lang="ru-RU" dirty="0" err="1"/>
              <a:t>банківського</a:t>
            </a:r>
            <a:r>
              <a:rPr lang="ru-RU" dirty="0"/>
              <a:t> </a:t>
            </a:r>
            <a:r>
              <a:rPr lang="ru-RU" dirty="0" err="1"/>
              <a:t>капіталу</a:t>
            </a:r>
            <a:r>
              <a:rPr lang="ru-RU" dirty="0"/>
              <a:t>.</a:t>
            </a:r>
            <a:endParaRPr lang="ru-RU" dirty="0"/>
          </a:p>
        </p:txBody>
      </p:sp>
    </p:spTree>
    <p:extLst>
      <p:ext uri="{BB962C8B-B14F-4D97-AF65-F5344CB8AC3E}">
        <p14:creationId xmlns:p14="http://schemas.microsoft.com/office/powerpoint/2010/main" val="248211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4378" y="286603"/>
            <a:ext cx="10118045" cy="6305266"/>
          </a:xfrm>
        </p:spPr>
        <p:txBody>
          <a:bodyPr>
            <a:normAutofit fontScale="92500" lnSpcReduction="20000"/>
          </a:bodyPr>
          <a:lstStyle/>
          <a:p>
            <a:r>
              <a:rPr lang="uk-UA" dirty="0"/>
              <a:t>2. Кредитні операції банків</a:t>
            </a:r>
            <a:endParaRPr lang="ru-RU" dirty="0"/>
          </a:p>
          <a:p>
            <a:endParaRPr lang="ru-RU" dirty="0" smtClean="0"/>
          </a:p>
          <a:p>
            <a:r>
              <a:rPr lang="ru-RU" dirty="0" smtClean="0"/>
              <a:t>Банк</a:t>
            </a:r>
            <a:r>
              <a:rPr lang="en-US" dirty="0"/>
              <a:t>í</a:t>
            </a:r>
            <a:r>
              <a:rPr lang="ru-RU" dirty="0" err="1"/>
              <a:t>вський</a:t>
            </a:r>
            <a:r>
              <a:rPr lang="ru-RU" dirty="0"/>
              <a:t> кредит — будь-яке </a:t>
            </a:r>
            <a:r>
              <a:rPr lang="ru-RU" dirty="0" err="1"/>
              <a:t>зобов'язання</a:t>
            </a:r>
            <a:r>
              <a:rPr lang="ru-RU" dirty="0"/>
              <a:t> банку </a:t>
            </a:r>
            <a:r>
              <a:rPr lang="ru-RU" dirty="0" err="1"/>
              <a:t>надати</a:t>
            </a:r>
            <a:r>
              <a:rPr lang="ru-RU" dirty="0"/>
              <a:t> </a:t>
            </a:r>
            <a:r>
              <a:rPr lang="ru-RU" dirty="0" err="1"/>
              <a:t>певну</a:t>
            </a:r>
            <a:r>
              <a:rPr lang="ru-RU" dirty="0"/>
              <a:t> суму грошей, будь-яка </a:t>
            </a:r>
            <a:r>
              <a:rPr lang="ru-RU" dirty="0" err="1"/>
              <a:t>гарантія</a:t>
            </a:r>
            <a:r>
              <a:rPr lang="ru-RU" dirty="0"/>
              <a:t>, будь-яке </a:t>
            </a:r>
            <a:r>
              <a:rPr lang="ru-RU" dirty="0" err="1"/>
              <a:t>зобов'язання</a:t>
            </a:r>
            <a:r>
              <a:rPr lang="ru-RU" dirty="0"/>
              <a:t> </a:t>
            </a:r>
            <a:r>
              <a:rPr lang="ru-RU" dirty="0" err="1"/>
              <a:t>придбати</a:t>
            </a:r>
            <a:r>
              <a:rPr lang="ru-RU" dirty="0"/>
              <a:t> право </a:t>
            </a:r>
            <a:r>
              <a:rPr lang="ru-RU" dirty="0" err="1"/>
              <a:t>вимоги</a:t>
            </a:r>
            <a:r>
              <a:rPr lang="ru-RU" dirty="0"/>
              <a:t> боргу, будь-яке </a:t>
            </a:r>
            <a:r>
              <a:rPr lang="ru-RU" dirty="0" err="1"/>
              <a:t>продовження</a:t>
            </a:r>
            <a:r>
              <a:rPr lang="ru-RU" dirty="0"/>
              <a:t> строку </a:t>
            </a:r>
            <a:r>
              <a:rPr lang="ru-RU" dirty="0" err="1"/>
              <a:t>погашення</a:t>
            </a:r>
            <a:r>
              <a:rPr lang="ru-RU" dirty="0"/>
              <a:t> боргу, яке </a:t>
            </a:r>
            <a:r>
              <a:rPr lang="ru-RU" dirty="0" err="1"/>
              <a:t>надано</a:t>
            </a:r>
            <a:r>
              <a:rPr lang="ru-RU" dirty="0"/>
              <a:t> в </a:t>
            </a:r>
            <a:r>
              <a:rPr lang="ru-RU" dirty="0" err="1"/>
              <a:t>обмін</a:t>
            </a:r>
            <a:r>
              <a:rPr lang="ru-RU" dirty="0"/>
              <a:t> на </a:t>
            </a:r>
            <a:r>
              <a:rPr lang="ru-RU" dirty="0" err="1"/>
              <a:t>зобов'язання</a:t>
            </a:r>
            <a:r>
              <a:rPr lang="ru-RU" dirty="0"/>
              <a:t> </a:t>
            </a:r>
            <a:r>
              <a:rPr lang="ru-RU" dirty="0" err="1"/>
              <a:t>боржника</a:t>
            </a:r>
            <a:r>
              <a:rPr lang="ru-RU" dirty="0"/>
              <a:t> </a:t>
            </a:r>
            <a:r>
              <a:rPr lang="ru-RU" dirty="0" err="1"/>
              <a:t>щодо</a:t>
            </a:r>
            <a:r>
              <a:rPr lang="ru-RU" dirty="0"/>
              <a:t> </a:t>
            </a:r>
            <a:r>
              <a:rPr lang="ru-RU" dirty="0" err="1"/>
              <a:t>повернення</a:t>
            </a:r>
            <a:r>
              <a:rPr lang="ru-RU" dirty="0"/>
              <a:t> </a:t>
            </a:r>
            <a:r>
              <a:rPr lang="ru-RU" dirty="0" err="1"/>
              <a:t>заборгованої</a:t>
            </a:r>
            <a:r>
              <a:rPr lang="ru-RU" dirty="0"/>
              <a:t> </a:t>
            </a:r>
            <a:r>
              <a:rPr lang="ru-RU" dirty="0" err="1"/>
              <a:t>суми</a:t>
            </a:r>
            <a:r>
              <a:rPr lang="ru-RU" dirty="0"/>
              <a:t>, а </a:t>
            </a:r>
            <a:r>
              <a:rPr lang="ru-RU" dirty="0" err="1"/>
              <a:t>також</a:t>
            </a:r>
            <a:r>
              <a:rPr lang="ru-RU" dirty="0"/>
              <a:t> на </a:t>
            </a:r>
            <a:r>
              <a:rPr lang="ru-RU" dirty="0" err="1"/>
              <a:t>зобов'язання</a:t>
            </a:r>
            <a:r>
              <a:rPr lang="ru-RU" dirty="0"/>
              <a:t> на </a:t>
            </a:r>
            <a:r>
              <a:rPr lang="ru-RU" dirty="0" err="1"/>
              <a:t>сплату</a:t>
            </a:r>
            <a:r>
              <a:rPr lang="ru-RU" dirty="0"/>
              <a:t> </a:t>
            </a:r>
            <a:r>
              <a:rPr lang="ru-RU" dirty="0" err="1"/>
              <a:t>процентів</a:t>
            </a:r>
            <a:r>
              <a:rPr lang="ru-RU" dirty="0"/>
              <a:t> та </a:t>
            </a:r>
            <a:r>
              <a:rPr lang="ru-RU" dirty="0" err="1"/>
              <a:t>інших</a:t>
            </a:r>
            <a:r>
              <a:rPr lang="ru-RU" dirty="0"/>
              <a:t> </a:t>
            </a:r>
            <a:r>
              <a:rPr lang="ru-RU" dirty="0" err="1"/>
              <a:t>зборів</a:t>
            </a:r>
            <a:r>
              <a:rPr lang="ru-RU" dirty="0"/>
              <a:t> з </a:t>
            </a:r>
            <a:r>
              <a:rPr lang="ru-RU" dirty="0" err="1"/>
              <a:t>такої</a:t>
            </a:r>
            <a:r>
              <a:rPr lang="ru-RU" dirty="0"/>
              <a:t> </a:t>
            </a:r>
            <a:r>
              <a:rPr lang="ru-RU" dirty="0" err="1"/>
              <a:t>суми</a:t>
            </a:r>
            <a:r>
              <a:rPr lang="ru-RU" dirty="0"/>
              <a:t> (Ст. 2 Закону </a:t>
            </a:r>
            <a:r>
              <a:rPr lang="ru-RU" dirty="0" err="1"/>
              <a:t>України</a:t>
            </a:r>
            <a:r>
              <a:rPr lang="ru-RU" dirty="0"/>
              <a:t> «Про банки та </a:t>
            </a:r>
            <a:r>
              <a:rPr lang="ru-RU" dirty="0" err="1"/>
              <a:t>банківську</a:t>
            </a:r>
            <a:r>
              <a:rPr lang="ru-RU" dirty="0"/>
              <a:t> </a:t>
            </a:r>
            <a:r>
              <a:rPr lang="ru-RU" dirty="0" err="1"/>
              <a:t>діяльність</a:t>
            </a:r>
            <a:r>
              <a:rPr lang="ru-RU" dirty="0" smtClean="0"/>
              <a:t>»).</a:t>
            </a:r>
          </a:p>
          <a:p>
            <a:pPr marL="0" indent="0">
              <a:buNone/>
            </a:pPr>
            <a:r>
              <a:rPr lang="ru-RU" dirty="0" err="1"/>
              <a:t>Суб’єктами</a:t>
            </a:r>
            <a:r>
              <a:rPr lang="ru-RU" dirty="0"/>
              <a:t> </a:t>
            </a:r>
            <a:r>
              <a:rPr lang="ru-RU" dirty="0" err="1"/>
              <a:t>кредитних</a:t>
            </a:r>
            <a:r>
              <a:rPr lang="ru-RU" dirty="0"/>
              <a:t> </a:t>
            </a:r>
            <a:r>
              <a:rPr lang="ru-RU" dirty="0" err="1"/>
              <a:t>відносин</a:t>
            </a:r>
            <a:r>
              <a:rPr lang="ru-RU" dirty="0"/>
              <a:t> є </a:t>
            </a:r>
            <a:r>
              <a:rPr lang="ru-RU" dirty="0" err="1"/>
              <a:t>кредитори</a:t>
            </a:r>
            <a:r>
              <a:rPr lang="ru-RU" dirty="0"/>
              <a:t> та </a:t>
            </a:r>
            <a:r>
              <a:rPr lang="ru-RU" dirty="0" err="1"/>
              <a:t>позичальники</a:t>
            </a:r>
            <a:r>
              <a:rPr lang="ru-RU" dirty="0"/>
              <a:t>. </a:t>
            </a:r>
          </a:p>
          <a:p>
            <a:r>
              <a:rPr lang="ru-RU" b="1" i="1" dirty="0" err="1"/>
              <a:t>Кредитори</a:t>
            </a:r>
            <a:r>
              <a:rPr lang="ru-RU" b="1" i="1" dirty="0"/>
              <a:t> </a:t>
            </a:r>
            <a:r>
              <a:rPr lang="ru-RU" dirty="0"/>
              <a:t>- </a:t>
            </a:r>
            <a:r>
              <a:rPr lang="ru-RU" dirty="0" err="1"/>
              <a:t>це</a:t>
            </a:r>
            <a:r>
              <a:rPr lang="ru-RU" dirty="0"/>
              <a:t> </a:t>
            </a:r>
            <a:r>
              <a:rPr lang="ru-RU" dirty="0" err="1"/>
              <a:t>учасники</a:t>
            </a:r>
            <a:r>
              <a:rPr lang="ru-RU" dirty="0"/>
              <a:t> </a:t>
            </a:r>
            <a:r>
              <a:rPr lang="ru-RU" dirty="0" err="1"/>
              <a:t>кредитних</a:t>
            </a:r>
            <a:r>
              <a:rPr lang="ru-RU" dirty="0"/>
              <a:t> </a:t>
            </a:r>
            <a:r>
              <a:rPr lang="ru-RU" dirty="0" err="1"/>
              <a:t>відносин</a:t>
            </a:r>
            <a:r>
              <a:rPr lang="ru-RU" dirty="0"/>
              <a:t>, </a:t>
            </a:r>
            <a:r>
              <a:rPr lang="ru-RU" dirty="0" err="1"/>
              <a:t>які</a:t>
            </a:r>
            <a:r>
              <a:rPr lang="ru-RU" dirty="0"/>
              <a:t> </a:t>
            </a:r>
            <a:r>
              <a:rPr lang="ru-RU" dirty="0" err="1"/>
              <a:t>мають</a:t>
            </a:r>
            <a:r>
              <a:rPr lang="ru-RU" dirty="0"/>
              <a:t> у </a:t>
            </a:r>
            <a:r>
              <a:rPr lang="ru-RU" dirty="0" err="1"/>
              <a:t>своїй</a:t>
            </a:r>
            <a:r>
              <a:rPr lang="ru-RU" dirty="0"/>
              <a:t> </a:t>
            </a:r>
            <a:r>
              <a:rPr lang="ru-RU" dirty="0" err="1"/>
              <a:t>власності</a:t>
            </a:r>
            <a:r>
              <a:rPr lang="ru-RU" dirty="0"/>
              <a:t> (</a:t>
            </a:r>
            <a:r>
              <a:rPr lang="ru-RU" dirty="0" err="1"/>
              <a:t>чи</a:t>
            </a:r>
            <a:r>
              <a:rPr lang="ru-RU" dirty="0"/>
              <a:t> </a:t>
            </a:r>
            <a:r>
              <a:rPr lang="ru-RU" dirty="0" err="1"/>
              <a:t>розпорядженні</a:t>
            </a:r>
            <a:r>
              <a:rPr lang="ru-RU" dirty="0"/>
              <a:t>) </a:t>
            </a:r>
            <a:r>
              <a:rPr lang="ru-RU" dirty="0" err="1"/>
              <a:t>вільні</a:t>
            </a:r>
            <a:r>
              <a:rPr lang="ru-RU" dirty="0"/>
              <a:t> </a:t>
            </a:r>
            <a:r>
              <a:rPr lang="ru-RU" dirty="0" err="1"/>
              <a:t>кошти</a:t>
            </a:r>
            <a:r>
              <a:rPr lang="ru-RU" dirty="0"/>
              <a:t> і </a:t>
            </a:r>
            <a:r>
              <a:rPr lang="ru-RU" dirty="0" err="1"/>
              <a:t>передають</a:t>
            </a:r>
            <a:r>
              <a:rPr lang="ru-RU" dirty="0"/>
              <a:t> </a:t>
            </a:r>
            <a:r>
              <a:rPr lang="ru-RU" dirty="0" err="1"/>
              <a:t>їх</a:t>
            </a:r>
            <a:r>
              <a:rPr lang="ru-RU" dirty="0"/>
              <a:t> у </a:t>
            </a:r>
            <a:r>
              <a:rPr lang="ru-RU" dirty="0" err="1"/>
              <a:t>тимчасове</a:t>
            </a:r>
            <a:r>
              <a:rPr lang="ru-RU" dirty="0"/>
              <a:t> </a:t>
            </a:r>
            <a:r>
              <a:rPr lang="ru-RU" dirty="0" err="1"/>
              <a:t>користування</a:t>
            </a:r>
            <a:r>
              <a:rPr lang="ru-RU" dirty="0"/>
              <a:t> </a:t>
            </a:r>
            <a:r>
              <a:rPr lang="ru-RU" dirty="0" err="1"/>
              <a:t>іншим</a:t>
            </a:r>
            <a:r>
              <a:rPr lang="ru-RU" dirty="0"/>
              <a:t> </a:t>
            </a:r>
            <a:r>
              <a:rPr lang="ru-RU" dirty="0" err="1"/>
              <a:t>суб’єктам</a:t>
            </a:r>
            <a:r>
              <a:rPr lang="ru-RU" dirty="0"/>
              <a:t>. </a:t>
            </a:r>
          </a:p>
          <a:p>
            <a:r>
              <a:rPr lang="ru-RU" b="1" i="1" dirty="0" err="1"/>
              <a:t>Позичальники</a:t>
            </a:r>
            <a:r>
              <a:rPr lang="ru-RU" b="1" i="1" dirty="0"/>
              <a:t> </a:t>
            </a:r>
            <a:r>
              <a:rPr lang="ru-RU" dirty="0"/>
              <a:t>- </a:t>
            </a:r>
            <a:r>
              <a:rPr lang="ru-RU" dirty="0" err="1"/>
              <a:t>це</a:t>
            </a:r>
            <a:r>
              <a:rPr lang="ru-RU" dirty="0"/>
              <a:t> </a:t>
            </a:r>
            <a:r>
              <a:rPr lang="ru-RU" dirty="0" err="1"/>
              <a:t>учасники</a:t>
            </a:r>
            <a:r>
              <a:rPr lang="ru-RU" dirty="0"/>
              <a:t> </a:t>
            </a:r>
            <a:r>
              <a:rPr lang="ru-RU" dirty="0" err="1"/>
              <a:t>кредитних</a:t>
            </a:r>
            <a:r>
              <a:rPr lang="ru-RU" dirty="0"/>
              <a:t> </a:t>
            </a:r>
            <a:r>
              <a:rPr lang="ru-RU" dirty="0" err="1"/>
              <a:t>відносин</a:t>
            </a:r>
            <a:r>
              <a:rPr lang="ru-RU" dirty="0"/>
              <a:t>, </a:t>
            </a:r>
            <a:r>
              <a:rPr lang="ru-RU" dirty="0" err="1"/>
              <a:t>які</a:t>
            </a:r>
            <a:r>
              <a:rPr lang="ru-RU" dirty="0"/>
              <a:t> </a:t>
            </a:r>
            <a:r>
              <a:rPr lang="ru-RU" dirty="0" err="1"/>
              <a:t>мають</a:t>
            </a:r>
            <a:r>
              <a:rPr lang="ru-RU" dirty="0"/>
              <a:t> потребу у </a:t>
            </a:r>
            <a:r>
              <a:rPr lang="ru-RU" dirty="0" err="1"/>
              <a:t>додаткових</a:t>
            </a:r>
            <a:r>
              <a:rPr lang="ru-RU" dirty="0"/>
              <a:t> коштах і </a:t>
            </a:r>
            <a:r>
              <a:rPr lang="ru-RU" dirty="0" err="1"/>
              <a:t>одержують</a:t>
            </a:r>
            <a:r>
              <a:rPr lang="ru-RU" dirty="0"/>
              <a:t> </a:t>
            </a:r>
            <a:r>
              <a:rPr lang="ru-RU" dirty="0" err="1"/>
              <a:t>їх</a:t>
            </a:r>
            <a:r>
              <a:rPr lang="ru-RU" dirty="0"/>
              <a:t> у </a:t>
            </a:r>
            <a:r>
              <a:rPr lang="ru-RU" dirty="0" err="1"/>
              <a:t>позику</a:t>
            </a:r>
            <a:r>
              <a:rPr lang="ru-RU" dirty="0"/>
              <a:t> </a:t>
            </a:r>
            <a:r>
              <a:rPr lang="ru-RU" dirty="0" err="1"/>
              <a:t>від</a:t>
            </a:r>
            <a:r>
              <a:rPr lang="ru-RU" dirty="0"/>
              <a:t> </a:t>
            </a:r>
            <a:r>
              <a:rPr lang="ru-RU" dirty="0" err="1"/>
              <a:t>кредиторів</a:t>
            </a:r>
            <a:r>
              <a:rPr lang="ru-RU" dirty="0"/>
              <a:t>. </a:t>
            </a:r>
          </a:p>
          <a:p>
            <a:pPr marL="0" indent="0">
              <a:buNone/>
            </a:pPr>
            <a:r>
              <a:rPr lang="ru-RU" dirty="0"/>
              <a:t>Законом </a:t>
            </a:r>
            <a:r>
              <a:rPr lang="ru-RU" dirty="0" err="1"/>
              <a:t>України</a:t>
            </a:r>
            <a:r>
              <a:rPr lang="ru-RU" dirty="0"/>
              <a:t> «Про банки і </a:t>
            </a:r>
            <a:r>
              <a:rPr lang="ru-RU" dirty="0" err="1"/>
              <a:t>банківську</a:t>
            </a:r>
            <a:r>
              <a:rPr lang="ru-RU" dirty="0"/>
              <a:t> </a:t>
            </a:r>
            <a:r>
              <a:rPr lang="ru-RU" dirty="0" err="1"/>
              <a:t>діяльність</a:t>
            </a:r>
            <a:r>
              <a:rPr lang="ru-RU" dirty="0"/>
              <a:t>» до </a:t>
            </a:r>
            <a:r>
              <a:rPr lang="ru-RU" dirty="0" err="1"/>
              <a:t>кредитних</a:t>
            </a:r>
            <a:r>
              <a:rPr lang="ru-RU" dirty="0"/>
              <a:t> </a:t>
            </a:r>
            <a:r>
              <a:rPr lang="ru-RU" dirty="0" err="1"/>
              <a:t>операцій</a:t>
            </a:r>
            <a:r>
              <a:rPr lang="ru-RU" dirty="0"/>
              <a:t> банку </a:t>
            </a:r>
            <a:r>
              <a:rPr lang="ru-RU" dirty="0" err="1"/>
              <a:t>віднесено</a:t>
            </a:r>
            <a:r>
              <a:rPr lang="ru-RU" dirty="0"/>
              <a:t>: </a:t>
            </a:r>
          </a:p>
          <a:p>
            <a:r>
              <a:rPr lang="ru-RU" dirty="0" err="1"/>
              <a:t>розміщення</a:t>
            </a:r>
            <a:r>
              <a:rPr lang="ru-RU" dirty="0"/>
              <a:t> </a:t>
            </a:r>
            <a:r>
              <a:rPr lang="ru-RU" dirty="0" err="1"/>
              <a:t>залучених</a:t>
            </a:r>
            <a:r>
              <a:rPr lang="ru-RU" dirty="0"/>
              <a:t> у </a:t>
            </a:r>
            <a:r>
              <a:rPr lang="ru-RU" dirty="0" err="1"/>
              <a:t>вклади</a:t>
            </a:r>
            <a:r>
              <a:rPr lang="ru-RU" dirty="0"/>
              <a:t> (</a:t>
            </a:r>
            <a:r>
              <a:rPr lang="ru-RU" dirty="0" err="1"/>
              <a:t>депозити</a:t>
            </a:r>
            <a:r>
              <a:rPr lang="ru-RU" dirty="0"/>
              <a:t>), у тому </a:t>
            </a:r>
            <a:r>
              <a:rPr lang="ru-RU" dirty="0" err="1"/>
              <a:t>числі</a:t>
            </a:r>
            <a:r>
              <a:rPr lang="ru-RU" dirty="0"/>
              <a:t> на </a:t>
            </a:r>
            <a:r>
              <a:rPr lang="ru-RU" dirty="0" err="1"/>
              <a:t>поточні</a:t>
            </a:r>
            <a:r>
              <a:rPr lang="ru-RU" dirty="0"/>
              <a:t> </a:t>
            </a:r>
            <a:r>
              <a:rPr lang="ru-RU" dirty="0" err="1"/>
              <a:t>рахунки</a:t>
            </a:r>
            <a:r>
              <a:rPr lang="ru-RU" dirty="0"/>
              <a:t>, </a:t>
            </a:r>
            <a:r>
              <a:rPr lang="ru-RU" dirty="0" err="1"/>
              <a:t>коштів</a:t>
            </a:r>
            <a:r>
              <a:rPr lang="ru-RU" dirty="0"/>
              <a:t> та </a:t>
            </a:r>
            <a:r>
              <a:rPr lang="ru-RU" dirty="0" err="1"/>
              <a:t>банківських</a:t>
            </a:r>
            <a:r>
              <a:rPr lang="ru-RU" dirty="0"/>
              <a:t> </a:t>
            </a:r>
            <a:r>
              <a:rPr lang="ru-RU" dirty="0" err="1"/>
              <a:t>металів</a:t>
            </a:r>
            <a:r>
              <a:rPr lang="ru-RU" dirty="0"/>
              <a:t> </a:t>
            </a:r>
            <a:r>
              <a:rPr lang="ru-RU" dirty="0" err="1"/>
              <a:t>від</a:t>
            </a:r>
            <a:r>
              <a:rPr lang="ru-RU" dirty="0"/>
              <a:t> </a:t>
            </a:r>
            <a:r>
              <a:rPr lang="ru-RU" dirty="0" err="1"/>
              <a:t>свого</a:t>
            </a:r>
            <a:r>
              <a:rPr lang="ru-RU" dirty="0"/>
              <a:t> </a:t>
            </a:r>
            <a:r>
              <a:rPr lang="ru-RU" dirty="0" err="1"/>
              <a:t>імені</a:t>
            </a:r>
            <a:r>
              <a:rPr lang="ru-RU" dirty="0"/>
              <a:t>, на </a:t>
            </a:r>
            <a:r>
              <a:rPr lang="ru-RU" dirty="0" err="1"/>
              <a:t>власних</a:t>
            </a:r>
            <a:r>
              <a:rPr lang="ru-RU" dirty="0"/>
              <a:t> </a:t>
            </a:r>
            <a:r>
              <a:rPr lang="ru-RU" dirty="0" err="1"/>
              <a:t>умовах</a:t>
            </a:r>
            <a:r>
              <a:rPr lang="ru-RU" dirty="0"/>
              <a:t> та на </a:t>
            </a:r>
            <a:r>
              <a:rPr lang="ru-RU" dirty="0" err="1"/>
              <a:t>власний</a:t>
            </a:r>
            <a:r>
              <a:rPr lang="ru-RU" dirty="0"/>
              <a:t> </a:t>
            </a:r>
            <a:r>
              <a:rPr lang="ru-RU" dirty="0" err="1"/>
              <a:t>ризик</a:t>
            </a:r>
            <a:r>
              <a:rPr lang="ru-RU" dirty="0"/>
              <a:t>; </a:t>
            </a:r>
          </a:p>
          <a:p>
            <a:r>
              <a:rPr lang="ru-RU" dirty="0" err="1"/>
              <a:t>здійснення</a:t>
            </a:r>
            <a:r>
              <a:rPr lang="ru-RU" dirty="0"/>
              <a:t> </a:t>
            </a:r>
            <a:r>
              <a:rPr lang="ru-RU" dirty="0" err="1"/>
              <a:t>операцій</a:t>
            </a:r>
            <a:r>
              <a:rPr lang="ru-RU" dirty="0"/>
              <a:t> на ринку </a:t>
            </a:r>
            <a:r>
              <a:rPr lang="ru-RU" dirty="0" err="1"/>
              <a:t>цінних</a:t>
            </a:r>
            <a:r>
              <a:rPr lang="ru-RU" dirty="0"/>
              <a:t> </a:t>
            </a:r>
            <a:r>
              <a:rPr lang="ru-RU" dirty="0" err="1"/>
              <a:t>паперів</a:t>
            </a:r>
            <a:r>
              <a:rPr lang="ru-RU" dirty="0"/>
              <a:t> </a:t>
            </a:r>
            <a:r>
              <a:rPr lang="ru-RU" dirty="0" err="1"/>
              <a:t>від</a:t>
            </a:r>
            <a:r>
              <a:rPr lang="ru-RU" dirty="0"/>
              <a:t> </a:t>
            </a:r>
            <a:r>
              <a:rPr lang="ru-RU" dirty="0" err="1"/>
              <a:t>свого</a:t>
            </a:r>
            <a:r>
              <a:rPr lang="ru-RU" dirty="0"/>
              <a:t> </a:t>
            </a:r>
            <a:r>
              <a:rPr lang="ru-RU" dirty="0" err="1"/>
              <a:t>імені</a:t>
            </a:r>
            <a:r>
              <a:rPr lang="ru-RU" dirty="0"/>
              <a:t>; </a:t>
            </a:r>
          </a:p>
          <a:p>
            <a:r>
              <a:rPr lang="ru-RU" dirty="0" err="1"/>
              <a:t>надання</a:t>
            </a:r>
            <a:r>
              <a:rPr lang="ru-RU" dirty="0"/>
              <a:t> </a:t>
            </a:r>
            <a:r>
              <a:rPr lang="ru-RU" dirty="0" err="1"/>
              <a:t>гарантій</a:t>
            </a:r>
            <a:r>
              <a:rPr lang="ru-RU" dirty="0"/>
              <a:t> і поручительств та </a:t>
            </a:r>
            <a:r>
              <a:rPr lang="ru-RU" dirty="0" err="1"/>
              <a:t>інших</a:t>
            </a:r>
            <a:r>
              <a:rPr lang="ru-RU" dirty="0"/>
              <a:t> </a:t>
            </a:r>
            <a:r>
              <a:rPr lang="ru-RU" dirty="0" err="1"/>
              <a:t>зобов’язань</a:t>
            </a:r>
            <a:r>
              <a:rPr lang="ru-RU" dirty="0"/>
              <a:t> </a:t>
            </a:r>
            <a:r>
              <a:rPr lang="ru-RU" dirty="0" err="1"/>
              <a:t>від</a:t>
            </a:r>
            <a:r>
              <a:rPr lang="ru-RU" dirty="0"/>
              <a:t> </a:t>
            </a:r>
            <a:r>
              <a:rPr lang="ru-RU" dirty="0" err="1"/>
              <a:t>третіх</a:t>
            </a:r>
            <a:r>
              <a:rPr lang="ru-RU" dirty="0"/>
              <a:t> </a:t>
            </a:r>
            <a:r>
              <a:rPr lang="ru-RU" dirty="0" err="1"/>
              <a:t>осіб</a:t>
            </a:r>
            <a:r>
              <a:rPr lang="ru-RU" dirty="0"/>
              <a:t>, </a:t>
            </a:r>
            <a:r>
              <a:rPr lang="ru-RU" dirty="0" err="1"/>
              <a:t>які</a:t>
            </a:r>
            <a:r>
              <a:rPr lang="ru-RU" dirty="0"/>
              <a:t> </a:t>
            </a:r>
            <a:r>
              <a:rPr lang="ru-RU" dirty="0" err="1"/>
              <a:t>передбачають</a:t>
            </a:r>
            <a:r>
              <a:rPr lang="ru-RU" dirty="0"/>
              <a:t> </a:t>
            </a:r>
            <a:r>
              <a:rPr lang="ru-RU" dirty="0" err="1"/>
              <a:t>їх</a:t>
            </a:r>
            <a:r>
              <a:rPr lang="ru-RU" dirty="0"/>
              <a:t> </a:t>
            </a:r>
            <a:r>
              <a:rPr lang="ru-RU" dirty="0" err="1"/>
              <a:t>виконання</a:t>
            </a:r>
            <a:r>
              <a:rPr lang="ru-RU" dirty="0"/>
              <a:t> у </a:t>
            </a:r>
            <a:r>
              <a:rPr lang="ru-RU" dirty="0" err="1"/>
              <a:t>грошовій</a:t>
            </a:r>
            <a:r>
              <a:rPr lang="ru-RU" dirty="0"/>
              <a:t> </a:t>
            </a:r>
            <a:r>
              <a:rPr lang="ru-RU" dirty="0" err="1"/>
              <a:t>формі</a:t>
            </a:r>
            <a:r>
              <a:rPr lang="ru-RU" dirty="0"/>
              <a:t>; </a:t>
            </a:r>
          </a:p>
          <a:p>
            <a:r>
              <a:rPr lang="ru-RU" dirty="0" err="1"/>
              <a:t>придбання</a:t>
            </a:r>
            <a:r>
              <a:rPr lang="ru-RU" dirty="0"/>
              <a:t> права </a:t>
            </a:r>
            <a:r>
              <a:rPr lang="ru-RU" dirty="0" err="1"/>
              <a:t>вимоги</a:t>
            </a:r>
            <a:r>
              <a:rPr lang="ru-RU" dirty="0"/>
              <a:t> на </a:t>
            </a:r>
            <a:r>
              <a:rPr lang="ru-RU" dirty="0" err="1"/>
              <a:t>виконання</a:t>
            </a:r>
            <a:r>
              <a:rPr lang="ru-RU" dirty="0"/>
              <a:t> </a:t>
            </a:r>
            <a:r>
              <a:rPr lang="ru-RU" dirty="0" err="1"/>
              <a:t>зобов’язань</a:t>
            </a:r>
            <a:r>
              <a:rPr lang="ru-RU" dirty="0"/>
              <a:t> у </a:t>
            </a:r>
            <a:r>
              <a:rPr lang="ru-RU" dirty="0" err="1"/>
              <a:t>грошовій</a:t>
            </a:r>
            <a:r>
              <a:rPr lang="ru-RU" dirty="0"/>
              <a:t> </a:t>
            </a:r>
            <a:r>
              <a:rPr lang="ru-RU" dirty="0" err="1"/>
              <a:t>формі</a:t>
            </a:r>
            <a:r>
              <a:rPr lang="ru-RU" dirty="0"/>
              <a:t> за </a:t>
            </a:r>
            <a:r>
              <a:rPr lang="ru-RU" dirty="0" err="1"/>
              <a:t>поставлені</a:t>
            </a:r>
            <a:r>
              <a:rPr lang="ru-RU" dirty="0"/>
              <a:t> </a:t>
            </a:r>
            <a:r>
              <a:rPr lang="ru-RU" dirty="0" err="1"/>
              <a:t>товари</a:t>
            </a:r>
            <a:r>
              <a:rPr lang="ru-RU" dirty="0"/>
              <a:t> </a:t>
            </a:r>
            <a:r>
              <a:rPr lang="ru-RU" dirty="0" err="1"/>
              <a:t>чи</a:t>
            </a:r>
            <a:r>
              <a:rPr lang="ru-RU" dirty="0"/>
              <a:t> </a:t>
            </a:r>
            <a:r>
              <a:rPr lang="ru-RU" dirty="0" err="1"/>
              <a:t>надані</a:t>
            </a:r>
            <a:r>
              <a:rPr lang="ru-RU" dirty="0"/>
              <a:t> </a:t>
            </a:r>
            <a:r>
              <a:rPr lang="ru-RU" dirty="0" err="1"/>
              <a:t>послуги</a:t>
            </a:r>
            <a:r>
              <a:rPr lang="ru-RU" dirty="0"/>
              <a:t>, </a:t>
            </a:r>
            <a:r>
              <a:rPr lang="ru-RU" dirty="0" err="1"/>
              <a:t>приймаючи</a:t>
            </a:r>
            <a:r>
              <a:rPr lang="ru-RU" dirty="0"/>
              <a:t> на себе </a:t>
            </a:r>
            <a:r>
              <a:rPr lang="ru-RU" dirty="0" err="1"/>
              <a:t>ризик</a:t>
            </a:r>
            <a:r>
              <a:rPr lang="ru-RU" dirty="0"/>
              <a:t> </a:t>
            </a:r>
            <a:r>
              <a:rPr lang="ru-RU" dirty="0" err="1"/>
              <a:t>виконання</a:t>
            </a:r>
            <a:r>
              <a:rPr lang="ru-RU" dirty="0"/>
              <a:t> таких </a:t>
            </a:r>
            <a:r>
              <a:rPr lang="ru-RU" dirty="0" err="1"/>
              <a:t>вимог</a:t>
            </a:r>
            <a:r>
              <a:rPr lang="ru-RU" dirty="0"/>
              <a:t> та </a:t>
            </a:r>
            <a:r>
              <a:rPr lang="ru-RU" dirty="0" err="1"/>
              <a:t>прийом</a:t>
            </a:r>
            <a:r>
              <a:rPr lang="ru-RU" dirty="0"/>
              <a:t> </a:t>
            </a:r>
            <a:r>
              <a:rPr lang="ru-RU" dirty="0" err="1"/>
              <a:t>платежів</a:t>
            </a:r>
            <a:r>
              <a:rPr lang="ru-RU" dirty="0"/>
              <a:t> (факторинг); </a:t>
            </a:r>
          </a:p>
          <a:p>
            <a:r>
              <a:rPr lang="ru-RU" dirty="0" err="1"/>
              <a:t>лізинг</a:t>
            </a:r>
            <a:r>
              <a:rPr lang="ru-RU" dirty="0"/>
              <a:t>. </a:t>
            </a:r>
          </a:p>
          <a:p>
            <a:endParaRPr lang="ru-RU" dirty="0"/>
          </a:p>
        </p:txBody>
      </p:sp>
    </p:spTree>
    <p:extLst>
      <p:ext uri="{BB962C8B-B14F-4D97-AF65-F5344CB8AC3E}">
        <p14:creationId xmlns:p14="http://schemas.microsoft.com/office/powerpoint/2010/main" val="498404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917042" cy="6045959"/>
          </a:xfrm>
        </p:spPr>
        <p:txBody>
          <a:bodyPr>
            <a:normAutofit lnSpcReduction="10000"/>
          </a:bodyPr>
          <a:lstStyle/>
          <a:p>
            <a:pPr marL="0" indent="0">
              <a:buNone/>
            </a:pPr>
            <a:r>
              <a:rPr lang="ru-RU" dirty="0" err="1"/>
              <a:t>Основну</a:t>
            </a:r>
            <a:r>
              <a:rPr lang="ru-RU" dirty="0"/>
              <a:t> </a:t>
            </a:r>
            <a:r>
              <a:rPr lang="ru-RU" dirty="0" err="1"/>
              <a:t>частку</a:t>
            </a:r>
            <a:r>
              <a:rPr lang="ru-RU" dirty="0"/>
              <a:t> в активах </a:t>
            </a:r>
            <a:r>
              <a:rPr lang="ru-RU" dirty="0" err="1"/>
              <a:t>комерційних</a:t>
            </a:r>
            <a:r>
              <a:rPr lang="ru-RU" dirty="0"/>
              <a:t> </a:t>
            </a:r>
            <a:r>
              <a:rPr lang="ru-RU" dirty="0" err="1"/>
              <a:t>банків</a:t>
            </a:r>
            <a:r>
              <a:rPr lang="ru-RU" dirty="0"/>
              <a:t> </a:t>
            </a:r>
            <a:r>
              <a:rPr lang="ru-RU" dirty="0" err="1"/>
              <a:t>займає</a:t>
            </a:r>
            <a:r>
              <a:rPr lang="ru-RU" dirty="0"/>
              <a:t> </a:t>
            </a:r>
            <a:r>
              <a:rPr lang="ru-RU" dirty="0" err="1" smtClean="0"/>
              <a:t>кредитування</a:t>
            </a:r>
            <a:r>
              <a:rPr lang="ru-RU" dirty="0" smtClean="0"/>
              <a:t>. </a:t>
            </a:r>
            <a:r>
              <a:rPr lang="ru-RU" dirty="0" err="1" smtClean="0"/>
              <a:t>Надання</a:t>
            </a:r>
            <a:r>
              <a:rPr lang="ru-RU" dirty="0" smtClean="0"/>
              <a:t> </a:t>
            </a:r>
            <a:r>
              <a:rPr lang="ru-RU" dirty="0" err="1"/>
              <a:t>позичок</a:t>
            </a:r>
            <a:r>
              <a:rPr lang="ru-RU" dirty="0"/>
              <a:t> як </a:t>
            </a:r>
            <a:r>
              <a:rPr lang="ru-RU" dirty="0" err="1"/>
              <a:t>основний</a:t>
            </a:r>
            <a:r>
              <a:rPr lang="ru-RU" dirty="0"/>
              <a:t> вид </a:t>
            </a:r>
            <a:r>
              <a:rPr lang="ru-RU" dirty="0" err="1"/>
              <a:t>активних</a:t>
            </a:r>
            <a:r>
              <a:rPr lang="ru-RU" dirty="0"/>
              <a:t> </a:t>
            </a:r>
            <a:r>
              <a:rPr lang="ru-RU" dirty="0" err="1"/>
              <a:t>операцій</a:t>
            </a:r>
            <a:r>
              <a:rPr lang="ru-RU" dirty="0"/>
              <a:t> </a:t>
            </a:r>
            <a:r>
              <a:rPr lang="ru-RU" dirty="0" err="1"/>
              <a:t>комерційних</a:t>
            </a:r>
            <a:r>
              <a:rPr lang="ru-RU" dirty="0"/>
              <a:t> </a:t>
            </a:r>
            <a:r>
              <a:rPr lang="ru-RU" dirty="0" err="1" smtClean="0"/>
              <a:t>банків</a:t>
            </a:r>
            <a:r>
              <a:rPr lang="ru-RU" dirty="0"/>
              <a:t> </a:t>
            </a:r>
            <a:r>
              <a:rPr lang="ru-RU" dirty="0" err="1" smtClean="0"/>
              <a:t>може</a:t>
            </a:r>
            <a:r>
              <a:rPr lang="ru-RU" dirty="0" smtClean="0"/>
              <a:t> </a:t>
            </a:r>
            <a:r>
              <a:rPr lang="ru-RU" dirty="0"/>
              <a:t>бути </a:t>
            </a:r>
            <a:r>
              <a:rPr lang="ru-RU" dirty="0" err="1"/>
              <a:t>здійснене</a:t>
            </a:r>
            <a:r>
              <a:rPr lang="ru-RU" dirty="0"/>
              <a:t> у </a:t>
            </a:r>
            <a:r>
              <a:rPr lang="ru-RU" dirty="0" err="1"/>
              <a:t>вигляді</a:t>
            </a:r>
            <a:r>
              <a:rPr lang="ru-RU" dirty="0"/>
              <a:t> таких </a:t>
            </a:r>
            <a:r>
              <a:rPr lang="ru-RU" dirty="0" err="1"/>
              <a:t>основних</a:t>
            </a:r>
            <a:r>
              <a:rPr lang="ru-RU" dirty="0"/>
              <a:t> форм </a:t>
            </a:r>
            <a:r>
              <a:rPr lang="ru-RU" dirty="0" err="1"/>
              <a:t>банківських</a:t>
            </a:r>
            <a:r>
              <a:rPr lang="ru-RU" dirty="0"/>
              <a:t> </a:t>
            </a:r>
            <a:r>
              <a:rPr lang="ru-RU" dirty="0" err="1"/>
              <a:t>кредитів</a:t>
            </a:r>
            <a:r>
              <a:rPr lang="ru-RU" dirty="0"/>
              <a:t>:</a:t>
            </a:r>
          </a:p>
          <a:p>
            <a:r>
              <a:rPr lang="ru-RU" dirty="0" err="1" smtClean="0"/>
              <a:t>окремі</a:t>
            </a:r>
            <a:r>
              <a:rPr lang="ru-RU" dirty="0" smtClean="0"/>
              <a:t> </a:t>
            </a:r>
            <a:r>
              <a:rPr lang="ru-RU" dirty="0" err="1"/>
              <a:t>цільові</a:t>
            </a:r>
            <a:r>
              <a:rPr lang="ru-RU" dirty="0"/>
              <a:t> </a:t>
            </a:r>
            <a:r>
              <a:rPr lang="ru-RU" dirty="0" err="1"/>
              <a:t>кредити</a:t>
            </a:r>
            <a:r>
              <a:rPr lang="ru-RU" dirty="0"/>
              <a:t>, </a:t>
            </a:r>
            <a:r>
              <a:rPr lang="ru-RU" dirty="0" err="1"/>
              <a:t>що</a:t>
            </a:r>
            <a:r>
              <a:rPr lang="ru-RU" dirty="0"/>
              <a:t> </a:t>
            </a:r>
            <a:r>
              <a:rPr lang="ru-RU" dirty="0" err="1"/>
              <a:t>мають</a:t>
            </a:r>
            <a:r>
              <a:rPr lang="ru-RU" dirty="0"/>
              <a:t> </a:t>
            </a:r>
            <a:r>
              <a:rPr lang="ru-RU" dirty="0" err="1"/>
              <a:t>разовий</a:t>
            </a:r>
            <a:r>
              <a:rPr lang="ru-RU" dirty="0"/>
              <a:t> характер </a:t>
            </a:r>
            <a:r>
              <a:rPr lang="ru-RU" dirty="0" smtClean="0"/>
              <a:t>і </a:t>
            </a:r>
            <a:r>
              <a:rPr lang="ru-RU" dirty="0" err="1" smtClean="0"/>
              <a:t>призначені</a:t>
            </a:r>
            <a:r>
              <a:rPr lang="ru-RU" dirty="0" smtClean="0"/>
              <a:t> </a:t>
            </a:r>
            <a:r>
              <a:rPr lang="ru-RU" dirty="0"/>
              <a:t>на </a:t>
            </a:r>
            <a:r>
              <a:rPr lang="ru-RU" dirty="0" err="1"/>
              <a:t>конкретні</a:t>
            </a:r>
            <a:r>
              <a:rPr lang="ru-RU" dirty="0"/>
              <a:t> </a:t>
            </a:r>
            <a:r>
              <a:rPr lang="ru-RU" dirty="0" err="1"/>
              <a:t>господарські</a:t>
            </a:r>
            <a:r>
              <a:rPr lang="ru-RU" dirty="0"/>
              <a:t> </a:t>
            </a:r>
            <a:r>
              <a:rPr lang="ru-RU" dirty="0" err="1"/>
              <a:t>операції</a:t>
            </a:r>
            <a:r>
              <a:rPr lang="ru-RU" dirty="0" smtClean="0"/>
              <a:t>;</a:t>
            </a:r>
          </a:p>
          <a:p>
            <a:r>
              <a:rPr lang="ru-RU" dirty="0" err="1" smtClean="0"/>
              <a:t>кредитна</a:t>
            </a:r>
            <a:r>
              <a:rPr lang="ru-RU" dirty="0" smtClean="0"/>
              <a:t> </a:t>
            </a:r>
            <a:r>
              <a:rPr lang="ru-RU" dirty="0" err="1"/>
              <a:t>лінія</a:t>
            </a:r>
            <a:r>
              <a:rPr lang="ru-RU" dirty="0"/>
              <a:t>, </a:t>
            </a:r>
            <a:r>
              <a:rPr lang="ru-RU" dirty="0" err="1"/>
              <a:t>що</a:t>
            </a:r>
            <a:r>
              <a:rPr lang="ru-RU" dirty="0"/>
              <a:t> </a:t>
            </a:r>
            <a:r>
              <a:rPr lang="ru-RU" dirty="0" err="1"/>
              <a:t>передбачає</a:t>
            </a:r>
            <a:r>
              <a:rPr lang="ru-RU" dirty="0"/>
              <a:t> </a:t>
            </a:r>
            <a:r>
              <a:rPr lang="ru-RU" dirty="0" err="1"/>
              <a:t>надання</a:t>
            </a:r>
            <a:r>
              <a:rPr lang="ru-RU" dirty="0"/>
              <a:t> </a:t>
            </a:r>
            <a:r>
              <a:rPr lang="ru-RU" dirty="0" err="1"/>
              <a:t>кредитів</a:t>
            </a:r>
            <a:r>
              <a:rPr lang="ru-RU" dirty="0"/>
              <a:t> </a:t>
            </a:r>
            <a:r>
              <a:rPr lang="ru-RU" dirty="0" err="1" smtClean="0"/>
              <a:t>протягом</a:t>
            </a:r>
            <a:r>
              <a:rPr lang="ru-RU" dirty="0"/>
              <a:t> </a:t>
            </a:r>
            <a:r>
              <a:rPr lang="ru-RU" dirty="0" err="1" smtClean="0"/>
              <a:t>певного</a:t>
            </a:r>
            <a:r>
              <a:rPr lang="ru-RU" dirty="0" smtClean="0"/>
              <a:t> </a:t>
            </a:r>
            <a:r>
              <a:rPr lang="ru-RU" dirty="0" err="1"/>
              <a:t>періоду</a:t>
            </a:r>
            <a:r>
              <a:rPr lang="ru-RU" dirty="0"/>
              <a:t> часу в межах </a:t>
            </a:r>
            <a:r>
              <a:rPr lang="ru-RU" dirty="0" err="1"/>
              <a:t>заздалегідь</a:t>
            </a:r>
            <a:r>
              <a:rPr lang="ru-RU" dirty="0"/>
              <a:t> </a:t>
            </a:r>
            <a:r>
              <a:rPr lang="ru-RU" dirty="0" err="1"/>
              <a:t>встановленого</a:t>
            </a:r>
            <a:r>
              <a:rPr lang="ru-RU" dirty="0"/>
              <a:t> </a:t>
            </a:r>
            <a:r>
              <a:rPr lang="ru-RU" dirty="0" err="1"/>
              <a:t>ліміту</a:t>
            </a:r>
            <a:r>
              <a:rPr lang="ru-RU" dirty="0"/>
              <a:t>;</a:t>
            </a:r>
          </a:p>
          <a:p>
            <a:r>
              <a:rPr lang="ru-RU" dirty="0" err="1" smtClean="0"/>
              <a:t>контокорентний</a:t>
            </a:r>
            <a:r>
              <a:rPr lang="ru-RU" dirty="0" smtClean="0"/>
              <a:t> </a:t>
            </a:r>
            <a:r>
              <a:rPr lang="ru-RU" dirty="0"/>
              <a:t>кредит, </a:t>
            </a:r>
            <a:r>
              <a:rPr lang="ru-RU" dirty="0" err="1"/>
              <a:t>що</a:t>
            </a:r>
            <a:r>
              <a:rPr lang="ru-RU" dirty="0"/>
              <a:t> </a:t>
            </a:r>
            <a:r>
              <a:rPr lang="ru-RU" dirty="0" err="1"/>
              <a:t>надається</a:t>
            </a:r>
            <a:r>
              <a:rPr lang="ru-RU" dirty="0"/>
              <a:t> з </a:t>
            </a:r>
            <a:r>
              <a:rPr lang="ru-RU" dirty="0" err="1"/>
              <a:t>єдиного</a:t>
            </a:r>
            <a:r>
              <a:rPr lang="ru-RU" dirty="0"/>
              <a:t> </a:t>
            </a:r>
            <a:r>
              <a:rPr lang="ru-RU" dirty="0" smtClean="0"/>
              <a:t>кредитно-</a:t>
            </a:r>
            <a:r>
              <a:rPr lang="ru-RU" dirty="0" err="1" smtClean="0"/>
              <a:t>розрахункового</a:t>
            </a:r>
            <a:r>
              <a:rPr lang="ru-RU" dirty="0" smtClean="0"/>
              <a:t> </a:t>
            </a:r>
            <a:r>
              <a:rPr lang="ru-RU" dirty="0" err="1"/>
              <a:t>рахунка</a:t>
            </a:r>
            <a:r>
              <a:rPr lang="ru-RU" dirty="0"/>
              <a:t> у </a:t>
            </a:r>
            <a:r>
              <a:rPr lang="ru-RU" dirty="0" err="1"/>
              <a:t>разі</a:t>
            </a:r>
            <a:r>
              <a:rPr lang="ru-RU" dirty="0"/>
              <a:t> </a:t>
            </a:r>
            <a:r>
              <a:rPr lang="ru-RU" dirty="0" err="1"/>
              <a:t>розриву</a:t>
            </a:r>
            <a:r>
              <a:rPr lang="ru-RU" dirty="0"/>
              <a:t> в </a:t>
            </a:r>
            <a:r>
              <a:rPr lang="ru-RU" dirty="0" err="1"/>
              <a:t>платіжному</a:t>
            </a:r>
            <a:r>
              <a:rPr lang="ru-RU" dirty="0"/>
              <a:t> </a:t>
            </a:r>
            <a:r>
              <a:rPr lang="ru-RU" dirty="0" err="1"/>
              <a:t>обороті</a:t>
            </a:r>
            <a:r>
              <a:rPr lang="ru-RU" dirty="0"/>
              <a:t> </a:t>
            </a:r>
            <a:r>
              <a:rPr lang="ru-RU" dirty="0" err="1"/>
              <a:t>клієнта</a:t>
            </a:r>
            <a:r>
              <a:rPr lang="ru-RU" dirty="0"/>
              <a:t>;</a:t>
            </a:r>
          </a:p>
          <a:p>
            <a:r>
              <a:rPr lang="ru-RU" dirty="0" smtClean="0"/>
              <a:t>кредит </a:t>
            </a:r>
            <a:r>
              <a:rPr lang="ru-RU" dirty="0"/>
              <a:t>за овердрафтом, при </a:t>
            </a:r>
            <a:r>
              <a:rPr lang="ru-RU" dirty="0" err="1"/>
              <a:t>якому</a:t>
            </a:r>
            <a:r>
              <a:rPr lang="ru-RU" dirty="0"/>
              <a:t> в </a:t>
            </a:r>
            <a:r>
              <a:rPr lang="ru-RU" dirty="0" err="1"/>
              <a:t>разі</a:t>
            </a:r>
            <a:r>
              <a:rPr lang="ru-RU" dirty="0"/>
              <a:t> </a:t>
            </a:r>
            <a:r>
              <a:rPr lang="ru-RU" dirty="0" err="1"/>
              <a:t>виникнення</a:t>
            </a:r>
            <a:r>
              <a:rPr lang="ru-RU" dirty="0"/>
              <a:t> в </a:t>
            </a:r>
            <a:r>
              <a:rPr lang="ru-RU" dirty="0" err="1" smtClean="0"/>
              <a:t>клієнта</a:t>
            </a:r>
            <a:r>
              <a:rPr lang="ru-RU" dirty="0"/>
              <a:t> </a:t>
            </a:r>
            <a:r>
              <a:rPr lang="ru-RU" dirty="0" smtClean="0"/>
              <a:t>потреби</a:t>
            </a:r>
            <a:r>
              <a:rPr lang="ru-RU" dirty="0"/>
              <a:t>, банком </a:t>
            </a:r>
            <a:r>
              <a:rPr lang="ru-RU" dirty="0" err="1"/>
              <a:t>допускається</a:t>
            </a:r>
            <a:r>
              <a:rPr lang="ru-RU" dirty="0"/>
              <a:t> </a:t>
            </a:r>
            <a:r>
              <a:rPr lang="ru-RU" dirty="0" err="1"/>
              <a:t>наявність</a:t>
            </a:r>
            <a:r>
              <a:rPr lang="ru-RU" dirty="0"/>
              <a:t> дебетового сальдо </a:t>
            </a:r>
            <a:r>
              <a:rPr lang="ru-RU" dirty="0" smtClean="0"/>
              <a:t>на поточному </a:t>
            </a:r>
            <a:r>
              <a:rPr lang="ru-RU" dirty="0" err="1"/>
              <a:t>рахунку</a:t>
            </a:r>
            <a:r>
              <a:rPr lang="ru-RU" dirty="0"/>
              <a:t>;</a:t>
            </a:r>
          </a:p>
          <a:p>
            <a:r>
              <a:rPr lang="ru-RU" dirty="0" err="1" smtClean="0"/>
              <a:t>операції</a:t>
            </a:r>
            <a:r>
              <a:rPr lang="ru-RU" dirty="0" smtClean="0"/>
              <a:t> </a:t>
            </a:r>
            <a:r>
              <a:rPr lang="ru-RU" dirty="0"/>
              <a:t>РЕПО – </a:t>
            </a:r>
            <a:r>
              <a:rPr lang="ru-RU" dirty="0" err="1"/>
              <a:t>придбання</a:t>
            </a:r>
            <a:r>
              <a:rPr lang="ru-RU" dirty="0"/>
              <a:t> у </a:t>
            </a:r>
            <a:r>
              <a:rPr lang="ru-RU" dirty="0" err="1"/>
              <a:t>клієнта</a:t>
            </a:r>
            <a:r>
              <a:rPr lang="ru-RU" dirty="0"/>
              <a:t> </a:t>
            </a:r>
            <a:r>
              <a:rPr lang="ru-RU" dirty="0" err="1"/>
              <a:t>цінних</a:t>
            </a:r>
            <a:r>
              <a:rPr lang="ru-RU" dirty="0"/>
              <a:t> </a:t>
            </a:r>
            <a:r>
              <a:rPr lang="ru-RU" dirty="0" err="1"/>
              <a:t>паперів</a:t>
            </a:r>
            <a:r>
              <a:rPr lang="ru-RU" dirty="0"/>
              <a:t> </a:t>
            </a:r>
            <a:r>
              <a:rPr lang="ru-RU" dirty="0" smtClean="0"/>
              <a:t>з </a:t>
            </a:r>
            <a:r>
              <a:rPr lang="ru-RU" dirty="0" err="1" smtClean="0"/>
              <a:t>обов’язковим</a:t>
            </a:r>
            <a:r>
              <a:rPr lang="ru-RU" dirty="0" smtClean="0"/>
              <a:t> </a:t>
            </a:r>
            <a:r>
              <a:rPr lang="ru-RU" dirty="0" err="1"/>
              <a:t>їхнім</a:t>
            </a:r>
            <a:r>
              <a:rPr lang="ru-RU" dirty="0"/>
              <a:t> </a:t>
            </a:r>
            <a:r>
              <a:rPr lang="ru-RU" dirty="0" err="1"/>
              <a:t>зворотним</a:t>
            </a:r>
            <a:r>
              <a:rPr lang="ru-RU" dirty="0"/>
              <a:t> </a:t>
            </a:r>
            <a:r>
              <a:rPr lang="ru-RU" dirty="0" err="1"/>
              <a:t>викупом</a:t>
            </a:r>
            <a:r>
              <a:rPr lang="ru-RU" dirty="0"/>
              <a:t>;</a:t>
            </a:r>
          </a:p>
          <a:p>
            <a:r>
              <a:rPr lang="ru-RU" dirty="0" err="1" smtClean="0"/>
              <a:t>врахування</a:t>
            </a:r>
            <a:r>
              <a:rPr lang="ru-RU" dirty="0" smtClean="0"/>
              <a:t> </a:t>
            </a:r>
            <a:r>
              <a:rPr lang="ru-RU" dirty="0"/>
              <a:t>(</a:t>
            </a:r>
            <a:r>
              <a:rPr lang="ru-RU" dirty="0" err="1"/>
              <a:t>дисконтування</a:t>
            </a:r>
            <a:r>
              <a:rPr lang="ru-RU" dirty="0"/>
              <a:t>) </a:t>
            </a:r>
            <a:r>
              <a:rPr lang="ru-RU" dirty="0" err="1"/>
              <a:t>векселів</a:t>
            </a:r>
            <a:r>
              <a:rPr lang="ru-RU" dirty="0"/>
              <a:t> – </a:t>
            </a:r>
            <a:r>
              <a:rPr lang="ru-RU" dirty="0" err="1"/>
              <a:t>дострокова</a:t>
            </a:r>
            <a:r>
              <a:rPr lang="ru-RU" dirty="0"/>
              <a:t> </a:t>
            </a:r>
            <a:r>
              <a:rPr lang="ru-RU" dirty="0" smtClean="0"/>
              <a:t>оплата держателю </a:t>
            </a:r>
            <a:r>
              <a:rPr lang="ru-RU" dirty="0"/>
              <a:t>векселя </a:t>
            </a:r>
            <a:r>
              <a:rPr lang="ru-RU" dirty="0" err="1"/>
              <a:t>належної</a:t>
            </a:r>
            <a:r>
              <a:rPr lang="ru-RU" dirty="0"/>
              <a:t> за </a:t>
            </a:r>
            <a:r>
              <a:rPr lang="ru-RU" dirty="0" err="1"/>
              <a:t>цим</a:t>
            </a:r>
            <a:r>
              <a:rPr lang="ru-RU" dirty="0"/>
              <a:t> векселем </a:t>
            </a:r>
            <a:r>
              <a:rPr lang="ru-RU" dirty="0" err="1"/>
              <a:t>суми</a:t>
            </a:r>
            <a:r>
              <a:rPr lang="ru-RU" dirty="0"/>
              <a:t> боргу з </a:t>
            </a:r>
            <a:r>
              <a:rPr lang="ru-RU" dirty="0" err="1" smtClean="0"/>
              <a:t>подальшим</a:t>
            </a:r>
            <a:r>
              <a:rPr lang="ru-RU" dirty="0"/>
              <a:t> </a:t>
            </a:r>
            <a:r>
              <a:rPr lang="ru-RU" dirty="0" err="1" smtClean="0"/>
              <a:t>її</a:t>
            </a:r>
            <a:r>
              <a:rPr lang="ru-RU" dirty="0" smtClean="0"/>
              <a:t> </a:t>
            </a:r>
            <a:r>
              <a:rPr lang="ru-RU" dirty="0" err="1"/>
              <a:t>стягненням</a:t>
            </a:r>
            <a:r>
              <a:rPr lang="ru-RU" dirty="0"/>
              <a:t> з </a:t>
            </a:r>
            <a:r>
              <a:rPr lang="ru-RU" dirty="0" err="1"/>
              <a:t>боржника</a:t>
            </a:r>
            <a:r>
              <a:rPr lang="ru-RU" dirty="0"/>
              <a:t>;</a:t>
            </a:r>
          </a:p>
          <a:p>
            <a:r>
              <a:rPr lang="ru-RU" dirty="0" err="1" smtClean="0"/>
              <a:t>іпотечний</a:t>
            </a:r>
            <a:r>
              <a:rPr lang="ru-RU" dirty="0" smtClean="0"/>
              <a:t> </a:t>
            </a:r>
            <a:r>
              <a:rPr lang="ru-RU" dirty="0"/>
              <a:t>кредит, </a:t>
            </a:r>
            <a:r>
              <a:rPr lang="ru-RU" dirty="0" err="1"/>
              <a:t>що</a:t>
            </a:r>
            <a:r>
              <a:rPr lang="ru-RU" dirty="0"/>
              <a:t> </a:t>
            </a:r>
            <a:r>
              <a:rPr lang="ru-RU" dirty="0" err="1"/>
              <a:t>надається</a:t>
            </a:r>
            <a:r>
              <a:rPr lang="ru-RU" dirty="0"/>
              <a:t> </a:t>
            </a:r>
            <a:r>
              <a:rPr lang="ru-RU" dirty="0" err="1"/>
              <a:t>під</a:t>
            </a:r>
            <a:r>
              <a:rPr lang="ru-RU" dirty="0"/>
              <a:t> заставу </a:t>
            </a:r>
            <a:r>
              <a:rPr lang="ru-RU" dirty="0" err="1"/>
              <a:t>нерухомого</a:t>
            </a:r>
            <a:r>
              <a:rPr lang="ru-RU" dirty="0"/>
              <a:t> майна;</a:t>
            </a:r>
          </a:p>
          <a:p>
            <a:r>
              <a:rPr lang="ru-RU" dirty="0" err="1" smtClean="0"/>
              <a:t>бланкові</a:t>
            </a:r>
            <a:r>
              <a:rPr lang="ru-RU" dirty="0" smtClean="0"/>
              <a:t> </a:t>
            </a:r>
            <a:r>
              <a:rPr lang="ru-RU" dirty="0" err="1"/>
              <a:t>кредити</a:t>
            </a:r>
            <a:r>
              <a:rPr lang="ru-RU" dirty="0"/>
              <a:t>, </a:t>
            </a:r>
            <a:r>
              <a:rPr lang="ru-RU" dirty="0" err="1"/>
              <a:t>що</a:t>
            </a:r>
            <a:r>
              <a:rPr lang="ru-RU" dirty="0"/>
              <a:t> </a:t>
            </a:r>
            <a:r>
              <a:rPr lang="ru-RU" dirty="0" err="1"/>
              <a:t>надаються</a:t>
            </a:r>
            <a:r>
              <a:rPr lang="ru-RU" dirty="0"/>
              <a:t> без </a:t>
            </a:r>
            <a:r>
              <a:rPr lang="ru-RU" dirty="0" err="1"/>
              <a:t>забезпечення</a:t>
            </a:r>
            <a:r>
              <a:rPr lang="ru-RU" dirty="0"/>
              <a:t>;</a:t>
            </a:r>
          </a:p>
          <a:p>
            <a:r>
              <a:rPr lang="ru-RU" dirty="0" err="1" smtClean="0"/>
              <a:t>споживчі</a:t>
            </a:r>
            <a:r>
              <a:rPr lang="ru-RU" dirty="0" smtClean="0"/>
              <a:t> </a:t>
            </a:r>
            <a:r>
              <a:rPr lang="ru-RU" dirty="0" err="1"/>
              <a:t>кредити</a:t>
            </a:r>
            <a:r>
              <a:rPr lang="ru-RU" dirty="0"/>
              <a:t>, </a:t>
            </a:r>
            <a:r>
              <a:rPr lang="ru-RU" dirty="0" err="1"/>
              <a:t>що</a:t>
            </a:r>
            <a:r>
              <a:rPr lang="ru-RU" dirty="0"/>
              <a:t> </a:t>
            </a:r>
            <a:r>
              <a:rPr lang="ru-RU" dirty="0" err="1"/>
              <a:t>надаються</a:t>
            </a:r>
            <a:r>
              <a:rPr lang="ru-RU" dirty="0"/>
              <a:t> </a:t>
            </a:r>
            <a:r>
              <a:rPr lang="ru-RU" dirty="0" err="1"/>
              <a:t>населенню</a:t>
            </a:r>
            <a:r>
              <a:rPr lang="ru-RU" dirty="0"/>
              <a:t> на </a:t>
            </a:r>
            <a:r>
              <a:rPr lang="ru-RU" dirty="0" err="1" smtClean="0"/>
              <a:t>задоволення</a:t>
            </a:r>
            <a:r>
              <a:rPr lang="ru-RU" dirty="0"/>
              <a:t> </a:t>
            </a:r>
            <a:r>
              <a:rPr lang="ru-RU" dirty="0" err="1" smtClean="0"/>
              <a:t>споживчих</a:t>
            </a:r>
            <a:r>
              <a:rPr lang="ru-RU" dirty="0" smtClean="0"/>
              <a:t> </a:t>
            </a:r>
            <a:r>
              <a:rPr lang="ru-RU" dirty="0"/>
              <a:t>потреб.</a:t>
            </a:r>
            <a:endParaRPr lang="ru-RU" dirty="0"/>
          </a:p>
        </p:txBody>
      </p:sp>
    </p:spTree>
    <p:extLst>
      <p:ext uri="{BB962C8B-B14F-4D97-AF65-F5344CB8AC3E}">
        <p14:creationId xmlns:p14="http://schemas.microsoft.com/office/powerpoint/2010/main" val="3279992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326989327"/>
              </p:ext>
            </p:extLst>
          </p:nvPr>
        </p:nvGraphicFramePr>
        <p:xfrm>
          <a:off x="586853" y="646844"/>
          <a:ext cx="9321421" cy="5726113"/>
        </p:xfrm>
        <a:graphic>
          <a:graphicData uri="http://schemas.openxmlformats.org/drawingml/2006/table">
            <a:tbl>
              <a:tblPr firstRow="1" firstCol="1" bandRow="1">
                <a:tableStyleId>{5C22544A-7EE6-4342-B048-85BDC9FD1C3A}</a:tableStyleId>
              </a:tblPr>
              <a:tblGrid>
                <a:gridCol w="520411"/>
                <a:gridCol w="2363732"/>
                <a:gridCol w="6437278"/>
              </a:tblGrid>
              <a:tr h="959041">
                <a:tc>
                  <a:txBody>
                    <a:bodyPr/>
                    <a:lstStyle/>
                    <a:p>
                      <a:pPr algn="ctr">
                        <a:lnSpc>
                          <a:spcPct val="115000"/>
                        </a:lnSpc>
                        <a:spcAft>
                          <a:spcPts val="0"/>
                        </a:spcAft>
                      </a:pPr>
                      <a:r>
                        <a:rPr lang="uk-UA" sz="1600">
                          <a:effectLst/>
                        </a:rPr>
                        <a:t>№ з/п</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600">
                          <a:effectLst/>
                        </a:rPr>
                        <a:t>Принцип</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600">
                          <a:effectLst/>
                        </a:rPr>
                        <a:t>Характеристика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37370">
                <a:tc>
                  <a:txBody>
                    <a:bodyPr/>
                    <a:lstStyle/>
                    <a:p>
                      <a:pPr algn="ctr">
                        <a:lnSpc>
                          <a:spcPct val="115000"/>
                        </a:lnSpc>
                        <a:spcAft>
                          <a:spcPts val="0"/>
                        </a:spcAft>
                      </a:pPr>
                      <a:r>
                        <a:rPr lang="uk-UA" sz="1600">
                          <a:effectLst/>
                        </a:rPr>
                        <a:t>1</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600" dirty="0">
                          <a:effectLst/>
                        </a:rPr>
                        <a:t>2</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600">
                          <a:effectLst/>
                        </a:rPr>
                        <a:t>3</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715381">
                <a:tc>
                  <a:txBody>
                    <a:bodyPr/>
                    <a:lstStyle/>
                    <a:p>
                      <a:pPr algn="ctr">
                        <a:lnSpc>
                          <a:spcPct val="115000"/>
                        </a:lnSpc>
                        <a:spcAft>
                          <a:spcPts val="0"/>
                        </a:spcAft>
                      </a:pPr>
                      <a:r>
                        <a:rPr lang="uk-UA" sz="1600">
                          <a:effectLst/>
                        </a:rPr>
                        <a:t>1</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600">
                          <a:effectLst/>
                        </a:rPr>
                        <a:t>Цільове призначення позички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uk-UA" sz="1600">
                          <a:effectLst/>
                        </a:rPr>
                        <a:t>економічні суб’єкти, що виявили намір вступити в кредитні відносини, повинні заздалегідь чітко визначити, на яку ціль будуть використані позичені кошти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15381">
                <a:tc>
                  <a:txBody>
                    <a:bodyPr/>
                    <a:lstStyle/>
                    <a:p>
                      <a:pPr algn="ctr">
                        <a:lnSpc>
                          <a:spcPct val="115000"/>
                        </a:lnSpc>
                        <a:spcAft>
                          <a:spcPts val="0"/>
                        </a:spcAft>
                      </a:pPr>
                      <a:r>
                        <a:rPr lang="uk-UA" sz="1600">
                          <a:effectLst/>
                        </a:rPr>
                        <a:t>2</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600">
                          <a:effectLst/>
                        </a:rPr>
                        <a:t>Строковість передачі коштів кредитором позичальнику</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ru-RU" sz="1600">
                          <a:effectLst/>
                        </a:rPr>
                        <a:t>передбачає, що вільні кошти кредитора передаються позичальнику на чітко визначений строк, який сторони повинні узгодити в момент вступу в кредитні відносини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959041">
                <a:tc>
                  <a:txBody>
                    <a:bodyPr/>
                    <a:lstStyle/>
                    <a:p>
                      <a:pPr algn="ctr">
                        <a:lnSpc>
                          <a:spcPct val="115000"/>
                        </a:lnSpc>
                        <a:spcAft>
                          <a:spcPts val="0"/>
                        </a:spcAft>
                      </a:pPr>
                      <a:r>
                        <a:rPr lang="uk-UA" sz="1600">
                          <a:effectLst/>
                        </a:rPr>
                        <a:t>3</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600">
                          <a:effectLst/>
                        </a:rPr>
                        <a:t>Поверненість позичальником коштів кредитору в повному обсязі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ru-RU" sz="1600">
                          <a:effectLst/>
                        </a:rPr>
                        <a:t>означає, що позичальник повинен повернути кредитору весь обсяг одержаної в позичку вартості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15381">
                <a:tc>
                  <a:txBody>
                    <a:bodyPr/>
                    <a:lstStyle/>
                    <a:p>
                      <a:pPr algn="ctr">
                        <a:lnSpc>
                          <a:spcPct val="115000"/>
                        </a:lnSpc>
                        <a:spcAft>
                          <a:spcPts val="0"/>
                        </a:spcAft>
                      </a:pPr>
                      <a:r>
                        <a:rPr lang="uk-UA" sz="1600">
                          <a:effectLst/>
                        </a:rPr>
                        <a:t>4</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600">
                          <a:effectLst/>
                        </a:rPr>
                        <a:t>Забезпеченість позички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ru-RU" sz="1600">
                          <a:effectLst/>
                        </a:rPr>
                        <a:t>полягає в прийнятті кредитором при наданні позички додаткових заходів щодо гарантування повернення позички у визначені строки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15381">
                <a:tc>
                  <a:txBody>
                    <a:bodyPr/>
                    <a:lstStyle/>
                    <a:p>
                      <a:pPr algn="ctr">
                        <a:lnSpc>
                          <a:spcPct val="115000"/>
                        </a:lnSpc>
                        <a:spcAft>
                          <a:spcPts val="0"/>
                        </a:spcAft>
                      </a:pPr>
                      <a:r>
                        <a:rPr lang="uk-UA" sz="1600" dirty="0">
                          <a:effectLst/>
                        </a:rPr>
                        <a:t>5</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600">
                          <a:effectLst/>
                        </a:rPr>
                        <a:t>Платність користування позиченими коштами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ru-RU" sz="1600" dirty="0" err="1">
                          <a:effectLst/>
                        </a:rPr>
                        <a:t>полягає</a:t>
                      </a:r>
                      <a:r>
                        <a:rPr lang="ru-RU" sz="1600" dirty="0">
                          <a:effectLst/>
                        </a:rPr>
                        <a:t> в тому, </a:t>
                      </a:r>
                      <a:r>
                        <a:rPr lang="ru-RU" sz="1600" dirty="0" err="1">
                          <a:effectLst/>
                        </a:rPr>
                        <a:t>що</a:t>
                      </a:r>
                      <a:r>
                        <a:rPr lang="ru-RU" sz="1600" dirty="0">
                          <a:effectLst/>
                        </a:rPr>
                        <a:t> </a:t>
                      </a:r>
                      <a:r>
                        <a:rPr lang="ru-RU" sz="1600" dirty="0" err="1">
                          <a:effectLst/>
                        </a:rPr>
                        <a:t>позичальник</a:t>
                      </a:r>
                      <a:r>
                        <a:rPr lang="ru-RU" sz="1600" dirty="0">
                          <a:effectLst/>
                        </a:rPr>
                        <a:t> </a:t>
                      </a:r>
                      <a:r>
                        <a:rPr lang="ru-RU" sz="1600" dirty="0" err="1">
                          <a:effectLst/>
                        </a:rPr>
                        <a:t>повертає</a:t>
                      </a:r>
                      <a:r>
                        <a:rPr lang="ru-RU" sz="1600" dirty="0">
                          <a:effectLst/>
                        </a:rPr>
                        <a:t> кредитору не </a:t>
                      </a:r>
                      <a:r>
                        <a:rPr lang="ru-RU" sz="1600" dirty="0" err="1">
                          <a:effectLst/>
                        </a:rPr>
                        <a:t>тільки</a:t>
                      </a:r>
                      <a:r>
                        <a:rPr lang="ru-RU" sz="1600" dirty="0">
                          <a:effectLst/>
                        </a:rPr>
                        <a:t> </a:t>
                      </a:r>
                      <a:r>
                        <a:rPr lang="ru-RU" sz="1600" dirty="0" err="1">
                          <a:effectLst/>
                        </a:rPr>
                        <a:t>основну</a:t>
                      </a:r>
                      <a:r>
                        <a:rPr lang="ru-RU" sz="1600" dirty="0">
                          <a:effectLst/>
                        </a:rPr>
                        <a:t> суму боргу, а й </a:t>
                      </a:r>
                      <a:r>
                        <a:rPr lang="ru-RU" sz="1600" dirty="0" err="1">
                          <a:effectLst/>
                        </a:rPr>
                        <a:t>сплачує</a:t>
                      </a:r>
                      <a:r>
                        <a:rPr lang="ru-RU" sz="1600" dirty="0">
                          <a:effectLst/>
                        </a:rPr>
                        <a:t> </a:t>
                      </a:r>
                      <a:r>
                        <a:rPr lang="ru-RU" sz="1600" dirty="0" err="1">
                          <a:effectLst/>
                        </a:rPr>
                        <a:t>додаткові</a:t>
                      </a:r>
                      <a:r>
                        <a:rPr lang="ru-RU" sz="1600" dirty="0">
                          <a:effectLst/>
                        </a:rPr>
                        <a:t> </a:t>
                      </a:r>
                      <a:r>
                        <a:rPr lang="ru-RU" sz="1600" dirty="0" err="1">
                          <a:effectLst/>
                        </a:rPr>
                        <a:t>кошти</a:t>
                      </a:r>
                      <a:r>
                        <a:rPr lang="ru-RU" sz="1600" dirty="0">
                          <a:effectLst/>
                        </a:rPr>
                        <a:t> у </a:t>
                      </a:r>
                      <a:r>
                        <a:rPr lang="ru-RU" sz="1600" dirty="0" err="1">
                          <a:effectLst/>
                        </a:rPr>
                        <a:t>формі</a:t>
                      </a:r>
                      <a:r>
                        <a:rPr lang="ru-RU" sz="1600" dirty="0">
                          <a:effectLst/>
                        </a:rPr>
                        <a:t> процента</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Прямоугольник 5"/>
          <p:cNvSpPr/>
          <p:nvPr/>
        </p:nvSpPr>
        <p:spPr>
          <a:xfrm>
            <a:off x="2618523" y="139165"/>
            <a:ext cx="4689425" cy="410882"/>
          </a:xfrm>
          <a:prstGeom prst="rect">
            <a:avLst/>
          </a:prstGeom>
        </p:spPr>
        <p:txBody>
          <a:bodyPr wrap="none">
            <a:spAutoFit/>
          </a:bodyPr>
          <a:lstStyle/>
          <a:p>
            <a:pPr algn="ctr">
              <a:lnSpc>
                <a:spcPct val="115000"/>
              </a:lnSpc>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Принципи кредитування та їх характеристика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16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734609" y="627798"/>
            <a:ext cx="10289339" cy="5390866"/>
          </a:xfrm>
          <a:prstGeom prst="rect">
            <a:avLst/>
          </a:prstGeom>
        </p:spPr>
      </p:pic>
    </p:spTree>
    <p:extLst>
      <p:ext uri="{BB962C8B-B14F-4D97-AF65-F5344CB8AC3E}">
        <p14:creationId xmlns:p14="http://schemas.microsoft.com/office/powerpoint/2010/main" val="3330577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6"/>
          <p:cNvSpPr>
            <a:spLocks noChangeArrowheads="1"/>
          </p:cNvSpPr>
          <p:nvPr/>
        </p:nvSpPr>
        <p:spPr bwMode="auto">
          <a:xfrm>
            <a:off x="152400" y="152399"/>
            <a:ext cx="129806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34" name="Рисунок 33"/>
          <p:cNvPicPr>
            <a:picLocks noChangeAspect="1"/>
          </p:cNvPicPr>
          <p:nvPr/>
        </p:nvPicPr>
        <p:blipFill>
          <a:blip r:embed="rId2"/>
          <a:stretch>
            <a:fillRect/>
          </a:stretch>
        </p:blipFill>
        <p:spPr>
          <a:xfrm>
            <a:off x="982639" y="216250"/>
            <a:ext cx="9621671" cy="6148849"/>
          </a:xfrm>
          <a:prstGeom prst="rect">
            <a:avLst/>
          </a:prstGeom>
        </p:spPr>
      </p:pic>
    </p:spTree>
    <p:extLst>
      <p:ext uri="{BB962C8B-B14F-4D97-AF65-F5344CB8AC3E}">
        <p14:creationId xmlns:p14="http://schemas.microsoft.com/office/powerpoint/2010/main" val="1268904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259307"/>
            <a:ext cx="9872385" cy="6045959"/>
          </a:xfrm>
        </p:spPr>
        <p:txBody>
          <a:bodyPr>
            <a:normAutofit fontScale="92500" lnSpcReduction="20000"/>
          </a:bodyPr>
          <a:lstStyle/>
          <a:p>
            <a:pPr marL="0" indent="0">
              <a:buNone/>
            </a:pPr>
            <a:r>
              <a:rPr lang="uk-UA" i="1" dirty="0"/>
              <a:t>За забезпеченням: </a:t>
            </a:r>
            <a:endParaRPr lang="ru-RU" dirty="0"/>
          </a:p>
          <a:p>
            <a:r>
              <a:rPr lang="uk-UA" dirty="0"/>
              <a:t>а)</a:t>
            </a:r>
            <a:r>
              <a:rPr lang="en-US" dirty="0"/>
              <a:t> </a:t>
            </a:r>
            <a:r>
              <a:rPr lang="uk-UA" dirty="0"/>
              <a:t>забезпечені заставою (майном, майновими правами, цінними паперами); </a:t>
            </a:r>
            <a:endParaRPr lang="ru-RU" dirty="0"/>
          </a:p>
          <a:p>
            <a:r>
              <a:rPr lang="uk-UA" dirty="0"/>
              <a:t>б) гарантовані (банками, фінансами чи майном третьої особи); </a:t>
            </a:r>
            <a:endParaRPr lang="ru-RU" dirty="0"/>
          </a:p>
          <a:p>
            <a:r>
              <a:rPr lang="uk-UA" dirty="0"/>
              <a:t>в)</a:t>
            </a:r>
            <a:r>
              <a:rPr lang="en-US" dirty="0"/>
              <a:t> </a:t>
            </a:r>
            <a:r>
              <a:rPr lang="uk-UA" dirty="0"/>
              <a:t>з іншим забезпеченням (поручительство, свідоцтво страхової організації);</a:t>
            </a:r>
            <a:endParaRPr lang="ru-RU" dirty="0"/>
          </a:p>
          <a:p>
            <a:r>
              <a:rPr lang="uk-UA" dirty="0"/>
              <a:t>г) незабезпечені (бланкові).</a:t>
            </a:r>
            <a:endParaRPr lang="ru-RU" dirty="0"/>
          </a:p>
          <a:p>
            <a:pPr marL="0" indent="0">
              <a:buNone/>
            </a:pPr>
            <a:r>
              <a:rPr lang="uk-UA" dirty="0"/>
              <a:t>Комерційний банк може надавати </a:t>
            </a:r>
            <a:r>
              <a:rPr lang="uk-UA" i="1" dirty="0"/>
              <a:t>бланковий</a:t>
            </a:r>
            <a:r>
              <a:rPr lang="uk-UA" dirty="0"/>
              <a:t> кредит тільки в межах наявних власних коштів (без застави майна чи інших видів забезпечення – тільки під зобов’язання повернути кредит) із застосуванням підвищеної відсоткової ставки надійним позичальникам, які мають стабільні джерела погашення кредиту та перевірений авторитет у банківських колах</a:t>
            </a:r>
            <a:r>
              <a:rPr lang="uk-UA" dirty="0" smtClean="0"/>
              <a:t>.</a:t>
            </a:r>
          </a:p>
          <a:p>
            <a:pPr marL="0" indent="0">
              <a:buNone/>
            </a:pPr>
            <a:r>
              <a:rPr lang="uk-UA" dirty="0"/>
              <a:t>Суб’єкти господарської діяльності можуть використовувати такі </a:t>
            </a:r>
            <a:r>
              <a:rPr lang="uk-UA" b="1" dirty="0"/>
              <a:t>форми</a:t>
            </a:r>
            <a:r>
              <a:rPr lang="uk-UA" dirty="0"/>
              <a:t> </a:t>
            </a:r>
            <a:r>
              <a:rPr lang="uk-UA" b="1" dirty="0"/>
              <a:t>кредиту</a:t>
            </a:r>
            <a:r>
              <a:rPr lang="uk-UA" dirty="0"/>
              <a:t>: банківський, комерційний, лізинговий, іпотечний, бланковий, </a:t>
            </a:r>
            <a:r>
              <a:rPr lang="uk-UA" dirty="0" err="1"/>
              <a:t>консорціумний</a:t>
            </a:r>
            <a:r>
              <a:rPr lang="uk-UA" dirty="0"/>
              <a:t>; фізичні особи – споживчий кредит.</a:t>
            </a:r>
            <a:endParaRPr lang="ru-RU" dirty="0"/>
          </a:p>
          <a:p>
            <a:r>
              <a:rPr lang="uk-UA" i="1" dirty="0"/>
              <a:t>Комерційний</a:t>
            </a:r>
            <a:r>
              <a:rPr lang="uk-UA" dirty="0"/>
              <a:t> кредит – це товарна форма кредиту, договором, виконання якого пов’язане з переданням у власність другій стороні грошових коштів або речей, які визначаються родовими ознаками, може передбачатися надання кредиту як авансу, попередньої оплати, відстрочення або розстрочення оплати товарів, робіт або послуг (комерційний кредит), якщо інше не встановлено законом. Учасники кредитних відносин при комерційному кредиті регулюють свої господарські відносини та можуть створювати платіжні засоби у вигляді векселів – зобов’язань боржника сплатити кредитору зазначену суму у визначений термін у певному місці. </a:t>
            </a:r>
            <a:endParaRPr lang="ru-RU" dirty="0"/>
          </a:p>
          <a:p>
            <a:r>
              <a:rPr lang="uk-UA" dirty="0"/>
              <a:t>Об’єктом комерційного кредиту можуть бути реалізовані товари, виконані роботи, надані послуги, щодо яких продавцем надається відстрочка платежу.</a:t>
            </a:r>
            <a:endParaRPr lang="ru-RU" dirty="0"/>
          </a:p>
          <a:p>
            <a:pPr marL="0" indent="0">
              <a:buNone/>
            </a:pPr>
            <a:endParaRPr lang="ru-RU" dirty="0"/>
          </a:p>
          <a:p>
            <a:endParaRPr lang="ru-RU" dirty="0"/>
          </a:p>
        </p:txBody>
      </p:sp>
    </p:spTree>
    <p:extLst>
      <p:ext uri="{BB962C8B-B14F-4D97-AF65-F5344CB8AC3E}">
        <p14:creationId xmlns:p14="http://schemas.microsoft.com/office/powerpoint/2010/main" val="2029282876"/>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1472</TotalTime>
  <Words>3020</Words>
  <Application>Microsoft Office PowerPoint</Application>
  <PresentationFormat>Широкоэкранный</PresentationFormat>
  <Paragraphs>201</Paragraphs>
  <Slides>28</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28</vt:i4>
      </vt:variant>
    </vt:vector>
  </HeadingPairs>
  <TitlesOfParts>
    <vt:vector size="35" baseType="lpstr">
      <vt:lpstr>Arial</vt:lpstr>
      <vt:lpstr>Calibri</vt:lpstr>
      <vt:lpstr>Times New Roman</vt:lpstr>
      <vt:lpstr>Trebuchet MS</vt:lpstr>
      <vt:lpstr>Wingdings 3</vt:lpstr>
      <vt:lpstr>Грань</vt:lpstr>
      <vt:lpstr>Microsoft Word Picture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15</cp:revision>
  <dcterms:created xsi:type="dcterms:W3CDTF">2021-11-23T19:16:07Z</dcterms:created>
  <dcterms:modified xsi:type="dcterms:W3CDTF">2021-11-24T19:48:35Z</dcterms:modified>
</cp:coreProperties>
</file>