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8" r:id="rId5"/>
    <p:sldId id="272" r:id="rId6"/>
    <p:sldId id="269" r:id="rId7"/>
    <p:sldId id="273" r:id="rId8"/>
    <p:sldId id="267" r:id="rId9"/>
    <p:sldId id="266" r:id="rId10"/>
    <p:sldId id="275" r:id="rId11"/>
    <p:sldId id="270" r:id="rId12"/>
    <p:sldId id="274" r:id="rId13"/>
    <p:sldId id="271" r:id="rId14"/>
    <p:sldId id="265" r:id="rId15"/>
    <p:sldId id="263" r:id="rId16"/>
    <p:sldId id="277" r:id="rId17"/>
    <p:sldId id="26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1-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9" name="Рисунок 8" descr="8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6F43-ECE7-4D06-8ED7-608C4E0DB824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836712"/>
            <a:ext cx="777686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</a:t>
            </a:r>
            <a:r>
              <a:rPr lang="uk-UA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uk-UA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України у </a:t>
            </a:r>
            <a:r>
              <a:rPr lang="uk-UA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половині X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uk-UA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початку XX </a:t>
            </a:r>
            <a:r>
              <a:rPr lang="uk-UA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uk-UA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uk-UA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Освіта та наука. </a:t>
            </a:r>
          </a:p>
          <a:p>
            <a:pPr marL="609600" indent="-609600" algn="just"/>
            <a:r>
              <a:rPr lang="uk-U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2.Розвиток </a:t>
            </a:r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літератури. </a:t>
            </a:r>
          </a:p>
          <a:p>
            <a:pPr marL="609600" indent="-609600" algn="just"/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Скульптура </a:t>
            </a:r>
            <a:r>
              <a:rPr lang="uk-U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живопис. </a:t>
            </a:r>
            <a:endParaRPr lang="uk-UA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музичного </a:t>
            </a:r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мистецтва. </a:t>
            </a:r>
            <a:endParaRPr lang="uk-UA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Підприємці-меценати. </a:t>
            </a:r>
            <a:endParaRPr lang="ru-RU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3245941" cy="5256584"/>
          </a:xfrm>
          <a:prstGeom prst="rect">
            <a:avLst/>
          </a:prstGeom>
        </p:spPr>
      </p:pic>
      <p:pic>
        <p:nvPicPr>
          <p:cNvPr id="1026" name="Picture 2" descr="https://upload.wikimedia.org/wikipedia/commons/1/15/Vynnychenk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6946"/>
            <a:ext cx="3888967" cy="526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88025" y="5928740"/>
            <a:ext cx="3888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Винниченко</a:t>
            </a:r>
            <a:endParaRPr lang="en-US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928740"/>
            <a:ext cx="3245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Леся Українка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671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5661248"/>
            <a:ext cx="77618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Рєпін «Запорожці пишуть листа турецькому султану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1878-1891 рр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78" y="465484"/>
            <a:ext cx="8403442" cy="496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6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7563" y="552759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Майстром українського пейзажу називають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Архипа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Куїнджі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Місячна ніч на Дніпрі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1880 р.)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59" y="421228"/>
            <a:ext cx="6866280" cy="49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83" y="349681"/>
            <a:ext cx="7242230" cy="54316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24743" y="5877272"/>
            <a:ext cx="6894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Володимиру Великому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Києві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1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0" y="374067"/>
            <a:ext cx="7884877" cy="52565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9560" y="5733256"/>
            <a:ext cx="7974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Хмельницькому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Києві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1888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548680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/>
            <a:r>
              <a:rPr lang="uk-UA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музичного мистецтва </a:t>
            </a:r>
            <a:endParaRPr lang="uk-UA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endParaRPr lang="uk-UA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 1882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Єлисаветграді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(нині м. Кропивницький) 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почала працювати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перша на Наддніпрянщині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 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трупа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акторів під керівництвом 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Марка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Кропивницького. У </a:t>
            </a:r>
            <a:endParaRPr lang="uk-UA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цій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трупі грало багато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видатних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акторів того часу: 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Марія </a:t>
            </a:r>
          </a:p>
          <a:p>
            <a:pPr marL="609600" indent="-609600" algn="just"/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Заньковецька, Микола Садовський.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Найкращою співачкою того часу преса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називала </a:t>
            </a:r>
          </a:p>
          <a:p>
            <a:pPr marL="609600" indent="-609600" algn="just"/>
            <a:r>
              <a:rPr lang="uk-UA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Соломію 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Крушельницьку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09600" indent="-609600" algn="just"/>
            <a:endParaRPr lang="uk-U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 1862-1863 рр. написано твір «Ще не </a:t>
            </a:r>
            <a:r>
              <a:rPr lang="uk-UA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вмерла </a:t>
            </a:r>
            <a:endParaRPr lang="uk-U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вчений-фольклорист 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Чубинський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endParaRPr lang="uk-UA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 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Вербицький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897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44008" y="1412776"/>
            <a:ext cx="41764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Соломія Крушельницька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оперна співачка </a:t>
            </a:r>
            <a:endParaRPr lang="uk-UA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19" y="476672"/>
            <a:ext cx="4032448" cy="59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3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Підприємці-меценати. </a:t>
            </a:r>
            <a:endParaRPr lang="ru-RU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Розвиток української культури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 пов'язаний з діяльністю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 підприємців, таких, як родини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Терещенків,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Микола Терещенко, Симиренків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Ханенків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(Богдан, Варвара,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засновники музею)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були відомими меценатами, віддавали значні кошти на будівництво й утримання закладів освіти, культури, охорони здоров'я, матеріально допомагали діячам української культури. 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Традиції меценатства наприкінці ХІХ - на початку ХХ ст.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підтримував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Євген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Чикаленко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величезну частку своїх коштів надав на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потреби, допоміг багатьом діячам української культури.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2050" name="Picture 2" descr="Терещенко Микол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1"/>
            <a:ext cx="4032448" cy="586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412776"/>
            <a:ext cx="41764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Терещенко </a:t>
            </a:r>
          </a:p>
          <a:p>
            <a:pPr algn="ctr"/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Нікола Артемійович</a:t>
            </a: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 підприємець та благодійник</a:t>
            </a:r>
            <a:endParaRPr lang="uk-UA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09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764703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 розвитку культури: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буржуазні реформи в імперіях створили кращі умови для розвитку  культури;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промисловий переворот прискорив розвиток освіти й науки;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допомога підприємців-меценатів;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народницька ідеологія спрямувала увагу інтелігенції на селянство, сприяла вивченню проблем етнографії, мови, фольклору.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620688"/>
            <a:ext cx="7704856" cy="4221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7160" algn="ctr"/>
            <a:r>
              <a:rPr lang="uk-UA" sz="28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Освіта</a:t>
            </a:r>
            <a:r>
              <a:rPr lang="uk-UA" sz="2800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37160" algn="ctr"/>
            <a:r>
              <a:rPr lang="uk-UA" sz="2800" i="1" u="sng" spc="-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800" i="1" u="sng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Відкриття університетів </a:t>
            </a:r>
            <a:endParaRPr lang="en-US" sz="2800" i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У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1865 р.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базі Рішельєвського ліцею в Одесі відкрився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Новоросійський університет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Таким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чином в Наддніпрянській Україні існувало 3 університети: Харківський (1805 р.), Київський (1834 р.) та Новоросійський (1865 р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3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відкриттям у Києві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1878 р.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жіночих курсів зароджується вища жіноча освіта.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" y="404664"/>
            <a:ext cx="8585200" cy="2438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2976267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Вища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 на Західній Україні представлена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Львівським університетом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1784 р.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Чернівецьким університетом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1875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Західній Україні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1869 р.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була проведена шкільна реформа, що встановлювала обов'язкове початкове навчання дітей віком від 6 до 14 років. Але на 1890 р. письменною була лише третина населення. Пози­тивом було те, що австро-угорський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уряд дозволяв викладання українською мовою в школах.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94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36" y="271462"/>
            <a:ext cx="5020940" cy="3464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91" y="2962473"/>
            <a:ext cx="5436096" cy="36240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455" y="6046918"/>
            <a:ext cx="5144368" cy="5396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1" y="271462"/>
            <a:ext cx="3796209" cy="53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424936" cy="605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7160" algn="ctr">
              <a:lnSpc>
                <a:spcPct val="95000"/>
              </a:lnSpc>
              <a:spcAft>
                <a:spcPts val="0"/>
              </a:spcAft>
            </a:pPr>
            <a:r>
              <a:rPr lang="uk-UA" sz="2400" b="1" spc="-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Розвиток </a:t>
            </a:r>
            <a:r>
              <a:rPr lang="uk-UA" sz="2400" b="1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науки.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95000"/>
              </a:lnSpc>
              <a:spcAft>
                <a:spcPts val="0"/>
              </a:spcAft>
              <a:buFontTx/>
              <a:buChar char="-"/>
            </a:pPr>
            <a:r>
              <a:rPr lang="uk-U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Ілля 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Мечников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відкрив явище фагоцитозу,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ство</a:t>
            </a:r>
            <a:r>
              <a:rPr lang="uk-UA" sz="24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рив </a:t>
            </a:r>
            <a:r>
              <a:rPr lang="uk-UA" sz="2400" spc="-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endParaRPr lang="uk-UA" sz="2400" spc="-5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r>
              <a:rPr lang="uk-UA" sz="24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Одесі </a:t>
            </a:r>
            <a:r>
              <a:rPr lang="uk-UA" sz="2400" spc="-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першу в Російській імперії й другу в світі бактеріологічну станцію, став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першим лауреатом Нобелівської премії, який походив з України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95000"/>
              </a:lnSpc>
              <a:spcAft>
                <a:spcPts val="0"/>
              </a:spcAft>
              <a:buFontTx/>
              <a:buChar char="-"/>
            </a:pPr>
            <a:r>
              <a:rPr lang="uk-U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Іван 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Пулюй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відкрив випромінювання, проте опублікував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вої дослідження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після </a:t>
            </a:r>
            <a:r>
              <a:rPr lang="uk-UA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німецького </a:t>
            </a:r>
            <a:r>
              <a:rPr lang="uk-UA" sz="24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фізика </a:t>
            </a:r>
            <a:r>
              <a:rPr lang="uk-UA" sz="2400" spc="-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В. </a:t>
            </a:r>
            <a:r>
              <a:rPr lang="uk-UA" sz="24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Рентгена</a:t>
            </a:r>
            <a:r>
              <a:rPr lang="uk-UA" sz="2400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endParaRPr lang="uk-UA" sz="2400" spc="-1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95000"/>
              </a:lnSpc>
              <a:spcAft>
                <a:spcPts val="0"/>
              </a:spcAft>
              <a:buFontTx/>
              <a:buChar char="-"/>
            </a:pPr>
            <a:r>
              <a:rPr lang="uk-UA" sz="24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Видатним </a:t>
            </a:r>
            <a:r>
              <a:rPr lang="uk-UA" sz="2400" spc="-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авіатором, який першим запропонував </a:t>
            </a:r>
            <a:endParaRPr lang="uk-UA" sz="2400" spc="-5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r>
              <a:rPr lang="uk-UA" sz="24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побудувати </a:t>
            </a:r>
            <a:r>
              <a:rPr lang="uk-UA" sz="2400" spc="-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авіаносець, був </a:t>
            </a:r>
            <a:r>
              <a:rPr lang="uk-UA" sz="2400" b="1" spc="-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Лев Мацієвич</a:t>
            </a:r>
            <a:r>
              <a:rPr lang="uk-UA" sz="2400" b="1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r>
              <a:rPr lang="uk-UA" sz="2400" spc="-5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95000"/>
              </a:lnSpc>
              <a:spcAft>
                <a:spcPts val="0"/>
              </a:spcAft>
              <a:buFontTx/>
              <a:buChar char="-"/>
            </a:pPr>
            <a:r>
              <a:rPr lang="uk-UA" sz="2400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Велика </a:t>
            </a:r>
            <a:r>
              <a:rPr lang="uk-UA" sz="2400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заслуга у вивченні мінеральних багатств України </a:t>
            </a:r>
            <a:endParaRPr lang="uk-UA" sz="2400" spc="-1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r>
              <a:rPr lang="uk-UA" sz="2400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належить </a:t>
            </a:r>
            <a:r>
              <a:rPr lang="uk-UA" sz="24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Володимирові </a:t>
            </a:r>
            <a:r>
              <a:rPr lang="uk-UA" sz="2400" b="1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Вернадському</a:t>
            </a:r>
            <a:r>
              <a:rPr lang="uk-UA" sz="2400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95000"/>
              </a:lnSpc>
              <a:spcAft>
                <a:spcPts val="0"/>
              </a:spcAft>
              <a:buFontTx/>
              <a:buChar char="-"/>
            </a:pPr>
            <a:r>
              <a:rPr lang="uk-UA" sz="2400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Письменник </a:t>
            </a:r>
            <a:r>
              <a:rPr lang="uk-UA" sz="2400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 громадський діяч </a:t>
            </a:r>
            <a:r>
              <a:rPr lang="uk-UA" sz="24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Борис Грінченко</a:t>
            </a:r>
            <a:r>
              <a:rPr lang="uk-UA" sz="2400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видав </a:t>
            </a:r>
            <a:endParaRPr lang="uk-UA" sz="2400" spc="-1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95000"/>
              </a:lnSpc>
              <a:spcAft>
                <a:spcPts val="0"/>
              </a:spcAft>
            </a:pPr>
            <a:r>
              <a:rPr lang="uk-UA" sz="2400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чотиритомний </a:t>
            </a:r>
            <a:r>
              <a:rPr lang="uk-UA" sz="2400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«Словник української мови».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1026" name="Picture 2" descr="https://upload.wikimedia.org/wikipedia/commons/thumb/3/3f/%D0%92%D0%B5%D1%80%D0%BD%D0%B0%D0%B4%D1%81%D1%8C%D0%BA%D0%B8%D0%B9_%D0%92%D0%BE%D0%BB%D0%BE%D0%B4%D0%B8%D0%BC%D0%B8%D1%80_%D0%86%D0%B2%D0%B0%D0%BD%D0%BE%D0%B2%D0%B8%D1%87.jpg/250px-%D0%92%D0%B5%D1%80%D0%BD%D0%B0%D0%B4%D1%81%D1%8C%D0%BA%D0%B8%D0%B9_%D0%92%D0%BE%D0%BB%D0%BE%D0%B4%D0%B8%D0%BC%D0%B8%D1%80_%D0%86%D0%B2%D0%B0%D0%BD%D0%BE%D0%B2%D0%B8%D1%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248472" cy="552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f/fc/1000_%D0%B3%D1%80%D0%B8%D0%B2%D0%B5%D0%BD_%D0%B0%D0%B2%D0%B5%D1%80%D1%81.png/360px-1000_%D0%B3%D1%80%D0%B8%D0%B2%D0%B5%D0%BD_%D0%B0%D0%B2%D0%B5%D1%80%D1%8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4664"/>
            <a:ext cx="4680200" cy="224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6056" y="3501008"/>
            <a:ext cx="33123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Природознавець, засновник геохімії </a:t>
            </a:r>
          </a:p>
          <a:p>
            <a:pPr algn="ctr"/>
            <a:r>
              <a:rPr lang="uk-UA" sz="2800" b="1" spc="-1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Володимир Вернадський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523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620688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Грушевський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 1898 р. випустив перший </a:t>
            </a:r>
            <a:endParaRPr lang="uk-UA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десятитомної «</a:t>
            </a:r>
            <a:r>
              <a:rPr lang="uk-UA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 України-Русі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яка </a:t>
            </a:r>
            <a:endParaRPr lang="uk-UA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 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найґрунтовнішим дослідженням з </a:t>
            </a:r>
            <a:endParaRPr lang="uk-UA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 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України. </a:t>
            </a:r>
            <a:endParaRPr lang="uk-UA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endParaRPr lang="uk-UA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uk-UA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Яворницький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«Історії запорозьких </a:t>
            </a:r>
            <a:endParaRPr lang="uk-UA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козаків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проаналізував багатий матеріал з </a:t>
            </a: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даного </a:t>
            </a:r>
          </a:p>
          <a:p>
            <a:pPr marL="609600" indent="-609600" algn="just"/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питання.</a:t>
            </a:r>
          </a:p>
          <a:p>
            <a:pPr marL="609600" indent="-609600" algn="just"/>
            <a:endParaRPr lang="uk-UA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праці </a:t>
            </a:r>
            <a:r>
              <a:rPr lang="uk-UA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Миколи Костомарова, Володимира </a:t>
            </a:r>
            <a:endParaRPr lang="uk-UA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Антоновича</a:t>
            </a: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присвячені історії козацтва.</a:t>
            </a:r>
            <a:endParaRPr lang="ru-RU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3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476672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Куліш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написав перший історичний роман «Чорна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Нечуй-Левицький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(«Кайдашева сім'я» ,«Микола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endParaRPr lang="uk-UA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Франко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(поеми «Марійка», «Наймичка», вірші </a:t>
            </a:r>
            <a:endParaRPr lang="uk-UA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Каменярі», «Вічний революціонер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повість «Захар 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Беркут»).</a:t>
            </a:r>
            <a:endParaRPr lang="uk-U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Леся Українка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(поеми «Кам’яний господар»,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драма-</a:t>
            </a:r>
          </a:p>
          <a:p>
            <a:pPr marL="609600" indent="-609600" algn="just"/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феєрія 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«Лісова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пісня</a:t>
            </a:r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»). </a:t>
            </a:r>
            <a:endParaRPr lang="uk-UA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Винниченко,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обрав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реалістичний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 </a:t>
            </a:r>
          </a:p>
          <a:p>
            <a:pPr marL="609600" indent="-60960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(оповідання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«Краса і сила», «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Солдатики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роман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Чесність з собою» 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п'єси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«Базар», «Брехня», «Чорна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Пантера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Білий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Ведмідь»,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«Гріх»). </a:t>
            </a:r>
            <a:endParaRPr lang="uk-U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400</Words>
  <Application>Microsoft Office PowerPoint</Application>
  <PresentationFormat>Экран (4:3)</PresentationFormat>
  <Paragraphs>89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29</cp:revision>
  <dcterms:created xsi:type="dcterms:W3CDTF">2015-03-20T17:04:15Z</dcterms:created>
  <dcterms:modified xsi:type="dcterms:W3CDTF">2022-02-10T09:28:36Z</dcterms:modified>
</cp:coreProperties>
</file>