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90" r:id="rId2"/>
    <p:sldId id="537" r:id="rId3"/>
    <p:sldId id="308" r:id="rId4"/>
    <p:sldId id="543" r:id="rId5"/>
    <p:sldId id="541" r:id="rId6"/>
    <p:sldId id="542" r:id="rId7"/>
    <p:sldId id="309" r:id="rId8"/>
    <p:sldId id="545" r:id="rId9"/>
    <p:sldId id="546" r:id="rId10"/>
    <p:sldId id="315" r:id="rId11"/>
    <p:sldId id="318" r:id="rId12"/>
    <p:sldId id="321" r:id="rId13"/>
    <p:sldId id="544" r:id="rId14"/>
    <p:sldId id="538" r:id="rId15"/>
    <p:sldId id="539" r:id="rId16"/>
    <p:sldId id="540" r:id="rId17"/>
    <p:sldId id="324" r:id="rId18"/>
    <p:sldId id="342" r:id="rId19"/>
    <p:sldId id="352" r:id="rId20"/>
    <p:sldId id="547" r:id="rId21"/>
    <p:sldId id="353" r:id="rId22"/>
    <p:sldId id="354" r:id="rId23"/>
    <p:sldId id="524" r:id="rId24"/>
    <p:sldId id="525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DA3"/>
    <a:srgbClr val="9933FF"/>
    <a:srgbClr val="D60093"/>
    <a:srgbClr val="357B5F"/>
    <a:srgbClr val="19972E"/>
    <a:srgbClr val="89275F"/>
    <a:srgbClr val="FF6600"/>
    <a:srgbClr val="0066FF"/>
    <a:srgbClr val="FF33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421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AE646-D5CC-4B09-981B-B0FD0742BBB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6A5D4-AD22-432C-9C14-E38029AF05E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18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6A5D4-AD22-432C-9C14-E38029AF05E4}" type="slidenum">
              <a:rPr lang="uk-UA" smtClean="0"/>
              <a:pPr/>
              <a:t>18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69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A3B5FA-B3DE-4EA4-9989-6BF48FD4F6EE}" type="datetimeFigureOut">
              <a:rPr lang="uk-UA" smtClean="0"/>
              <a:pPr/>
              <a:t>15.01.2025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32FF7C6-4196-4E57-9B8B-C490634267C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85794"/>
            <a:ext cx="6912768" cy="1584176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6000" b="1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«Вступ до мовознавства</a:t>
            </a:r>
            <a:r>
              <a:rPr lang="uk-UA" sz="6000" dirty="0" smtClean="0">
                <a:ln w="5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»</a:t>
            </a:r>
            <a:endParaRPr lang="uk-UA" sz="6000" dirty="0">
              <a:ln w="5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068960"/>
            <a:ext cx="57134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>
                <a:latin typeface="Monotype Corsiva" pitchFamily="66" charset="0"/>
              </a:rPr>
              <a:t>Arbeit gibt Brot, Faulheit bringt Not</a:t>
            </a:r>
            <a:r>
              <a:rPr lang="de-DE" sz="3200" dirty="0" smtClean="0"/>
              <a:t>.</a:t>
            </a:r>
            <a:endParaRPr lang="ru-RU" sz="3200" dirty="0"/>
          </a:p>
        </p:txBody>
      </p:sp>
      <p:pic>
        <p:nvPicPr>
          <p:cNvPr id="3" name="Picture 2" descr="Мовознавство - WordArt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3511729" cy="18939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688" y="214290"/>
            <a:ext cx="88583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П</a:t>
            </a:r>
            <a:r>
              <a:rPr lang="ru-RU" sz="4000" b="1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орівняльно-історичний</a:t>
            </a:r>
            <a:r>
              <a:rPr lang="ru-RU" sz="4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Times New Roman"/>
                <a:cs typeface="Times New Roman"/>
              </a:rPr>
              <a:t> метод </a:t>
            </a:r>
            <a:endParaRPr lang="ru-RU" sz="4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34" y="528561"/>
            <a:ext cx="8143932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/>
              <a:t>спосіб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дає</a:t>
            </a:r>
            <a:r>
              <a:rPr lang="ru-RU" sz="2400" dirty="0" smtClean="0"/>
              <a:t> </a:t>
            </a:r>
            <a:r>
              <a:rPr lang="ru-RU" sz="2400" dirty="0" err="1" smtClean="0"/>
              <a:t>змогу</a:t>
            </a:r>
            <a:r>
              <a:rPr lang="ru-RU" sz="2400" dirty="0" smtClean="0"/>
              <a:t> шляхом </a:t>
            </a:r>
            <a:r>
              <a:rPr lang="ru-RU" sz="2400" dirty="0" err="1" smtClean="0"/>
              <a:t>порівняння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встановити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схожість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відмінність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між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вивчаються</a:t>
            </a:r>
            <a:r>
              <a:rPr lang="ru-RU" sz="2400" dirty="0" smtClean="0"/>
              <a:t>.</a:t>
            </a:r>
            <a:endParaRPr lang="uk-UA" sz="2400" b="1" dirty="0" smtClean="0">
              <a:latin typeface="Times New Roman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/>
              <a:ea typeface="Times New Roman" pitchFamily="18" charset="0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/>
                <a:ea typeface="Times New Roman" pitchFamily="18" charset="0"/>
                <a:cs typeface="Times New Roman"/>
              </a:rPr>
              <a:t>Основоположники</a:t>
            </a:r>
            <a:endParaRPr kumimoji="0" lang="uk-UA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Рисунок 3" descr="http://cat.convdocs.org/pars_docs/refs/41/40786/40786_html_30e6a9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924944"/>
            <a:ext cx="2604828" cy="3132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00034" y="6027003"/>
            <a:ext cx="19288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 smtClean="0">
                <a:latin typeface="Times New Roman"/>
                <a:cs typeface="Times New Roman"/>
              </a:rPr>
              <a:t>Франц</a:t>
            </a:r>
            <a:r>
              <a:rPr lang="uk-UA" sz="2400" b="1" dirty="0" smtClean="0">
                <a:latin typeface="Times New Roman"/>
                <a:cs typeface="Times New Roman"/>
              </a:rPr>
              <a:t> </a:t>
            </a:r>
            <a:r>
              <a:rPr lang="uk-UA" sz="2400" b="1" dirty="0" err="1" smtClean="0">
                <a:latin typeface="Times New Roman"/>
                <a:cs typeface="Times New Roman"/>
              </a:rPr>
              <a:t>Бопп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(1791-1867)</a:t>
            </a:r>
            <a:endParaRPr lang="uk-UA" sz="2400" b="1" dirty="0">
              <a:latin typeface="Times New Roman"/>
              <a:cs typeface="Times New Roman"/>
            </a:endParaRPr>
          </a:p>
        </p:txBody>
      </p:sp>
      <p:pic>
        <p:nvPicPr>
          <p:cNvPr id="6" name="Рисунок 5" descr="http://media.kunst-fuer-alle.de/img/41/m/41_00576347%7Ejacob-grimm---gemaelde-von-ernst-had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2924944"/>
            <a:ext cx="2438012" cy="314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14744" y="6027003"/>
            <a:ext cx="18187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/>
                <a:cs typeface="Times New Roman"/>
              </a:rPr>
              <a:t>Якоб Грімм</a:t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(1785-1863)</a:t>
            </a:r>
            <a:endParaRPr lang="ru-RU" sz="2400" b="1" dirty="0">
              <a:latin typeface="Times New Roman"/>
              <a:cs typeface="Times New Roman"/>
            </a:endParaRPr>
          </a:p>
        </p:txBody>
      </p:sp>
      <p:pic>
        <p:nvPicPr>
          <p:cNvPr id="8" name="Рисунок 7" descr="http://upload.wikimedia.org/wikipedia/commons/thumb/9/91/AKh_Vostokov.jpg/543px-AKh_Vostokov.jpg"/>
          <p:cNvPicPr/>
          <p:nvPr/>
        </p:nvPicPr>
        <p:blipFill>
          <a:blip r:embed="rId4"/>
          <a:srcRect r="6125"/>
          <a:stretch>
            <a:fillRect/>
          </a:stretch>
        </p:blipFill>
        <p:spPr bwMode="auto">
          <a:xfrm>
            <a:off x="6215074" y="2924944"/>
            <a:ext cx="2643206" cy="315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082393" y="6027003"/>
            <a:ext cx="30616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latin typeface="Times New Roman"/>
                <a:cs typeface="Times New Roman"/>
              </a:rPr>
              <a:t>Олександр </a:t>
            </a:r>
            <a:r>
              <a:rPr lang="uk-UA" sz="2400" b="1" dirty="0" err="1" smtClean="0">
                <a:latin typeface="Times New Roman"/>
                <a:cs typeface="Times New Roman"/>
              </a:rPr>
              <a:t>Востоков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(1781-1864)</a:t>
            </a:r>
            <a:endParaRPr lang="uk-UA" sz="24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7544" y="1555391"/>
            <a:ext cx="557216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29250" algn="l"/>
              </a:tabLst>
            </a:pPr>
            <a:endParaRPr kumimoji="0" lang="uk-UA" sz="3200" b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відтворення моделі прамови; 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розкрит­тя історії мови та подальшого її членування; 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itchFamily="2" charset="2"/>
              <a:buChar char="Ø"/>
              <a:tabLst>
                <a:tab pos="5429250" algn="l"/>
              </a:tabLst>
            </a:pPr>
            <a:r>
              <a:rPr kumimoji="0" lang="uk-UA" sz="3200" b="1" u="none" strike="noStrike" cap="none" normalizeH="0" baseline="0" dirty="0" smtClean="0">
                <a:ln>
                  <a:noFill/>
                </a:ln>
                <a:effectLst/>
                <a:latin typeface="Times New Roman"/>
                <a:ea typeface="Times New Roman" pitchFamily="18" charset="0"/>
                <a:cs typeface="Times New Roman"/>
              </a:rPr>
              <a:t>розкриття наступного розвитку виділених із прамови мов;</a:t>
            </a:r>
            <a:endParaRPr kumimoji="0" lang="uk-UA" sz="3200" b="0" u="none" strike="noStrike" cap="none" normalizeH="0" baseline="0" dirty="0" smtClean="0">
              <a:ln>
                <a:noFill/>
              </a:ln>
              <a:effectLst/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9397" y="476672"/>
            <a:ext cx="7000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429250" algn="l"/>
              </a:tabLst>
            </a:pPr>
            <a:r>
              <a:rPr lang="uk-UA" sz="4000" b="1" dirty="0" smtClean="0">
                <a:solidFill>
                  <a:srgbClr val="C00000"/>
                </a:solidFill>
                <a:latin typeface="Times New Roman"/>
                <a:ea typeface="Times New Roman" pitchFamily="18" charset="0"/>
                <a:cs typeface="Times New Roman"/>
              </a:rPr>
              <a:t>Завдання порівняльно-історичного методу</a:t>
            </a:r>
          </a:p>
        </p:txBody>
      </p:sp>
      <p:pic>
        <p:nvPicPr>
          <p:cNvPr id="5122" name="Picture 2" descr="КАНЦЛЕРБУМ | Канцтовари для офісу та школи | Житомир | Папір А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71327"/>
            <a:ext cx="274129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85828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Зіставний метод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(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контрастивний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, </a:t>
            </a:r>
            <a:r>
              <a:rPr lang="ru-RU" sz="3600" b="1" dirty="0" err="1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>типологічний</a:t>
            </a:r>
            <a:r>
              <a:rPr lang="ru-RU" sz="36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</a:rPr>
              <a:t>):</a:t>
            </a:r>
          </a:p>
          <a:p>
            <a:pPr algn="ctr"/>
            <a:r>
              <a:rPr lang="uk-UA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  <a:t/>
            </a:r>
            <a:br>
              <a:rPr lang="uk-UA" sz="4800" b="1" dirty="0" smtClean="0">
                <a:ln w="10541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/>
                <a:cs typeface="Times New Roman"/>
              </a:rPr>
            </a:br>
            <a:endParaRPr lang="ru-RU" sz="4800" b="1" dirty="0">
              <a:ln w="10541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643050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прийомів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опису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через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системне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порівняння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іншою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мовою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метою </a:t>
            </a:r>
            <a:r>
              <a:rPr lang="ru-RU" sz="2400" dirty="0" err="1" smtClean="0"/>
              <a:t>виявлення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специфіки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9"/>
          <a:stretch>
            <a:fillRect/>
          </a:stretch>
        </p:blipFill>
        <p:spPr>
          <a:xfrm>
            <a:off x="5857884" y="2643182"/>
            <a:ext cx="2714645" cy="35004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43636" y="6150114"/>
            <a:ext cx="23076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err="1" smtClean="0">
                <a:latin typeface="Times New Roman"/>
                <a:cs typeface="Times New Roman"/>
              </a:rPr>
              <a:t>Бодуен</a:t>
            </a:r>
            <a:r>
              <a:rPr lang="uk-UA" sz="2000" b="1" dirty="0" smtClean="0">
                <a:latin typeface="Times New Roman"/>
                <a:cs typeface="Times New Roman"/>
              </a:rPr>
              <a:t> де </a:t>
            </a:r>
            <a:r>
              <a:rPr lang="uk-UA" sz="2000" b="1" dirty="0" err="1" smtClean="0">
                <a:latin typeface="Times New Roman"/>
                <a:cs typeface="Times New Roman"/>
              </a:rPr>
              <a:t>Куртене</a:t>
            </a:r>
            <a:r>
              <a:rPr lang="uk-UA" sz="2000" b="1" dirty="0" smtClean="0">
                <a:latin typeface="Times New Roman"/>
                <a:cs typeface="Times New Roman"/>
              </a:rPr>
              <a:t/>
            </a:r>
            <a:br>
              <a:rPr lang="uk-UA" sz="2000" b="1" dirty="0" smtClean="0">
                <a:latin typeface="Times New Roman"/>
                <a:cs typeface="Times New Roman"/>
              </a:rPr>
            </a:br>
            <a:r>
              <a:rPr lang="uk-UA" sz="2000" b="1" dirty="0" smtClean="0">
                <a:latin typeface="Times New Roman"/>
                <a:cs typeface="Times New Roman"/>
              </a:rPr>
              <a:t>(1845-1929)</a:t>
            </a:r>
            <a:endParaRPr lang="uk-UA" sz="2000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00372"/>
            <a:ext cx="48188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застосовується</a:t>
            </a:r>
            <a:r>
              <a:rPr lang="ru-RU" sz="2400" dirty="0" smtClean="0"/>
              <a:t> до </a:t>
            </a:r>
            <a:r>
              <a:rPr lang="ru-RU" sz="2400" dirty="0" err="1" smtClean="0"/>
              <a:t>вивчення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будь-яких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мов</a:t>
            </a:r>
            <a:r>
              <a:rPr lang="ru-RU" sz="2400" dirty="0" smtClean="0"/>
              <a:t> — </a:t>
            </a:r>
            <a:r>
              <a:rPr lang="ru-RU" sz="2400" dirty="0" err="1" smtClean="0"/>
              <a:t>споріднених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неспоріднених</a:t>
            </a:r>
            <a:endParaRPr lang="ru-RU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спрямований</a:t>
            </a:r>
            <a:r>
              <a:rPr lang="ru-RU" sz="2400" dirty="0" smtClean="0"/>
              <a:t> на </a:t>
            </a:r>
            <a:r>
              <a:rPr lang="ru-RU" sz="2400" dirty="0" err="1" smtClean="0"/>
              <a:t>сучасний</a:t>
            </a:r>
            <a:r>
              <a:rPr lang="ru-RU" sz="2400" dirty="0" smtClean="0"/>
              <a:t> стан </a:t>
            </a:r>
            <a:r>
              <a:rPr lang="ru-RU" sz="2400" dirty="0" err="1" smtClean="0"/>
              <a:t>мови</a:t>
            </a:r>
            <a:endParaRPr lang="ru-RU" sz="2400" dirty="0" smtClean="0"/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2400" dirty="0" err="1" smtClean="0"/>
              <a:t>головним</a:t>
            </a:r>
            <a:r>
              <a:rPr lang="ru-RU" sz="2400" dirty="0" smtClean="0"/>
              <a:t> предметом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мови</a:t>
            </a:r>
            <a:r>
              <a:rPr lang="ru-RU" sz="2400" dirty="0" smtClean="0"/>
              <a:t> в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подібностях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відмінностях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3" t="33216" r="27354"/>
          <a:stretch/>
        </p:blipFill>
        <p:spPr bwMode="auto">
          <a:xfrm>
            <a:off x="1403648" y="1052735"/>
            <a:ext cx="6984776" cy="528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57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 t="32249" r="27751"/>
          <a:stretch/>
        </p:blipFill>
        <p:spPr bwMode="auto">
          <a:xfrm>
            <a:off x="623558" y="908720"/>
            <a:ext cx="8052898" cy="551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832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0" t="32979" r="27061"/>
          <a:stretch/>
        </p:blipFill>
        <p:spPr bwMode="auto">
          <a:xfrm>
            <a:off x="827584" y="908720"/>
            <a:ext cx="7344816" cy="55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1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0" t="33612" r="27002"/>
          <a:stretch/>
        </p:blipFill>
        <p:spPr bwMode="auto">
          <a:xfrm>
            <a:off x="899592" y="873911"/>
            <a:ext cx="7625652" cy="570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679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4578" y="391733"/>
            <a:ext cx="3389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Структурний метод</a:t>
            </a:r>
            <a:endParaRPr lang="ru-RU" sz="28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1268760"/>
            <a:ext cx="80010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/>
              </a:rPr>
              <a:t>метод синхронного аналізу мовних явищ лише на основі зв'язків і відношень між мовними</a:t>
            </a:r>
            <a:r>
              <a:rPr lang="uk-UA" sz="2400" dirty="0" smtClean="0">
                <a:ea typeface="Times New Roman" pitchFamily="18" charset="0"/>
                <a:cs typeface="Times New Roman"/>
              </a:rPr>
              <a:t> </a:t>
            </a:r>
            <a:r>
              <a:rPr kumimoji="0" lang="uk-UA" sz="240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/>
              </a:rPr>
              <a:t>елементами.</a:t>
            </a:r>
            <a:endParaRPr kumimoji="0" lang="uk-UA" sz="2400" u="none" strike="noStrike" cap="none" normalizeH="0" baseline="0" dirty="0" smtClean="0">
              <a:ln>
                <a:noFill/>
              </a:ln>
              <a:effectLst/>
              <a:cs typeface="Times New Roman"/>
            </a:endParaRPr>
          </a:p>
        </p:txBody>
      </p:sp>
      <p:pic>
        <p:nvPicPr>
          <p:cNvPr id="3075" name="Picture 3" descr="http://www.literaryramblings.com/wp-content/uploads/2014/03/Ferdinand-de-sauss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9" y="2512910"/>
            <a:ext cx="2417492" cy="34164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0468" y="5929330"/>
            <a:ext cx="33305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Фердинанд де Соссюр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(1857—1913)</a:t>
            </a:r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endParaRPr lang="uk-UA" b="1" dirty="0">
              <a:latin typeface="Times New Roman"/>
              <a:cs typeface="Times New Roman"/>
            </a:endParaRPr>
          </a:p>
        </p:txBody>
      </p:sp>
      <p:pic>
        <p:nvPicPr>
          <p:cNvPr id="3077" name="Picture 5" descr="http://static.wixstatic.com/media/863f96_c7e5c98fa20b45fea126a15dc42f0fa8.jpg_srz_980_1318_85_22_0.50_1.20_0.00_jpg_sr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104" y="2537500"/>
            <a:ext cx="2521286" cy="339182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214810" y="607220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Times New Roman"/>
                <a:cs typeface="Times New Roman"/>
              </a:rPr>
              <a:t/>
            </a:r>
            <a:br>
              <a:rPr lang="uk-UA" b="1" dirty="0" smtClean="0">
                <a:latin typeface="Times New Roman"/>
                <a:cs typeface="Times New Roman"/>
              </a:rPr>
            </a:br>
            <a:endParaRPr lang="uk-UA" b="1" dirty="0">
              <a:latin typeface="Times New Roman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60007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 err="1" smtClean="0">
                <a:latin typeface="Times New Roman"/>
                <a:cs typeface="Times New Roman"/>
              </a:rPr>
              <a:t>Бодуен</a:t>
            </a:r>
            <a:r>
              <a:rPr lang="uk-UA" sz="2400" b="1" dirty="0" smtClean="0">
                <a:latin typeface="Times New Roman"/>
                <a:cs typeface="Times New Roman"/>
              </a:rPr>
              <a:t> де </a:t>
            </a:r>
            <a:r>
              <a:rPr lang="uk-UA" sz="2400" b="1" dirty="0" err="1" smtClean="0">
                <a:latin typeface="Times New Roman"/>
                <a:cs typeface="Times New Roman"/>
              </a:rPr>
              <a:t>Куртене</a:t>
            </a:r>
            <a:r>
              <a:rPr lang="uk-UA" sz="2400" b="1" dirty="0" smtClean="0">
                <a:latin typeface="Times New Roman"/>
                <a:cs typeface="Times New Roman"/>
              </a:rPr>
              <a:t/>
            </a:r>
            <a:br>
              <a:rPr lang="uk-UA" sz="2400" b="1" dirty="0" smtClean="0">
                <a:latin typeface="Times New Roman"/>
                <a:cs typeface="Times New Roman"/>
              </a:rPr>
            </a:br>
            <a:r>
              <a:rPr lang="uk-UA" sz="2400" b="1" dirty="0" smtClean="0">
                <a:latin typeface="Times New Roman"/>
                <a:cs typeface="Times New Roman"/>
              </a:rPr>
              <a:t>(1845-1929)</a:t>
            </a:r>
            <a:endParaRPr lang="uk-UA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73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6840424" cy="2873062"/>
          </a:xfrm>
        </p:spPr>
        <p:txBody>
          <a:bodyPr>
            <a:noAutofit/>
          </a:bodyPr>
          <a:lstStyle/>
          <a:p>
            <a: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uk-UA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Структура мови. СИНХРОНІЯ ТА ДІАХРОНІЯ</a:t>
            </a:r>
            <a:endParaRPr lang="uk-UA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4468" y="34290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i="1" dirty="0" smtClean="0"/>
              <a:t>Мова </a:t>
            </a:r>
            <a:r>
              <a:rPr lang="uk-UA" sz="2400" i="1" dirty="0"/>
              <a:t>— це світ, що лежить між світом зовнішніх явищ і внутрішнім світом </a:t>
            </a:r>
            <a:r>
              <a:rPr lang="uk-UA" sz="2400" i="1" dirty="0" smtClean="0"/>
              <a:t>людини.</a:t>
            </a:r>
          </a:p>
          <a:p>
            <a:pPr algn="r"/>
            <a:r>
              <a:rPr lang="uk-UA" sz="2400" i="1" dirty="0" smtClean="0"/>
              <a:t>Г</a:t>
            </a:r>
            <a:r>
              <a:rPr lang="uk-UA" sz="2400" i="1" dirty="0"/>
              <a:t>умбольдт</a:t>
            </a:r>
          </a:p>
        </p:txBody>
      </p:sp>
    </p:spTree>
    <p:extLst>
      <p:ext uri="{BB962C8B-B14F-4D97-AF65-F5344CB8AC3E}">
        <p14:creationId xmlns:p14="http://schemas.microsoft.com/office/powerpoint/2010/main" val="42721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4061"/>
            <a:ext cx="3240360" cy="477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620688"/>
            <a:ext cx="5779654" cy="583264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Фердинанд </a:t>
            </a:r>
            <a:r>
              <a:rPr lang="ru-RU" sz="3200" b="1" dirty="0" smtClean="0">
                <a:solidFill>
                  <a:srgbClr val="7030A0"/>
                </a:solidFill>
              </a:rPr>
              <a:t>де </a:t>
            </a:r>
            <a:r>
              <a:rPr lang="uk-UA" sz="3200" b="1" dirty="0" smtClean="0">
                <a:solidFill>
                  <a:srgbClr val="7030A0"/>
                </a:solidFill>
              </a:rPr>
              <a:t>Соссюр </a:t>
            </a: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протиставляв синхронію як вісь одно-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часовості і діахронію як вісь послідовності і вважав,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що це протиставлення відповідає протиставленню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статики і динаміки, системності і безсистемності. На його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думку, є дві абсолютно різні лінгвістики — </a:t>
            </a:r>
            <a:b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uk-UA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синхронічна і діахронічна.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5072074"/>
            <a:ext cx="35647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dirty="0" smtClean="0"/>
              <a:t>(1857 – 1913)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2275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5598368" cy="147732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Методологічні аспекти у розрізі дисципліни «Вступ до мовознавства»</a:t>
            </a:r>
            <a:endParaRPr lang="ru-RU" sz="3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Методи дослідження в курсовій робо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81133"/>
            <a:ext cx="6407076" cy="335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849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74534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</a:rPr>
              <a:t>Міжпарадигмальним</a:t>
            </a:r>
            <a:r>
              <a:rPr lang="ru-RU" sz="2800" b="1" dirty="0">
                <a:solidFill>
                  <a:srgbClr val="000000"/>
                </a:solidFill>
              </a:rPr>
              <a:t> методом є </a:t>
            </a:r>
            <a:r>
              <a:rPr lang="ru-RU" sz="2800" b="1" dirty="0" err="1">
                <a:solidFill>
                  <a:srgbClr val="000000"/>
                </a:solidFill>
              </a:rPr>
              <a:t>описовий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який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нерідко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ототожнюється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структурним</a:t>
            </a:r>
            <a:r>
              <a:rPr lang="ru-RU" sz="2800" dirty="0">
                <a:solidFill>
                  <a:srgbClr val="000000"/>
                </a:solidFill>
              </a:rPr>
              <a:t> методом.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Він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являє</a:t>
            </a:r>
            <a:r>
              <a:rPr lang="ru-RU" sz="2800" dirty="0">
                <a:solidFill>
                  <a:srgbClr val="000000"/>
                </a:solidFill>
              </a:rPr>
              <a:t> собою </a:t>
            </a:r>
            <a:r>
              <a:rPr lang="ru-RU" sz="2800" dirty="0" err="1">
                <a:solidFill>
                  <a:srgbClr val="000000"/>
                </a:solidFill>
              </a:rPr>
              <a:t>сукупність</a:t>
            </a:r>
            <a:r>
              <a:rPr lang="ru-RU" sz="2800" dirty="0">
                <a:solidFill>
                  <a:srgbClr val="000000"/>
                </a:solidFill>
              </a:rPr>
              <a:t> процедур </a:t>
            </a:r>
            <a:r>
              <a:rPr lang="ru-RU" sz="2800" b="1" dirty="0" err="1">
                <a:solidFill>
                  <a:srgbClr val="000000"/>
                </a:solidFill>
              </a:rPr>
              <a:t>інвентаризації</a:t>
            </a:r>
            <a:r>
              <a:rPr lang="ru-RU" sz="2800" b="1" dirty="0">
                <a:solidFill>
                  <a:srgbClr val="000000"/>
                </a:solidFill>
              </a:rPr>
              <a:t>, </a:t>
            </a:r>
            <a:r>
              <a:rPr lang="ru-RU" sz="2800" b="1" dirty="0" err="1">
                <a:solidFill>
                  <a:srgbClr val="000000"/>
                </a:solidFill>
              </a:rPr>
              <a:t>таксономії</a:t>
            </a:r>
            <a:r>
              <a:rPr lang="ru-RU" sz="2800" b="1" dirty="0">
                <a:solidFill>
                  <a:srgbClr val="000000"/>
                </a:solidFill>
              </a:rPr>
              <a:t> й </a:t>
            </a:r>
            <a:r>
              <a:rPr lang="ru-RU" sz="2800" b="1" dirty="0" err="1">
                <a:solidFill>
                  <a:srgbClr val="000000"/>
                </a:solidFill>
              </a:rPr>
              <a:t>інтерпретації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досліджуваних</a:t>
            </a:r>
            <a:r>
              <a:rPr lang="ru-RU" sz="2800" dirty="0">
                <a:solidFill>
                  <a:srgbClr val="000000"/>
                </a:solidFill>
              </a:rPr>
              <a:t> мовних </a:t>
            </a:r>
            <a:r>
              <a:rPr lang="ru-RU" sz="2800" dirty="0" err="1">
                <a:solidFill>
                  <a:srgbClr val="000000"/>
                </a:solidFill>
              </a:rPr>
              <a:t>явищ</a:t>
            </a:r>
            <a:r>
              <a:rPr lang="ru-RU" sz="2800" dirty="0">
                <a:solidFill>
                  <a:srgbClr val="000000"/>
                </a:solidFill>
              </a:rPr>
              <a:t> на </a:t>
            </a:r>
            <a:r>
              <a:rPr lang="ru-RU" sz="2800" dirty="0" err="1">
                <a:solidFill>
                  <a:srgbClr val="000000"/>
                </a:solidFill>
              </a:rPr>
              <a:t>певному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етапі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розвитку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мови</a:t>
            </a:r>
            <a:r>
              <a:rPr lang="ru-RU" sz="2800" dirty="0">
                <a:solidFill>
                  <a:srgbClr val="000000"/>
                </a:solidFill>
              </a:rPr>
              <a:t> (у </a:t>
            </a:r>
            <a:r>
              <a:rPr lang="ru-RU" sz="2800" dirty="0" err="1">
                <a:solidFill>
                  <a:srgbClr val="000000"/>
                </a:solidFill>
              </a:rPr>
              <a:t>синхронії</a:t>
            </a:r>
            <a:r>
              <a:rPr lang="ru-RU" sz="2800" dirty="0">
                <a:solidFill>
                  <a:srgbClr val="000000"/>
                </a:solidFill>
              </a:rPr>
              <a:t>). </a:t>
            </a:r>
            <a:endParaRPr lang="uk-U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31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7290" y="42860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0070C0"/>
                </a:solidFill>
              </a:rPr>
              <a:t>Поняття</a:t>
            </a:r>
            <a:r>
              <a:rPr lang="ru-RU" sz="4000" b="1" i="1" dirty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синхронії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>
                <a:solidFill>
                  <a:srgbClr val="0070C0"/>
                </a:solidFill>
              </a:rPr>
              <a:t>та </a:t>
            </a:r>
            <a:r>
              <a:rPr lang="ru-RU" sz="4000" b="1" i="1" dirty="0" err="1">
                <a:solidFill>
                  <a:srgbClr val="0070C0"/>
                </a:solidFill>
              </a:rPr>
              <a:t>діахронії</a:t>
            </a:r>
            <a:endParaRPr lang="uk-UA" sz="4000" b="1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52043"/>
            <a:ext cx="871296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/>
              <a:t>Синхронія </a:t>
            </a:r>
            <a:r>
              <a:rPr lang="uk-UA" sz="2800" dirty="0"/>
              <a:t> — горизонтальний </a:t>
            </a:r>
            <a:r>
              <a:rPr lang="uk-UA" sz="2800" dirty="0" smtClean="0"/>
              <a:t>зріз мови, </a:t>
            </a:r>
            <a:r>
              <a:rPr lang="uk-UA" sz="2800" dirty="0"/>
              <a:t>тобто умовне виділення певного історичного етапу в її розвитку, який береться як об'єкт лінгвістичного дослідження. </a:t>
            </a:r>
            <a:endParaRPr lang="uk-UA" sz="2800" dirty="0" smtClean="0"/>
          </a:p>
          <a:p>
            <a:endParaRPr lang="uk-UA" sz="2800" dirty="0" smtClean="0"/>
          </a:p>
          <a:p>
            <a:r>
              <a:rPr lang="uk-UA" sz="2800" b="1" dirty="0" smtClean="0"/>
              <a:t>Діахронія</a:t>
            </a:r>
            <a:r>
              <a:rPr lang="uk-UA" sz="2800" b="1" dirty="0"/>
              <a:t> </a:t>
            </a:r>
            <a:r>
              <a:rPr lang="uk-UA" sz="2800" dirty="0" smtClean="0"/>
              <a:t>— </a:t>
            </a:r>
            <a:r>
              <a:rPr lang="uk-UA" sz="2800" dirty="0"/>
              <a:t>умовно вертикальний зріз </a:t>
            </a:r>
            <a:r>
              <a:rPr lang="uk-UA" sz="2800" dirty="0" smtClean="0"/>
              <a:t>мови, </a:t>
            </a:r>
            <a:r>
              <a:rPr lang="uk-UA" sz="2800" dirty="0"/>
              <a:t>при якому об'єктом лінгвістичного аналізу стає історичний розвиток мови</a:t>
            </a:r>
            <a:r>
              <a:rPr lang="uk-UA" sz="2800" dirty="0" smtClean="0"/>
              <a:t>. </a:t>
            </a:r>
            <a:br>
              <a:rPr lang="uk-UA" sz="2800" dirty="0" smtClean="0"/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515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-44245"/>
            <a:ext cx="8424936" cy="64807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uk-UA" sz="2800" b="1" dirty="0" smtClean="0"/>
              <a:t>Синхронія</a:t>
            </a:r>
            <a:r>
              <a:rPr lang="uk-UA" sz="2800" dirty="0" smtClean="0"/>
              <a:t> — </a:t>
            </a:r>
            <a:r>
              <a:rPr lang="uk-UA" sz="2800" dirty="0"/>
              <a:t>це горизонтальний зріз (вісь одночасності), а </a:t>
            </a:r>
            <a:r>
              <a:rPr lang="uk-UA" sz="2800" b="1" dirty="0"/>
              <a:t>діахронія</a:t>
            </a:r>
            <a:r>
              <a:rPr lang="uk-UA" sz="2800" dirty="0"/>
              <a:t> — вертикальний зріз (вісь послідовності). </a:t>
            </a:r>
            <a:endParaRPr lang="uk-UA" sz="2800" dirty="0" smtClean="0"/>
          </a:p>
          <a:p>
            <a:pPr algn="ctr"/>
            <a:r>
              <a:rPr lang="uk-UA" sz="2800" dirty="0" smtClean="0"/>
              <a:t>Графічно </a:t>
            </a:r>
            <a:r>
              <a:rPr lang="uk-UA" sz="2800" dirty="0"/>
              <a:t>їх можна позначити так: </a:t>
            </a:r>
            <a:endParaRPr lang="uk-UA" sz="2800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 smtClean="0"/>
          </a:p>
          <a:p>
            <a:pPr algn="ctr"/>
            <a:endParaRPr lang="uk-UA" sz="2400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" r="13907"/>
          <a:stretch/>
        </p:blipFill>
        <p:spPr bwMode="auto">
          <a:xfrm>
            <a:off x="1907704" y="1988840"/>
            <a:ext cx="5717725" cy="3722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468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53482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Список літератури:</a:t>
            </a:r>
            <a:endParaRPr lang="uk-UA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083" y="1988840"/>
            <a:ext cx="8208912" cy="46166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1.Бевзенко С.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Короткий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нарис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школа, 2006. 144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2.Білецький А. О. Про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філол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спец.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вищ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закладів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Артек, 1996. 224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3.Вступ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[І.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С. М.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Лучканин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В. Ф.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Чемес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.]; за ред. І.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Голубовської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2016. 320 с. 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4.Дорошенко С. І.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Загальне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мовознавство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Центр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Л-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288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5.Карпенко Ю.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336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Серія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“Альма-матер”).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6.Кочерган М. П.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підручник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студентів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ВНЗ].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Академія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2014. 304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Левицький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Е.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Центр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2006. 104с.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Монжалей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К.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Київ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Університецька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книга, 2016. 184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Семегин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Т. С.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(за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вимогами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кредитно-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трансферної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навчання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навчально-методичний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семінарських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занять.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Хмельницький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ФОП</a:t>
            </a:r>
          </a:p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Цюпак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А. А., 2017. 140 с.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10.Швачко С. О.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Вступ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мовознавства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(курс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лекцій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): [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посібник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].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Вінниця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: Нова книга,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2006. 224 с.</a:t>
            </a:r>
          </a:p>
        </p:txBody>
      </p:sp>
    </p:spTree>
    <p:extLst>
      <p:ext uri="{BB962C8B-B14F-4D97-AF65-F5344CB8AC3E}">
        <p14:creationId xmlns:p14="http://schemas.microsoft.com/office/powerpoint/2010/main" val="70048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7322" y="188640"/>
            <a:ext cx="534825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uk-UA" sz="7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uk-UA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Дякую за увагу !</a:t>
            </a:r>
            <a:endParaRPr lang="uk-UA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Персональний сайт заступника директора гімназії, учителя-філолога: МОТИВУЮЧИ  ЦИТАТИ. МРІЙТЕ.ПРАГНІТЬ.ДОСЯГАЙТЕ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4098032" cy="4098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7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71480"/>
            <a:ext cx="76712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just"/>
            <a:r>
              <a:rPr lang="uk-UA" sz="3600" b="1" cap="all" spc="0" dirty="0" smtClean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Методи дослідження мови</a:t>
            </a:r>
            <a:endParaRPr lang="uk-UA" sz="3600" b="1" cap="all" spc="0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4098" name="Picture 2" descr="Методи наукових досліджень в лексикології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0453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7" t="33978" r="26644"/>
          <a:stretch/>
        </p:blipFill>
        <p:spPr bwMode="auto">
          <a:xfrm>
            <a:off x="683568" y="908720"/>
            <a:ext cx="7382194" cy="5434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0776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6" t="32789" r="26577"/>
          <a:stretch/>
        </p:blipFill>
        <p:spPr bwMode="auto">
          <a:xfrm>
            <a:off x="755576" y="836712"/>
            <a:ext cx="7402826" cy="551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10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t="32494" r="26818" b="1408"/>
          <a:stretch/>
        </p:blipFill>
        <p:spPr bwMode="auto">
          <a:xfrm>
            <a:off x="467544" y="332656"/>
            <a:ext cx="7732788" cy="572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8" t="37121" r="28714" b="33239"/>
          <a:stretch/>
        </p:blipFill>
        <p:spPr bwMode="auto">
          <a:xfrm>
            <a:off x="1763688" y="4077070"/>
            <a:ext cx="6882688" cy="238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622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466017"/>
            <a:ext cx="3589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Times New Roman"/>
                <a:cs typeface="Times New Roman"/>
              </a:rPr>
              <a:t>Описовий метод</a:t>
            </a:r>
            <a:endParaRPr lang="uk-UA" sz="3600" b="1" dirty="0">
              <a:ln w="10541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071546"/>
            <a:ext cx="87154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500" dirty="0" err="1" smtClean="0"/>
              <a:t>планомірна</a:t>
            </a:r>
            <a:r>
              <a:rPr lang="ru-RU" sz="2500" dirty="0" smtClean="0"/>
              <a:t> </a:t>
            </a:r>
            <a:r>
              <a:rPr lang="ru-RU" sz="2500" dirty="0" err="1" smtClean="0"/>
              <a:t>інвентаризація</a:t>
            </a:r>
            <a:r>
              <a:rPr lang="ru-RU" sz="2500" dirty="0" smtClean="0"/>
              <a:t> </a:t>
            </a:r>
            <a:r>
              <a:rPr lang="ru-RU" sz="2500" dirty="0" err="1" smtClean="0"/>
              <a:t>одиниць</a:t>
            </a:r>
            <a:r>
              <a:rPr lang="ru-RU" sz="2500" dirty="0" smtClean="0"/>
              <a:t> </a:t>
            </a:r>
            <a:r>
              <a:rPr lang="ru-RU" sz="2500" dirty="0" err="1" smtClean="0"/>
              <a:t>мови</a:t>
            </a:r>
            <a:r>
              <a:rPr lang="ru-RU" sz="2500" dirty="0" smtClean="0"/>
              <a:t> </a:t>
            </a:r>
            <a:r>
              <a:rPr lang="ru-RU" sz="2500" dirty="0" err="1" smtClean="0"/>
              <a:t>і</a:t>
            </a:r>
            <a:r>
              <a:rPr lang="ru-RU" sz="2500" dirty="0" smtClean="0"/>
              <a:t> </a:t>
            </a:r>
            <a:r>
              <a:rPr lang="ru-RU" sz="2500" dirty="0" err="1" smtClean="0"/>
              <a:t>пояснення</a:t>
            </a:r>
            <a:r>
              <a:rPr lang="ru-RU" sz="2500" dirty="0" smtClean="0"/>
              <a:t> </a:t>
            </a:r>
            <a:r>
              <a:rPr lang="ru-RU" sz="2500" dirty="0" err="1" smtClean="0"/>
              <a:t>особливостей</a:t>
            </a:r>
            <a:r>
              <a:rPr lang="ru-RU" sz="2500" dirty="0" smtClean="0"/>
              <a:t> </a:t>
            </a:r>
            <a:r>
              <a:rPr lang="ru-RU" sz="2500" dirty="0" err="1" smtClean="0"/>
              <a:t>їх</a:t>
            </a:r>
            <a:r>
              <a:rPr lang="ru-RU" sz="2500" dirty="0" smtClean="0"/>
              <a:t> </a:t>
            </a:r>
            <a:r>
              <a:rPr lang="ru-RU" sz="2500" dirty="0" err="1" smtClean="0"/>
              <a:t>будови</a:t>
            </a:r>
            <a:r>
              <a:rPr lang="ru-RU" sz="2500" dirty="0" smtClean="0"/>
              <a:t> та </a:t>
            </a:r>
            <a:r>
              <a:rPr lang="ru-RU" sz="2500" dirty="0" err="1" smtClean="0"/>
              <a:t>функціонування</a:t>
            </a:r>
            <a:r>
              <a:rPr lang="ru-RU" sz="2500" dirty="0" smtClean="0"/>
              <a:t> на </a:t>
            </a:r>
            <a:r>
              <a:rPr lang="ru-RU" sz="2500" dirty="0" err="1" smtClean="0"/>
              <a:t>певному</a:t>
            </a:r>
            <a:r>
              <a:rPr lang="ru-RU" sz="2500" dirty="0" smtClean="0"/>
              <a:t> </a:t>
            </a:r>
            <a:r>
              <a:rPr lang="ru-RU" sz="2500" dirty="0" err="1" smtClean="0"/>
              <a:t>етапі</a:t>
            </a:r>
            <a:r>
              <a:rPr lang="ru-RU" sz="2500" dirty="0" smtClean="0"/>
              <a:t> </a:t>
            </a:r>
            <a:r>
              <a:rPr lang="ru-RU" sz="2500" dirty="0" err="1" smtClean="0"/>
              <a:t>розвитку</a:t>
            </a:r>
            <a:r>
              <a:rPr lang="ru-RU" sz="2500" dirty="0" smtClean="0"/>
              <a:t> </a:t>
            </a:r>
            <a:r>
              <a:rPr lang="ru-RU" sz="2500" dirty="0" err="1" smtClean="0"/>
              <a:t>мови</a:t>
            </a:r>
            <a:r>
              <a:rPr lang="ru-RU" sz="2500" dirty="0" smtClean="0"/>
              <a:t>.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06038"/>
            <a:ext cx="7453492" cy="367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uk-UA" sz="26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Етапи: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1. Виділення одиниць аналізу (фонем, морфем, лексем); 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 2. Членування виділених одиниць: поділ речення на словосполучення, словосполучення на словоформи, словоформи на морфеми, морфеми на фонеми, фонеми на диференційні ознаки; </a:t>
            </a:r>
          </a:p>
          <a:p>
            <a:pPr marL="514350" lvl="0" indent="-514350">
              <a:spcBef>
                <a:spcPts val="600"/>
              </a:spcBef>
              <a:buClr>
                <a:srgbClr val="002060"/>
              </a:buClr>
              <a:buSzPct val="70000"/>
              <a:defRPr/>
            </a:pPr>
            <a:r>
              <a:rPr lang="uk-UA" sz="2400" dirty="0" smtClean="0">
                <a:latin typeface="Times New Roman"/>
                <a:cs typeface="Times New Roman"/>
              </a:rPr>
              <a:t>       3. Класифікація й інтерпретація виділених одиниць.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74534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000000"/>
                </a:solidFill>
              </a:rPr>
              <a:t>Конструктивний</a:t>
            </a:r>
            <a:r>
              <a:rPr lang="ru-RU" sz="2800" b="1" dirty="0">
                <a:solidFill>
                  <a:srgbClr val="000000"/>
                </a:solidFill>
              </a:rPr>
              <a:t> метод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dirty="0" err="1">
                <a:solidFill>
                  <a:srgbClr val="000000"/>
                </a:solidFill>
              </a:rPr>
              <a:t>також</a:t>
            </a:r>
            <a:r>
              <a:rPr lang="ru-RU" sz="2800" dirty="0">
                <a:solidFill>
                  <a:srgbClr val="000000"/>
                </a:solidFill>
              </a:rPr>
              <a:t> є </a:t>
            </a:r>
            <a:r>
              <a:rPr lang="ru-RU" sz="2800" dirty="0" err="1">
                <a:solidFill>
                  <a:srgbClr val="000000"/>
                </a:solidFill>
              </a:rPr>
              <a:t>загальним</a:t>
            </a:r>
            <a:r>
              <a:rPr lang="ru-RU" sz="2800" dirty="0">
                <a:solidFill>
                  <a:srgbClr val="000000"/>
                </a:solidFill>
              </a:rPr>
              <a:t> методом </a:t>
            </a:r>
            <a:r>
              <a:rPr lang="ru-RU" sz="2800" dirty="0" err="1">
                <a:solidFill>
                  <a:srgbClr val="000000"/>
                </a:solidFill>
              </a:rPr>
              <a:t>лінгвістики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що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передбачає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побудову</a:t>
            </a:r>
            <a:r>
              <a:rPr lang="ru-RU" sz="2800" dirty="0">
                <a:solidFill>
                  <a:srgbClr val="000000"/>
                </a:solidFill>
              </a:rPr>
              <a:t> й </a:t>
            </a:r>
            <a:r>
              <a:rPr lang="ru-RU" sz="2800" dirty="0" err="1">
                <a:solidFill>
                  <a:srgbClr val="000000"/>
                </a:solidFill>
              </a:rPr>
              <a:t>конструювання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об’єкта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дослідження</a:t>
            </a:r>
            <a:r>
              <a:rPr lang="ru-RU" sz="2800" dirty="0">
                <a:solidFill>
                  <a:srgbClr val="000000"/>
                </a:solidFill>
              </a:rPr>
              <a:t> у </a:t>
            </a:r>
            <a:r>
              <a:rPr lang="ru-RU" sz="2800" dirty="0" err="1">
                <a:solidFill>
                  <a:srgbClr val="000000"/>
                </a:solidFill>
              </a:rPr>
              <a:t>вигляді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спрощеної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гіпотетичної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абстрактної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схеми</a:t>
            </a:r>
            <a:r>
              <a:rPr lang="ru-RU" sz="2800" dirty="0">
                <a:solidFill>
                  <a:srgbClr val="000000"/>
                </a:solidFill>
              </a:rPr>
              <a:t>.</a:t>
            </a:r>
            <a:endParaRPr lang="uk-UA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0307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556792"/>
            <a:ext cx="74534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Метою </a:t>
            </a:r>
            <a:r>
              <a:rPr lang="ru-RU" sz="2800" b="1" dirty="0" err="1">
                <a:solidFill>
                  <a:srgbClr val="000000"/>
                </a:solidFill>
              </a:rPr>
              <a:t>типологічного</a:t>
            </a:r>
            <a:r>
              <a:rPr lang="ru-RU" sz="2800" b="1" dirty="0">
                <a:solidFill>
                  <a:srgbClr val="000000"/>
                </a:solidFill>
              </a:rPr>
              <a:t> методу як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b="1" dirty="0" err="1">
                <a:solidFill>
                  <a:srgbClr val="000000"/>
                </a:solidFill>
              </a:rPr>
              <a:t>міжпарадигмального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</a:p>
          <a:p>
            <a:endParaRPr lang="ru-RU" sz="2800" dirty="0">
              <a:solidFill>
                <a:srgbClr val="000000"/>
              </a:solidFill>
            </a:endParaRPr>
          </a:p>
          <a:p>
            <a:r>
              <a:rPr lang="ru-RU" sz="2800" dirty="0">
                <a:solidFill>
                  <a:srgbClr val="000000"/>
                </a:solidFill>
              </a:rPr>
              <a:t>є </a:t>
            </a:r>
            <a:r>
              <a:rPr lang="ru-RU" sz="2800" dirty="0" err="1">
                <a:solidFill>
                  <a:srgbClr val="000000"/>
                </a:solidFill>
              </a:rPr>
              <a:t>диференціація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світу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залежно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від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їхніх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структурних</a:t>
            </a:r>
            <a:r>
              <a:rPr lang="ru-RU" sz="2800" dirty="0">
                <a:solidFill>
                  <a:srgbClr val="000000"/>
                </a:solidFill>
              </a:rPr>
              <a:t>, </a:t>
            </a:r>
            <a:r>
              <a:rPr lang="ru-RU" sz="2800" dirty="0" err="1">
                <a:solidFill>
                  <a:srgbClr val="000000"/>
                </a:solidFill>
              </a:rPr>
              <a:t>граматичних</a:t>
            </a:r>
            <a:r>
              <a:rPr lang="ru-RU" sz="2800" dirty="0">
                <a:solidFill>
                  <a:srgbClr val="000000"/>
                </a:solidFill>
              </a:rPr>
              <a:t> і </a:t>
            </a:r>
            <a:r>
              <a:rPr lang="ru-RU" sz="2800" dirty="0" err="1">
                <a:solidFill>
                  <a:srgbClr val="000000"/>
                </a:solidFill>
              </a:rPr>
              <a:t>функціональних</a:t>
            </a:r>
            <a:r>
              <a:rPr lang="ru-RU" sz="2800" dirty="0">
                <a:solidFill>
                  <a:srgbClr val="000000"/>
                </a:solidFill>
              </a:rPr>
              <a:t> рис </a:t>
            </a:r>
            <a:r>
              <a:rPr lang="ru-RU" sz="2800" dirty="0" err="1">
                <a:solidFill>
                  <a:srgbClr val="000000"/>
                </a:solidFill>
              </a:rPr>
              <a:t>безвідносно</a:t>
            </a:r>
            <a:r>
              <a:rPr lang="ru-RU" sz="2800" dirty="0">
                <a:solidFill>
                  <a:srgbClr val="000000"/>
                </a:solidFill>
              </a:rPr>
              <a:t> до </a:t>
            </a:r>
            <a:r>
              <a:rPr lang="ru-RU" sz="2800" dirty="0" err="1">
                <a:solidFill>
                  <a:srgbClr val="000000"/>
                </a:solidFill>
              </a:rPr>
              <a:t>генетичної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спорідненості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r>
              <a:rPr lang="ru-RU" sz="2800" dirty="0" err="1">
                <a:solidFill>
                  <a:srgbClr val="000000"/>
                </a:solidFill>
              </a:rPr>
              <a:t>Головним</a:t>
            </a:r>
            <a:r>
              <a:rPr lang="ru-RU" sz="2800" dirty="0">
                <a:solidFill>
                  <a:srgbClr val="000000"/>
                </a:solidFill>
              </a:rPr>
              <a:t> принципом </a:t>
            </a:r>
            <a:r>
              <a:rPr lang="ru-RU" sz="2800" dirty="0" err="1">
                <a:solidFill>
                  <a:srgbClr val="000000"/>
                </a:solidFill>
              </a:rPr>
              <a:t>типологічного</a:t>
            </a:r>
            <a:r>
              <a:rPr lang="ru-RU" sz="2800" dirty="0">
                <a:solidFill>
                  <a:srgbClr val="000000"/>
                </a:solidFill>
              </a:rPr>
              <a:t> методу є </a:t>
            </a:r>
            <a:r>
              <a:rPr lang="ru-RU" sz="2800" b="1" dirty="0" err="1">
                <a:solidFill>
                  <a:srgbClr val="000000"/>
                </a:solidFill>
              </a:rPr>
              <a:t>порівняння</a:t>
            </a:r>
            <a:r>
              <a:rPr lang="ru-RU" sz="2800" dirty="0">
                <a:solidFill>
                  <a:srgbClr val="000000"/>
                </a:solidFill>
              </a:rPr>
              <a:t> як </a:t>
            </a:r>
            <a:r>
              <a:rPr lang="ru-RU" sz="2800" dirty="0" err="1">
                <a:solidFill>
                  <a:srgbClr val="000000"/>
                </a:solidFill>
              </a:rPr>
              <a:t>установлення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схожості</a:t>
            </a:r>
            <a:r>
              <a:rPr lang="ru-RU" sz="2800" dirty="0">
                <a:solidFill>
                  <a:srgbClr val="000000"/>
                </a:solidFill>
              </a:rPr>
              <a:t> й </a:t>
            </a:r>
            <a:r>
              <a:rPr lang="ru-RU" sz="2800" dirty="0" err="1">
                <a:solidFill>
                  <a:srgbClr val="000000"/>
                </a:solidFill>
              </a:rPr>
              <a:t>розбіжностей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між</a:t>
            </a:r>
            <a:r>
              <a:rPr lang="ru-RU" sz="2800" dirty="0">
                <a:solidFill>
                  <a:srgbClr val="000000"/>
                </a:solidFill>
              </a:rPr>
              <a:t> </a:t>
            </a:r>
            <a:r>
              <a:rPr lang="ru-RU" sz="2800" dirty="0" err="1">
                <a:solidFill>
                  <a:srgbClr val="000000"/>
                </a:solidFill>
              </a:rPr>
              <a:t>мовами</a:t>
            </a:r>
            <a:r>
              <a:rPr lang="ru-RU" sz="2800" dirty="0">
                <a:solidFill>
                  <a:srgbClr val="000000"/>
                </a:solidFill>
              </a:rPr>
              <a:t>. </a:t>
            </a:r>
            <a:endParaRPr lang="uk-UA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1272</TotalTime>
  <Words>669</Words>
  <Application>Microsoft Office PowerPoint</Application>
  <PresentationFormat>Экран (4:3)</PresentationFormat>
  <Paragraphs>88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Остин</vt:lpstr>
      <vt:lpstr> «Вступ до мовознавства»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Структура мови. СИНХРОНІЯ ТА ДІАХРОНІЯ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 до мовознавства</dc:title>
  <dc:creator>Студент Ліб-305</dc:creator>
  <cp:lastModifiedBy>suvor</cp:lastModifiedBy>
  <cp:revision>183</cp:revision>
  <dcterms:created xsi:type="dcterms:W3CDTF">2015-10-20T11:06:18Z</dcterms:created>
  <dcterms:modified xsi:type="dcterms:W3CDTF">2025-01-15T17:39:00Z</dcterms:modified>
</cp:coreProperties>
</file>