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312" r:id="rId4"/>
    <p:sldId id="258" r:id="rId5"/>
    <p:sldId id="259" r:id="rId6"/>
    <p:sldId id="294" r:id="rId7"/>
    <p:sldId id="297" r:id="rId8"/>
    <p:sldId id="295" r:id="rId9"/>
    <p:sldId id="298" r:id="rId10"/>
    <p:sldId id="299" r:id="rId11"/>
    <p:sldId id="300" r:id="rId12"/>
    <p:sldId id="301" r:id="rId13"/>
    <p:sldId id="302" r:id="rId14"/>
    <p:sldId id="313" r:id="rId15"/>
    <p:sldId id="303" r:id="rId16"/>
    <p:sldId id="304" r:id="rId17"/>
    <p:sldId id="305" r:id="rId18"/>
    <p:sldId id="306" r:id="rId19"/>
    <p:sldId id="307" r:id="rId20"/>
    <p:sldId id="309" r:id="rId21"/>
    <p:sldId id="310" r:id="rId22"/>
    <p:sldId id="311" r:id="rId23"/>
    <p:sldId id="314" r:id="rId24"/>
    <p:sldId id="315" r:id="rId25"/>
    <p:sldId id="316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1A2B5F-EE31-426A-A628-6EBCD8EE2D66}">
          <p14:sldIdLst>
            <p14:sldId id="256"/>
            <p14:sldId id="257"/>
            <p14:sldId id="312"/>
            <p14:sldId id="258"/>
            <p14:sldId id="259"/>
            <p14:sldId id="294"/>
            <p14:sldId id="297"/>
            <p14:sldId id="295"/>
            <p14:sldId id="298"/>
            <p14:sldId id="299"/>
            <p14:sldId id="300"/>
            <p14:sldId id="301"/>
            <p14:sldId id="302"/>
            <p14:sldId id="313"/>
            <p14:sldId id="303"/>
            <p14:sldId id="304"/>
            <p14:sldId id="305"/>
            <p14:sldId id="306"/>
            <p14:sldId id="307"/>
            <p14:sldId id="309"/>
            <p14:sldId id="310"/>
            <p14:sldId id="311"/>
            <p14:sldId id="314"/>
            <p14:sldId id="315"/>
            <p14:sldId id="3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01568-6C5C-4BCF-B2A9-3A76CB821245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A7E1-E6EF-4640-B701-22EBC395CC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B53353-EC1B-481D-96FD-6928C87CD808}" type="datetimeFigureOut">
              <a:rPr lang="uk-UA" smtClean="0"/>
              <a:t>08.10.2020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МАКРОЕКОНОМІКА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66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395536" y="332656"/>
                <a:ext cx="8640959" cy="583264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Ринок грошей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є універсальним засобом, що полегшує обмін та укладання угод, дає змогу реалізувати переваги суспільного поділу праці</a:t>
                </a:r>
              </a:p>
              <a:p>
                <a:r>
                  <a:rPr lang="uk-UA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Гроші (М)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 класичній моделі – нейтральні:  їхня маса тільки впливає на  рівень цін товарів, розмір середньої заробітної плати, але не визначає обсягів реального продукту, зайнятості та реальної зарплати</a:t>
                </a:r>
              </a:p>
              <a:p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Пропозиція грошей</a:t>
                </a:r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–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p>
                    </m:sSup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є екзогенною наперед визначеною величиною. </a:t>
                </a:r>
              </a:p>
              <a:p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Попит на гроші </a:t>
                </a:r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</a:rPr>
                  <a:t>–</a:t>
                </a:r>
                <a14:m>
                  <m:oMath xmlns:m="http://schemas.openxmlformats.org/officeDocument/2006/math">
                    <m:r>
                      <a:rPr lang="uk-UA" b="1">
                        <a:solidFill>
                          <a:schemeClr val="tx2"/>
                        </a:solidFill>
                        <a:latin typeface="Cambria Math"/>
                        <a:ea typeface="+mj-ea"/>
                        <a:cs typeface="+mj-cs"/>
                      </a:rPr>
                      <m:t> 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𝑴</m:t>
                        </m:r>
                      </m:e>
                      <m:sup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𝑫</m:t>
                        </m:r>
                      </m:sup>
                    </m:sSup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є функцією обсягу продукту з урахуванням загального рівня цін, тобто номінального продукту: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𝑫</m:t>
                        </m:r>
                      </m:sup>
                    </m:sSup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𝑫</m:t>
                        </m:r>
                      </m:sup>
                    </m:sSup>
                  </m:oMath>
                </a14:m>
                <a:r>
                  <a:rPr lang="uk-UA" b="1" baseline="-25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</m:d>
                  </m:oMath>
                </a14:m>
                <a:endParaRPr lang="uk-UA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Функція </a:t>
                </a:r>
                <a:r>
                  <a:rPr 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попиту</a:t>
                </a:r>
                <a:r>
                  <a:rPr lang="en-US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на гроші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із врахуванням швидкості їх обертання </a:t>
                </a:r>
                <a:r>
                  <a:rPr lang="uk-UA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(</a:t>
                </a:r>
                <a:r>
                  <a:rPr lang="en-US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V</a:t>
                </a:r>
                <a:r>
                  <a:rPr lang="uk-UA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)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матиме такий вигляд:</a:t>
                </a:r>
                <a14:m>
                  <m:oMath xmlns:m="http://schemas.openxmlformats.org/officeDocument/2006/math"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uk-UA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𝑫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𝑰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𝑽</m:t>
                        </m:r>
                      </m:den>
                    </m:f>
                    <m:d>
                      <m:dPr>
                        <m:ctrlPr>
                          <a:rPr lang="uk-UA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</m:d>
                  </m:oMath>
                </a14:m>
                <a:endParaRPr lang="uk-UA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8640959" cy="5832648"/>
              </a:xfrm>
              <a:prstGeom prst="rect">
                <a:avLst/>
              </a:prstGeom>
              <a:blipFill rotWithShape="1">
                <a:blip r:embed="rId3"/>
                <a:stretch>
                  <a:fillRect l="-988" t="-8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3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79512" y="332656"/>
                <a:ext cx="8784976" cy="612068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Ринок товарів.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Попит на реальний продукт в класичній моделі </a:t>
                </a:r>
                <a:r>
                  <a:rPr lang="uk-UA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e>
                      <m:sub/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𝑫</m:t>
                        </m:r>
                      </m:sup>
                    </m:sSubSup>
                  </m:oMath>
                </a14:m>
                <a:r>
                  <a:rPr lang="uk-UA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)</a:t>
                </a:r>
                <a:r>
                  <a:rPr lang="en-US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розглядається як спадна функція загального рівня цін, а пропозиція </a:t>
                </a:r>
                <a:r>
                  <a:rPr lang="uk-UA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e>
                      <m:sub/>
                      <m:sup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𝑺</m:t>
                        </m:r>
                      </m:sup>
                    </m:sSubSup>
                  </m:oMath>
                </a14:m>
                <a:r>
                  <a:rPr lang="uk-UA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)</a:t>
                </a:r>
                <a:r>
                  <a:rPr lang="uk-UA" b="1" dirty="0">
                    <a:solidFill>
                      <a:schemeClr val="tx2"/>
                    </a:solidFill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як повністю нееластична за ціною.</a:t>
                </a:r>
              </a:p>
              <a:p>
                <a:r>
                  <a:rPr lang="uk-UA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Функція попиту 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У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класичній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моделі  попит пристосовується до рівня цін, а той - до грошової маси.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+mj-cs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PY </a:t>
                </a:r>
                <a:r>
                  <a:rPr lang="ru-RU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𝑷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Times New Roman" panose="020206030504050203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Звідси</a:t>
                </a:r>
                <a:r>
                  <a:rPr lang="uk-UA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𝒓</m:t>
                        </m:r>
                      </m:sub>
                    </m:sSub>
                    <m:r>
                      <a:rPr lang="uk-UA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𝑽𝑴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оскільки 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V</a:t>
                </a:r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–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константа, </a:t>
                </a:r>
                <a:r>
                  <a:rPr lang="en-US" b="1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M</a:t>
                </a:r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–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екзогенна величина, то реальний попит на продукт є функцією загального рівня цін </a:t>
                </a:r>
                <a:r>
                  <a:rPr lang="en-US" b="1" dirty="0" smtClean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P</a:t>
                </a:r>
                <a:endParaRPr lang="en-US" b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r>
                  <a:rPr lang="uk-UA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Функція пропозиції </a:t>
                </a:r>
                <a:r>
                  <a:rPr lang="uk-UA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у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класичній моделі визначається виробничою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функцією, тобто вона залежить не від цін, а від залучених ресурсів. Оскільки єдиним змінюваним ресурсом є робоча сила, то функція пропозиції буде мати вигляд:</a:t>
                </a:r>
                <a:endParaRPr lang="en-US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𝒀</m:t>
                        </m:r>
                      </m:e>
                      <m:sub/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sup>
                    </m:sSubSup>
                  </m:oMath>
                </a14:m>
                <a:r>
                  <a:rPr lang="uk-UA" b="1" i="1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𝒀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uk-UA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84976" cy="6120680"/>
              </a:xfrm>
              <a:prstGeom prst="rect">
                <a:avLst/>
              </a:prstGeom>
              <a:blipFill rotWithShape="1">
                <a:blip r:embed="rId3"/>
                <a:stretch>
                  <a:fillRect l="-902" t="-797" r="-15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0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79512" y="332656"/>
                <a:ext cx="8784976" cy="612068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rgbClr val="C00000"/>
                    </a:solidFill>
                    <a:ea typeface="+mj-ea"/>
                    <a:cs typeface="+mj-cs"/>
                  </a:rPr>
                  <a:t>Ринок заощаджень (інвестицій). </a:t>
                </a: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Сукупний попит у закритій  економіці складається з двох компонентів: Споживання  </a:t>
                </a:r>
                <a:r>
                  <a:rPr lang="uk-UA" b="1" dirty="0">
                    <a:solidFill>
                      <a:srgbClr val="0070C0"/>
                    </a:solidFill>
                    <a:ea typeface="+mj-ea"/>
                    <a:cs typeface="Times New Roman" panose="02020603050405020304" pitchFamily="18" charset="0"/>
                  </a:rPr>
                  <a:t>С</a:t>
                </a: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 та інвестицій </a:t>
                </a:r>
                <a:r>
                  <a:rPr lang="uk-UA" b="1" dirty="0">
                    <a:solidFill>
                      <a:srgbClr val="0070C0"/>
                    </a:solidFill>
                    <a:ea typeface="+mj-ea"/>
                    <a:cs typeface="Times New Roman" panose="02020603050405020304" pitchFamily="18" charset="0"/>
                  </a:rPr>
                  <a:t>І</a:t>
                </a: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. Інвестиції створюються заощадженнями </a:t>
                </a:r>
                <a:r>
                  <a:rPr lang="en-US" b="1" dirty="0">
                    <a:solidFill>
                      <a:srgbClr val="0070C0"/>
                    </a:solidFill>
                    <a:ea typeface="+mj-ea"/>
                    <a:cs typeface="Times New Roman" panose="02020603050405020304" pitchFamily="18" charset="0"/>
                  </a:rPr>
                  <a:t>S</a:t>
                </a: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. Відповідність заощаджень інвестиціям забезпечується на ринку інвестицій, де попит зрівноважує </a:t>
                </a:r>
                <a:r>
                  <a:rPr lang="uk-UA" b="1" dirty="0">
                    <a:solidFill>
                      <a:schemeClr val="tx2"/>
                    </a:solidFill>
                    <a:ea typeface="+mj-ea"/>
                    <a:cs typeface="+mj-cs"/>
                  </a:rPr>
                  <a:t>пропозицію</a:t>
                </a: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uk-UA" b="1" dirty="0" smtClean="0">
                  <a:solidFill>
                    <a:srgbClr val="0070C0"/>
                  </a:solidFill>
                  <a:ea typeface="+mj-ea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en-US" b="1" dirty="0">
                          <a:solidFill>
                            <a:srgbClr val="0070C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b="1" dirty="0">
                          <a:solidFill>
                            <a:srgbClr val="0070C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uk-UA" b="1" dirty="0" smtClean="0">
                  <a:solidFill>
                    <a:srgbClr val="0070C0"/>
                  </a:solidFill>
                  <a:ea typeface="+mj-ea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  <a:ea typeface="+mj-ea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endParaRPr lang="uk-UA" b="1" i="1" dirty="0" smtClean="0">
                  <a:solidFill>
                    <a:srgbClr val="0070C0"/>
                  </a:solidFill>
                  <a:ea typeface="+mj-ea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ea typeface="+mj-ea"/>
                    <a:cs typeface="Times New Roman" panose="02020603050405020304" pitchFamily="18" charset="0"/>
                  </a:rPr>
                  <a:t>I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uk-UA" b="1" dirty="0" smtClean="0">
                  <a:solidFill>
                    <a:schemeClr val="tx2"/>
                  </a:solidFill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За класичною моделлю у встановленні рівноваги на ринку інвестицій відіграє ставка проценту. Вважається, що завжди існує відсоток і, який зрівноважить попит і пропозицію.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 </a:t>
                </a:r>
                <a:endParaRPr lang="en-US" b="1" dirty="0" smtClean="0">
                  <a:solidFill>
                    <a:schemeClr val="tx2"/>
                  </a:solidFill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84976" cy="6120680"/>
              </a:xfrm>
              <a:prstGeom prst="rect">
                <a:avLst/>
              </a:prstGeom>
              <a:blipFill rotWithShape="1">
                <a:blip r:embed="rId3"/>
                <a:stretch>
                  <a:fillRect l="-1040" t="-7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Левая фигурная скобка 5"/>
          <p:cNvSpPr/>
          <p:nvPr/>
        </p:nvSpPr>
        <p:spPr>
          <a:xfrm>
            <a:off x="3617429" y="2564904"/>
            <a:ext cx="360040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79512" y="332656"/>
                <a:ext cx="8784976" cy="612068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Функція заощаджень. 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Заощадження є функцією процента і реального продукту. Залежність між ними є прямою: чим вищий відсоток і більший реальний продукт, тим більші заощадження: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r>
                  <a:rPr lang="uk-UA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Функція інвестицій. </a:t>
                </a:r>
                <a:r>
                  <a:rPr lang="uk-UA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Інвестиції залежать від рівня проценту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𝒊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а функція інвестицій є  спадною: чим вищий відсоток, тим нижчий попит на інвестиції: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d>
                  </m:oMath>
                </a14:m>
                <a:endParaRPr lang="uk-UA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Роль ставки відсотку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𝒊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</a:rPr>
                  <a:t> у класичній моделі зводиться до того, що частина реального доходу, що була вилучена з обігу як попит на товари завдяки заощадженням, знову повертається у вигляді попиту на інвестиційні товари.</a:t>
                </a:r>
              </a:p>
              <a:p>
                <a:r>
                  <a:rPr lang="uk-UA" b="1" dirty="0" smtClean="0">
                    <a:solidFill>
                      <a:schemeClr val="tx2"/>
                    </a:solidFill>
                  </a:rPr>
                  <a:t>Рівновага на ринку інвестицій передбачає рівність: </a:t>
                </a:r>
              </a:p>
              <a:p>
                <a:pPr marL="0" indent="0" algn="ctr"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𝑺</m:t>
                    </m:r>
                    <m:r>
                      <a:rPr lang="fr-FR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uk-UA" b="1" i="1" dirty="0" smtClean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;</a:t>
                </a:r>
              </a:p>
              <a:p>
                <a:pPr marL="0" indent="0" algn="ctr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</m:d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1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uk-UA" b="1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84976" cy="6120680"/>
              </a:xfrm>
              <a:prstGeom prst="rect">
                <a:avLst/>
              </a:prstGeom>
              <a:blipFill rotWithShape="1">
                <a:blip r:embed="rId3"/>
                <a:stretch>
                  <a:fillRect l="-902" t="-797" r="-173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3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821699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/>
              <a:t>Розчарування інвестиціями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4160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342282"/>
          </a:xfrm>
        </p:spPr>
        <p:txBody>
          <a:bodyPr/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3. 2. </a:t>
            </a:r>
            <a:r>
              <a:rPr lang="uk-UA" sz="2800" b="1" dirty="0"/>
              <a:t>Модель макроекономічної </a:t>
            </a:r>
            <a:r>
              <a:rPr lang="uk-UA" sz="2800" b="1" dirty="0" smtClean="0"/>
              <a:t>рівноваги</a:t>
            </a:r>
            <a:br>
              <a:rPr lang="uk-UA" sz="2800" b="1" dirty="0" smtClean="0"/>
            </a:br>
            <a:r>
              <a:rPr lang="uk-UA" sz="2800" b="1" dirty="0" smtClean="0"/>
              <a:t> </a:t>
            </a:r>
            <a:r>
              <a:rPr lang="uk-UA" sz="2800" b="1" dirty="0"/>
              <a:t>«сукупний попит-сукупна пропозиція» («</a:t>
            </a:r>
            <a:r>
              <a:rPr lang="en-US" sz="2800" b="1" dirty="0"/>
              <a:t>AD-AS</a:t>
            </a:r>
            <a:r>
              <a:rPr lang="uk-UA" sz="2800" b="1" dirty="0"/>
              <a:t>»)</a:t>
            </a:r>
            <a:br>
              <a:rPr lang="uk-UA" sz="2800" b="1" dirty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988840"/>
            <a:ext cx="8553273" cy="3877815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Модель </a:t>
            </a:r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макроекономічної </a:t>
            </a:r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рівноваги «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AD-AS</a:t>
            </a:r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»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дозволяє об'єднати велику кількість окремих товарних ринків в єдиний ринок, на якому основними змінними є 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рівень цін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реальний обсяг національного виробництва (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Y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  <a:endParaRPr lang="uk-UA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35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467544" y="332656"/>
            <a:ext cx="8568951" cy="61926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Сукупний попит (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AD</a:t>
            </a:r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>
                <a:solidFill>
                  <a:schemeClr val="tx2"/>
                </a:solidFill>
              </a:rPr>
              <a:t>–</a:t>
            </a:r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модель, що показує різні обсяги товарів і послуг (реальний обсяг </a:t>
            </a:r>
            <a:r>
              <a:rPr lang="uk-UA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нац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виробництва), який споживачі, підприємства та держава спроможні придбати за певного рівня цін. Графічно </a:t>
            </a:r>
            <a:r>
              <a:rPr lang="en-US" sz="2800" b="1" dirty="0">
                <a:solidFill>
                  <a:srgbClr val="C00000"/>
                </a:solidFill>
              </a:rPr>
              <a:t>AD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може бути поданий у вигляді кривої з від'ємним нахилом.</a:t>
            </a: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0910"/>
              </p:ext>
            </p:extLst>
          </p:nvPr>
        </p:nvGraphicFramePr>
        <p:xfrm>
          <a:off x="2483768" y="2947839"/>
          <a:ext cx="4032448" cy="357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icture" r:id="rId4" imgW="3753000" imgH="3207240" progId="Word.Picture.8">
                  <p:embed/>
                </p:oleObj>
              </mc:Choice>
              <mc:Fallback>
                <p:oleObj name="Picture" r:id="rId4" imgW="3753000" imgH="320724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947839"/>
                        <a:ext cx="4032448" cy="3577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79512" y="332656"/>
                <a:ext cx="8784975" cy="583264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Цінові детермінанти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AD</a:t>
                </a:r>
                <a:r>
                  <a:rPr lang="uk-UA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(викликані зміною рівня цін):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uk-UA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Ефект процентної ставки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 </a:t>
                </a:r>
                <a:r>
                  <a:rPr lang="uk-UA" alt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вищий рівень цін</a:t>
                </a:r>
                <a:r>
                  <a:rPr lang="uk-UA" b="1" dirty="0">
                    <a:solidFill>
                      <a:srgbClr val="0070C0"/>
                    </a:solidFill>
                  </a:rPr>
                  <a:t> (</a:t>
                </a:r>
                <a:r>
                  <a:rPr lang="en-US" b="1" dirty="0">
                    <a:solidFill>
                      <a:srgbClr val="0070C0"/>
                    </a:solidFill>
                  </a:rPr>
                  <a:t>P</a:t>
                </a:r>
                <a:r>
                  <a:rPr lang="uk-UA" b="1" dirty="0">
                    <a:solidFill>
                      <a:srgbClr val="0070C0"/>
                    </a:solidFill>
                  </a:rPr>
                  <a:t>)</a:t>
                </a:r>
                <a:r>
                  <a:rPr lang="uk-UA" alt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збільшує попит на гроші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uk-UA" b="1" i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uk-UA" altLang="uk-UA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) </a:t>
                </a:r>
                <a:r>
                  <a:rPr lang="uk-UA" alt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і, підвищуючи ставку відсотку</a:t>
                </a:r>
                <a:r>
                  <a:rPr lang="en-US" b="1" dirty="0" smtClean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𝒊</m:t>
                    </m:r>
                  </m:oMath>
                </a14:m>
                <a:r>
                  <a:rPr lang="uk-UA" altLang="uk-UA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)</a:t>
                </a:r>
                <a:r>
                  <a:rPr lang="uk-UA" alt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</a:t>
                </a:r>
                <a:r>
                  <a:rPr lang="uk-UA" altLang="uk-UA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alt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обумовлює скорочення реального обсягу ВВП</a:t>
                </a:r>
                <a:r>
                  <a:rPr lang="uk-UA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uk-UA" b="1" dirty="0">
                    <a:solidFill>
                      <a:srgbClr val="0070C0"/>
                    </a:solidFill>
                  </a:rPr>
                  <a:t>(</a:t>
                </a:r>
                <a:r>
                  <a:rPr lang="en-US" b="1" dirty="0">
                    <a:solidFill>
                      <a:srgbClr val="0070C0"/>
                    </a:solidFill>
                  </a:rPr>
                  <a:t>Y</a:t>
                </a:r>
                <a:r>
                  <a:rPr lang="uk-UA" b="1" dirty="0" smtClean="0">
                    <a:solidFill>
                      <a:srgbClr val="0070C0"/>
                    </a:solidFill>
                  </a:rPr>
                  <a:t>)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;</a:t>
                </a:r>
                <a:r>
                  <a:rPr lang="uk-UA" alt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endParaRPr lang="uk-UA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rgbClr val="0070C0"/>
                    </a:solidFill>
                  </a:rPr>
                  <a:t>Ефект </a:t>
                </a:r>
                <a:r>
                  <a:rPr lang="uk-UA" b="1" dirty="0" smtClean="0">
                    <a:solidFill>
                      <a:srgbClr val="0070C0"/>
                    </a:solidFill>
                  </a:rPr>
                  <a:t>багатства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(реальних касових залишків):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із зростанням рівня цін </a:t>
                </a:r>
                <a:r>
                  <a:rPr lang="uk-UA" b="1" dirty="0">
                    <a:solidFill>
                      <a:srgbClr val="0070C0"/>
                    </a:solidFill>
                  </a:rPr>
                  <a:t>(</a:t>
                </a:r>
                <a:r>
                  <a:rPr lang="en-US" b="1" dirty="0">
                    <a:solidFill>
                      <a:srgbClr val="0070C0"/>
                    </a:solidFill>
                  </a:rPr>
                  <a:t>P</a:t>
                </a:r>
                <a:r>
                  <a:rPr lang="uk-UA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)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купівельна спроможність нагромаджених фінансових активів у населення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зменшується;</a:t>
                </a:r>
                <a:endParaRPr lang="uk-UA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uk-UA" b="1" dirty="0">
                    <a:solidFill>
                      <a:srgbClr val="0070C0"/>
                    </a:solidFill>
                  </a:rPr>
                  <a:t>Ефект імпортних </a:t>
                </a:r>
                <a:r>
                  <a:rPr lang="uk-UA" b="1" dirty="0" smtClean="0">
                    <a:solidFill>
                      <a:srgbClr val="0070C0"/>
                    </a:solidFill>
                  </a:rPr>
                  <a:t>закупок: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зростання рівня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цін у державі </a:t>
                </a:r>
                <a:r>
                  <a:rPr lang="uk-UA" b="1" dirty="0">
                    <a:solidFill>
                      <a:srgbClr val="0070C0"/>
                    </a:solidFill>
                  </a:rPr>
                  <a:t>(</a:t>
                </a:r>
                <a:r>
                  <a:rPr lang="en-US" b="1" dirty="0">
                    <a:solidFill>
                      <a:srgbClr val="0070C0"/>
                    </a:solidFill>
                  </a:rPr>
                  <a:t>P</a:t>
                </a:r>
                <a:r>
                  <a:rPr lang="uk-UA" b="1" dirty="0">
                    <a:solidFill>
                      <a:srgbClr val="0070C0"/>
                    </a:solidFill>
                  </a:rPr>
                  <a:t>)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зменшує відносну вартість іноземних товарів, а отже скорочує попит на вітчизняні товари. </a:t>
                </a:r>
                <a:endParaRPr lang="uk-UA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uk-UA" altLang="uk-UA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Зміна </a:t>
                </a:r>
                <a:r>
                  <a:rPr lang="uk-UA" alt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тільки у </a:t>
                </a:r>
                <a:r>
                  <a:rPr lang="uk-UA" altLang="uk-UA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рівні цін </a:t>
                </a:r>
                <a:r>
                  <a:rPr lang="uk-UA" alt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відображується </a:t>
                </a:r>
                <a:r>
                  <a:rPr lang="uk-UA" altLang="uk-UA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як рух уздовж кривої </a:t>
                </a:r>
                <a:r>
                  <a:rPr lang="en-US" altLang="uk-UA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AD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84975" cy="5832648"/>
              </a:xfrm>
              <a:prstGeom prst="rect">
                <a:avLst/>
              </a:prstGeom>
              <a:blipFill rotWithShape="1">
                <a:blip r:embed="rId2"/>
                <a:stretch>
                  <a:fillRect l="-902" t="-9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179512" y="332656"/>
            <a:ext cx="8784975" cy="60486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C00000"/>
                </a:solidFill>
                <a:ea typeface="+mj-ea"/>
                <a:cs typeface="+mj-cs"/>
              </a:rPr>
              <a:t>Нецінові детермінанти </a:t>
            </a:r>
            <a:r>
              <a:rPr lang="en-US" b="1" dirty="0" smtClean="0">
                <a:solidFill>
                  <a:srgbClr val="C00000"/>
                </a:solidFill>
              </a:rPr>
              <a:t>AD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(екзогенні фактори, що зміщують криву): 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Зміни у </a:t>
            </a:r>
            <a:r>
              <a:rPr lang="uk-UA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споживчих видатках: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а)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добробут споживача; б) очікування споживача; в) заборгованість споживача; г) податки; </a:t>
            </a:r>
            <a:endParaRPr lang="uk-UA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Зміни у інвестиційних видатках: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а) ставки відсотку;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б) очікувані прибутки від інвестицій; в) податки з підприємств; г) технології; д) надлишкові потужності;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0070C0"/>
                </a:solidFill>
              </a:rPr>
              <a:t>Зміни у державних видатках;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b="1" dirty="0" smtClean="0">
                <a:solidFill>
                  <a:srgbClr val="0070C0"/>
                </a:solidFill>
              </a:rPr>
              <a:t>Зміни у видатках на чистий обсяг експорту: 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а)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рівень 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національного доходу в інших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державах; б) валютні курси.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NB!</a:t>
            </a:r>
            <a:r>
              <a:rPr lang="en-US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Слід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розрізняти: </a:t>
            </a:r>
            <a:r>
              <a:rPr lang="uk-UA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зміни у величині сукупного попиту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що викликані змінами рівня цін, від </a:t>
            </a:r>
            <a:r>
              <a:rPr lang="uk-UA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змін у сукупному попиті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що викликані зміною однієї, чи декількох нецінових детермінант.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0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395536" y="332656"/>
            <a:ext cx="8640959" cy="61926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Сукупна пропозиція (</a:t>
            </a:r>
            <a:r>
              <a:rPr lang="en-US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AS</a:t>
            </a:r>
            <a:r>
              <a:rPr lang="uk-UA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b="1" dirty="0">
                <a:solidFill>
                  <a:schemeClr val="tx2"/>
                </a:solidFill>
              </a:rPr>
              <a:t>–</a:t>
            </a:r>
            <a:r>
              <a:rPr lang="uk-UA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модель, що показує рівень наявного реального обсягу національного виробництва при певному рівні цін. 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Графічно крива </a:t>
            </a:r>
            <a:r>
              <a:rPr lang="en-US" b="1" dirty="0" smtClean="0">
                <a:solidFill>
                  <a:srgbClr val="C00000"/>
                </a:solidFill>
              </a:rPr>
              <a:t>AS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складається з трьох відрізків: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Кейнсіанського (</a:t>
            </a:r>
            <a:r>
              <a:rPr lang="uk-UA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горизонтального): 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економіка перебуває у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стані  спаду, а  виробничі  потужності 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робоча сила задіяні не повністю. Залучення додаткових ресурсів не впливає на рівень цін.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Проміжного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коли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зростання обсягів національного продукту вже  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супроводжується зростанням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рівня цін.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Класичного (вертикального):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економіка 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досягає своєї максимальної потужності і подальше зростання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обсягів 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національного продукту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неможливе. Обсяг 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виробництва майже не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змінюються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а ціни стрімко зростають.</a:t>
            </a:r>
            <a:endParaRPr lang="ru-RU" alt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00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387781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uk-U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Класична модель макроекономічної рівноваги. Взаємодія ринків ресурсів, товарів, грошей, інвестицій.</a:t>
            </a:r>
          </a:p>
          <a:p>
            <a:r>
              <a:rPr lang="uk-U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uk-UA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uk-U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Модель макроекономічної рівноваги «сукупний попит-сукупна пропозиція» </a:t>
            </a:r>
            <a:r>
              <a:rPr lang="uk-UA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(«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AD-AS</a:t>
            </a:r>
            <a:r>
              <a:rPr lang="uk-UA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uk-UA" sz="2800" b="1" dirty="0" smtClean="0"/>
              <a:t>ТЕМА 3. </a:t>
            </a:r>
            <a:br>
              <a:rPr lang="uk-UA" sz="2800" b="1" dirty="0" smtClean="0"/>
            </a:br>
            <a:r>
              <a:rPr lang="uk-UA" sz="2800" b="1" dirty="0" smtClean="0"/>
              <a:t>МАКРОЕКОНОМІЧНА РІВНОВАГА: КЛАСИЧНА МОДЕЛЬ І МОДЕЛЬ «</a:t>
            </a:r>
            <a:r>
              <a:rPr lang="en-US" sz="2800" b="1" dirty="0" smtClean="0"/>
              <a:t>AD-AS</a:t>
            </a:r>
            <a:r>
              <a:rPr lang="uk-UA" sz="2800" b="1" dirty="0" smtClean="0"/>
              <a:t>»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906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01208"/>
            <a:ext cx="8064896" cy="129614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ейнсіанський відрізок</a:t>
            </a:r>
            <a:endParaRPr lang="uk-UA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ІІ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проміжний відрізок</a:t>
            </a:r>
            <a:endParaRPr 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ІІІ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400" b="1" dirty="0">
                <a:solidFill>
                  <a:schemeClr val="tx2"/>
                </a:solidFill>
              </a:rPr>
              <a:t>– </a:t>
            </a:r>
            <a:r>
              <a:rPr lang="uk-UA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класичний відрізок</a:t>
            </a:r>
            <a:endParaRPr lang="uk-UA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 descr="ÐÑÐ¸Ð²Ð° ÑÑÐºÑÐ¿Ð½Ð¾Ñ Ð¿ÑÐ¾Ð¿Ð¾Ð·Ð¸ÑÑÑ Ñ ÐºÐ¾ÑÐ¾ÑÐºÐ¾ÑÑÑÐ¾ÐºÐ¾Ð²Ð¾Ð¼Ñ Ð¿ÐµÑÑÐ¾Ð´Ñ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344816" cy="50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0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179512" y="332656"/>
            <a:ext cx="8784975" cy="604867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C00000"/>
                </a:solidFill>
                <a:ea typeface="+mj-ea"/>
                <a:cs typeface="+mj-cs"/>
              </a:rPr>
              <a:t>Нецінові детермінанти </a:t>
            </a:r>
            <a:r>
              <a:rPr lang="en-US" b="1" dirty="0" smtClean="0">
                <a:solidFill>
                  <a:srgbClr val="C00000"/>
                </a:solidFill>
              </a:rPr>
              <a:t>AS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(екзогенні фактори, що зміщують криву): 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Зміни цін на ресурси: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а)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наявність внутрішніх ресурсів (земля, капітал, праця); б) ціни на імпортні ресурси; в) панування на ринку; </a:t>
            </a:r>
            <a:endParaRPr lang="uk-UA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0070C0"/>
                </a:solidFill>
              </a:rPr>
              <a:t>Зміни у продуктивності; 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0070C0"/>
                </a:solidFill>
              </a:rPr>
              <a:t>Зміни правових норм: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податки і субсидії; </a:t>
            </a:r>
            <a:r>
              <a:rPr lang="uk-UA" alt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б) </a:t>
            </a:r>
            <a:r>
              <a:rPr lang="uk-UA" alt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державне регулювання.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NB!</a:t>
            </a:r>
            <a:r>
              <a:rPr lang="en-US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Слід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розрізняти: </a:t>
            </a:r>
            <a:r>
              <a:rPr lang="uk-UA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зміни у величині сукупної пропозиції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що викликані змінами рівня цін, від </a:t>
            </a:r>
            <a:r>
              <a:rPr lang="uk-UA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змін у сукупній пропозиції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що викликані зміною однієї, чи декількох нецінових детермінант.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34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792088"/>
          </a:xfrm>
        </p:spPr>
        <p:txBody>
          <a:bodyPr/>
          <a:lstStyle/>
          <a:p>
            <a:pPr algn="ctr"/>
            <a:r>
              <a:rPr lang="uk-UA" b="1" dirty="0" smtClean="0"/>
              <a:t>Встановлення рівноваги між сукупним попитом і сукупною пропозицією</a:t>
            </a:r>
            <a:endParaRPr lang="uk-U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395536" y="5445224"/>
                <a:ext cx="8568952" cy="122413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uk-UA" altLang="uk-UA" sz="1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	За </a:t>
                </a:r>
                <a:r>
                  <a:rPr lang="uk-UA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рівня цін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𝑷</m:t>
                        </m:r>
                      </m:e>
                      <m:sub>
                        <m:r>
                          <a:rPr lang="en-US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підприємства вироблятимуть обсяг продукту</a:t>
                </a:r>
                <a:r>
                  <a:rPr lang="ru-RU" altLang="uk-UA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uk-UA" sz="1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uk-UA" sz="1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altLang="uk-UA" sz="1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:r>
                  <a:rPr lang="ru-RU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 </a:t>
                </a:r>
                <a:r>
                  <a:rPr lang="uk-UA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покупці </a:t>
                </a:r>
                <a:r>
                  <a:rPr lang="uk-UA" altLang="uk-UA" sz="1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мають змогу </a:t>
                </a:r>
                <a:r>
                  <a:rPr lang="uk-UA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придбати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e>
                      <m:sub>
                        <m:r>
                          <a:rPr lang="en-US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Конкуренція між покупцями підвищить рівень цін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𝑷</m:t>
                        </m:r>
                      </m:e>
                      <m:sub>
                        <m:r>
                          <a:rPr lang="en-US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uk-UA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Наслідком буде збільшення обсягу виробництва та зменшення </a:t>
                </a:r>
                <a:r>
                  <a:rPr lang="uk-UA" altLang="uk-UA" sz="1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попиту </a:t>
                </a:r>
                <a:r>
                  <a:rPr lang="uk-UA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до величини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altLang="uk-UA" sz="1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uk-UA" sz="1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altLang="uk-UA" sz="1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uk-UA" altLang="uk-UA" sz="1800" b="1" dirty="0">
                    <a:solidFill>
                      <a:schemeClr val="tx2"/>
                    </a:solidFill>
                  </a:rPr>
                  <a:t>. </a:t>
                </a:r>
                <a:r>
                  <a:rPr lang="ru-RU" altLang="uk-UA" sz="1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Встановиться</a:t>
                </a:r>
                <a:r>
                  <a:rPr lang="ru-RU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altLang="uk-UA" sz="1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рівновага.</a:t>
                </a:r>
                <a:endParaRPr lang="ru-RU" altLang="uk-UA" sz="18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95536" y="5445224"/>
                <a:ext cx="8568952" cy="1224136"/>
              </a:xfrm>
              <a:blipFill rotWithShape="1">
                <a:blip r:embed="rId3"/>
                <a:stretch>
                  <a:fillRect l="-640" t="-2488" r="-569" b="-49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Объект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113304"/>
              </p:ext>
            </p:extLst>
          </p:nvPr>
        </p:nvGraphicFramePr>
        <p:xfrm>
          <a:off x="1835696" y="908720"/>
          <a:ext cx="5400600" cy="458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Picture" r:id="rId4" imgW="3753000" imgH="3207240" progId="Word.Picture.8">
                  <p:embed/>
                </p:oleObj>
              </mc:Choice>
              <mc:Fallback>
                <p:oleObj name="Picture" r:id="rId4" imgW="3753000" imgH="320724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908720"/>
                        <a:ext cx="5400600" cy="458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5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Юра\Desktop\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847"/>
            <a:ext cx="8738029" cy="65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853"/>
            <a:ext cx="8496944" cy="63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637"/>
            <a:ext cx="8424936" cy="61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84975" cy="63367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79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1054250"/>
          </a:xfrm>
        </p:spPr>
        <p:txBody>
          <a:bodyPr/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>3</a:t>
            </a:r>
            <a:r>
              <a:rPr lang="uk-UA" sz="2800" b="1" dirty="0" smtClean="0"/>
              <a:t>. </a:t>
            </a:r>
            <a:r>
              <a:rPr lang="uk-UA" sz="2800" b="1" dirty="0"/>
              <a:t>1. Класична модель макроекономічної рівноваги. Взаємодія ринків ресурсів, товарів, грошей, </a:t>
            </a:r>
            <a:r>
              <a:rPr lang="uk-UA" sz="2800" b="1" dirty="0" smtClean="0"/>
              <a:t>інвестицій</a:t>
            </a: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Класична модель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є результатом досліджень представників неокласиків - </a:t>
            </a:r>
          </a:p>
          <a:p>
            <a:r>
              <a:rPr lang="uk-UA" sz="2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Кембріджської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школи: Альфред Маршалл, Артур </a:t>
            </a:r>
            <a:r>
              <a:rPr lang="uk-UA" sz="2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Пігу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Роберт </a:t>
            </a:r>
            <a:r>
              <a:rPr lang="uk-UA" sz="2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Ґоутрі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</a:t>
            </a:r>
            <a:r>
              <a:rPr lang="uk-UA" sz="2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Хоутрі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та </a:t>
            </a:r>
          </a:p>
          <a:p>
            <a:r>
              <a:rPr lang="uk-UA" sz="2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Лозанської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школи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Леон </a:t>
            </a:r>
            <a:r>
              <a:rPr lang="uk-UA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Вальрас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Вільфредо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Парето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Вона відома теорією економічної рівноваги</a:t>
            </a: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4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699245" y="332656"/>
            <a:ext cx="8121225" cy="583264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Класична модель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макроекономічної рівноваги ґрунтується на таких гіпотезах: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Рівновага є результатом взаємодії ринків ресурсів, товарів, грошей та заощаджень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Вихідним у встановленні є ринок ресурсів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ринках ресурсів і товарів завдяки цінам відбувається зрівноваження попиту і пропозиції та автоматичне очищення ринків як від зайвого попиту, так і від зайвої пропозиції.</a:t>
            </a:r>
            <a:endParaRPr lang="uk-UA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19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699245" y="332656"/>
                <a:ext cx="8121225" cy="583264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sz="2800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Ринок робочої сили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є основним серед основним серед ресурсних ринків. На ньому взаємодіють попит на працю та її пропозиція. Попит і пропозиція робочої сили є функціями </a:t>
                </a:r>
                <a:r>
                  <a:rPr lang="uk-UA" sz="2800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середньої реальної заробітної плати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uk-UA" sz="28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r>
                  <a:rPr lang="uk-UA" sz="2800" b="1" dirty="0" smtClean="0">
                    <a:solidFill>
                      <a:srgbClr val="C00000"/>
                    </a:solidFill>
                  </a:rPr>
                  <a:t>Реальна заробітна плата -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це дохід від праці, що втілений в одиницях створеного продукту.</a:t>
                </a:r>
              </a:p>
              <a:p>
                <a:r>
                  <a:rPr lang="uk-UA" sz="2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Функція попиту робочої сили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𝑫</m:t>
                        </m:r>
                      </m:sup>
                    </m:sSup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𝑫</m:t>
                        </m:r>
                      </m:sup>
                    </m:sSup>
                  </m:oMath>
                </a14:m>
                <a:r>
                  <a:rPr lang="uk-UA" sz="2800" b="1" baseline="-25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є спадною, а формула пропозиції робочої сили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p>
                    </m:sSup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p>
                    </m:sSup>
                  </m:oMath>
                </a14:m>
                <a:r>
                  <a:rPr lang="uk-UA" sz="2800" b="1" baseline="-25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навпаки є зростаючою.</a:t>
                </a:r>
              </a:p>
              <a:p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Модель передбачає позитивну еластичність пропозиції по заробітній платі.</a:t>
                </a: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5" y="332656"/>
                <a:ext cx="8121225" cy="5832648"/>
              </a:xfrm>
              <a:prstGeom prst="rect">
                <a:avLst/>
              </a:prstGeom>
              <a:blipFill rotWithShape="1">
                <a:blip r:embed="rId3"/>
                <a:stretch>
                  <a:fillRect l="-1351" t="-1046" r="-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88832" cy="446761"/>
          </a:xfrm>
        </p:spPr>
        <p:txBody>
          <a:bodyPr/>
          <a:lstStyle/>
          <a:p>
            <a:pPr algn="ctr"/>
            <a:r>
              <a:rPr lang="uk-UA" b="1" dirty="0" smtClean="0"/>
              <a:t>Встановлення рівноваги на ринку праці</a:t>
            </a: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4706510" cy="42683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1268760"/>
            <a:ext cx="4176464" cy="396044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 –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кількість праці</a:t>
            </a:r>
          </a:p>
          <a:p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рівень заробітної плати</a:t>
            </a:r>
            <a:endParaRPr 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LD  -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попит на працю</a:t>
            </a:r>
          </a:p>
          <a:p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LS –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пропозиція праці</a:t>
            </a:r>
          </a:p>
          <a:p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 – </a:t>
            </a:r>
            <a:r>
              <a:rPr lang="uk-UA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рівновага на ринку праці</a:t>
            </a:r>
            <a:endParaRPr lang="en-US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44522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Саморегулювання ринку праці забезпечує </a:t>
            </a:r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повну зайнятість </a:t>
            </a:r>
          </a:p>
        </p:txBody>
      </p:sp>
    </p:spTree>
    <p:extLst>
      <p:ext uri="{BB962C8B-B14F-4D97-AF65-F5344CB8AC3E}">
        <p14:creationId xmlns:p14="http://schemas.microsoft.com/office/powerpoint/2010/main" val="7579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467544" y="332656"/>
                <a:ext cx="8568951" cy="61926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sz="2800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Класична виробнича функція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відображає зв’язок між ресурсами (факторами) виробництва та реальним продуктом, тобто сукупною пропозицією:</a:t>
                </a:r>
                <a:endParaRPr lang="uk-UA" sz="28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  <m:d>
                      <m:d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𝒍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де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–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реальний ВНП,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праця,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𝒍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–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земля,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𝑲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uk-UA" sz="2800" b="1" dirty="0">
                        <a:solidFill>
                          <a:schemeClr val="tx2"/>
                        </a:solidFill>
                      </a:rPr>
                      <m:t>– </m:t>
                    </m:r>
                    <m:r>
                      <m:rPr>
                        <m:nor/>
                      </m:rPr>
                      <a:rPr lang="uk-UA" sz="2800" b="1" i="0" dirty="0" smtClean="0">
                        <a:solidFill>
                          <a:schemeClr val="tx2"/>
                        </a:solidFill>
                      </a:rPr>
                      <m:t>капітал, 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sz="2800" b="1" dirty="0">
                        <a:solidFill>
                          <a:schemeClr val="tx2"/>
                        </a:solidFill>
                      </a:rPr>
                      <m:t>– </m:t>
                    </m:r>
                    <m:r>
                      <m:rPr>
                        <m:nor/>
                      </m:rPr>
                      <a:rPr lang="uk-UA" sz="2800" b="1" i="0" dirty="0" smtClean="0">
                        <a:solidFill>
                          <a:schemeClr val="tx2"/>
                        </a:solidFill>
                      </a:rPr>
                      <m:t>технологічний прогрес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</a:t>
                </a:r>
              </a:p>
              <a:p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Реальний продукт є функцією кількох макроекономічних змінних: праці, землі, капіталу, що використовуються із застосуванням певних технологій. </a:t>
                </a:r>
              </a:p>
              <a:p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Класична виробнича функція має </a:t>
                </a:r>
                <a:r>
                  <a:rPr lang="uk-UA" sz="2800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властивість взаємозамінності факторів</a:t>
                </a: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8568951" cy="6192688"/>
              </a:xfrm>
              <a:prstGeom prst="rect">
                <a:avLst/>
              </a:prstGeom>
              <a:blipFill rotWithShape="1">
                <a:blip r:embed="rId3"/>
                <a:stretch>
                  <a:fillRect l="-1281" t="-985" r="-1708" b="-29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699245" y="332656"/>
                <a:ext cx="8121225" cy="583264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sz="2800" b="1" dirty="0" smtClean="0">
                    <a:solidFill>
                      <a:schemeClr val="tx2"/>
                    </a:solidFill>
                  </a:rPr>
                  <a:t>Класична модель ґрунтується на визнанні </a:t>
                </a:r>
                <a:r>
                  <a:rPr lang="uk-UA" sz="2800" b="1" dirty="0">
                    <a:solidFill>
                      <a:srgbClr val="C00000"/>
                    </a:solidFill>
                  </a:rPr>
                  <a:t>закону спадної граничної продуктивності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, або віддачі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факторів: </a:t>
                </a:r>
              </a:p>
              <a:p>
                <a:r>
                  <a:rPr lang="uk-UA" sz="2800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За певних технологічних умов збільшення якогось із факторів при незмінності інших, починаючи з певної комбінації, передбачає зменшення приросту виробництва</a:t>
                </a:r>
              </a:p>
              <a:p>
                <a:r>
                  <a:rPr lang="uk-UA" sz="2800" b="1" dirty="0">
                    <a:solidFill>
                      <a:schemeClr val="tx2"/>
                    </a:solidFill>
                  </a:rPr>
                  <a:t>Дії цього закону підпорядковується й виробнича функція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𝒍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𝑲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</m:oMath>
                </a14:m>
                <a:endParaRPr lang="ru-RU" sz="2800" b="1" dirty="0" smtClean="0">
                  <a:solidFill>
                    <a:srgbClr val="0070C0"/>
                  </a:solidFill>
                </a:endParaRPr>
              </a:p>
              <a:p>
                <a:r>
                  <a:rPr lang="uk-UA" sz="2800" b="1" dirty="0" smtClean="0">
                    <a:solidFill>
                      <a:schemeClr val="tx2"/>
                    </a:solidFill>
                  </a:rPr>
                  <a:t>Макроекономічний оптимум класичної моделі ґрунтується передусім на рівновазі ринку праці і виробничої функції, яка визначає пропозицію на ринку товарів.</a:t>
                </a:r>
                <a:endParaRPr lang="en-US" sz="2800" b="1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5" y="332656"/>
                <a:ext cx="8121225" cy="5832648"/>
              </a:xfrm>
              <a:prstGeom prst="rect">
                <a:avLst/>
              </a:prstGeom>
              <a:blipFill rotWithShape="1">
                <a:blip r:embed="rId2"/>
                <a:stretch>
                  <a:fillRect l="-1351" t="-1046" r="-1877" b="-39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1048</TotalTime>
  <Words>1494</Words>
  <Application>Microsoft Office PowerPoint</Application>
  <PresentationFormat>Экран (4:3)</PresentationFormat>
  <Paragraphs>91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Твердый переплет</vt:lpstr>
      <vt:lpstr>Picture</vt:lpstr>
      <vt:lpstr>МАКРОЕКОНОМІКА</vt:lpstr>
      <vt:lpstr>ТЕМА 3.  МАКРОЕКОНОМІЧНА РІВНОВАГА: КЛАСИЧНА МОДЕЛЬ І МОДЕЛЬ «AD-AS»</vt:lpstr>
      <vt:lpstr>Презентация PowerPoint</vt:lpstr>
      <vt:lpstr>     3. 1. Класична модель макроекономічної рівноваги. Взаємодія ринків ресурсів, товарів, грошей, інвестицій   </vt:lpstr>
      <vt:lpstr>Презентация PowerPoint</vt:lpstr>
      <vt:lpstr>Презентация PowerPoint</vt:lpstr>
      <vt:lpstr>Встановлення рівноваги на ринку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Розчарування інвестиціями</vt:lpstr>
      <vt:lpstr>    3. 2. Модель макроекономічної рівноваги  «сукупний попит-сукупна пропозиція» («AD-AS»)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Встановлення рівноваги між сукупним попитом і сукупною пропозицією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МАКРОЕКОНОМІКА</dc:title>
  <dc:creator>Юра</dc:creator>
  <cp:lastModifiedBy>Юра</cp:lastModifiedBy>
  <cp:revision>90</cp:revision>
  <dcterms:created xsi:type="dcterms:W3CDTF">2018-09-11T19:21:53Z</dcterms:created>
  <dcterms:modified xsi:type="dcterms:W3CDTF">2020-10-08T20:01:12Z</dcterms:modified>
</cp:coreProperties>
</file>