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1" r:id="rId13"/>
    <p:sldId id="262" r:id="rId14"/>
    <p:sldId id="269" r:id="rId15"/>
    <p:sldId id="281" r:id="rId16"/>
    <p:sldId id="284" r:id="rId17"/>
    <p:sldId id="270" r:id="rId18"/>
    <p:sldId id="282" r:id="rId19"/>
    <p:sldId id="283" r:id="rId20"/>
    <p:sldId id="272" r:id="rId21"/>
    <p:sldId id="271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5" r:id="rId31"/>
    <p:sldId id="288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-826" y="-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518D-C0E4-459B-AC31-DDE4607F8E8D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D-4509-4BAB-8DA3-D99DBF7CF3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577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518D-C0E4-459B-AC31-DDE4607F8E8D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D-4509-4BAB-8DA3-D99DBF7CF3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589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518D-C0E4-459B-AC31-DDE4607F8E8D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D-4509-4BAB-8DA3-D99DBF7CF3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502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518D-C0E4-459B-AC31-DDE4607F8E8D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D-4509-4BAB-8DA3-D99DBF7CF3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46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518D-C0E4-459B-AC31-DDE4607F8E8D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D-4509-4BAB-8DA3-D99DBF7CF3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488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518D-C0E4-459B-AC31-DDE4607F8E8D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D-4509-4BAB-8DA3-D99DBF7CF3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925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518D-C0E4-459B-AC31-DDE4607F8E8D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D-4509-4BAB-8DA3-D99DBF7CF3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591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518D-C0E4-459B-AC31-DDE4607F8E8D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D-4509-4BAB-8DA3-D99DBF7CF3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22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518D-C0E4-459B-AC31-DDE4607F8E8D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D-4509-4BAB-8DA3-D99DBF7CF3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04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518D-C0E4-459B-AC31-DDE4607F8E8D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D-4509-4BAB-8DA3-D99DBF7CF3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135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518D-C0E4-459B-AC31-DDE4607F8E8D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1D-4509-4BAB-8DA3-D99DBF7CF3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7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F518D-C0E4-459B-AC31-DDE4607F8E8D}" type="datetimeFigureOut">
              <a:rPr lang="uk-UA" smtClean="0"/>
              <a:t>27.11.2020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CCE1D-4509-4BAB-8DA3-D99DBF7CF3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63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Архітектури процесорів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8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Лічильник</a:t>
            </a:r>
            <a:r>
              <a:rPr lang="ru-RU" b="1" dirty="0"/>
              <a:t> команд,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b="1" i="1" dirty="0" err="1"/>
              <a:t>програмований</a:t>
            </a:r>
            <a:r>
              <a:rPr lang="ru-RU" b="1" i="1" dirty="0"/>
              <a:t> </a:t>
            </a:r>
            <a:r>
              <a:rPr lang="ru-RU" b="1" i="1" dirty="0" err="1"/>
              <a:t>лічильник</a:t>
            </a:r>
            <a:r>
              <a:rPr lang="ru-RU" b="1" i="1" dirty="0"/>
              <a:t>, 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адреси</a:t>
            </a:r>
            <a:r>
              <a:rPr lang="ru-RU" dirty="0"/>
              <a:t> </a:t>
            </a:r>
            <a:r>
              <a:rPr lang="ru-RU" dirty="0" err="1"/>
              <a:t>комірки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, яка </a:t>
            </a:r>
            <a:r>
              <a:rPr lang="ru-RU" dirty="0" err="1"/>
              <a:t>містить</a:t>
            </a:r>
            <a:r>
              <a:rPr lang="ru-RU" dirty="0"/>
              <a:t> код </a:t>
            </a:r>
            <a:r>
              <a:rPr lang="ru-RU" dirty="0" err="1"/>
              <a:t>наступної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.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МП записана в </a:t>
            </a:r>
            <a:r>
              <a:rPr lang="ru-RU" dirty="0" err="1"/>
              <a:t>пам'яті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 </a:t>
            </a:r>
            <a:r>
              <a:rPr lang="ru-RU" dirty="0" err="1"/>
              <a:t>кодів</a:t>
            </a:r>
            <a:r>
              <a:rPr lang="ru-RU" dirty="0"/>
              <a:t> команд. Для переходу до </a:t>
            </a:r>
            <a:r>
              <a:rPr lang="ru-RU" dirty="0" err="1"/>
              <a:t>наступної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лічильника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на </a:t>
            </a:r>
            <a:r>
              <a:rPr lang="ru-RU" dirty="0" err="1"/>
              <a:t>оди­ницю</a:t>
            </a:r>
            <a:r>
              <a:rPr lang="ru-RU" dirty="0"/>
              <a:t> у момент </a:t>
            </a:r>
            <a:r>
              <a:rPr lang="ru-RU" dirty="0" err="1"/>
              <a:t>вибирання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з </a:t>
            </a:r>
            <a:r>
              <a:rPr lang="ru-RU" dirty="0" err="1"/>
              <a:t>пам'яті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в </a:t>
            </a:r>
            <a:r>
              <a:rPr lang="ru-RU" dirty="0" err="1"/>
              <a:t>лічильнику</a:t>
            </a:r>
            <a:r>
              <a:rPr lang="ru-RU" dirty="0"/>
              <a:t> команд </a:t>
            </a:r>
            <a:r>
              <a:rPr lang="ru-RU" dirty="0" err="1"/>
              <a:t>зберігається</a:t>
            </a:r>
            <a:r>
              <a:rPr lang="ru-RU" dirty="0"/>
              <a:t> адреса </a:t>
            </a:r>
            <a:r>
              <a:rPr lang="ru-RU" dirty="0" err="1"/>
              <a:t>наступної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00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b="1" dirty="0"/>
              <a:t>Покажчик стеку </a:t>
            </a:r>
            <a:r>
              <a:rPr lang="uk-UA" dirty="0"/>
              <a:t>— це регістр, який зберігає адресу останньої зайнятої комірки стеку. </a:t>
            </a:r>
            <a:r>
              <a:rPr lang="uk-UA" i="1" dirty="0" err="1"/>
              <a:t>Стеком</a:t>
            </a:r>
            <a:r>
              <a:rPr lang="uk-UA" i="1" dirty="0"/>
              <a:t>, </a:t>
            </a:r>
            <a:r>
              <a:rPr lang="uk-UA" dirty="0"/>
              <a:t>або </a:t>
            </a:r>
            <a:r>
              <a:rPr lang="uk-UA" i="1" dirty="0"/>
              <a:t>степовою па­м'яттю, </a:t>
            </a:r>
            <a:r>
              <a:rPr lang="uk-UA" dirty="0"/>
              <a:t>називають область пам'яті, яка організована за прин­ципом «останній прийшов — перший пішов».</a:t>
            </a:r>
          </a:p>
          <a:p>
            <a:r>
              <a:rPr lang="uk-UA" b="1" dirty="0"/>
              <a:t>Регістр команд </a:t>
            </a:r>
            <a:r>
              <a:rPr lang="uk-UA" dirty="0"/>
              <a:t>зберігає код команди впродовж усього часу виконання команди.</a:t>
            </a:r>
          </a:p>
          <a:p>
            <a:r>
              <a:rPr lang="uk-UA" b="1" dirty="0"/>
              <a:t>Регістр адреси </a:t>
            </a:r>
            <a:r>
              <a:rPr lang="uk-UA" dirty="0"/>
              <a:t>і </a:t>
            </a:r>
            <a:r>
              <a:rPr lang="uk-UA" b="1" i="1" dirty="0"/>
              <a:t>регістри даних </a:t>
            </a:r>
            <a:r>
              <a:rPr lang="uk-UA" dirty="0"/>
              <a:t>призначені для збе­рігання адрес та даних, що використовуються під час вико­нання поточної команди в МП.</a:t>
            </a:r>
          </a:p>
          <a:p>
            <a:r>
              <a:rPr lang="uk-UA" b="1" dirty="0"/>
              <a:t>Регістр стану, </a:t>
            </a:r>
            <a:r>
              <a:rPr lang="uk-UA" dirty="0"/>
              <a:t>або </a:t>
            </a:r>
            <a:r>
              <a:rPr lang="uk-UA" b="1" i="1" dirty="0"/>
              <a:t>регістр прапорців </a:t>
            </a:r>
            <a:r>
              <a:rPr lang="uk-UA" dirty="0"/>
              <a:t>(ознак), при­значений для зберігання інформації про результат операції в АЛП і складається з кількох тригерів, які набувають одинич­них або нульових значень. Наприклад, прапорець нуля встановлюється у стан логічної одиниці за нульового результату операції.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8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CISC (</a:t>
            </a:r>
            <a:r>
              <a:rPr lang="uk-UA" dirty="0" err="1" smtClean="0"/>
              <a:t>англ</a:t>
            </a:r>
            <a:r>
              <a:rPr lang="uk-UA" dirty="0" smtClean="0"/>
              <a:t>. </a:t>
            </a:r>
            <a:r>
              <a:rPr lang="en-US" dirty="0" smtClean="0"/>
              <a:t>Complex Instruction Set Computer — </a:t>
            </a:r>
            <a:r>
              <a:rPr lang="uk-UA" dirty="0" smtClean="0"/>
              <a:t>комп'ютер зі складним набором команд) — це архітектура системи команд, в якій більшість команд є комплексними, тобто реалізують певний набір простіших інструкцій процесора або шляхом зіставлення з кожною </a:t>
            </a:r>
            <a:r>
              <a:rPr lang="en-US" dirty="0" smtClean="0"/>
              <a:t>CISC-</a:t>
            </a:r>
            <a:r>
              <a:rPr lang="uk-UA" dirty="0" smtClean="0"/>
              <a:t>командою певної мікропрограми, або принаймні можуть бути зведені до набору таких простих інструкцій. Крім того, ознаками </a:t>
            </a:r>
            <a:r>
              <a:rPr lang="en-US" dirty="0" smtClean="0"/>
              <a:t>CISC-</a:t>
            </a:r>
            <a:r>
              <a:rPr lang="uk-UA" dirty="0" smtClean="0"/>
              <a:t>архітектури можна вважати також наявність великої кількості методів адресації пам'яті з можливістю безпосередньої роботи з операндами в основній пам'яті комп'ютера. Тобто, </a:t>
            </a:r>
            <a:r>
              <a:rPr lang="en-US" dirty="0" smtClean="0"/>
              <a:t>CISC-</a:t>
            </a:r>
            <a:r>
              <a:rPr lang="uk-UA" dirty="0" smtClean="0"/>
              <a:t>архітектури відносяться, як правило, до класу </a:t>
            </a:r>
            <a:r>
              <a:rPr lang="uk-UA" dirty="0" err="1" smtClean="0"/>
              <a:t>двохадресних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050" name="Picture 2" descr="Тема 1.3. Архитектура процессоров. Cisc и risc процессоры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37477"/>
            <a:ext cx="5181600" cy="33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471" y="1825625"/>
            <a:ext cx="631115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RISC (</a:t>
            </a:r>
            <a:r>
              <a:rPr lang="uk-UA" dirty="0" err="1" smtClean="0"/>
              <a:t>англ</a:t>
            </a:r>
            <a:r>
              <a:rPr lang="uk-UA" dirty="0" smtClean="0"/>
              <a:t>. </a:t>
            </a:r>
            <a:r>
              <a:rPr lang="en-US" dirty="0" smtClean="0"/>
              <a:t>Reduced Instruction Set Computing — </a:t>
            </a:r>
            <a:r>
              <a:rPr lang="uk-UA" dirty="0" smtClean="0"/>
              <a:t>обчислення зі скороченим набором команд) — архітектура процесорів зі скороченим набором команд. Також відома як «архітектура </a:t>
            </a:r>
            <a:r>
              <a:rPr lang="en-US" dirty="0" smtClean="0"/>
              <a:t>load-store», </a:t>
            </a:r>
            <a:r>
              <a:rPr lang="uk-UA" dirty="0" smtClean="0"/>
              <a:t>позаяк система команд такої архітектури не включає арифметико-логічних операцій з операндами у пам'яті. Для будь-якого оброблення даних їх спочатку слід завантажити (</a:t>
            </a:r>
            <a:r>
              <a:rPr lang="uk-UA" dirty="0" err="1" smtClean="0"/>
              <a:t>англ</a:t>
            </a:r>
            <a:r>
              <a:rPr lang="uk-UA" dirty="0" smtClean="0"/>
              <a:t>. </a:t>
            </a:r>
            <a:r>
              <a:rPr lang="en-US" dirty="0" smtClean="0"/>
              <a:t>Load) </a:t>
            </a:r>
            <a:r>
              <a:rPr lang="uk-UA" dirty="0" smtClean="0"/>
              <a:t>в регістр, виконати необхідні операції, а тоді зберегти (</a:t>
            </a:r>
            <a:r>
              <a:rPr lang="uk-UA" dirty="0" err="1" smtClean="0"/>
              <a:t>англ</a:t>
            </a:r>
            <a:r>
              <a:rPr lang="uk-UA" dirty="0" smtClean="0"/>
              <a:t>. </a:t>
            </a:r>
            <a:r>
              <a:rPr lang="en-US" dirty="0" smtClean="0"/>
              <a:t>Store) </a:t>
            </a:r>
            <a:r>
              <a:rPr lang="uk-UA" dirty="0" smtClean="0"/>
              <a:t>назад у пам'ять.</a:t>
            </a:r>
            <a:endParaRPr lang="uk-UA" dirty="0"/>
          </a:p>
        </p:txBody>
      </p:sp>
      <p:pic>
        <p:nvPicPr>
          <p:cNvPr id="1026" name="Picture 2" descr="2.2 Risc-архитектур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15" y="1825625"/>
            <a:ext cx="5048785" cy="32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Представники </a:t>
            </a:r>
            <a:r>
              <a:rPr lang="en-US" dirty="0" smtClean="0"/>
              <a:t>CISC </a:t>
            </a:r>
            <a:endParaRPr lang="uk-UA" dirty="0"/>
          </a:p>
        </p:txBody>
      </p:sp>
      <p:pic>
        <p:nvPicPr>
          <p:cNvPr id="1026" name="Picture 2" descr="Процессоры Intel® для серверов, настольных ПК, устройств для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3554"/>
            <a:ext cx="3064436" cy="306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D готовит революцию на рынке ноутбуко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0" r="15143"/>
          <a:stretch/>
        </p:blipFill>
        <p:spPr bwMode="auto">
          <a:xfrm>
            <a:off x="4422706" y="2397521"/>
            <a:ext cx="3332490" cy="267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se Study: Transmeta's Crusoe | J-Spin - Technology PR Campaigns in Jap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35" y="2742438"/>
            <a:ext cx="3153709" cy="19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Dell Inspiron 15-5548 - Notebookcheck-ru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1" y="1816660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к выбрать компьютер-моноблок? - Обз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88" y="1932365"/>
            <a:ext cx="6357987" cy="398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4" name="Picture 4" descr="http://globaladmin.ru/wp-content/uploads/Dell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632" r="79"/>
          <a:stretch/>
        </p:blipFill>
        <p:spPr bwMode="auto">
          <a:xfrm>
            <a:off x="0" y="251012"/>
            <a:ext cx="12224572" cy="63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2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Представники </a:t>
            </a:r>
            <a:r>
              <a:rPr lang="en-US" dirty="0" smtClean="0"/>
              <a:t>RISC</a:t>
            </a:r>
            <a:endParaRPr lang="uk-UA" dirty="0"/>
          </a:p>
        </p:txBody>
      </p:sp>
      <p:pic>
        <p:nvPicPr>
          <p:cNvPr id="2054" name="Picture 6" descr="Samsung объединила усилия с AMD и ARM, чтобы обойти Qualco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65" y="4091354"/>
            <a:ext cx="3328517" cy="221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iSilicon Kirin 980 - Notebookcheck-ru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3418"/>
          <a:stretch/>
        </p:blipFill>
        <p:spPr bwMode="auto">
          <a:xfrm>
            <a:off x="7451312" y="1763980"/>
            <a:ext cx="4652683" cy="3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ediaTek анонсировала флагманский процессор Dimensity 1000 с поддержкой 5G  - Tehnot.co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1"/>
          <a:stretch/>
        </p:blipFill>
        <p:spPr bwMode="auto">
          <a:xfrm>
            <a:off x="0" y="2001520"/>
            <a:ext cx="4123168" cy="37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Анонсирован чипсет Snapdragon 732G: прирост производительности GPU на 15%,  прирост частоты CPU на 100 МГц - ITC.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88" y="1389138"/>
            <a:ext cx="3554094" cy="266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Top 15 BEST Smartphones of 2019 (Mid Year).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Почему выключается роутер и сбиваются настройки - ESer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7" y="1807696"/>
            <a:ext cx="51393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P LaserJet Pro M15w (W2G51A) купить в интернет-магазине: цены на принтер  HP LaserJet Pro M15w (W2G51A) - отзывы и обзоры, фото и характеристики.  Сравнить предложения в Украине: Киев, Харьков, Одесса, Днепр 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30" y="1228212"/>
            <a:ext cx="2755153" cy="275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Сканер штрих-кодов Syble XB-918RB CCD Bluetooth - беспроводной - Купить  Сканер штрих-кодов Syble XB-918RB CCD Bluetooth - беспроводной Киев. Цена с  доставкой по Украине. - Divesco-Tr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007" y="3076949"/>
            <a:ext cx="176326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Тестер диагностический OBD2 автомобиля YATO с LCD-дисплеем YT-72977 купить  на ⚉ ROZETKA в Киеве, цена в Харькове, Днепропетровске, Одессе, Запорожье,  Львове. Тестер диагностический OBD2 автомобиля YATO с LCD-дисплеем  YT-72977: обзор, описание, продаж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80" y="3983365"/>
            <a:ext cx="2593041" cy="259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Мікропроцесор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err="1"/>
              <a:t>Мікропроцесор</a:t>
            </a:r>
            <a:r>
              <a:rPr lang="ru-RU" dirty="0"/>
              <a:t> ‒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центральний</a:t>
            </a:r>
            <a:r>
              <a:rPr lang="ru-RU" dirty="0"/>
              <a:t> блок персонального </a:t>
            </a:r>
            <a:r>
              <a:rPr lang="ru-RU" dirty="0" err="1"/>
              <a:t>комп'ютера</a:t>
            </a:r>
            <a:r>
              <a:rPr lang="ru-RU" dirty="0"/>
              <a:t>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блоків</a:t>
            </a:r>
            <a:r>
              <a:rPr lang="ru-RU" dirty="0"/>
              <a:t> і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арифметичних</a:t>
            </a:r>
            <a:r>
              <a:rPr lang="ru-RU" dirty="0"/>
              <a:t> і </a:t>
            </a:r>
            <a:r>
              <a:rPr lang="ru-RU" dirty="0" err="1"/>
              <a:t>логічних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над </a:t>
            </a:r>
            <a:r>
              <a:rPr lang="ru-RU" dirty="0" err="1"/>
              <a:t>інформацією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uk-UA" b="1" dirty="0"/>
              <a:t>Мікропроцесор виконує такі основні функції:</a:t>
            </a:r>
          </a:p>
          <a:p>
            <a:r>
              <a:rPr lang="uk-UA" dirty="0"/>
              <a:t>читання і дешифрування команд з основної пам'яті;</a:t>
            </a:r>
          </a:p>
          <a:p>
            <a:r>
              <a:rPr lang="uk-UA" dirty="0"/>
              <a:t>читання даних з основної пам'яті і регістрів адаптерів зовнішніх пристроїв;</a:t>
            </a:r>
          </a:p>
          <a:p>
            <a:r>
              <a:rPr lang="uk-UA" dirty="0"/>
              <a:t>прийом та обробку запитів і команд від адаптерів на обслуговування зовнішніх пристроїв;</a:t>
            </a:r>
          </a:p>
          <a:p>
            <a:r>
              <a:rPr lang="uk-UA" dirty="0"/>
              <a:t>обробку даних і їх запис в основну пам'ять і регістри адаптерів зовнішніх пристроїв;</a:t>
            </a:r>
          </a:p>
          <a:p>
            <a:r>
              <a:rPr lang="uk-UA" dirty="0"/>
              <a:t>вироблення керуючих сигналів для всіх інших вузлів і блоків комп'ютеру.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9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AVR — Вікіпеді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14149"/>
          <a:stretch/>
        </p:blipFill>
        <p:spPr bwMode="auto">
          <a:xfrm>
            <a:off x="1006289" y="999695"/>
            <a:ext cx="4921623" cy="494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rduino Uno R3 / Купить в Москве и СПБ с доставкой по России / Ампер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1" b="12604"/>
          <a:stretch/>
        </p:blipFill>
        <p:spPr bwMode="auto">
          <a:xfrm>
            <a:off x="6096000" y="583183"/>
            <a:ext cx="5122434" cy="28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aspberry Pi 4 Model B 4GB RPI4-MODBP-4GB купить в интернет-магазине: цены  на одноплатный компьютер Raspberry Pi 4 Model B 4GB RPI4-MODBP-4GB - отзывы  и обзоры, фото и характеристики. Сравнить предложения в Украине: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6" b="17397"/>
          <a:stretch/>
        </p:blipFill>
        <p:spPr bwMode="auto">
          <a:xfrm>
            <a:off x="6461417" y="3676632"/>
            <a:ext cx="4602823" cy="300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Представлен MacBook Pro на фирменном процессоре Apple M1, и он гораздо  лучше предшественника на Int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35" y="365125"/>
            <a:ext cx="10762129" cy="604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Інтерфейси</a:t>
            </a:r>
            <a:r>
              <a:rPr lang="en-US" dirty="0" smtClean="0"/>
              <a:t> USB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122" name="Picture 2" descr="Что такое USB Type-C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4104"/>
            <a:ext cx="10515600" cy="37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Picture 6" descr="Все о разъеме USB Type-C: один для всех | Другая периферия | Блог | Клуб DN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9"/>
          <a:stretch/>
        </p:blipFill>
        <p:spPr bwMode="auto">
          <a:xfrm>
            <a:off x="1622613" y="543671"/>
            <a:ext cx="8704728" cy="619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DVI-D</a:t>
            </a:r>
            <a:endParaRPr lang="uk-UA" dirty="0"/>
          </a:p>
        </p:txBody>
      </p:sp>
      <p:pic>
        <p:nvPicPr>
          <p:cNvPr id="7170" name="Picture 2" descr="Кабель DVI - DVI Dual Link (24+1) DVI-D 3м — в Категории &quot;Кабели для  Электроники&quot; на Bigl.ua (965647795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1" b="19373"/>
          <a:stretch/>
        </p:blipFill>
        <p:spPr bwMode="auto">
          <a:xfrm>
            <a:off x="838200" y="1766048"/>
            <a:ext cx="4351338" cy="27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VI-A, DVI-D and DVI-I Video Connectors: What are the Differences? | ITIG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60" y="197503"/>
            <a:ext cx="5143240" cy="666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VGA</a:t>
            </a:r>
            <a:endParaRPr lang="uk-UA" dirty="0"/>
          </a:p>
        </p:txBody>
      </p:sp>
      <p:pic>
        <p:nvPicPr>
          <p:cNvPr id="8194" name="Picture 2" descr="VGA (разъём) - это... Что такое VGA (разъём)?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483" y="1834589"/>
            <a:ext cx="580303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9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RS232</a:t>
            </a:r>
            <a:endParaRPr lang="uk-UA" dirty="0"/>
          </a:p>
        </p:txBody>
      </p:sp>
      <p:pic>
        <p:nvPicPr>
          <p:cNvPr id="9218" name="Picture 2" descr="USB to RS-232 DB9 Serial Interface Adapter - SeaLINK+232-DB9 - Sealev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07" y="1690688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Интерфейс rs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57" y="1573306"/>
            <a:ext cx="41243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7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Profibus</a:t>
            </a:r>
            <a:r>
              <a:rPr lang="en-US" dirty="0" smtClean="0"/>
              <a:t> &amp; </a:t>
            </a:r>
            <a:r>
              <a:rPr lang="en-US" dirty="0" err="1" smtClean="0"/>
              <a:t>Profinet</a:t>
            </a:r>
            <a:endParaRPr lang="uk-UA" dirty="0"/>
          </a:p>
        </p:txBody>
      </p:sp>
      <p:pic>
        <p:nvPicPr>
          <p:cNvPr id="10242" name="Picture 2" descr="10 years PROFIBUS/PROFINET converter in a size of a connector | PROFINET /  PROFIBUS Proxy in a connector | hilscher.co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7" b="11956"/>
          <a:stretch/>
        </p:blipFill>
        <p:spPr bwMode="auto">
          <a:xfrm>
            <a:off x="2680447" y="1755802"/>
            <a:ext cx="6371151" cy="45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Gateway / Bridge PROFINET to PROFIB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65125"/>
            <a:ext cx="10591800" cy="574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3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Сигнал. Теорія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/>
              <a:t>Сигна́л</a:t>
            </a:r>
            <a:r>
              <a:rPr lang="uk-UA" dirty="0"/>
              <a:t> — зміна фізичної величини (наприклад, температури, тиску повітря, світлового потоку, сили струму тощо), що </a:t>
            </a:r>
            <a:r>
              <a:rPr lang="uk-UA" dirty="0" smtClean="0"/>
              <a:t>може використовуватись для </a:t>
            </a:r>
            <a:r>
              <a:rPr lang="uk-UA" dirty="0"/>
              <a:t>пересилання </a:t>
            </a:r>
            <a:r>
              <a:rPr lang="uk-UA" dirty="0" smtClean="0"/>
              <a:t>даних. </a:t>
            </a:r>
            <a:r>
              <a:rPr lang="uk-UA" dirty="0"/>
              <a:t>Саме завдяки цій зміні сигнал може нести в собі якусь </a:t>
            </a:r>
            <a:r>
              <a:rPr lang="uk-UA" dirty="0" smtClean="0"/>
              <a:t>інформацію. </a:t>
            </a:r>
          </a:p>
          <a:p>
            <a:r>
              <a:rPr lang="uk-UA" dirty="0" smtClean="0"/>
              <a:t>Інше </a:t>
            </a:r>
            <a:r>
              <a:rPr lang="uk-UA" dirty="0"/>
              <a:t>визначення: сигнал — фізичний процес, властивості якого визначаються взаємодією між матеріальним об'єктом та засобом його </a:t>
            </a:r>
            <a:r>
              <a:rPr lang="uk-UA" dirty="0" smtClean="0"/>
              <a:t>дослідження.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8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 архітектури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Поняття </a:t>
            </a:r>
            <a:r>
              <a:rPr lang="uk-UA" i="1" u="sng" dirty="0"/>
              <a:t>архітектури</a:t>
            </a:r>
            <a:r>
              <a:rPr lang="uk-UA" dirty="0"/>
              <a:t> мікропроцесора визначає його складові частини, зв’язки та взаємодію між ними. Архітектура містить: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1</a:t>
            </a:r>
            <a:r>
              <a:rPr lang="uk-UA" dirty="0"/>
              <a:t>) структурну схему МП;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2</a:t>
            </a:r>
            <a:r>
              <a:rPr lang="uk-UA" dirty="0"/>
              <a:t>) програмну модель МП (описання функцій регістрів); </a:t>
            </a:r>
            <a:r>
              <a:rPr lang="uk-UA" dirty="0" smtClean="0"/>
              <a:t>    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3</a:t>
            </a:r>
            <a:r>
              <a:rPr lang="uk-UA" dirty="0"/>
              <a:t>) інформацію про організацію пам'яті (ємність пам’яті та способи її адресації);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4</a:t>
            </a:r>
            <a:r>
              <a:rPr lang="uk-UA" dirty="0"/>
              <a:t>) опис організації процедур </a:t>
            </a:r>
            <a:r>
              <a:rPr lang="uk-UA" dirty="0" smtClean="0"/>
              <a:t>введення-виведення.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09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сигналів за походженням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механічний сигнал — сигнал у вигляді механічного діяння твердого тіла, у якого дієвою величиною є сила, момент сили або переміщення;</a:t>
            </a:r>
          </a:p>
          <a:p>
            <a:r>
              <a:rPr lang="uk-UA" dirty="0"/>
              <a:t>електричний сигнал — сигнал у вигляді електричного діяння, дієвою величиною якого є сила струму або напруга;</a:t>
            </a:r>
          </a:p>
          <a:p>
            <a:r>
              <a:rPr lang="uk-UA" dirty="0"/>
              <a:t>радіосигнал — сигнал у вигляді діяння електромагнітного випромінювання, дієвою величиною якого є напруженість електричного поля або магнітного поля;</a:t>
            </a:r>
          </a:p>
          <a:p>
            <a:r>
              <a:rPr lang="uk-UA" dirty="0"/>
              <a:t>оптичний сигнал — сигнал у вигляді діяння оптичного випромінювання, дієвою величиною якого є потік випромінювання;</a:t>
            </a:r>
          </a:p>
          <a:p>
            <a:r>
              <a:rPr lang="uk-UA" dirty="0"/>
              <a:t>акустичний сигнал — сигнал у вигляді діяння звуку, дієвою величиною якого є звуковий тиск;</a:t>
            </a:r>
          </a:p>
          <a:p>
            <a:r>
              <a:rPr lang="uk-UA" dirty="0"/>
              <a:t>гідравлічний (пневматичний) сигнал — сигнал у вигляді механічного діяння рідини (газу), дієвою величиною якого є </a:t>
            </a:r>
            <a:r>
              <a:rPr lang="uk-UA" dirty="0" smtClean="0"/>
              <a:t>тиск.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27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Радіосигнали (АМ, </a:t>
            </a:r>
            <a:r>
              <a:rPr lang="en-US" dirty="0" smtClean="0"/>
              <a:t>F</a:t>
            </a:r>
            <a:r>
              <a:rPr lang="uk-UA" dirty="0" smtClean="0"/>
              <a:t>М)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3" y="1825625"/>
            <a:ext cx="5108957" cy="3991372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2200" y="2268071"/>
            <a:ext cx="5181600" cy="3908891"/>
          </a:xfrm>
        </p:spPr>
        <p:txBody>
          <a:bodyPr/>
          <a:lstStyle/>
          <a:p>
            <a:r>
              <a:rPr lang="uk-UA" dirty="0" smtClean="0"/>
              <a:t>Модульований сигнал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Амплітудна модуляція (</a:t>
            </a:r>
            <a:r>
              <a:rPr lang="en-US" dirty="0" smtClean="0"/>
              <a:t>Amplitude modulation AM)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 smtClean="0"/>
              <a:t>Частотна модуляція</a:t>
            </a:r>
            <a:r>
              <a:rPr lang="uk-UA" dirty="0"/>
              <a:t> </a:t>
            </a:r>
            <a:r>
              <a:rPr lang="en-US" dirty="0" smtClean="0"/>
              <a:t>(Frequency modulation FM)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2152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сигналів (електричних)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неперервні </a:t>
            </a:r>
            <a:r>
              <a:rPr lang="uk-UA" dirty="0">
                <a:solidFill>
                  <a:srgbClr val="FF0000"/>
                </a:solidFill>
              </a:rPr>
              <a:t>(аналогові)</a:t>
            </a:r>
            <a:r>
              <a:rPr lang="uk-UA" dirty="0"/>
              <a:t>, що описуються неперервною функцією;</a:t>
            </a:r>
          </a:p>
          <a:p>
            <a:r>
              <a:rPr lang="uk-UA" dirty="0">
                <a:solidFill>
                  <a:srgbClr val="FF0000"/>
                </a:solidFill>
              </a:rPr>
              <a:t>дискретні</a:t>
            </a:r>
            <a:r>
              <a:rPr lang="uk-UA" dirty="0"/>
              <a:t>, що описуються функцією </a:t>
            </a:r>
            <a:r>
              <a:rPr lang="uk-UA" dirty="0" err="1"/>
              <a:t>відліків</a:t>
            </a:r>
            <a:r>
              <a:rPr lang="uk-UA" dirty="0"/>
              <a:t>, взятих в певні моменти часу;</a:t>
            </a:r>
          </a:p>
          <a:p>
            <a:r>
              <a:rPr lang="uk-UA" dirty="0" smtClean="0"/>
              <a:t>дискретні </a:t>
            </a:r>
            <a:r>
              <a:rPr lang="uk-UA" dirty="0"/>
              <a:t>сигнали, </a:t>
            </a:r>
            <a:r>
              <a:rPr lang="uk-UA" dirty="0" err="1"/>
              <a:t>квантовані</a:t>
            </a:r>
            <a:r>
              <a:rPr lang="uk-UA" dirty="0"/>
              <a:t> за рівнем </a:t>
            </a:r>
            <a:r>
              <a:rPr lang="uk-UA" dirty="0">
                <a:solidFill>
                  <a:srgbClr val="FF0000"/>
                </a:solidFill>
              </a:rPr>
              <a:t>(цифрові).</a:t>
            </a:r>
          </a:p>
        </p:txBody>
      </p:sp>
    </p:spTree>
    <p:extLst>
      <p:ext uri="{BB962C8B-B14F-4D97-AF65-F5344CB8AC3E}">
        <p14:creationId xmlns:p14="http://schemas.microsoft.com/office/powerpoint/2010/main" val="1301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Аналоговий сигнал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837765"/>
            <a:ext cx="5181600" cy="4339197"/>
          </a:xfrm>
        </p:spPr>
        <p:txBody>
          <a:bodyPr/>
          <a:lstStyle/>
          <a:p>
            <a:r>
              <a:rPr lang="ru-RU" dirty="0" err="1" smtClean="0"/>
              <a:t>Аналоговий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континуальний</a:t>
            </a:r>
            <a:r>
              <a:rPr lang="ru-RU" dirty="0" smtClean="0"/>
              <a:t> сигнал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неперервний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часі</a:t>
            </a:r>
            <a:r>
              <a:rPr lang="ru-RU" dirty="0"/>
              <a:t> та на </a:t>
            </a:r>
            <a:r>
              <a:rPr lang="ru-RU" dirty="0" err="1"/>
              <a:t>множині</a:t>
            </a:r>
            <a:r>
              <a:rPr lang="ru-RU" dirty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сигнал.</a:t>
            </a:r>
          </a:p>
          <a:p>
            <a:r>
              <a:rPr lang="ru-RU" dirty="0" err="1" smtClean="0"/>
              <a:t>Приклади</a:t>
            </a:r>
            <a:r>
              <a:rPr lang="en-US" dirty="0" smtClean="0"/>
              <a:t>: </a:t>
            </a:r>
            <a:r>
              <a:rPr lang="uk-UA" dirty="0" err="1" smtClean="0"/>
              <a:t>Аудіосигнал</a:t>
            </a:r>
            <a:r>
              <a:rPr lang="uk-UA" dirty="0" smtClean="0"/>
              <a:t> на 3,5 мм </a:t>
            </a:r>
            <a:r>
              <a:rPr lang="uk-UA" dirty="0" err="1" smtClean="0"/>
              <a:t>джек</a:t>
            </a:r>
            <a:r>
              <a:rPr lang="uk-UA" dirty="0" smtClean="0"/>
              <a:t>, сейсмограф, датчик пального в авто, датчики промислові, тощо.</a:t>
            </a:r>
            <a:endParaRPr lang="uk-UA" dirty="0"/>
          </a:p>
        </p:txBody>
      </p:sp>
      <p:pic>
        <p:nvPicPr>
          <p:cNvPr id="2050" name="Picture 2" descr="https://upload.wikimedia.org/wikipedia/commons/thumb/9/94/Waveformoriginal.png/220px-Waveformorigina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05954"/>
            <a:ext cx="4730963" cy="21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Дискретний сигнал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528047"/>
            <a:ext cx="5181600" cy="3648916"/>
          </a:xfrm>
        </p:spPr>
        <p:txBody>
          <a:bodyPr/>
          <a:lstStyle/>
          <a:p>
            <a:r>
              <a:rPr lang="ru-RU" b="1" dirty="0" err="1" smtClean="0"/>
              <a:t>Дискретизований</a:t>
            </a:r>
            <a:r>
              <a:rPr lang="ru-RU" b="1" dirty="0" smtClean="0"/>
              <a:t> сигнал</a:t>
            </a:r>
            <a:r>
              <a:rPr lang="ru-RU" b="1" dirty="0"/>
              <a:t> </a:t>
            </a:r>
            <a:r>
              <a:rPr lang="ru-RU" dirty="0"/>
              <a:t>- </a:t>
            </a:r>
            <a:r>
              <a:rPr lang="ru-RU" dirty="0" err="1" smtClean="0"/>
              <a:t>дискретний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часі</a:t>
            </a:r>
            <a:r>
              <a:rPr lang="ru-RU" dirty="0"/>
              <a:t> та </a:t>
            </a:r>
            <a:r>
              <a:rPr lang="ru-RU" dirty="0" err="1" smtClean="0"/>
              <a:t>неперервний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множині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Приклади</a:t>
            </a:r>
            <a:r>
              <a:rPr lang="ru-RU" dirty="0" smtClean="0"/>
              <a:t>: спец. </a:t>
            </a:r>
            <a:r>
              <a:rPr lang="ru-RU" dirty="0" err="1" smtClean="0"/>
              <a:t>техніка</a:t>
            </a:r>
            <a:r>
              <a:rPr lang="ru-RU" dirty="0" smtClean="0"/>
              <a:t>. (</a:t>
            </a:r>
            <a:r>
              <a:rPr lang="ru-RU" dirty="0" err="1" smtClean="0"/>
              <a:t>медична</a:t>
            </a:r>
            <a:r>
              <a:rPr lang="ru-RU" dirty="0" smtClean="0"/>
              <a:t> і </a:t>
            </a:r>
            <a:r>
              <a:rPr lang="ru-RU" dirty="0" err="1" smtClean="0"/>
              <a:t>військова</a:t>
            </a:r>
            <a:r>
              <a:rPr lang="ru-RU" dirty="0" smtClean="0"/>
              <a:t>)</a:t>
            </a:r>
            <a:endParaRPr lang="uk-UA" dirty="0"/>
          </a:p>
        </p:txBody>
      </p:sp>
      <p:pic>
        <p:nvPicPr>
          <p:cNvPr id="3074" name="Picture 2" descr="https://upload.wikimedia.org/wikipedia/commons/thumb/8/88/Sampled.signal.svg/220px-Sampled.signal.sv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90" y="2599765"/>
            <a:ext cx="4456831" cy="25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Цифровий сигнал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Цифровий</a:t>
            </a:r>
            <a:r>
              <a:rPr lang="ru-RU" dirty="0" smtClean="0"/>
              <a:t> </a:t>
            </a:r>
            <a:r>
              <a:rPr lang="ru-RU" dirty="0"/>
              <a:t>-  </a:t>
            </a:r>
            <a:r>
              <a:rPr lang="ru-RU" dirty="0" err="1" smtClean="0"/>
              <a:t>дискретний</a:t>
            </a:r>
            <a:r>
              <a:rPr lang="ru-RU" dirty="0" smtClean="0"/>
              <a:t> </a:t>
            </a:r>
            <a:r>
              <a:rPr lang="ru-RU" dirty="0" err="1"/>
              <a:t>одночасно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 та на </a:t>
            </a:r>
            <a:r>
              <a:rPr lang="ru-RU" dirty="0" err="1"/>
              <a:t>множині</a:t>
            </a:r>
            <a:r>
              <a:rPr lang="ru-RU" dirty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 smtClean="0"/>
              <a:t>Приклади</a:t>
            </a:r>
            <a:r>
              <a:rPr lang="ru-RU" dirty="0" smtClean="0"/>
              <a:t>: смартфон, датчики, ПК, </a:t>
            </a:r>
            <a:r>
              <a:rPr lang="ru-RU" dirty="0" err="1" smtClean="0"/>
              <a:t>тощо</a:t>
            </a:r>
            <a:endParaRPr lang="uk-UA" dirty="0"/>
          </a:p>
        </p:txBody>
      </p:sp>
      <p:pic>
        <p:nvPicPr>
          <p:cNvPr id="4100" name="Picture 4" descr="https://upload.wikimedia.org/wikipedia/commons/thumb/9/9a/Digital.signal.svg/220px-Digital.signal.sv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4" y="1825625"/>
            <a:ext cx="4869804" cy="294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Квантовий сигнал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Квантовий</a:t>
            </a:r>
            <a:r>
              <a:rPr lang="ru-RU" dirty="0" smtClean="0"/>
              <a:t> сигнал </a:t>
            </a:r>
            <a:r>
              <a:rPr lang="ru-RU" dirty="0"/>
              <a:t>- </a:t>
            </a:r>
            <a:r>
              <a:rPr lang="ru-RU" dirty="0" err="1"/>
              <a:t>неперервні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 та </a:t>
            </a:r>
            <a:r>
              <a:rPr lang="ru-RU" dirty="0" err="1"/>
              <a:t>дискретні</a:t>
            </a:r>
            <a:r>
              <a:rPr lang="ru-RU" dirty="0"/>
              <a:t> на </a:t>
            </a:r>
            <a:r>
              <a:rPr lang="ru-RU" dirty="0" err="1"/>
              <a:t>множині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 smtClean="0"/>
              <a:t>.</a:t>
            </a:r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Приклад використання: </a:t>
            </a:r>
            <a:r>
              <a:rPr lang="ru-RU" dirty="0"/>
              <a:t>при </a:t>
            </a:r>
            <a:r>
              <a:rPr lang="ru-RU" dirty="0" err="1"/>
              <a:t>обробці</a:t>
            </a:r>
            <a:r>
              <a:rPr lang="ru-RU" dirty="0"/>
              <a:t>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/>
              <a:t>сигналів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при </a:t>
            </a:r>
            <a:r>
              <a:rPr lang="ru-RU" dirty="0" err="1"/>
              <a:t>стисканні</a:t>
            </a:r>
            <a:r>
              <a:rPr lang="ru-RU" dirty="0"/>
              <a:t> звуку й </a:t>
            </a:r>
            <a:r>
              <a:rPr lang="ru-RU" dirty="0" err="1"/>
              <a:t>зображень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5122" name="Picture 2" descr="https://upload.wikimedia.org/wikipedia/commons/thumb/7/70/Quantized.signal.svg/220px-Quantized.signal.sv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20" y="2653553"/>
            <a:ext cx="4471236" cy="27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Перетворення первинного сигналу</a:t>
            </a:r>
            <a:endParaRPr lang="uk-UA" dirty="0"/>
          </a:p>
        </p:txBody>
      </p:sp>
      <p:pic>
        <p:nvPicPr>
          <p:cNvPr id="6146" name="Picture 2" descr="http://org2.knuba.edu.ua/pluginfile.php/61515/mod_book/chapter/106/m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712" y="1524065"/>
            <a:ext cx="6135767" cy="495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292353" y="2414400"/>
            <a:ext cx="3527612" cy="3173787"/>
          </a:xfrm>
        </p:spPr>
        <p:txBody>
          <a:bodyPr/>
          <a:lstStyle/>
          <a:p>
            <a:r>
              <a:rPr lang="uk-UA" dirty="0" smtClean="0"/>
              <a:t>А) Аналоговий</a:t>
            </a:r>
          </a:p>
          <a:p>
            <a:r>
              <a:rPr lang="uk-UA" dirty="0" smtClean="0"/>
              <a:t>Б) </a:t>
            </a:r>
            <a:r>
              <a:rPr lang="uk-UA" dirty="0" err="1" smtClean="0"/>
              <a:t>Дискретизований</a:t>
            </a:r>
            <a:endParaRPr lang="uk-UA" dirty="0" smtClean="0"/>
          </a:p>
          <a:p>
            <a:r>
              <a:rPr lang="uk-UA" dirty="0" smtClean="0"/>
              <a:t>В) </a:t>
            </a:r>
            <a:r>
              <a:rPr lang="uk-UA" dirty="0" err="1" smtClean="0"/>
              <a:t>Квантований</a:t>
            </a:r>
            <a:endParaRPr lang="uk-UA" dirty="0" smtClean="0"/>
          </a:p>
          <a:p>
            <a:r>
              <a:rPr lang="uk-UA" dirty="0" smtClean="0"/>
              <a:t>Г) </a:t>
            </a:r>
            <a:r>
              <a:rPr lang="uk-UA" dirty="0" err="1" smtClean="0"/>
              <a:t>Оцифрований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8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ШІМ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err="1"/>
              <a:t>Широтно</a:t>
            </a:r>
            <a:r>
              <a:rPr lang="uk-UA" dirty="0"/>
              <a:t>-імпульсна модуляція (ШІМ — 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en-US" dirty="0"/>
              <a:t>pulse-width modulation, PWM), </a:t>
            </a:r>
            <a:r>
              <a:rPr lang="uk-UA" dirty="0"/>
              <a:t>або модуляція за тривалістю імпульсів 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en-US" dirty="0"/>
              <a:t>pulse-duration modulation, PDM) — </a:t>
            </a:r>
            <a:r>
              <a:rPr lang="uk-UA" dirty="0"/>
              <a:t>процес керування шириною (тривалістю) високочастотних імпульсів за законом, який задає низькочастотний сигнал. В електроніці це може бути керування середнім значенням вихідної напруги шляхом зміни тривалості замкнутого стану електронного (електромеханічного) ключа, наприклад, у схемі ключового стабілізатора напруги.</a:t>
            </a:r>
          </a:p>
        </p:txBody>
      </p:sp>
    </p:spTree>
    <p:extLst>
      <p:ext uri="{BB962C8B-B14F-4D97-AF65-F5344CB8AC3E}">
        <p14:creationId xmlns:p14="http://schemas.microsoft.com/office/powerpoint/2010/main" val="19217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PWM</a:t>
            </a:r>
            <a:endParaRPr lang="uk-UA" dirty="0"/>
          </a:p>
        </p:txBody>
      </p:sp>
      <p:pic>
        <p:nvPicPr>
          <p:cNvPr id="4" name="Picture 6" descr="Ideal pulse-width modulation (PWM) inverter output voltage... | Download 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7" y="1858169"/>
            <a:ext cx="79343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2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Фоннейманівська</a:t>
            </a:r>
            <a:r>
              <a:rPr lang="uk-UA" dirty="0" smtClean="0"/>
              <a:t> архітектура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9365" y="1825625"/>
            <a:ext cx="3199269" cy="435133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err="1" smtClean="0"/>
              <a:t>Фоннейманівську</a:t>
            </a:r>
            <a:r>
              <a:rPr lang="uk-UA" dirty="0" smtClean="0"/>
              <a:t> архітектуру запропонував у 1945 р. американський математик Джон фон </a:t>
            </a:r>
            <a:r>
              <a:rPr lang="uk-UA" dirty="0" err="1" smtClean="0"/>
              <a:t>Нейман</a:t>
            </a:r>
            <a:r>
              <a:rPr lang="uk-UA" dirty="0" smtClean="0"/>
              <a:t>. Особливістю цієї архітектури є те, що програма і дані знаходяться у спільній пам’яті, доступ до якої здійснюється по одній шині даних і команд.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47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Гарвардська архітектура</a:t>
            </a:r>
            <a:endParaRPr lang="uk-UA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7588" y="1825625"/>
            <a:ext cx="3482824" cy="435133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i="1" u="sng" dirty="0"/>
              <a:t>Гарвардську архітектуру</a:t>
            </a:r>
            <a:r>
              <a:rPr lang="uk-UA" dirty="0"/>
              <a:t> </a:t>
            </a:r>
            <a:r>
              <a:rPr lang="uk-UA" dirty="0" smtClean="0"/>
              <a:t>вперше </a:t>
            </a:r>
            <a:r>
              <a:rPr lang="uk-UA" dirty="0"/>
              <a:t>було реалізовано у 1944 році в релейній обчислювальній машині Гарвардського університету (США). Особливістю цієї архітектури є те, що пам’ять даних і пам’ять програм розділені і мають окремі шину даних і шину команд, що дозволяє підвищити швидкодію МПС.</a:t>
            </a:r>
          </a:p>
        </p:txBody>
      </p:sp>
    </p:spTree>
    <p:extLst>
      <p:ext uri="{BB962C8B-B14F-4D97-AF65-F5344CB8AC3E}">
        <p14:creationId xmlns:p14="http://schemas.microsoft.com/office/powerpoint/2010/main" val="24362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Базові поняття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i="1" u="sng" dirty="0"/>
              <a:t>Пристрій керування</a:t>
            </a:r>
            <a:r>
              <a:rPr lang="uk-UA" dirty="0"/>
              <a:t> відповідно до дешифрованих кодів команд та зовнішніх сигналів генерує керуючі сигнали для всіх блоків структурної схеми</a:t>
            </a:r>
            <a:r>
              <a:rPr lang="uk-UA" dirty="0" smtClean="0"/>
              <a:t>.</a:t>
            </a:r>
          </a:p>
          <a:p>
            <a:r>
              <a:rPr lang="ru-RU" i="1" u="sng" dirty="0"/>
              <a:t>Дешифратор команд</a:t>
            </a:r>
            <a:r>
              <a:rPr lang="ru-RU" dirty="0"/>
              <a:t> 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сигнали</a:t>
            </a:r>
            <a:r>
              <a:rPr lang="ru-RU" dirty="0"/>
              <a:t> для пристрою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дешифрованим</a:t>
            </a:r>
            <a:r>
              <a:rPr lang="ru-RU" dirty="0"/>
              <a:t> кодом </a:t>
            </a:r>
            <a:r>
              <a:rPr lang="ru-RU" dirty="0" err="1"/>
              <a:t>команди</a:t>
            </a:r>
            <a:r>
              <a:rPr lang="ru-RU" dirty="0"/>
              <a:t>. У 8-розрядному </a:t>
            </a:r>
            <a:r>
              <a:rPr lang="ru-RU" i="1" u="sng" dirty="0" err="1"/>
              <a:t>регістрі</a:t>
            </a:r>
            <a:r>
              <a:rPr lang="ru-RU" i="1" u="sng" dirty="0"/>
              <a:t> команд</a:t>
            </a:r>
            <a:r>
              <a:rPr lang="ru-RU" dirty="0"/>
              <a:t> </a:t>
            </a:r>
            <a:r>
              <a:rPr lang="ru-RU" dirty="0" err="1"/>
              <a:t>зберігається</a:t>
            </a:r>
            <a:r>
              <a:rPr lang="ru-RU" dirty="0"/>
              <a:t> </a:t>
            </a:r>
            <a:r>
              <a:rPr lang="ru-RU" dirty="0" err="1"/>
              <a:t>машинний</a:t>
            </a:r>
            <a:r>
              <a:rPr lang="ru-RU" dirty="0"/>
              <a:t> код </a:t>
            </a:r>
            <a:r>
              <a:rPr lang="ru-RU" dirty="0" err="1"/>
              <a:t>команди</a:t>
            </a:r>
            <a:r>
              <a:rPr lang="ru-RU" dirty="0"/>
              <a:t> (один байт</a:t>
            </a:r>
            <a:r>
              <a:rPr lang="ru-RU" dirty="0" smtClean="0"/>
              <a:t>).</a:t>
            </a:r>
          </a:p>
          <a:p>
            <a:r>
              <a:rPr lang="uk-UA" i="1" u="sng" dirty="0"/>
              <a:t>Арифметично-логічний пристрій</a:t>
            </a:r>
            <a:r>
              <a:rPr lang="uk-UA" dirty="0"/>
              <a:t> – це комбінаційна схема на основі суматора і логічних елементів, яка сигналами з виходів пристрою керування налагод­жується на ту чи іншу арифметичну або логічну операцію, наприклад, додавання, віднімання, І, АБО, ВИКЛЮЧАЛЬНЕ АБО, НІ, зсув.</a:t>
            </a:r>
          </a:p>
        </p:txBody>
      </p:sp>
    </p:spTree>
    <p:extLst>
      <p:ext uri="{BB962C8B-B14F-4D97-AF65-F5344CB8AC3E}">
        <p14:creationId xmlns:p14="http://schemas.microsoft.com/office/powerpoint/2010/main" val="27571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Арифметико-логічний пристрій </a:t>
            </a:r>
            <a:r>
              <a:rPr lang="uk-UA" dirty="0"/>
              <a:t>(АЛП) - комбіна­ційна схема на основі суматора, який сигналами з виходів пристрою керування налагоджується на виконання певної арифметичної або логічної операції — додавання, відніман­ня, ЛОГІЧНЕ І, ЛОГІЧНЕ АБО, логічне НІ, ВИКЛЮЧАЛЬНЕ АБО, зсуву, порівняння, десяткової корекції. Отже, АЛП виконує арифметичні або логічні операції над операндами, які пересилаються з пам'яті і (або) регістрів МП.</a:t>
            </a:r>
          </a:p>
        </p:txBody>
      </p:sp>
    </p:spTree>
    <p:extLst>
      <p:ext uri="{BB962C8B-B14F-4D97-AF65-F5344CB8AC3E}">
        <p14:creationId xmlns:p14="http://schemas.microsoft.com/office/powerpoint/2010/main" val="6706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/>
              <a:t>Операнд </a:t>
            </a:r>
            <a:r>
              <a:rPr lang="uk-UA" dirty="0"/>
              <a:t>- це об'єкт у вигляді значення даних, вмісту регістрів або вмісту комірки пам'яті, з яким оперує команда, наприклад, у команді додавання операндами є доданки. Опе­ранд може задаватися у команді у вигляді числа або знахо­дитися в регістрі чи комірці пам'яті. Отриманий після вико­нання команди в АЛП результат </a:t>
            </a:r>
            <a:r>
              <a:rPr lang="uk-UA" dirty="0" smtClean="0"/>
              <a:t>пересилається </a:t>
            </a:r>
            <a:r>
              <a:rPr lang="uk-UA" dirty="0"/>
              <a:t>в регістр або комірку пам'яті</a:t>
            </a:r>
            <a:r>
              <a:rPr lang="uk-UA" dirty="0" smtClean="0"/>
              <a:t>.</a:t>
            </a:r>
            <a:endParaRPr lang="en-US" dirty="0" smtClean="0"/>
          </a:p>
          <a:p>
            <a:r>
              <a:rPr lang="uk-UA" b="1" dirty="0"/>
              <a:t>Регістри </a:t>
            </a:r>
            <a:r>
              <a:rPr lang="uk-UA" dirty="0"/>
              <a:t>призначені для зберігання га-розрядного двійко­вого числа. Це </a:t>
            </a:r>
            <a:r>
              <a:rPr lang="uk-UA" i="1" dirty="0"/>
              <a:t>п </a:t>
            </a:r>
            <a:r>
              <a:rPr lang="uk-UA" dirty="0"/>
              <a:t>тригерів зі схемами керування читанням-записом та вибірки. Регістри створюють внутрішню пам'ять МП і використовуються для зберігання проміжних резуль­татів обчислень.</a:t>
            </a:r>
          </a:p>
        </p:txBody>
      </p:sp>
    </p:spTree>
    <p:extLst>
      <p:ext uri="{BB962C8B-B14F-4D97-AF65-F5344CB8AC3E}">
        <p14:creationId xmlns:p14="http://schemas.microsoft.com/office/powerpoint/2010/main" val="34844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Акумулятор </a:t>
            </a:r>
            <a:r>
              <a:rPr lang="uk-UA" dirty="0"/>
              <a:t>— регістр, в якому зберігається один з операндів. Після виконання команди в акумуляторі замість операнду розміщується результат операції. У 8-розрядних процесорах акумулятор бере участь у всіх операціях АЛП пристрою. Однак у 16-розрядних МП більшість команд ви­конуються без участі акумулятора, але в деяких командах (введення, виведення, множення, ділення) акумулятор діє так само, як і в 8-розрядних МП, тобто зберігає один з операндів, а після виконання команди - результат операції.</a:t>
            </a:r>
          </a:p>
        </p:txBody>
      </p:sp>
    </p:spTree>
    <p:extLst>
      <p:ext uri="{BB962C8B-B14F-4D97-AF65-F5344CB8AC3E}">
        <p14:creationId xmlns:p14="http://schemas.microsoft.com/office/powerpoint/2010/main" val="2745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672</Words>
  <Application>Microsoft Office PowerPoint</Application>
  <PresentationFormat>Широкоэкранный</PresentationFormat>
  <Paragraphs>86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Тема Office</vt:lpstr>
      <vt:lpstr>Архітектури процесорів</vt:lpstr>
      <vt:lpstr>Мікропроцесор</vt:lpstr>
      <vt:lpstr>Поняття архітектури</vt:lpstr>
      <vt:lpstr>Фоннейманівська архітектура</vt:lpstr>
      <vt:lpstr>Гарвардська архітектура</vt:lpstr>
      <vt:lpstr>Базові поняття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CISC</vt:lpstr>
      <vt:lpstr>RISC</vt:lpstr>
      <vt:lpstr>Представники CISC </vt:lpstr>
      <vt:lpstr>Презентация PowerPoint</vt:lpstr>
      <vt:lpstr>Презентация PowerPoint</vt:lpstr>
      <vt:lpstr>Представники RISC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Інтерфейси USB </vt:lpstr>
      <vt:lpstr>Презентация PowerPoint</vt:lpstr>
      <vt:lpstr>DVI-D</vt:lpstr>
      <vt:lpstr>VGA</vt:lpstr>
      <vt:lpstr>RS232</vt:lpstr>
      <vt:lpstr>Profibus &amp; Profinet</vt:lpstr>
      <vt:lpstr>Презентация PowerPoint</vt:lpstr>
      <vt:lpstr>Сигнал. Теорія</vt:lpstr>
      <vt:lpstr>Види сигналів за походженням</vt:lpstr>
      <vt:lpstr>Радіосигнали (АМ, FМ)</vt:lpstr>
      <vt:lpstr>Види сигналів (електричних)</vt:lpstr>
      <vt:lpstr>Аналоговий сигнал</vt:lpstr>
      <vt:lpstr>Дискретний сигнал</vt:lpstr>
      <vt:lpstr>Цифровий сигнал</vt:lpstr>
      <vt:lpstr>Квантовий сигнал</vt:lpstr>
      <vt:lpstr>Перетворення первинного сигналу</vt:lpstr>
      <vt:lpstr>ШІМ</vt:lpstr>
      <vt:lpstr>PWM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Архітектури процесорів</dc:title>
  <dc:creator>Антон Кравчук</dc:creator>
  <cp:lastModifiedBy>Антон Кравчук</cp:lastModifiedBy>
  <cp:revision>17</cp:revision>
  <dcterms:created xsi:type="dcterms:W3CDTF">2020-11-06T08:06:14Z</dcterms:created>
  <dcterms:modified xsi:type="dcterms:W3CDTF">2020-11-27T13:15:25Z</dcterms:modified>
</cp:coreProperties>
</file>