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9" r:id="rId9"/>
    <p:sldId id="270" r:id="rId10"/>
    <p:sldId id="271" r:id="rId11"/>
    <p:sldId id="272" r:id="rId12"/>
    <p:sldId id="263" r:id="rId13"/>
    <p:sldId id="264" r:id="rId14"/>
    <p:sldId id="265" r:id="rId15"/>
    <p:sldId id="266" r:id="rId16"/>
    <p:sldId id="267" r:id="rId17"/>
    <p:sldId id="268" r:id="rId18"/>
    <p:sldId id="273" r:id="rId19"/>
    <p:sldId id="274" r:id="rId20"/>
    <p:sldId id="275" r:id="rId21"/>
    <p:sldId id="276" r:id="rId22"/>
    <p:sldId id="277" r:id="rId23"/>
    <p:sldId id="279" r:id="rId24"/>
    <p:sldId id="278" r:id="rId25"/>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672" y="-3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F1BD33C-0A4B-D770-B5DA-B98968ADA556}"/>
              </a:ext>
            </a:extLst>
          </p:cNvPr>
          <p:cNvSpPr>
            <a:spLocks noGrp="1"/>
          </p:cNvSpPr>
          <p:nvPr>
            <p:ph type="ctrTitle"/>
          </p:nvPr>
        </p:nvSpPr>
        <p:spPr>
          <a:xfrm>
            <a:off x="1524000" y="1122363"/>
            <a:ext cx="9144000" cy="2387600"/>
          </a:xfrm>
        </p:spPr>
        <p:txBody>
          <a:bodyPr anchor="b"/>
          <a:lstStyle>
            <a:lvl1pPr algn="ctr">
              <a:defRPr sz="6000"/>
            </a:lvl1pPr>
          </a:lstStyle>
          <a:p>
            <a:r>
              <a:rPr lang="uk-UA"/>
              <a:t>Клацніть, щоб редагувати стиль зразка заголовка</a:t>
            </a:r>
          </a:p>
        </p:txBody>
      </p:sp>
      <p:sp>
        <p:nvSpPr>
          <p:cNvPr id="3" name="Підзаголовок 2">
            <a:extLst>
              <a:ext uri="{FF2B5EF4-FFF2-40B4-BE49-F238E27FC236}">
                <a16:creationId xmlns:a16="http://schemas.microsoft.com/office/drawing/2014/main" id="{3DCFBEF4-4EC8-BD7F-B082-01C31E9E2F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a:t>Клацніть, щоб редагувати стиль зразка підзаголовка</a:t>
            </a:r>
          </a:p>
        </p:txBody>
      </p:sp>
      <p:sp>
        <p:nvSpPr>
          <p:cNvPr id="4" name="Місце для дати 3">
            <a:extLst>
              <a:ext uri="{FF2B5EF4-FFF2-40B4-BE49-F238E27FC236}">
                <a16:creationId xmlns:a16="http://schemas.microsoft.com/office/drawing/2014/main" id="{6E0ABD94-5D0D-3D00-9FE0-8D53BDEEAFAE}"/>
              </a:ext>
            </a:extLst>
          </p:cNvPr>
          <p:cNvSpPr>
            <a:spLocks noGrp="1"/>
          </p:cNvSpPr>
          <p:nvPr>
            <p:ph type="dt" sz="half" idx="10"/>
          </p:nvPr>
        </p:nvSpPr>
        <p:spPr/>
        <p:txBody>
          <a:bodyPr/>
          <a:lstStyle/>
          <a:p>
            <a:fld id="{88A6B602-E187-3942-8AD0-B5AE63DB25F0}" type="datetimeFigureOut">
              <a:rPr lang="uk-UA" smtClean="0"/>
              <a:t>24.09.2025</a:t>
            </a:fld>
            <a:endParaRPr lang="uk-UA"/>
          </a:p>
        </p:txBody>
      </p:sp>
      <p:sp>
        <p:nvSpPr>
          <p:cNvPr id="5" name="Місце для нижнього колонтитула 4">
            <a:extLst>
              <a:ext uri="{FF2B5EF4-FFF2-40B4-BE49-F238E27FC236}">
                <a16:creationId xmlns:a16="http://schemas.microsoft.com/office/drawing/2014/main" id="{A23374AD-29BB-1A7C-CB75-E83F65FFEFBC}"/>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921FBBF0-5C45-80B7-EC1D-46CF3C46E620}"/>
              </a:ext>
            </a:extLst>
          </p:cNvPr>
          <p:cNvSpPr>
            <a:spLocks noGrp="1"/>
          </p:cNvSpPr>
          <p:nvPr>
            <p:ph type="sldNum" sz="quarter" idx="12"/>
          </p:nvPr>
        </p:nvSpPr>
        <p:spPr/>
        <p:txBody>
          <a:bodyPr/>
          <a:lstStyle/>
          <a:p>
            <a:fld id="{61663A45-C3B4-5848-89F5-E2B7478E9CEF}" type="slidenum">
              <a:rPr lang="uk-UA" smtClean="0"/>
              <a:t>‹#›</a:t>
            </a:fld>
            <a:endParaRPr lang="uk-UA"/>
          </a:p>
        </p:txBody>
      </p:sp>
    </p:spTree>
    <p:extLst>
      <p:ext uri="{BB962C8B-B14F-4D97-AF65-F5344CB8AC3E}">
        <p14:creationId xmlns:p14="http://schemas.microsoft.com/office/powerpoint/2010/main" val="66285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7CADE99-C80C-F599-236E-787B780B1CF5}"/>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ертикального тексту 2">
            <a:extLst>
              <a:ext uri="{FF2B5EF4-FFF2-40B4-BE49-F238E27FC236}">
                <a16:creationId xmlns:a16="http://schemas.microsoft.com/office/drawing/2014/main" id="{3F30BC77-8E4C-B3C5-7952-DE8EF6D4D6A0}"/>
              </a:ext>
            </a:extLst>
          </p:cNvPr>
          <p:cNvSpPr>
            <a:spLocks noGrp="1"/>
          </p:cNvSpPr>
          <p:nvPr>
            <p:ph type="body" orient="vert" idx="1"/>
          </p:nvPr>
        </p:nvSpPr>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C3F232F1-D58D-BC3A-EDA2-FA3092BB6BE8}"/>
              </a:ext>
            </a:extLst>
          </p:cNvPr>
          <p:cNvSpPr>
            <a:spLocks noGrp="1"/>
          </p:cNvSpPr>
          <p:nvPr>
            <p:ph type="dt" sz="half" idx="10"/>
          </p:nvPr>
        </p:nvSpPr>
        <p:spPr/>
        <p:txBody>
          <a:bodyPr/>
          <a:lstStyle/>
          <a:p>
            <a:fld id="{88A6B602-E187-3942-8AD0-B5AE63DB25F0}" type="datetimeFigureOut">
              <a:rPr lang="uk-UA" smtClean="0"/>
              <a:t>24.09.2025</a:t>
            </a:fld>
            <a:endParaRPr lang="uk-UA"/>
          </a:p>
        </p:txBody>
      </p:sp>
      <p:sp>
        <p:nvSpPr>
          <p:cNvPr id="5" name="Місце для нижнього колонтитула 4">
            <a:extLst>
              <a:ext uri="{FF2B5EF4-FFF2-40B4-BE49-F238E27FC236}">
                <a16:creationId xmlns:a16="http://schemas.microsoft.com/office/drawing/2014/main" id="{53A92F05-30F1-B7B1-A1F0-78FFC2D26D05}"/>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1525EAC0-2D00-F1E0-05D9-4AAC89B64E01}"/>
              </a:ext>
            </a:extLst>
          </p:cNvPr>
          <p:cNvSpPr>
            <a:spLocks noGrp="1"/>
          </p:cNvSpPr>
          <p:nvPr>
            <p:ph type="sldNum" sz="quarter" idx="12"/>
          </p:nvPr>
        </p:nvSpPr>
        <p:spPr/>
        <p:txBody>
          <a:bodyPr/>
          <a:lstStyle/>
          <a:p>
            <a:fld id="{61663A45-C3B4-5848-89F5-E2B7478E9CEF}" type="slidenum">
              <a:rPr lang="uk-UA" smtClean="0"/>
              <a:t>‹#›</a:t>
            </a:fld>
            <a:endParaRPr lang="uk-UA"/>
          </a:p>
        </p:txBody>
      </p:sp>
    </p:spTree>
    <p:extLst>
      <p:ext uri="{BB962C8B-B14F-4D97-AF65-F5344CB8AC3E}">
        <p14:creationId xmlns:p14="http://schemas.microsoft.com/office/powerpoint/2010/main" val="17073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a:extLst>
              <a:ext uri="{FF2B5EF4-FFF2-40B4-BE49-F238E27FC236}">
                <a16:creationId xmlns:a16="http://schemas.microsoft.com/office/drawing/2014/main" id="{3C93A010-225E-A8C6-0AF2-44B9AA6AC0A5}"/>
              </a:ext>
            </a:extLst>
          </p:cNvPr>
          <p:cNvSpPr>
            <a:spLocks noGrp="1"/>
          </p:cNvSpPr>
          <p:nvPr>
            <p:ph type="title" orient="vert"/>
          </p:nvPr>
        </p:nvSpPr>
        <p:spPr>
          <a:xfrm>
            <a:off x="8724900" y="365125"/>
            <a:ext cx="2628900" cy="5811838"/>
          </a:xfrm>
        </p:spPr>
        <p:txBody>
          <a:bodyPr vert="eaVert"/>
          <a:lstStyle/>
          <a:p>
            <a:r>
              <a:rPr lang="uk-UA"/>
              <a:t>Клацніть, щоб редагувати стиль зразка заголовка</a:t>
            </a:r>
          </a:p>
        </p:txBody>
      </p:sp>
      <p:sp>
        <p:nvSpPr>
          <p:cNvPr id="3" name="Місце для вертикального тексту 2">
            <a:extLst>
              <a:ext uri="{FF2B5EF4-FFF2-40B4-BE49-F238E27FC236}">
                <a16:creationId xmlns:a16="http://schemas.microsoft.com/office/drawing/2014/main" id="{BDDB2978-4F07-B18F-7097-5075DEA9B0AA}"/>
              </a:ext>
            </a:extLst>
          </p:cNvPr>
          <p:cNvSpPr>
            <a:spLocks noGrp="1"/>
          </p:cNvSpPr>
          <p:nvPr>
            <p:ph type="body" orient="vert" idx="1"/>
          </p:nvPr>
        </p:nvSpPr>
        <p:spPr>
          <a:xfrm>
            <a:off x="838200" y="365125"/>
            <a:ext cx="7734300" cy="5811838"/>
          </a:xfrm>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B2CD9600-11A3-729B-A367-9B7EB7E4D6AD}"/>
              </a:ext>
            </a:extLst>
          </p:cNvPr>
          <p:cNvSpPr>
            <a:spLocks noGrp="1"/>
          </p:cNvSpPr>
          <p:nvPr>
            <p:ph type="dt" sz="half" idx="10"/>
          </p:nvPr>
        </p:nvSpPr>
        <p:spPr/>
        <p:txBody>
          <a:bodyPr/>
          <a:lstStyle/>
          <a:p>
            <a:fld id="{88A6B602-E187-3942-8AD0-B5AE63DB25F0}" type="datetimeFigureOut">
              <a:rPr lang="uk-UA" smtClean="0"/>
              <a:t>24.09.2025</a:t>
            </a:fld>
            <a:endParaRPr lang="uk-UA"/>
          </a:p>
        </p:txBody>
      </p:sp>
      <p:sp>
        <p:nvSpPr>
          <p:cNvPr id="5" name="Місце для нижнього колонтитула 4">
            <a:extLst>
              <a:ext uri="{FF2B5EF4-FFF2-40B4-BE49-F238E27FC236}">
                <a16:creationId xmlns:a16="http://schemas.microsoft.com/office/drawing/2014/main" id="{629A1B44-B2FF-4D96-F8F3-1B113AC96200}"/>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C7F8F9C6-D513-879E-78FA-FD25DB5C60F2}"/>
              </a:ext>
            </a:extLst>
          </p:cNvPr>
          <p:cNvSpPr>
            <a:spLocks noGrp="1"/>
          </p:cNvSpPr>
          <p:nvPr>
            <p:ph type="sldNum" sz="quarter" idx="12"/>
          </p:nvPr>
        </p:nvSpPr>
        <p:spPr/>
        <p:txBody>
          <a:bodyPr/>
          <a:lstStyle/>
          <a:p>
            <a:fld id="{61663A45-C3B4-5848-89F5-E2B7478E9CEF}" type="slidenum">
              <a:rPr lang="uk-UA" smtClean="0"/>
              <a:t>‹#›</a:t>
            </a:fld>
            <a:endParaRPr lang="uk-UA"/>
          </a:p>
        </p:txBody>
      </p:sp>
    </p:spTree>
    <p:extLst>
      <p:ext uri="{BB962C8B-B14F-4D97-AF65-F5344CB8AC3E}">
        <p14:creationId xmlns:p14="http://schemas.microsoft.com/office/powerpoint/2010/main" val="1345682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CAD96AE-561D-97CD-B544-046ED3DA81B4}"/>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51796E3C-88B3-3506-F9BF-AD740A28C12D}"/>
              </a:ext>
            </a:extLst>
          </p:cNvPr>
          <p:cNvSpPr>
            <a:spLocks noGrp="1"/>
          </p:cNvSpPr>
          <p:nvPr>
            <p:ph idx="1"/>
          </p:nvPr>
        </p:nvSpPr>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8B096632-C017-758D-C254-25B71DD9FA01}"/>
              </a:ext>
            </a:extLst>
          </p:cNvPr>
          <p:cNvSpPr>
            <a:spLocks noGrp="1"/>
          </p:cNvSpPr>
          <p:nvPr>
            <p:ph type="dt" sz="half" idx="10"/>
          </p:nvPr>
        </p:nvSpPr>
        <p:spPr/>
        <p:txBody>
          <a:bodyPr/>
          <a:lstStyle/>
          <a:p>
            <a:fld id="{88A6B602-E187-3942-8AD0-B5AE63DB25F0}" type="datetimeFigureOut">
              <a:rPr lang="uk-UA" smtClean="0"/>
              <a:t>24.09.2025</a:t>
            </a:fld>
            <a:endParaRPr lang="uk-UA"/>
          </a:p>
        </p:txBody>
      </p:sp>
      <p:sp>
        <p:nvSpPr>
          <p:cNvPr id="5" name="Місце для нижнього колонтитула 4">
            <a:extLst>
              <a:ext uri="{FF2B5EF4-FFF2-40B4-BE49-F238E27FC236}">
                <a16:creationId xmlns:a16="http://schemas.microsoft.com/office/drawing/2014/main" id="{8893A7CA-A581-7696-0302-3C89B942A2C0}"/>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FA2DED30-5E35-1093-028E-E5860A1D4647}"/>
              </a:ext>
            </a:extLst>
          </p:cNvPr>
          <p:cNvSpPr>
            <a:spLocks noGrp="1"/>
          </p:cNvSpPr>
          <p:nvPr>
            <p:ph type="sldNum" sz="quarter" idx="12"/>
          </p:nvPr>
        </p:nvSpPr>
        <p:spPr/>
        <p:txBody>
          <a:bodyPr/>
          <a:lstStyle/>
          <a:p>
            <a:fld id="{61663A45-C3B4-5848-89F5-E2B7478E9CEF}" type="slidenum">
              <a:rPr lang="uk-UA" smtClean="0"/>
              <a:t>‹#›</a:t>
            </a:fld>
            <a:endParaRPr lang="uk-UA"/>
          </a:p>
        </p:txBody>
      </p:sp>
    </p:spTree>
    <p:extLst>
      <p:ext uri="{BB962C8B-B14F-4D97-AF65-F5344CB8AC3E}">
        <p14:creationId xmlns:p14="http://schemas.microsoft.com/office/powerpoint/2010/main" val="3448617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Назва розділу">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DE69C16-DAE4-B7A7-D135-1C5678523CBC}"/>
              </a:ext>
            </a:extLst>
          </p:cNvPr>
          <p:cNvSpPr>
            <a:spLocks noGrp="1"/>
          </p:cNvSpPr>
          <p:nvPr>
            <p:ph type="title"/>
          </p:nvPr>
        </p:nvSpPr>
        <p:spPr>
          <a:xfrm>
            <a:off x="831850" y="1709738"/>
            <a:ext cx="10515600" cy="2852737"/>
          </a:xfrm>
        </p:spPr>
        <p:txBody>
          <a:bodyPr anchor="b"/>
          <a:lstStyle>
            <a:lvl1pPr>
              <a:defRPr sz="6000"/>
            </a:lvl1p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858E3F8D-20EC-29C9-A6DA-4E5E7A375D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a:t>Клацніть, щоб відредагувати стилі зразків тексту</a:t>
            </a:r>
          </a:p>
        </p:txBody>
      </p:sp>
      <p:sp>
        <p:nvSpPr>
          <p:cNvPr id="4" name="Місце для дати 3">
            <a:extLst>
              <a:ext uri="{FF2B5EF4-FFF2-40B4-BE49-F238E27FC236}">
                <a16:creationId xmlns:a16="http://schemas.microsoft.com/office/drawing/2014/main" id="{778624EC-0DD0-CF97-2C6C-9B032CBAC545}"/>
              </a:ext>
            </a:extLst>
          </p:cNvPr>
          <p:cNvSpPr>
            <a:spLocks noGrp="1"/>
          </p:cNvSpPr>
          <p:nvPr>
            <p:ph type="dt" sz="half" idx="10"/>
          </p:nvPr>
        </p:nvSpPr>
        <p:spPr/>
        <p:txBody>
          <a:bodyPr/>
          <a:lstStyle/>
          <a:p>
            <a:fld id="{88A6B602-E187-3942-8AD0-B5AE63DB25F0}" type="datetimeFigureOut">
              <a:rPr lang="uk-UA" smtClean="0"/>
              <a:t>24.09.2025</a:t>
            </a:fld>
            <a:endParaRPr lang="uk-UA"/>
          </a:p>
        </p:txBody>
      </p:sp>
      <p:sp>
        <p:nvSpPr>
          <p:cNvPr id="5" name="Місце для нижнього колонтитула 4">
            <a:extLst>
              <a:ext uri="{FF2B5EF4-FFF2-40B4-BE49-F238E27FC236}">
                <a16:creationId xmlns:a16="http://schemas.microsoft.com/office/drawing/2014/main" id="{400FE90D-8AEF-99AF-7972-8BC502AF7A8C}"/>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67DB1DB3-F140-6CC7-288B-396AAE466255}"/>
              </a:ext>
            </a:extLst>
          </p:cNvPr>
          <p:cNvSpPr>
            <a:spLocks noGrp="1"/>
          </p:cNvSpPr>
          <p:nvPr>
            <p:ph type="sldNum" sz="quarter" idx="12"/>
          </p:nvPr>
        </p:nvSpPr>
        <p:spPr/>
        <p:txBody>
          <a:bodyPr/>
          <a:lstStyle/>
          <a:p>
            <a:fld id="{61663A45-C3B4-5848-89F5-E2B7478E9CEF}" type="slidenum">
              <a:rPr lang="uk-UA" smtClean="0"/>
              <a:t>‹#›</a:t>
            </a:fld>
            <a:endParaRPr lang="uk-UA"/>
          </a:p>
        </p:txBody>
      </p:sp>
    </p:spTree>
    <p:extLst>
      <p:ext uri="{BB962C8B-B14F-4D97-AF65-F5344CB8AC3E}">
        <p14:creationId xmlns:p14="http://schemas.microsoft.com/office/powerpoint/2010/main" val="18165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143BACF-14CB-8CA7-09A3-DE288975F786}"/>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E1BF4BE4-DCAC-9421-8C12-B1A3D428A94D}"/>
              </a:ext>
            </a:extLst>
          </p:cNvPr>
          <p:cNvSpPr>
            <a:spLocks noGrp="1"/>
          </p:cNvSpPr>
          <p:nvPr>
            <p:ph sz="half" idx="1"/>
          </p:nvPr>
        </p:nvSpPr>
        <p:spPr>
          <a:xfrm>
            <a:off x="838200" y="1825625"/>
            <a:ext cx="5181600" cy="435133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вмісту 3">
            <a:extLst>
              <a:ext uri="{FF2B5EF4-FFF2-40B4-BE49-F238E27FC236}">
                <a16:creationId xmlns:a16="http://schemas.microsoft.com/office/drawing/2014/main" id="{155B1E64-0012-344A-4A64-936E5B4F37CF}"/>
              </a:ext>
            </a:extLst>
          </p:cNvPr>
          <p:cNvSpPr>
            <a:spLocks noGrp="1"/>
          </p:cNvSpPr>
          <p:nvPr>
            <p:ph sz="half" idx="2"/>
          </p:nvPr>
        </p:nvSpPr>
        <p:spPr>
          <a:xfrm>
            <a:off x="6172200" y="1825625"/>
            <a:ext cx="5181600" cy="435133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дати 4">
            <a:extLst>
              <a:ext uri="{FF2B5EF4-FFF2-40B4-BE49-F238E27FC236}">
                <a16:creationId xmlns:a16="http://schemas.microsoft.com/office/drawing/2014/main" id="{CE8D366F-CDB2-DD5B-E3A0-ACBD84D07461}"/>
              </a:ext>
            </a:extLst>
          </p:cNvPr>
          <p:cNvSpPr>
            <a:spLocks noGrp="1"/>
          </p:cNvSpPr>
          <p:nvPr>
            <p:ph type="dt" sz="half" idx="10"/>
          </p:nvPr>
        </p:nvSpPr>
        <p:spPr/>
        <p:txBody>
          <a:bodyPr/>
          <a:lstStyle/>
          <a:p>
            <a:fld id="{88A6B602-E187-3942-8AD0-B5AE63DB25F0}" type="datetimeFigureOut">
              <a:rPr lang="uk-UA" smtClean="0"/>
              <a:t>24.09.2025</a:t>
            </a:fld>
            <a:endParaRPr lang="uk-UA"/>
          </a:p>
        </p:txBody>
      </p:sp>
      <p:sp>
        <p:nvSpPr>
          <p:cNvPr id="6" name="Місце для нижнього колонтитула 5">
            <a:extLst>
              <a:ext uri="{FF2B5EF4-FFF2-40B4-BE49-F238E27FC236}">
                <a16:creationId xmlns:a16="http://schemas.microsoft.com/office/drawing/2014/main" id="{98C20262-74C3-C1CA-0D6A-C58BD03686C4}"/>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3AD1A0B4-4A11-6A1F-D6C6-FEC912160E8E}"/>
              </a:ext>
            </a:extLst>
          </p:cNvPr>
          <p:cNvSpPr>
            <a:spLocks noGrp="1"/>
          </p:cNvSpPr>
          <p:nvPr>
            <p:ph type="sldNum" sz="quarter" idx="12"/>
          </p:nvPr>
        </p:nvSpPr>
        <p:spPr/>
        <p:txBody>
          <a:bodyPr/>
          <a:lstStyle/>
          <a:p>
            <a:fld id="{61663A45-C3B4-5848-89F5-E2B7478E9CEF}" type="slidenum">
              <a:rPr lang="uk-UA" smtClean="0"/>
              <a:t>‹#›</a:t>
            </a:fld>
            <a:endParaRPr lang="uk-UA"/>
          </a:p>
        </p:txBody>
      </p:sp>
    </p:spTree>
    <p:extLst>
      <p:ext uri="{BB962C8B-B14F-4D97-AF65-F5344CB8AC3E}">
        <p14:creationId xmlns:p14="http://schemas.microsoft.com/office/powerpoint/2010/main" val="72197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30A5E22-9E47-7EE4-32B1-C45CF91896AF}"/>
              </a:ext>
            </a:extLst>
          </p:cNvPr>
          <p:cNvSpPr>
            <a:spLocks noGrp="1"/>
          </p:cNvSpPr>
          <p:nvPr>
            <p:ph type="title"/>
          </p:nvPr>
        </p:nvSpPr>
        <p:spPr>
          <a:xfrm>
            <a:off x="839788" y="365125"/>
            <a:ext cx="10515600" cy="1325563"/>
          </a:xfrm>
        </p:spPr>
        <p:txBody>
          <a:body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DA561B43-5F6C-44BC-F39F-F5E02E4259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4" name="Місце для вмісту 3">
            <a:extLst>
              <a:ext uri="{FF2B5EF4-FFF2-40B4-BE49-F238E27FC236}">
                <a16:creationId xmlns:a16="http://schemas.microsoft.com/office/drawing/2014/main" id="{5966B8E3-5A77-3830-B240-CF3D106E96DB}"/>
              </a:ext>
            </a:extLst>
          </p:cNvPr>
          <p:cNvSpPr>
            <a:spLocks noGrp="1"/>
          </p:cNvSpPr>
          <p:nvPr>
            <p:ph sz="half" idx="2"/>
          </p:nvPr>
        </p:nvSpPr>
        <p:spPr>
          <a:xfrm>
            <a:off x="839788" y="2505075"/>
            <a:ext cx="5157787" cy="368458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тексту 4">
            <a:extLst>
              <a:ext uri="{FF2B5EF4-FFF2-40B4-BE49-F238E27FC236}">
                <a16:creationId xmlns:a16="http://schemas.microsoft.com/office/drawing/2014/main" id="{2BB70E0C-B627-7C35-B408-1FED198637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6" name="Місце для вмісту 5">
            <a:extLst>
              <a:ext uri="{FF2B5EF4-FFF2-40B4-BE49-F238E27FC236}">
                <a16:creationId xmlns:a16="http://schemas.microsoft.com/office/drawing/2014/main" id="{B81E10AE-EBC0-FC7C-9FC0-A641A4A84021}"/>
              </a:ext>
            </a:extLst>
          </p:cNvPr>
          <p:cNvSpPr>
            <a:spLocks noGrp="1"/>
          </p:cNvSpPr>
          <p:nvPr>
            <p:ph sz="quarter" idx="4"/>
          </p:nvPr>
        </p:nvSpPr>
        <p:spPr>
          <a:xfrm>
            <a:off x="6172200" y="2505075"/>
            <a:ext cx="5183188" cy="368458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7" name="Місце для дати 6">
            <a:extLst>
              <a:ext uri="{FF2B5EF4-FFF2-40B4-BE49-F238E27FC236}">
                <a16:creationId xmlns:a16="http://schemas.microsoft.com/office/drawing/2014/main" id="{C887E17A-77E2-473E-95D8-92B09D581663}"/>
              </a:ext>
            </a:extLst>
          </p:cNvPr>
          <p:cNvSpPr>
            <a:spLocks noGrp="1"/>
          </p:cNvSpPr>
          <p:nvPr>
            <p:ph type="dt" sz="half" idx="10"/>
          </p:nvPr>
        </p:nvSpPr>
        <p:spPr/>
        <p:txBody>
          <a:bodyPr/>
          <a:lstStyle/>
          <a:p>
            <a:fld id="{88A6B602-E187-3942-8AD0-B5AE63DB25F0}" type="datetimeFigureOut">
              <a:rPr lang="uk-UA" smtClean="0"/>
              <a:t>24.09.2025</a:t>
            </a:fld>
            <a:endParaRPr lang="uk-UA"/>
          </a:p>
        </p:txBody>
      </p:sp>
      <p:sp>
        <p:nvSpPr>
          <p:cNvPr id="8" name="Місце для нижнього колонтитула 7">
            <a:extLst>
              <a:ext uri="{FF2B5EF4-FFF2-40B4-BE49-F238E27FC236}">
                <a16:creationId xmlns:a16="http://schemas.microsoft.com/office/drawing/2014/main" id="{AD4B334C-8412-91B0-3A5B-8A29FE81252E}"/>
              </a:ext>
            </a:extLst>
          </p:cNvPr>
          <p:cNvSpPr>
            <a:spLocks noGrp="1"/>
          </p:cNvSpPr>
          <p:nvPr>
            <p:ph type="ftr" sz="quarter" idx="11"/>
          </p:nvPr>
        </p:nvSpPr>
        <p:spPr/>
        <p:txBody>
          <a:bodyPr/>
          <a:lstStyle/>
          <a:p>
            <a:endParaRPr lang="uk-UA"/>
          </a:p>
        </p:txBody>
      </p:sp>
      <p:sp>
        <p:nvSpPr>
          <p:cNvPr id="9" name="Місце для номера слайда 8">
            <a:extLst>
              <a:ext uri="{FF2B5EF4-FFF2-40B4-BE49-F238E27FC236}">
                <a16:creationId xmlns:a16="http://schemas.microsoft.com/office/drawing/2014/main" id="{7D12269B-348C-685E-224A-07C3464884A0}"/>
              </a:ext>
            </a:extLst>
          </p:cNvPr>
          <p:cNvSpPr>
            <a:spLocks noGrp="1"/>
          </p:cNvSpPr>
          <p:nvPr>
            <p:ph type="sldNum" sz="quarter" idx="12"/>
          </p:nvPr>
        </p:nvSpPr>
        <p:spPr/>
        <p:txBody>
          <a:bodyPr/>
          <a:lstStyle/>
          <a:p>
            <a:fld id="{61663A45-C3B4-5848-89F5-E2B7478E9CEF}" type="slidenum">
              <a:rPr lang="uk-UA" smtClean="0"/>
              <a:t>‹#›</a:t>
            </a:fld>
            <a:endParaRPr lang="uk-UA"/>
          </a:p>
        </p:txBody>
      </p:sp>
    </p:spTree>
    <p:extLst>
      <p:ext uri="{BB962C8B-B14F-4D97-AF65-F5344CB8AC3E}">
        <p14:creationId xmlns:p14="http://schemas.microsoft.com/office/powerpoint/2010/main" val="2426757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AB51150-E8B5-4F27-F346-754F932C00BB}"/>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дати 2">
            <a:extLst>
              <a:ext uri="{FF2B5EF4-FFF2-40B4-BE49-F238E27FC236}">
                <a16:creationId xmlns:a16="http://schemas.microsoft.com/office/drawing/2014/main" id="{5B5CCE58-EB48-5996-7434-44B669318B51}"/>
              </a:ext>
            </a:extLst>
          </p:cNvPr>
          <p:cNvSpPr>
            <a:spLocks noGrp="1"/>
          </p:cNvSpPr>
          <p:nvPr>
            <p:ph type="dt" sz="half" idx="10"/>
          </p:nvPr>
        </p:nvSpPr>
        <p:spPr/>
        <p:txBody>
          <a:bodyPr/>
          <a:lstStyle/>
          <a:p>
            <a:fld id="{88A6B602-E187-3942-8AD0-B5AE63DB25F0}" type="datetimeFigureOut">
              <a:rPr lang="uk-UA" smtClean="0"/>
              <a:t>24.09.2025</a:t>
            </a:fld>
            <a:endParaRPr lang="uk-UA"/>
          </a:p>
        </p:txBody>
      </p:sp>
      <p:sp>
        <p:nvSpPr>
          <p:cNvPr id="4" name="Місце для нижнього колонтитула 3">
            <a:extLst>
              <a:ext uri="{FF2B5EF4-FFF2-40B4-BE49-F238E27FC236}">
                <a16:creationId xmlns:a16="http://schemas.microsoft.com/office/drawing/2014/main" id="{D7E66932-4522-3B96-2886-0F641020DD5D}"/>
              </a:ext>
            </a:extLst>
          </p:cNvPr>
          <p:cNvSpPr>
            <a:spLocks noGrp="1"/>
          </p:cNvSpPr>
          <p:nvPr>
            <p:ph type="ftr" sz="quarter" idx="11"/>
          </p:nvPr>
        </p:nvSpPr>
        <p:spPr/>
        <p:txBody>
          <a:bodyPr/>
          <a:lstStyle/>
          <a:p>
            <a:endParaRPr lang="uk-UA"/>
          </a:p>
        </p:txBody>
      </p:sp>
      <p:sp>
        <p:nvSpPr>
          <p:cNvPr id="5" name="Місце для номера слайда 4">
            <a:extLst>
              <a:ext uri="{FF2B5EF4-FFF2-40B4-BE49-F238E27FC236}">
                <a16:creationId xmlns:a16="http://schemas.microsoft.com/office/drawing/2014/main" id="{0FB94CF1-640C-D667-5DA3-83E584E76AAD}"/>
              </a:ext>
            </a:extLst>
          </p:cNvPr>
          <p:cNvSpPr>
            <a:spLocks noGrp="1"/>
          </p:cNvSpPr>
          <p:nvPr>
            <p:ph type="sldNum" sz="quarter" idx="12"/>
          </p:nvPr>
        </p:nvSpPr>
        <p:spPr/>
        <p:txBody>
          <a:bodyPr/>
          <a:lstStyle/>
          <a:p>
            <a:fld id="{61663A45-C3B4-5848-89F5-E2B7478E9CEF}" type="slidenum">
              <a:rPr lang="uk-UA" smtClean="0"/>
              <a:t>‹#›</a:t>
            </a:fld>
            <a:endParaRPr lang="uk-UA"/>
          </a:p>
        </p:txBody>
      </p:sp>
    </p:spTree>
    <p:extLst>
      <p:ext uri="{BB962C8B-B14F-4D97-AF65-F5344CB8AC3E}">
        <p14:creationId xmlns:p14="http://schemas.microsoft.com/office/powerpoint/2010/main" val="84765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a:extLst>
              <a:ext uri="{FF2B5EF4-FFF2-40B4-BE49-F238E27FC236}">
                <a16:creationId xmlns:a16="http://schemas.microsoft.com/office/drawing/2014/main" id="{96AC2C6B-0F5E-1621-9347-CA347183E336}"/>
              </a:ext>
            </a:extLst>
          </p:cNvPr>
          <p:cNvSpPr>
            <a:spLocks noGrp="1"/>
          </p:cNvSpPr>
          <p:nvPr>
            <p:ph type="dt" sz="half" idx="10"/>
          </p:nvPr>
        </p:nvSpPr>
        <p:spPr/>
        <p:txBody>
          <a:bodyPr/>
          <a:lstStyle/>
          <a:p>
            <a:fld id="{88A6B602-E187-3942-8AD0-B5AE63DB25F0}" type="datetimeFigureOut">
              <a:rPr lang="uk-UA" smtClean="0"/>
              <a:t>24.09.2025</a:t>
            </a:fld>
            <a:endParaRPr lang="uk-UA"/>
          </a:p>
        </p:txBody>
      </p:sp>
      <p:sp>
        <p:nvSpPr>
          <p:cNvPr id="3" name="Місце для нижнього колонтитула 2">
            <a:extLst>
              <a:ext uri="{FF2B5EF4-FFF2-40B4-BE49-F238E27FC236}">
                <a16:creationId xmlns:a16="http://schemas.microsoft.com/office/drawing/2014/main" id="{848D045C-F5CF-617D-B1C4-D3434051762C}"/>
              </a:ext>
            </a:extLst>
          </p:cNvPr>
          <p:cNvSpPr>
            <a:spLocks noGrp="1"/>
          </p:cNvSpPr>
          <p:nvPr>
            <p:ph type="ftr" sz="quarter" idx="11"/>
          </p:nvPr>
        </p:nvSpPr>
        <p:spPr/>
        <p:txBody>
          <a:bodyPr/>
          <a:lstStyle/>
          <a:p>
            <a:endParaRPr lang="uk-UA"/>
          </a:p>
        </p:txBody>
      </p:sp>
      <p:sp>
        <p:nvSpPr>
          <p:cNvPr id="4" name="Місце для номера слайда 3">
            <a:extLst>
              <a:ext uri="{FF2B5EF4-FFF2-40B4-BE49-F238E27FC236}">
                <a16:creationId xmlns:a16="http://schemas.microsoft.com/office/drawing/2014/main" id="{486BEAB1-56B2-6AB3-D6F6-7EADE12E3EE6}"/>
              </a:ext>
            </a:extLst>
          </p:cNvPr>
          <p:cNvSpPr>
            <a:spLocks noGrp="1"/>
          </p:cNvSpPr>
          <p:nvPr>
            <p:ph type="sldNum" sz="quarter" idx="12"/>
          </p:nvPr>
        </p:nvSpPr>
        <p:spPr/>
        <p:txBody>
          <a:bodyPr/>
          <a:lstStyle/>
          <a:p>
            <a:fld id="{61663A45-C3B4-5848-89F5-E2B7478E9CEF}" type="slidenum">
              <a:rPr lang="uk-UA" smtClean="0"/>
              <a:t>‹#›</a:t>
            </a:fld>
            <a:endParaRPr lang="uk-UA"/>
          </a:p>
        </p:txBody>
      </p:sp>
    </p:spTree>
    <p:extLst>
      <p:ext uri="{BB962C8B-B14F-4D97-AF65-F5344CB8AC3E}">
        <p14:creationId xmlns:p14="http://schemas.microsoft.com/office/powerpoint/2010/main" val="87041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 підпис">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F9FEF11-2119-7854-9D16-2C15358CD501}"/>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847E90D3-F04B-2D39-5586-3F5DEB1501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тексту 3">
            <a:extLst>
              <a:ext uri="{FF2B5EF4-FFF2-40B4-BE49-F238E27FC236}">
                <a16:creationId xmlns:a16="http://schemas.microsoft.com/office/drawing/2014/main" id="{469BD7CA-DDA3-E167-1EA0-A0861D746D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Місце для дати 4">
            <a:extLst>
              <a:ext uri="{FF2B5EF4-FFF2-40B4-BE49-F238E27FC236}">
                <a16:creationId xmlns:a16="http://schemas.microsoft.com/office/drawing/2014/main" id="{AE1B997E-8CC0-2678-E8A4-FEC13A575357}"/>
              </a:ext>
            </a:extLst>
          </p:cNvPr>
          <p:cNvSpPr>
            <a:spLocks noGrp="1"/>
          </p:cNvSpPr>
          <p:nvPr>
            <p:ph type="dt" sz="half" idx="10"/>
          </p:nvPr>
        </p:nvSpPr>
        <p:spPr/>
        <p:txBody>
          <a:bodyPr/>
          <a:lstStyle/>
          <a:p>
            <a:fld id="{88A6B602-E187-3942-8AD0-B5AE63DB25F0}" type="datetimeFigureOut">
              <a:rPr lang="uk-UA" smtClean="0"/>
              <a:t>24.09.2025</a:t>
            </a:fld>
            <a:endParaRPr lang="uk-UA"/>
          </a:p>
        </p:txBody>
      </p:sp>
      <p:sp>
        <p:nvSpPr>
          <p:cNvPr id="6" name="Місце для нижнього колонтитула 5">
            <a:extLst>
              <a:ext uri="{FF2B5EF4-FFF2-40B4-BE49-F238E27FC236}">
                <a16:creationId xmlns:a16="http://schemas.microsoft.com/office/drawing/2014/main" id="{72969252-1C4E-78D1-5C49-C83A2807846F}"/>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A46B584A-2D2B-5D96-4DAF-8644B90F23F8}"/>
              </a:ext>
            </a:extLst>
          </p:cNvPr>
          <p:cNvSpPr>
            <a:spLocks noGrp="1"/>
          </p:cNvSpPr>
          <p:nvPr>
            <p:ph type="sldNum" sz="quarter" idx="12"/>
          </p:nvPr>
        </p:nvSpPr>
        <p:spPr/>
        <p:txBody>
          <a:bodyPr/>
          <a:lstStyle/>
          <a:p>
            <a:fld id="{61663A45-C3B4-5848-89F5-E2B7478E9CEF}" type="slidenum">
              <a:rPr lang="uk-UA" smtClean="0"/>
              <a:t>‹#›</a:t>
            </a:fld>
            <a:endParaRPr lang="uk-UA"/>
          </a:p>
        </p:txBody>
      </p:sp>
    </p:spTree>
    <p:extLst>
      <p:ext uri="{BB962C8B-B14F-4D97-AF65-F5344CB8AC3E}">
        <p14:creationId xmlns:p14="http://schemas.microsoft.com/office/powerpoint/2010/main" val="233684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і підпис">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491000C-EC61-1C82-6936-800DC2E598AA}"/>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p>
        </p:txBody>
      </p:sp>
      <p:sp>
        <p:nvSpPr>
          <p:cNvPr id="3" name="Місце для зображення 2">
            <a:extLst>
              <a:ext uri="{FF2B5EF4-FFF2-40B4-BE49-F238E27FC236}">
                <a16:creationId xmlns:a16="http://schemas.microsoft.com/office/drawing/2014/main" id="{A02FC338-A6FC-9AE9-8699-3D92130E8F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Місце для тексту 3">
            <a:extLst>
              <a:ext uri="{FF2B5EF4-FFF2-40B4-BE49-F238E27FC236}">
                <a16:creationId xmlns:a16="http://schemas.microsoft.com/office/drawing/2014/main" id="{97B42E96-70D4-6526-B525-E909A67DBB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Місце для дати 4">
            <a:extLst>
              <a:ext uri="{FF2B5EF4-FFF2-40B4-BE49-F238E27FC236}">
                <a16:creationId xmlns:a16="http://schemas.microsoft.com/office/drawing/2014/main" id="{D0FB1FBB-D4F9-55DC-E707-106366543761}"/>
              </a:ext>
            </a:extLst>
          </p:cNvPr>
          <p:cNvSpPr>
            <a:spLocks noGrp="1"/>
          </p:cNvSpPr>
          <p:nvPr>
            <p:ph type="dt" sz="half" idx="10"/>
          </p:nvPr>
        </p:nvSpPr>
        <p:spPr/>
        <p:txBody>
          <a:bodyPr/>
          <a:lstStyle/>
          <a:p>
            <a:fld id="{88A6B602-E187-3942-8AD0-B5AE63DB25F0}" type="datetimeFigureOut">
              <a:rPr lang="uk-UA" smtClean="0"/>
              <a:t>24.09.2025</a:t>
            </a:fld>
            <a:endParaRPr lang="uk-UA"/>
          </a:p>
        </p:txBody>
      </p:sp>
      <p:sp>
        <p:nvSpPr>
          <p:cNvPr id="6" name="Місце для нижнього колонтитула 5">
            <a:extLst>
              <a:ext uri="{FF2B5EF4-FFF2-40B4-BE49-F238E27FC236}">
                <a16:creationId xmlns:a16="http://schemas.microsoft.com/office/drawing/2014/main" id="{2F4E63BF-FF88-86DF-92F3-3050AF34CF11}"/>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D75F087E-212E-28CF-B76D-8969C7C1573F}"/>
              </a:ext>
            </a:extLst>
          </p:cNvPr>
          <p:cNvSpPr>
            <a:spLocks noGrp="1"/>
          </p:cNvSpPr>
          <p:nvPr>
            <p:ph type="sldNum" sz="quarter" idx="12"/>
          </p:nvPr>
        </p:nvSpPr>
        <p:spPr/>
        <p:txBody>
          <a:bodyPr/>
          <a:lstStyle/>
          <a:p>
            <a:fld id="{61663A45-C3B4-5848-89F5-E2B7478E9CEF}" type="slidenum">
              <a:rPr lang="uk-UA" smtClean="0"/>
              <a:t>‹#›</a:t>
            </a:fld>
            <a:endParaRPr lang="uk-UA"/>
          </a:p>
        </p:txBody>
      </p:sp>
    </p:spTree>
    <p:extLst>
      <p:ext uri="{BB962C8B-B14F-4D97-AF65-F5344CB8AC3E}">
        <p14:creationId xmlns:p14="http://schemas.microsoft.com/office/powerpoint/2010/main" val="3145901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заголовка 1">
            <a:extLst>
              <a:ext uri="{FF2B5EF4-FFF2-40B4-BE49-F238E27FC236}">
                <a16:creationId xmlns:a16="http://schemas.microsoft.com/office/drawing/2014/main" id="{B6B1FED4-71D8-6923-EE09-AA7242F178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6A2E3C67-A360-F517-A132-608C480593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57AC3032-EEA9-D119-C900-336176D35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A6B602-E187-3942-8AD0-B5AE63DB25F0}" type="datetimeFigureOut">
              <a:rPr lang="uk-UA" smtClean="0"/>
              <a:t>24.09.2025</a:t>
            </a:fld>
            <a:endParaRPr lang="uk-UA"/>
          </a:p>
        </p:txBody>
      </p:sp>
      <p:sp>
        <p:nvSpPr>
          <p:cNvPr id="5" name="Місце для нижнього колонтитула 4">
            <a:extLst>
              <a:ext uri="{FF2B5EF4-FFF2-40B4-BE49-F238E27FC236}">
                <a16:creationId xmlns:a16="http://schemas.microsoft.com/office/drawing/2014/main" id="{BD1B501B-FF29-D117-B1CC-894191D33D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Місце для номера слайда 5">
            <a:extLst>
              <a:ext uri="{FF2B5EF4-FFF2-40B4-BE49-F238E27FC236}">
                <a16:creationId xmlns:a16="http://schemas.microsoft.com/office/drawing/2014/main" id="{629E8BEA-A2B4-B593-EED2-4A6D48B9C5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663A45-C3B4-5848-89F5-E2B7478E9CEF}" type="slidenum">
              <a:rPr lang="uk-UA" smtClean="0"/>
              <a:t>‹#›</a:t>
            </a:fld>
            <a:endParaRPr lang="uk-UA"/>
          </a:p>
        </p:txBody>
      </p:sp>
    </p:spTree>
    <p:extLst>
      <p:ext uri="{BB962C8B-B14F-4D97-AF65-F5344CB8AC3E}">
        <p14:creationId xmlns:p14="http://schemas.microsoft.com/office/powerpoint/2010/main" val="13873219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s://www.apteka-sadivnyka.ua/catalog/fungitsidy/fundazim-10-g" TargetMode="External"/><Relationship Id="rId13" Type="http://schemas.openxmlformats.org/officeDocument/2006/relationships/image" Target="../media/image40.png"/><Relationship Id="rId3" Type="http://schemas.openxmlformats.org/officeDocument/2006/relationships/hyperlink" Target="https://www.apteka-sadivnyka.ua/catalog/insektitsidy/antiklishch-pro-10-ml" TargetMode="External"/><Relationship Id="rId7" Type="http://schemas.openxmlformats.org/officeDocument/2006/relationships/hyperlink" Target="https://www.apteka-sadivnyka.ua/catalog/protruyniki/antikhrushch-10-ml" TargetMode="External"/><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image" Target="../media/image1.png"/><Relationship Id="rId16"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hyperlink" Target="https://www.apteka-sadivnyka.ua/blog/jagindi/polunytsia/posadka-polunytsi-zvychaina-i-na-ahrovolokno/" TargetMode="External"/><Relationship Id="rId11" Type="http://schemas.openxmlformats.org/officeDocument/2006/relationships/image" Target="../media/image38.png"/><Relationship Id="rId5" Type="http://schemas.openxmlformats.org/officeDocument/2006/relationships/hyperlink" Target="https://www.apteka-sadivnyka.ua/catalog/gerbitsidy/antipiriy-100-ml" TargetMode="External"/><Relationship Id="rId15" Type="http://schemas.openxmlformats.org/officeDocument/2006/relationships/image" Target="../media/image42.png"/><Relationship Id="rId10" Type="http://schemas.openxmlformats.org/officeDocument/2006/relationships/hyperlink" Target="https://www.apteka-sadivnyka.ua/catalog/gerbitsidy/mastak-100-ml" TargetMode="External"/><Relationship Id="rId4" Type="http://schemas.openxmlformats.org/officeDocument/2006/relationships/hyperlink" Target="https://www.apteka-sadivnyka.ua/catalog/fungitsidy/strazh-3-ml" TargetMode="External"/><Relationship Id="rId9" Type="http://schemas.openxmlformats.org/officeDocument/2006/relationships/hyperlink" Target="https://www.apteka-sadivnyka.ua/catalog/fungitsidy/energodar-30-ml" TargetMode="External"/><Relationship Id="rId14" Type="http://schemas.openxmlformats.org/officeDocument/2006/relationships/image" Target="../media/image41.png"/></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5">
            <a:extLst>
              <a:ext uri="{FF2B5EF4-FFF2-40B4-BE49-F238E27FC236}">
                <a16:creationId xmlns:a16="http://schemas.microsoft.com/office/drawing/2014/main" id="{AAB4203F-4D3B-80BF-BDB9-D0B10F9E86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170" y="-460137"/>
            <a:ext cx="13536340" cy="8991530"/>
          </a:xfrm>
          <a:prstGeom prst="rect">
            <a:avLst/>
          </a:prstGeom>
          <a:ln>
            <a:noFill/>
          </a:ln>
          <a:effectLst>
            <a:softEdge rad="112500"/>
          </a:effectLst>
        </p:spPr>
      </p:pic>
      <p:sp>
        <p:nvSpPr>
          <p:cNvPr id="2" name="Заголовок 1">
            <a:extLst>
              <a:ext uri="{FF2B5EF4-FFF2-40B4-BE49-F238E27FC236}">
                <a16:creationId xmlns:a16="http://schemas.microsoft.com/office/drawing/2014/main" id="{DCB6F3BB-5363-95A8-89DC-F2DB9870AEBD}"/>
              </a:ext>
            </a:extLst>
          </p:cNvPr>
          <p:cNvSpPr>
            <a:spLocks noGrp="1"/>
          </p:cNvSpPr>
          <p:nvPr>
            <p:ph type="ctrTitle"/>
          </p:nvPr>
        </p:nvSpPr>
        <p:spPr/>
        <p:txBody>
          <a:bodyPr>
            <a:normAutofit/>
          </a:bodyPr>
          <a:lstStyle/>
          <a:p>
            <a:r>
              <a:rPr lang="uk-UA" sz="6200" b="1" u="sng" dirty="0" smtClean="0">
                <a:solidFill>
                  <a:srgbClr val="FFFF00"/>
                </a:solidFill>
                <a:highlight>
                  <a:srgbClr val="008000"/>
                </a:highlight>
                <a:latin typeface="Times New Roman" panose="020F0502020204030204" pitchFamily="34" charset="0"/>
              </a:rPr>
              <a:t>Контроль </a:t>
            </a:r>
            <a:r>
              <a:rPr lang="uk-UA" sz="6200" b="1" u="sng" dirty="0" err="1" smtClean="0">
                <a:solidFill>
                  <a:srgbClr val="FFFF00"/>
                </a:solidFill>
                <a:highlight>
                  <a:srgbClr val="008000"/>
                </a:highlight>
                <a:latin typeface="Times New Roman" panose="020F0502020204030204" pitchFamily="34" charset="0"/>
              </a:rPr>
              <a:t>здоровʼя</a:t>
            </a:r>
            <a:r>
              <a:rPr lang="uk-UA" sz="6200" b="1" u="sng" dirty="0" smtClean="0">
                <a:solidFill>
                  <a:srgbClr val="FFFF00"/>
                </a:solidFill>
                <a:highlight>
                  <a:srgbClr val="008000"/>
                </a:highlight>
                <a:latin typeface="Times New Roman" panose="020F0502020204030204" pitchFamily="34" charset="0"/>
              </a:rPr>
              <a:t>  </a:t>
            </a:r>
            <a:r>
              <a:rPr lang="uk-UA" sz="6200" b="1" u="sng" dirty="0">
                <a:solidFill>
                  <a:srgbClr val="FFFF00"/>
                </a:solidFill>
                <a:highlight>
                  <a:srgbClr val="008000"/>
                </a:highlight>
                <a:latin typeface="Times New Roman" panose="020F0502020204030204" pitchFamily="34" charset="0"/>
              </a:rPr>
              <a:t>суниці</a:t>
            </a:r>
          </a:p>
        </p:txBody>
      </p:sp>
    </p:spTree>
    <p:extLst>
      <p:ext uri="{BB962C8B-B14F-4D97-AF65-F5344CB8AC3E}">
        <p14:creationId xmlns:p14="http://schemas.microsoft.com/office/powerpoint/2010/main" val="4223632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a:extLst>
              <a:ext uri="{FF2B5EF4-FFF2-40B4-BE49-F238E27FC236}">
                <a16:creationId xmlns:a16="http://schemas.microsoft.com/office/drawing/2014/main" id="{B404CAEF-A1B3-60E5-F020-4C9EB16A0F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281" y="-691821"/>
            <a:ext cx="12794562" cy="8241642"/>
          </a:xfrm>
          <a:prstGeom prst="rect">
            <a:avLst/>
          </a:prstGeom>
          <a:ln>
            <a:noFill/>
          </a:ln>
          <a:effectLst>
            <a:softEdge rad="112500"/>
          </a:effectLst>
        </p:spPr>
      </p:pic>
      <p:sp>
        <p:nvSpPr>
          <p:cNvPr id="3" name="Місце для вмісту 2">
            <a:extLst>
              <a:ext uri="{FF2B5EF4-FFF2-40B4-BE49-F238E27FC236}">
                <a16:creationId xmlns:a16="http://schemas.microsoft.com/office/drawing/2014/main" id="{8F2C341E-65C6-4074-AE31-8B33D2A163E1}"/>
              </a:ext>
            </a:extLst>
          </p:cNvPr>
          <p:cNvSpPr>
            <a:spLocks noGrp="1"/>
          </p:cNvSpPr>
          <p:nvPr>
            <p:ph idx="1"/>
          </p:nvPr>
        </p:nvSpPr>
        <p:spPr>
          <a:xfrm>
            <a:off x="435517" y="0"/>
            <a:ext cx="5914483" cy="6858000"/>
          </a:xfrm>
        </p:spPr>
        <p:txBody>
          <a:bodyPr>
            <a:normAutofit fontScale="92500"/>
          </a:bodyPr>
          <a:lstStyle/>
          <a:p>
            <a:r>
              <a:rPr lang="uk-UA" sz="2600" b="1" strike="noStrike" dirty="0">
                <a:solidFill>
                  <a:srgbClr val="FFFF00"/>
                </a:solidFill>
                <a:effectLst/>
                <a:highlight>
                  <a:srgbClr val="008000"/>
                </a:highlight>
                <a:latin typeface="Times New Roman" panose="02020603050405020304" pitchFamily="18" charset="0"/>
                <a:cs typeface="Times New Roman" panose="02020603050405020304" pitchFamily="18" charset="0"/>
              </a:rPr>
              <a:t>Сунична листокрутка (</a:t>
            </a:r>
            <a:r>
              <a:rPr lang="en-GB" sz="2600" b="1" strike="noStrike" dirty="0" err="1">
                <a:solidFill>
                  <a:srgbClr val="FFFF00"/>
                </a:solidFill>
                <a:effectLst/>
                <a:highlight>
                  <a:srgbClr val="008000"/>
                </a:highlight>
                <a:latin typeface="Times New Roman" panose="02020603050405020304" pitchFamily="18" charset="0"/>
                <a:cs typeface="Times New Roman" panose="02020603050405020304" pitchFamily="18" charset="0"/>
              </a:rPr>
              <a:t>Ancylis</a:t>
            </a:r>
            <a:r>
              <a:rPr lang="en-GB" sz="2600" b="1" strike="noStrike" dirty="0">
                <a:solidFill>
                  <a:srgbClr val="FFFF00"/>
                </a:solidFill>
                <a:effectLst/>
                <a:highlight>
                  <a:srgbClr val="008000"/>
                </a:highlight>
                <a:latin typeface="Times New Roman" panose="02020603050405020304" pitchFamily="18" charset="0"/>
                <a:cs typeface="Times New Roman" panose="02020603050405020304" pitchFamily="18" charset="0"/>
              </a:rPr>
              <a:t> </a:t>
            </a:r>
            <a:r>
              <a:rPr lang="en-GB" sz="2600" b="1" strike="noStrike" dirty="0" err="1">
                <a:solidFill>
                  <a:srgbClr val="FFFF00"/>
                </a:solidFill>
                <a:effectLst/>
                <a:highlight>
                  <a:srgbClr val="008000"/>
                </a:highlight>
                <a:latin typeface="Times New Roman" panose="02020603050405020304" pitchFamily="18" charset="0"/>
                <a:cs typeface="Times New Roman" panose="02020603050405020304" pitchFamily="18" charset="0"/>
              </a:rPr>
              <a:t>comptana</a:t>
            </a:r>
            <a:r>
              <a:rPr lang="en-GB" sz="2600" b="1" strike="noStrike" dirty="0">
                <a:solidFill>
                  <a:srgbClr val="FFFF00"/>
                </a:solidFill>
                <a:effectLst/>
                <a:highlight>
                  <a:srgbClr val="008000"/>
                </a:highlight>
                <a:latin typeface="Times New Roman" panose="02020603050405020304" pitchFamily="18" charset="0"/>
                <a:cs typeface="Times New Roman" panose="02020603050405020304" pitchFamily="18" charset="0"/>
              </a:rPr>
              <a:t>). </a:t>
            </a:r>
            <a:r>
              <a:rPr lang="uk-UA" sz="2600" b="1" strike="noStrike" dirty="0">
                <a:solidFill>
                  <a:srgbClr val="FFFF00"/>
                </a:solidFill>
                <a:effectLst/>
                <a:highlight>
                  <a:srgbClr val="008000"/>
                </a:highlight>
                <a:latin typeface="Times New Roman" panose="02020603050405020304" pitchFamily="18" charset="0"/>
                <a:cs typeface="Times New Roman" panose="02020603050405020304" pitchFamily="18" charset="0"/>
              </a:rPr>
              <a:t>У розмаху крил 12-15 міліметрів. Крила червоно-коричневого кольору, з напівовальною плямою вздовж заднього краю передньої пари. Гусениці спочатку сіро-зелені, з коричневою головою і грудним щитком, а потім стають сірувато-коричневими, з світло-коричневими бородавками на всьому тілі. Голова, грудний і анальний щитки стають блискучими, чорними. Довжина дорослої гусениці 12 міліметрів. Метелики відкладають дрібні прозорі яйця на нижню поверхню листя суниць. З яєць виходять гусениці, які скелетують молоді листки навколо середньої жилки, обплітаючи їх білою павутиною, іноді скріплюючи павутиною 2-3 листки.</a:t>
            </a:r>
            <a:endParaRPr lang="uk-UA" sz="2600" b="1" dirty="0">
              <a:solidFill>
                <a:srgbClr val="FFFF00"/>
              </a:solidFill>
              <a:highlight>
                <a:srgbClr val="008000"/>
              </a:highlight>
              <a:latin typeface="Times New Roman" panose="02020603050405020304" pitchFamily="18" charset="0"/>
              <a:cs typeface="Times New Roman" panose="02020603050405020304" pitchFamily="18" charset="0"/>
            </a:endParaRPr>
          </a:p>
        </p:txBody>
      </p:sp>
      <p:pic>
        <p:nvPicPr>
          <p:cNvPr id="5" name="Рисунок 5">
            <a:extLst>
              <a:ext uri="{FF2B5EF4-FFF2-40B4-BE49-F238E27FC236}">
                <a16:creationId xmlns:a16="http://schemas.microsoft.com/office/drawing/2014/main" id="{C256F7AB-A516-7364-5ED1-C49374DFE9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6678007" y="-1"/>
            <a:ext cx="5487267" cy="4181707"/>
          </a:xfrm>
          <a:prstGeom prst="ellipse">
            <a:avLst/>
          </a:prstGeom>
          <a:ln>
            <a:noFill/>
          </a:ln>
          <a:effectLst>
            <a:softEdge rad="112500"/>
          </a:effectLst>
        </p:spPr>
      </p:pic>
      <p:pic>
        <p:nvPicPr>
          <p:cNvPr id="6" name="Рисунок 6">
            <a:extLst>
              <a:ext uri="{FF2B5EF4-FFF2-40B4-BE49-F238E27FC236}">
                <a16:creationId xmlns:a16="http://schemas.microsoft.com/office/drawing/2014/main" id="{C2937327-A373-90F9-C0C2-047CEB9AFCF1}"/>
              </a:ext>
            </a:extLst>
          </p:cNvPr>
          <p:cNvPicPr>
            <a:picLocks noChangeAspect="1"/>
          </p:cNvPicPr>
          <p:nvPr/>
        </p:nvPicPr>
        <p:blipFill rotWithShape="1">
          <a:blip r:embed="rId4">
            <a:extLst>
              <a:ext uri="{28A0092B-C50C-407E-A947-70E740481C1C}">
                <a14:useLocalDpi xmlns:a14="http://schemas.microsoft.com/office/drawing/2010/main" val="0"/>
              </a:ext>
            </a:extLst>
          </a:blip>
          <a:srcRect l="43684" r="-6705" b="10579"/>
          <a:stretch/>
        </p:blipFill>
        <p:spPr>
          <a:xfrm>
            <a:off x="5995908" y="3655122"/>
            <a:ext cx="4440918" cy="3894699"/>
          </a:xfrm>
          <a:prstGeom prst="ellipse">
            <a:avLst/>
          </a:prstGeom>
          <a:ln>
            <a:noFill/>
          </a:ln>
          <a:effectLst>
            <a:softEdge rad="112500"/>
          </a:effectLst>
        </p:spPr>
      </p:pic>
    </p:spTree>
    <p:extLst>
      <p:ext uri="{BB962C8B-B14F-4D97-AF65-F5344CB8AC3E}">
        <p14:creationId xmlns:p14="http://schemas.microsoft.com/office/powerpoint/2010/main" val="262922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6">
            <a:extLst>
              <a:ext uri="{FF2B5EF4-FFF2-40B4-BE49-F238E27FC236}">
                <a16:creationId xmlns:a16="http://schemas.microsoft.com/office/drawing/2014/main" id="{D5749EA5-E936-EBCB-C4E0-11D08AA3A4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487" y="-433659"/>
            <a:ext cx="12730974" cy="8456566"/>
          </a:xfrm>
          <a:prstGeom prst="rect">
            <a:avLst/>
          </a:prstGeom>
          <a:ln>
            <a:noFill/>
          </a:ln>
          <a:effectLst>
            <a:softEdge rad="112500"/>
          </a:effectLst>
        </p:spPr>
      </p:pic>
      <p:sp>
        <p:nvSpPr>
          <p:cNvPr id="5" name="Заголовок 1">
            <a:extLst>
              <a:ext uri="{FF2B5EF4-FFF2-40B4-BE49-F238E27FC236}">
                <a16:creationId xmlns:a16="http://schemas.microsoft.com/office/drawing/2014/main" id="{C99B6079-2E9D-62E0-F684-D42D4D910BC1}"/>
              </a:ext>
            </a:extLst>
          </p:cNvPr>
          <p:cNvSpPr>
            <a:spLocks noGrp="1"/>
          </p:cNvSpPr>
          <p:nvPr>
            <p:ph idx="1"/>
          </p:nvPr>
        </p:nvSpPr>
        <p:spPr>
          <a:xfrm>
            <a:off x="629734" y="0"/>
            <a:ext cx="10932532" cy="6288602"/>
          </a:xfrm>
        </p:spPr>
        <p:txBody>
          <a:bodyPr>
            <a:normAutofit/>
          </a:bodyPr>
          <a:lstStyle/>
          <a:p>
            <a:r>
              <a:rPr lang="uk-UA" sz="2600" b="1" i="0" u="none" strike="noStrike" dirty="0">
                <a:solidFill>
                  <a:srgbClr val="FFFF00"/>
                </a:solidFill>
                <a:effectLst/>
                <a:highlight>
                  <a:srgbClr val="808000"/>
                </a:highlight>
                <a:latin typeface="Times New Roman" panose="02020603050405020304" pitchFamily="18" charset="0"/>
                <a:cs typeface="Times New Roman" panose="02020603050405020304" pitchFamily="18" charset="0"/>
              </a:rPr>
              <a:t/>
            </a:r>
            <a:br>
              <a:rPr lang="uk-UA" sz="2600" b="1" i="0" u="none" strike="noStrike" dirty="0">
                <a:solidFill>
                  <a:srgbClr val="FFFF00"/>
                </a:solidFill>
                <a:effectLst/>
                <a:highlight>
                  <a:srgbClr val="808000"/>
                </a:highlight>
                <a:latin typeface="Times New Roman" panose="02020603050405020304" pitchFamily="18" charset="0"/>
                <a:cs typeface="Times New Roman" panose="02020603050405020304" pitchFamily="18" charset="0"/>
              </a:rPr>
            </a:br>
            <a:r>
              <a:rPr lang="uk-UA" sz="2600" b="1" i="0" u="none" strike="noStrike" dirty="0">
                <a:solidFill>
                  <a:srgbClr val="FFFF00"/>
                </a:solidFill>
                <a:effectLst/>
                <a:highlight>
                  <a:srgbClr val="808000"/>
                </a:highlight>
                <a:latin typeface="Times New Roman" panose="02020603050405020304" pitchFamily="18" charset="0"/>
                <a:cs typeface="Times New Roman" panose="02020603050405020304" pitchFamily="18" charset="0"/>
              </a:rPr>
              <a:t>Травневий хрущ</a:t>
            </a:r>
            <a:r>
              <a:rPr lang="uk-UA" sz="2600" b="0" i="0" u="none" strike="noStrike" dirty="0">
                <a:solidFill>
                  <a:srgbClr val="FFFF00"/>
                </a:solidFill>
                <a:effectLst/>
                <a:highlight>
                  <a:srgbClr val="808000"/>
                </a:highlight>
                <a:latin typeface="Times New Roman" panose="02020603050405020304" pitchFamily="18" charset="0"/>
                <a:cs typeface="Times New Roman" panose="02020603050405020304" pitchFamily="18" charset="0"/>
              </a:rPr>
              <a:t> </a:t>
            </a:r>
            <a:r>
              <a:rPr lang="uk-UA" sz="2600" b="0" i="1" u="none" strike="noStrike" dirty="0">
                <a:solidFill>
                  <a:srgbClr val="FFFF00"/>
                </a:solidFill>
                <a:effectLst/>
                <a:highlight>
                  <a:srgbClr val="808000"/>
                </a:highlight>
                <a:latin typeface="Times New Roman" panose="02020603050405020304" pitchFamily="18" charset="0"/>
                <a:cs typeface="Times New Roman" panose="02020603050405020304" pitchFamily="18" charset="0"/>
              </a:rPr>
              <a:t>(</a:t>
            </a:r>
            <a:r>
              <a:rPr lang="en-GB" sz="2600" b="0" i="1" u="none" strike="noStrike" dirty="0" err="1">
                <a:solidFill>
                  <a:srgbClr val="FFFF00"/>
                </a:solidFill>
                <a:effectLst/>
                <a:highlight>
                  <a:srgbClr val="808000"/>
                </a:highlight>
                <a:latin typeface="Times New Roman" panose="02020603050405020304" pitchFamily="18" charset="0"/>
                <a:cs typeface="Times New Roman" panose="02020603050405020304" pitchFamily="18" charset="0"/>
              </a:rPr>
              <a:t>Melolontha</a:t>
            </a:r>
            <a:r>
              <a:rPr lang="en-GB" sz="2600" b="0" i="1" u="none" strike="noStrike" dirty="0">
                <a:solidFill>
                  <a:srgbClr val="FFFF00"/>
                </a:solidFill>
                <a:effectLst/>
                <a:highlight>
                  <a:srgbClr val="808000"/>
                </a:highlight>
                <a:latin typeface="Times New Roman" panose="02020603050405020304" pitchFamily="18" charset="0"/>
                <a:cs typeface="Times New Roman" panose="02020603050405020304" pitchFamily="18" charset="0"/>
              </a:rPr>
              <a:t> </a:t>
            </a:r>
            <a:r>
              <a:rPr lang="en-GB" sz="2600" b="0" i="1" u="none" strike="noStrike" dirty="0" err="1">
                <a:solidFill>
                  <a:srgbClr val="FFFF00"/>
                </a:solidFill>
                <a:effectLst/>
                <a:highlight>
                  <a:srgbClr val="808000"/>
                </a:highlight>
                <a:latin typeface="Times New Roman" panose="02020603050405020304" pitchFamily="18" charset="0"/>
                <a:cs typeface="Times New Roman" panose="02020603050405020304" pitchFamily="18" charset="0"/>
              </a:rPr>
              <a:t>melolontha</a:t>
            </a:r>
            <a:r>
              <a:rPr lang="en-GB" sz="2600" b="0" i="1" u="none" strike="noStrike" dirty="0">
                <a:solidFill>
                  <a:srgbClr val="FFFF00"/>
                </a:solidFill>
                <a:effectLst/>
                <a:highlight>
                  <a:srgbClr val="808000"/>
                </a:highlight>
                <a:latin typeface="Times New Roman" panose="02020603050405020304" pitchFamily="18" charset="0"/>
                <a:cs typeface="Times New Roman" panose="02020603050405020304" pitchFamily="18" charset="0"/>
              </a:rPr>
              <a:t>)</a:t>
            </a:r>
            <a:r>
              <a:rPr lang="en-GB" sz="2600" b="0" i="0" u="none" strike="noStrike" dirty="0">
                <a:solidFill>
                  <a:srgbClr val="FFFF00"/>
                </a:solidFill>
                <a:effectLst/>
                <a:highlight>
                  <a:srgbClr val="808000"/>
                </a:highlight>
                <a:latin typeface="Times New Roman" panose="02020603050405020304" pitchFamily="18" charset="0"/>
                <a:cs typeface="Times New Roman" panose="02020603050405020304" pitchFamily="18" charset="0"/>
              </a:rPr>
              <a:t>. </a:t>
            </a:r>
            <a:r>
              <a:rPr lang="uk-UA" sz="2600" b="0" i="0" u="none" strike="noStrike" dirty="0">
                <a:solidFill>
                  <a:srgbClr val="FFFF00"/>
                </a:solidFill>
                <a:effectLst/>
                <a:highlight>
                  <a:srgbClr val="808000"/>
                </a:highlight>
                <a:latin typeface="Times New Roman" panose="02020603050405020304" pitchFamily="18" charset="0"/>
                <a:cs typeface="Times New Roman" panose="02020603050405020304" pitchFamily="18" charset="0"/>
              </a:rPr>
              <a:t>Личинка травневого хруща – один з найнебезпечніших шкідників ягідних культур. Дорослий жук живиться листям дерев та відкладає яйця в кінці травня в грунт. Личинка, що відроджується, спочатку харчується органічними рештками, проте на наступний рік починає пошкоджувати молоді корені рослин. Найбільш шкодочинними є личинки третього року – при високій заселеності ділянки нерідко пошкоджується більше половини висаджених рослин.</a:t>
            </a:r>
            <a:endParaRPr lang="uk-UA" sz="2600" dirty="0">
              <a:solidFill>
                <a:srgbClr val="FFFF00"/>
              </a:solidFill>
              <a:highlight>
                <a:srgbClr val="808000"/>
              </a:highlight>
              <a:latin typeface="Times New Roman" panose="02020603050405020304" pitchFamily="18" charset="0"/>
              <a:cs typeface="Times New Roman" panose="02020603050405020304" pitchFamily="18" charset="0"/>
            </a:endParaRPr>
          </a:p>
        </p:txBody>
      </p:sp>
      <p:pic>
        <p:nvPicPr>
          <p:cNvPr id="7" name="Рисунок 7">
            <a:extLst>
              <a:ext uri="{FF2B5EF4-FFF2-40B4-BE49-F238E27FC236}">
                <a16:creationId xmlns:a16="http://schemas.microsoft.com/office/drawing/2014/main" id="{079F927F-4CAD-2240-3C54-B9A3FA8E6A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7846" y="2972113"/>
            <a:ext cx="6922168" cy="4183642"/>
          </a:xfrm>
          <a:prstGeom prst="rect">
            <a:avLst/>
          </a:prstGeom>
        </p:spPr>
      </p:pic>
    </p:spTree>
    <p:extLst>
      <p:ext uri="{BB962C8B-B14F-4D97-AF65-F5344CB8AC3E}">
        <p14:creationId xmlns:p14="http://schemas.microsoft.com/office/powerpoint/2010/main" val="1271113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7">
            <a:extLst>
              <a:ext uri="{FF2B5EF4-FFF2-40B4-BE49-F238E27FC236}">
                <a16:creationId xmlns:a16="http://schemas.microsoft.com/office/drawing/2014/main" id="{C3694AA9-E57D-DEA7-C6FA-3B234E6CB5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021" y="-364858"/>
            <a:ext cx="13226585" cy="7587715"/>
          </a:xfrm>
          <a:prstGeom prst="rect">
            <a:avLst/>
          </a:prstGeom>
          <a:ln>
            <a:noFill/>
          </a:ln>
          <a:effectLst>
            <a:softEdge rad="112500"/>
          </a:effectLst>
        </p:spPr>
      </p:pic>
      <p:sp>
        <p:nvSpPr>
          <p:cNvPr id="3" name="Місце для вмісту 2">
            <a:extLst>
              <a:ext uri="{FF2B5EF4-FFF2-40B4-BE49-F238E27FC236}">
                <a16:creationId xmlns:a16="http://schemas.microsoft.com/office/drawing/2014/main" id="{092A1C65-7AB4-A752-7D24-8808B5E23ACE}"/>
              </a:ext>
            </a:extLst>
          </p:cNvPr>
          <p:cNvSpPr>
            <a:spLocks noGrp="1"/>
          </p:cNvSpPr>
          <p:nvPr>
            <p:ph idx="1"/>
          </p:nvPr>
        </p:nvSpPr>
        <p:spPr>
          <a:xfrm>
            <a:off x="435517" y="1672257"/>
            <a:ext cx="6410094" cy="4429938"/>
          </a:xfrm>
        </p:spPr>
        <p:txBody>
          <a:bodyPr>
            <a:normAutofit fontScale="92500" lnSpcReduction="20000"/>
          </a:bodyPr>
          <a:lstStyle/>
          <a:p>
            <a:r>
              <a:rPr lang="uk-UA" sz="2600" b="1" dirty="0">
                <a:solidFill>
                  <a:schemeClr val="tx1">
                    <a:lumMod val="90000"/>
                    <a:lumOff val="10000"/>
                  </a:schemeClr>
                </a:solidFill>
                <a:highlight>
                  <a:srgbClr val="808000"/>
                </a:highlight>
                <a:latin typeface="Times New Roman" panose="02020603050405020304" pitchFamily="18" charset="0"/>
                <a:cs typeface="Times New Roman" panose="02020603050405020304" pitchFamily="18" charset="0"/>
              </a:rPr>
              <a:t>Борошниста роса. Збудник – гриб </a:t>
            </a:r>
            <a:r>
              <a:rPr lang="en-GB" sz="2600" b="1" dirty="0" err="1">
                <a:solidFill>
                  <a:schemeClr val="tx1">
                    <a:lumMod val="90000"/>
                    <a:lumOff val="10000"/>
                  </a:schemeClr>
                </a:solidFill>
                <a:highlight>
                  <a:srgbClr val="808000"/>
                </a:highlight>
                <a:latin typeface="Times New Roman" panose="02020603050405020304" pitchFamily="18" charset="0"/>
                <a:cs typeface="Times New Roman" panose="02020603050405020304" pitchFamily="18" charset="0"/>
              </a:rPr>
              <a:t>Sphaerotheca</a:t>
            </a:r>
            <a:r>
              <a:rPr lang="en-GB" sz="2600" b="1" dirty="0">
                <a:solidFill>
                  <a:schemeClr val="tx1">
                    <a:lumMod val="90000"/>
                    <a:lumOff val="10000"/>
                  </a:schemeClr>
                </a:solidFill>
                <a:highlight>
                  <a:srgbClr val="808000"/>
                </a:highlight>
                <a:latin typeface="Times New Roman" panose="02020603050405020304" pitchFamily="18" charset="0"/>
                <a:cs typeface="Times New Roman" panose="02020603050405020304" pitchFamily="18" charset="0"/>
              </a:rPr>
              <a:t> </a:t>
            </a:r>
            <a:r>
              <a:rPr lang="en-GB" sz="2600" b="1" dirty="0" err="1">
                <a:solidFill>
                  <a:schemeClr val="tx1">
                    <a:lumMod val="90000"/>
                    <a:lumOff val="10000"/>
                  </a:schemeClr>
                </a:solidFill>
                <a:highlight>
                  <a:srgbClr val="808000"/>
                </a:highlight>
                <a:latin typeface="Times New Roman" panose="02020603050405020304" pitchFamily="18" charset="0"/>
                <a:cs typeface="Times New Roman" panose="02020603050405020304" pitchFamily="18" charset="0"/>
              </a:rPr>
              <a:t>macularis</a:t>
            </a:r>
            <a:r>
              <a:rPr lang="en-GB" sz="2600" b="1" dirty="0">
                <a:solidFill>
                  <a:schemeClr val="tx1">
                    <a:lumMod val="90000"/>
                    <a:lumOff val="10000"/>
                  </a:schemeClr>
                </a:solidFill>
                <a:highlight>
                  <a:srgbClr val="808000"/>
                </a:highlight>
                <a:latin typeface="Times New Roman" panose="02020603050405020304" pitchFamily="18" charset="0"/>
                <a:cs typeface="Times New Roman" panose="02020603050405020304" pitchFamily="18" charset="0"/>
              </a:rPr>
              <a:t>.</a:t>
            </a:r>
            <a:r>
              <a:rPr lang="uk-UA" sz="2600" b="1" dirty="0">
                <a:solidFill>
                  <a:schemeClr val="tx1">
                    <a:lumMod val="90000"/>
                    <a:lumOff val="10000"/>
                  </a:schemeClr>
                </a:solidFill>
                <a:highlight>
                  <a:srgbClr val="808000"/>
                </a:highlight>
                <a:latin typeface="Times New Roman" panose="02020603050405020304" pitchFamily="18" charset="0"/>
                <a:cs typeface="Times New Roman" panose="02020603050405020304" pitchFamily="18" charset="0"/>
              </a:rPr>
              <a:t>Хвороба проявляється впродовж вегетації у вигляді скручування листків догори у формі човника, а також у вигляді сірувато-білого нальоту з нижнього боку листків, на бутонах, квітках, ягодах. Втрати врожаю можуть сяга- ти 40%.Джерела інфекції – уражені рослини і рослинні рештки.Захисні заходи передбачають високий рівень агротехніки, використан- ня здорового садивного матеріалу стійких сортів, недопущення загущеності і забур’яненості, видалення і спалення опалих листків, просторову ізоляцію нових площ від старих, застосування фунгіцидів.</a:t>
            </a:r>
          </a:p>
        </p:txBody>
      </p:sp>
      <p:sp>
        <p:nvSpPr>
          <p:cNvPr id="6" name="TextBox 5">
            <a:extLst>
              <a:ext uri="{FF2B5EF4-FFF2-40B4-BE49-F238E27FC236}">
                <a16:creationId xmlns:a16="http://schemas.microsoft.com/office/drawing/2014/main" id="{F5455DF1-CD20-C0C6-AFCB-574C8A5B1113}"/>
              </a:ext>
            </a:extLst>
          </p:cNvPr>
          <p:cNvSpPr txBox="1"/>
          <p:nvPr/>
        </p:nvSpPr>
        <p:spPr>
          <a:xfrm>
            <a:off x="404540" y="155640"/>
            <a:ext cx="10841464" cy="1261884"/>
          </a:xfrm>
          <a:prstGeom prst="rect">
            <a:avLst/>
          </a:prstGeom>
          <a:solidFill>
            <a:schemeClr val="accent6">
              <a:lumMod val="50000"/>
            </a:schemeClr>
          </a:solidFill>
          <a:ln>
            <a:solidFill>
              <a:schemeClr val="accent6">
                <a:lumMod val="75000"/>
              </a:schemeClr>
            </a:solidFill>
          </a:ln>
        </p:spPr>
        <p:txBody>
          <a:bodyPr wrap="square" rtlCol="0">
            <a:spAutoFit/>
          </a:bodyPr>
          <a:lstStyle/>
          <a:p>
            <a:pPr algn="l"/>
            <a:r>
              <a:rPr lang="uk-UA" sz="3800" b="1" dirty="0">
                <a:latin typeface="Times New Roman" panose="02020603050405020304" pitchFamily="18" charset="0"/>
                <a:cs typeface="Times New Roman" panose="02020603050405020304" pitchFamily="18" charset="0"/>
              </a:rPr>
              <a:t>2. Найпоширеніші хвороби та засоби захисту</a:t>
            </a:r>
          </a:p>
          <a:p>
            <a:pPr algn="l"/>
            <a:endParaRPr lang="uk-UA" sz="3800" b="1" dirty="0">
              <a:latin typeface="Times New Roman" panose="02020603050405020304" pitchFamily="18" charset="0"/>
              <a:cs typeface="Times New Roman" panose="02020603050405020304" pitchFamily="18" charset="0"/>
            </a:endParaRPr>
          </a:p>
        </p:txBody>
      </p:sp>
      <p:pic>
        <p:nvPicPr>
          <p:cNvPr id="8" name="Рисунок 8">
            <a:extLst>
              <a:ext uri="{FF2B5EF4-FFF2-40B4-BE49-F238E27FC236}">
                <a16:creationId xmlns:a16="http://schemas.microsoft.com/office/drawing/2014/main" id="{B9BB7E79-8209-A9DA-D6CB-9396997AB3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7000" y="1663654"/>
            <a:ext cx="6201564" cy="5194345"/>
          </a:xfrm>
          <a:prstGeom prst="ellipse">
            <a:avLst/>
          </a:prstGeom>
          <a:ln>
            <a:noFill/>
          </a:ln>
          <a:effectLst>
            <a:softEdge rad="112500"/>
          </a:effectLst>
        </p:spPr>
      </p:pic>
    </p:spTree>
    <p:extLst>
      <p:ext uri="{BB962C8B-B14F-4D97-AF65-F5344CB8AC3E}">
        <p14:creationId xmlns:p14="http://schemas.microsoft.com/office/powerpoint/2010/main" val="392041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a:extLst>
              <a:ext uri="{FF2B5EF4-FFF2-40B4-BE49-F238E27FC236}">
                <a16:creationId xmlns:a16="http://schemas.microsoft.com/office/drawing/2014/main" id="{10286175-82D3-D347-B029-54ED3950C0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208" y="-309756"/>
            <a:ext cx="12808416" cy="8208536"/>
          </a:xfrm>
          <a:prstGeom prst="rect">
            <a:avLst/>
          </a:prstGeom>
        </p:spPr>
      </p:pic>
      <p:pic>
        <p:nvPicPr>
          <p:cNvPr id="5" name="Рисунок 5">
            <a:extLst>
              <a:ext uri="{FF2B5EF4-FFF2-40B4-BE49-F238E27FC236}">
                <a16:creationId xmlns:a16="http://schemas.microsoft.com/office/drawing/2014/main" id="{DB111FA1-B1E5-6007-F4F9-D50CA822FE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8208" y="954556"/>
            <a:ext cx="6916127" cy="5679912"/>
          </a:xfrm>
          <a:prstGeom prst="ellipse">
            <a:avLst/>
          </a:prstGeom>
          <a:ln>
            <a:noFill/>
          </a:ln>
          <a:effectLst>
            <a:softEdge rad="112500"/>
          </a:effectLst>
        </p:spPr>
      </p:pic>
      <p:sp>
        <p:nvSpPr>
          <p:cNvPr id="3" name="Місце для вмісту 2">
            <a:extLst>
              <a:ext uri="{FF2B5EF4-FFF2-40B4-BE49-F238E27FC236}">
                <a16:creationId xmlns:a16="http://schemas.microsoft.com/office/drawing/2014/main" id="{A532B3F8-7053-83E4-2CF0-BD9E5CF97414}"/>
              </a:ext>
            </a:extLst>
          </p:cNvPr>
          <p:cNvSpPr>
            <a:spLocks noGrp="1"/>
          </p:cNvSpPr>
          <p:nvPr>
            <p:ph idx="1"/>
          </p:nvPr>
        </p:nvSpPr>
        <p:spPr>
          <a:xfrm>
            <a:off x="5234878" y="245868"/>
            <a:ext cx="6504879" cy="5825352"/>
          </a:xfrm>
        </p:spPr>
        <p:txBody>
          <a:bodyPr>
            <a:noAutofit/>
          </a:bodyPr>
          <a:lstStyle/>
          <a:p>
            <a:r>
              <a:rPr lang="uk-UA" sz="2600" b="1" dirty="0">
                <a:solidFill>
                  <a:srgbClr val="C00000"/>
                </a:solidFill>
                <a:highlight>
                  <a:srgbClr val="FFFF00"/>
                </a:highlight>
                <a:latin typeface="Times New Roman" panose="02020603050405020304" pitchFamily="18" charset="0"/>
                <a:cs typeface="Times New Roman" panose="02020603050405020304" pitchFamily="18" charset="0"/>
              </a:rPr>
              <a:t>Сіра гниль. Збудник – </a:t>
            </a:r>
            <a:r>
              <a:rPr lang="en-GB" sz="2600" b="1" dirty="0">
                <a:solidFill>
                  <a:srgbClr val="C00000"/>
                </a:solidFill>
                <a:highlight>
                  <a:srgbClr val="FFFF00"/>
                </a:highlight>
                <a:latin typeface="Times New Roman" panose="02020603050405020304" pitchFamily="18" charset="0"/>
                <a:cs typeface="Times New Roman" panose="02020603050405020304" pitchFamily="18" charset="0"/>
              </a:rPr>
              <a:t>Botrytis </a:t>
            </a:r>
            <a:r>
              <a:rPr lang="en-GB" sz="2600" b="1" dirty="0" err="1">
                <a:solidFill>
                  <a:srgbClr val="C00000"/>
                </a:solidFill>
                <a:highlight>
                  <a:srgbClr val="FFFF00"/>
                </a:highlight>
                <a:latin typeface="Times New Roman" panose="02020603050405020304" pitchFamily="18" charset="0"/>
                <a:cs typeface="Times New Roman" panose="02020603050405020304" pitchFamily="18" charset="0"/>
              </a:rPr>
              <a:t>cinerea</a:t>
            </a:r>
            <a:r>
              <a:rPr lang="en-GB" sz="2600" b="1" dirty="0">
                <a:solidFill>
                  <a:srgbClr val="C00000"/>
                </a:solidFill>
                <a:highlight>
                  <a:srgbClr val="FFFF00"/>
                </a:highlight>
                <a:latin typeface="Times New Roman" panose="02020603050405020304" pitchFamily="18" charset="0"/>
                <a:cs typeface="Times New Roman" panose="02020603050405020304" pitchFamily="18" charset="0"/>
              </a:rPr>
              <a:t>.</a:t>
            </a:r>
            <a:r>
              <a:rPr lang="uk-UA" sz="2600" b="1" dirty="0">
                <a:solidFill>
                  <a:srgbClr val="C00000"/>
                </a:solidFill>
                <a:highlight>
                  <a:srgbClr val="FFFF00"/>
                </a:highlight>
                <a:latin typeface="Times New Roman" panose="02020603050405020304" pitchFamily="18" charset="0"/>
                <a:cs typeface="Times New Roman" panose="02020603050405020304" pitchFamily="18" charset="0"/>
              </a:rPr>
              <a:t>Уражує всі надземні органи. Найчастіше хвороба проявляється на ягодах у період їх достигання у вигляді бурих розм’яклих плям, вкритих сірим нальотом. Спричинює муміфікацію ягід. На листках, плодоніжках, бутонах – буруваті розпливчасті плями із сірим нальотом. Втрати врожаю понад 50%.Джерело інфекції – уражені рослинні рештки.Захисні заходи передбачають високий рівень агротехніки, використан- ня здорового садивного матеріалу, недопущення загущеності і забур’яненості, видалення опалих листків, застосування фунгіцидів.</a:t>
            </a:r>
          </a:p>
        </p:txBody>
      </p:sp>
    </p:spTree>
    <p:extLst>
      <p:ext uri="{BB962C8B-B14F-4D97-AF65-F5344CB8AC3E}">
        <p14:creationId xmlns:p14="http://schemas.microsoft.com/office/powerpoint/2010/main" val="371959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edge">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a:extLst>
              <a:ext uri="{FF2B5EF4-FFF2-40B4-BE49-F238E27FC236}">
                <a16:creationId xmlns:a16="http://schemas.microsoft.com/office/drawing/2014/main" id="{96043122-FCC9-706C-118F-9FC62F54F7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566" y="-929425"/>
            <a:ext cx="15188546" cy="8146742"/>
          </a:xfrm>
          <a:prstGeom prst="rect">
            <a:avLst/>
          </a:prstGeom>
          <a:ln>
            <a:noFill/>
          </a:ln>
          <a:effectLst>
            <a:softEdge rad="112500"/>
          </a:effectLst>
        </p:spPr>
      </p:pic>
      <p:sp>
        <p:nvSpPr>
          <p:cNvPr id="3" name="Місце для вмісту 2">
            <a:extLst>
              <a:ext uri="{FF2B5EF4-FFF2-40B4-BE49-F238E27FC236}">
                <a16:creationId xmlns:a16="http://schemas.microsoft.com/office/drawing/2014/main" id="{54F30FDC-7972-46C8-E5EB-3BCEB91D430B}"/>
              </a:ext>
            </a:extLst>
          </p:cNvPr>
          <p:cNvSpPr>
            <a:spLocks noGrp="1"/>
          </p:cNvSpPr>
          <p:nvPr>
            <p:ph idx="1"/>
          </p:nvPr>
        </p:nvSpPr>
        <p:spPr>
          <a:xfrm>
            <a:off x="985952" y="440589"/>
            <a:ext cx="10753803" cy="4351338"/>
          </a:xfrm>
        </p:spPr>
        <p:txBody>
          <a:bodyPr>
            <a:noAutofit/>
          </a:bodyPr>
          <a:lstStyle/>
          <a:p>
            <a:r>
              <a:rPr lang="uk-UA" sz="2700" b="1" i="0" u="none" strike="noStrike" dirty="0">
                <a:solidFill>
                  <a:schemeClr val="bg2">
                    <a:lumMod val="10000"/>
                  </a:schemeClr>
                </a:solidFill>
                <a:effectLst/>
                <a:highlight>
                  <a:srgbClr val="FF0000"/>
                </a:highlight>
                <a:latin typeface="Times New Roman" panose="02020603050405020304" pitchFamily="18" charset="0"/>
                <a:cs typeface="Times New Roman" panose="02020603050405020304" pitchFamily="18" charset="0"/>
              </a:rPr>
              <a:t/>
            </a:r>
            <a:br>
              <a:rPr lang="uk-UA" sz="2700" b="1" i="0" u="none" strike="noStrike" dirty="0">
                <a:solidFill>
                  <a:schemeClr val="bg2">
                    <a:lumMod val="10000"/>
                  </a:schemeClr>
                </a:solidFill>
                <a:effectLst/>
                <a:highlight>
                  <a:srgbClr val="FF0000"/>
                </a:highlight>
                <a:latin typeface="Times New Roman" panose="02020603050405020304" pitchFamily="18" charset="0"/>
                <a:cs typeface="Times New Roman" panose="02020603050405020304" pitchFamily="18" charset="0"/>
              </a:rPr>
            </a:br>
            <a:r>
              <a:rPr lang="uk-UA" sz="2700" b="1" i="0" u="none" strike="noStrike" dirty="0">
                <a:solidFill>
                  <a:schemeClr val="bg2">
                    <a:lumMod val="10000"/>
                  </a:schemeClr>
                </a:solidFill>
                <a:effectLst/>
                <a:highlight>
                  <a:srgbClr val="FF0000"/>
                </a:highlight>
                <a:latin typeface="Times New Roman" panose="02020603050405020304" pitchFamily="18" charset="0"/>
                <a:cs typeface="Times New Roman" panose="02020603050405020304" pitchFamily="18" charset="0"/>
              </a:rPr>
              <a:t>Антракноз </a:t>
            </a:r>
            <a:r>
              <a:rPr lang="uk-UA" sz="2700" b="1" i="1" u="none" strike="noStrike" dirty="0">
                <a:solidFill>
                  <a:schemeClr val="bg2">
                    <a:lumMod val="10000"/>
                  </a:schemeClr>
                </a:solidFill>
                <a:effectLst/>
                <a:highlight>
                  <a:srgbClr val="FF0000"/>
                </a:highlight>
                <a:latin typeface="Times New Roman" panose="02020603050405020304" pitchFamily="18" charset="0"/>
                <a:cs typeface="Times New Roman" panose="02020603050405020304" pitchFamily="18" charset="0"/>
              </a:rPr>
              <a:t>(</a:t>
            </a:r>
            <a:r>
              <a:rPr lang="en-GB" sz="2700" b="1" i="1" u="none" strike="noStrike" dirty="0" err="1">
                <a:solidFill>
                  <a:schemeClr val="bg2">
                    <a:lumMod val="10000"/>
                  </a:schemeClr>
                </a:solidFill>
                <a:effectLst/>
                <a:highlight>
                  <a:srgbClr val="FF0000"/>
                </a:highlight>
                <a:latin typeface="Times New Roman" panose="02020603050405020304" pitchFamily="18" charset="0"/>
                <a:cs typeface="Times New Roman" panose="02020603050405020304" pitchFamily="18" charset="0"/>
              </a:rPr>
              <a:t>Colletotrichum</a:t>
            </a:r>
            <a:r>
              <a:rPr lang="en-GB" sz="2700" b="1" i="1" u="none" strike="noStrike" dirty="0">
                <a:solidFill>
                  <a:schemeClr val="bg2">
                    <a:lumMod val="10000"/>
                  </a:schemeClr>
                </a:solidFill>
                <a:effectLst/>
                <a:highlight>
                  <a:srgbClr val="FF0000"/>
                </a:highlight>
                <a:latin typeface="Times New Roman" panose="02020603050405020304" pitchFamily="18" charset="0"/>
                <a:cs typeface="Times New Roman" panose="02020603050405020304" pitchFamily="18" charset="0"/>
              </a:rPr>
              <a:t> </a:t>
            </a:r>
            <a:r>
              <a:rPr lang="en-GB" sz="2700" b="1" i="1" u="none" strike="noStrike" dirty="0" err="1">
                <a:solidFill>
                  <a:schemeClr val="bg2">
                    <a:lumMod val="10000"/>
                  </a:schemeClr>
                </a:solidFill>
                <a:effectLst/>
                <a:highlight>
                  <a:srgbClr val="FF0000"/>
                </a:highlight>
                <a:latin typeface="Times New Roman" panose="02020603050405020304" pitchFamily="18" charset="0"/>
                <a:cs typeface="Times New Roman" panose="02020603050405020304" pitchFamily="18" charset="0"/>
              </a:rPr>
              <a:t>acutatum</a:t>
            </a:r>
            <a:r>
              <a:rPr lang="en-GB" sz="2700" b="1" i="1" u="none" strike="noStrike" dirty="0">
                <a:solidFill>
                  <a:schemeClr val="bg2">
                    <a:lumMod val="10000"/>
                  </a:schemeClr>
                </a:solidFill>
                <a:effectLst/>
                <a:highlight>
                  <a:srgbClr val="FF0000"/>
                </a:highlight>
                <a:latin typeface="Times New Roman" panose="02020603050405020304" pitchFamily="18" charset="0"/>
                <a:cs typeface="Times New Roman" panose="02020603050405020304" pitchFamily="18" charset="0"/>
              </a:rPr>
              <a:t>)</a:t>
            </a:r>
            <a:r>
              <a:rPr lang="en-GB" sz="2700" b="1" i="0" u="none" strike="noStrike" dirty="0">
                <a:solidFill>
                  <a:schemeClr val="bg2">
                    <a:lumMod val="10000"/>
                  </a:schemeClr>
                </a:solidFill>
                <a:effectLst/>
                <a:highlight>
                  <a:srgbClr val="FF0000"/>
                </a:highlight>
                <a:latin typeface="Times New Roman" panose="02020603050405020304" pitchFamily="18" charset="0"/>
                <a:cs typeface="Times New Roman" panose="02020603050405020304" pitchFamily="18" charset="0"/>
              </a:rPr>
              <a:t>. </a:t>
            </a:r>
            <a:r>
              <a:rPr lang="uk-UA" sz="2700" b="1" i="0" u="none" strike="noStrike" dirty="0">
                <a:solidFill>
                  <a:schemeClr val="bg2">
                    <a:lumMod val="10000"/>
                  </a:schemeClr>
                </a:solidFill>
                <a:effectLst/>
                <a:highlight>
                  <a:srgbClr val="FF0000"/>
                </a:highlight>
                <a:latin typeface="Times New Roman" panose="02020603050405020304" pitchFamily="18" charset="0"/>
                <a:cs typeface="Times New Roman" panose="02020603050405020304" pitchFamily="18" charset="0"/>
              </a:rPr>
              <a:t>Прояв захворювання залежить від погодних факторів (для розвитку патогенна необхідне тепло та підвищена вологість). Зазвичай ознаки з’являються в період дозрівання врожаю. На зелених та дозрівших плодах з’являються вдавлені коричневі чи темні плями правильної округлої форми. При подальшому поширенні ознаки можуть з’явитись на черешках та вусах.</a:t>
            </a:r>
            <a:endParaRPr lang="uk-UA" sz="2700" b="1" dirty="0">
              <a:solidFill>
                <a:schemeClr val="bg2">
                  <a:lumMod val="10000"/>
                </a:schemeClr>
              </a:solidFill>
              <a:highlight>
                <a:srgbClr val="FF00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3264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5">
            <a:extLst>
              <a:ext uri="{FF2B5EF4-FFF2-40B4-BE49-F238E27FC236}">
                <a16:creationId xmlns:a16="http://schemas.microsoft.com/office/drawing/2014/main" id="{07257885-3F9A-3634-9081-20C0C6BE50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471" y="-624543"/>
            <a:ext cx="13178941" cy="8107085"/>
          </a:xfrm>
          <a:prstGeom prst="rect">
            <a:avLst/>
          </a:prstGeom>
          <a:ln>
            <a:noFill/>
          </a:ln>
          <a:effectLst>
            <a:softEdge rad="112500"/>
          </a:effectLst>
        </p:spPr>
      </p:pic>
      <p:sp>
        <p:nvSpPr>
          <p:cNvPr id="3" name="Місце для вмісту 2">
            <a:extLst>
              <a:ext uri="{FF2B5EF4-FFF2-40B4-BE49-F238E27FC236}">
                <a16:creationId xmlns:a16="http://schemas.microsoft.com/office/drawing/2014/main" id="{D60BB3BA-9952-0B20-1EA6-16F2E134A25B}"/>
              </a:ext>
            </a:extLst>
          </p:cNvPr>
          <p:cNvSpPr>
            <a:spLocks noGrp="1"/>
          </p:cNvSpPr>
          <p:nvPr>
            <p:ph idx="1"/>
          </p:nvPr>
        </p:nvSpPr>
        <p:spPr>
          <a:xfrm>
            <a:off x="836342" y="493674"/>
            <a:ext cx="10370634" cy="4351338"/>
          </a:xfrm>
        </p:spPr>
        <p:txBody>
          <a:bodyPr>
            <a:normAutofit/>
          </a:bodyPr>
          <a:lstStyle/>
          <a:p>
            <a:r>
              <a:rPr lang="uk-UA" sz="2600" b="1" i="0" u="none" strike="noStrike" dirty="0">
                <a:solidFill>
                  <a:srgbClr val="FFFF00"/>
                </a:solidFill>
                <a:effectLst/>
                <a:highlight>
                  <a:srgbClr val="808000"/>
                </a:highlight>
                <a:latin typeface="Times New Roman" panose="02020603050405020304" pitchFamily="18" charset="0"/>
                <a:cs typeface="Times New Roman" panose="02020603050405020304" pitchFamily="18" charset="0"/>
              </a:rPr>
              <a:t>Плямистість листків </a:t>
            </a:r>
            <a:r>
              <a:rPr lang="uk-UA" sz="2600" b="1" i="1" u="none" strike="noStrike" dirty="0">
                <a:solidFill>
                  <a:srgbClr val="FFFF00"/>
                </a:solidFill>
                <a:effectLst/>
                <a:highlight>
                  <a:srgbClr val="808000"/>
                </a:highlight>
                <a:latin typeface="Times New Roman" panose="02020603050405020304" pitchFamily="18" charset="0"/>
                <a:cs typeface="Times New Roman" panose="02020603050405020304" pitchFamily="18" charset="0"/>
              </a:rPr>
              <a:t>(</a:t>
            </a:r>
            <a:r>
              <a:rPr lang="en-GB" sz="2600" b="1" i="1" u="none" strike="noStrike" dirty="0" err="1">
                <a:solidFill>
                  <a:srgbClr val="FFFF00"/>
                </a:solidFill>
                <a:effectLst/>
                <a:highlight>
                  <a:srgbClr val="808000"/>
                </a:highlight>
                <a:latin typeface="Times New Roman" panose="02020603050405020304" pitchFamily="18" charset="0"/>
                <a:cs typeface="Times New Roman" panose="02020603050405020304" pitchFamily="18" charset="0"/>
              </a:rPr>
              <a:t>Mycosphaerella</a:t>
            </a:r>
            <a:r>
              <a:rPr lang="en-GB" sz="2600" b="1" i="1" u="none" strike="noStrike" dirty="0">
                <a:solidFill>
                  <a:srgbClr val="FFFF00"/>
                </a:solidFill>
                <a:effectLst/>
                <a:highlight>
                  <a:srgbClr val="808000"/>
                </a:highlight>
                <a:latin typeface="Times New Roman" panose="02020603050405020304" pitchFamily="18" charset="0"/>
                <a:cs typeface="Times New Roman" panose="02020603050405020304" pitchFamily="18" charset="0"/>
              </a:rPr>
              <a:t> </a:t>
            </a:r>
            <a:r>
              <a:rPr lang="en-GB" sz="2600" b="1" i="1" u="none" strike="noStrike" dirty="0" err="1">
                <a:solidFill>
                  <a:srgbClr val="FFFF00"/>
                </a:solidFill>
                <a:effectLst/>
                <a:highlight>
                  <a:srgbClr val="808000"/>
                </a:highlight>
                <a:latin typeface="Times New Roman" panose="02020603050405020304" pitchFamily="18" charset="0"/>
                <a:cs typeface="Times New Roman" panose="02020603050405020304" pitchFamily="18" charset="0"/>
              </a:rPr>
              <a:t>fragariae</a:t>
            </a:r>
            <a:r>
              <a:rPr lang="en-GB" sz="2600" b="1" i="1" u="none" strike="noStrike" dirty="0">
                <a:solidFill>
                  <a:srgbClr val="FFFF00"/>
                </a:solidFill>
                <a:effectLst/>
                <a:highlight>
                  <a:srgbClr val="808000"/>
                </a:highlight>
                <a:latin typeface="Times New Roman" panose="02020603050405020304" pitchFamily="18" charset="0"/>
                <a:cs typeface="Times New Roman" panose="02020603050405020304" pitchFamily="18" charset="0"/>
              </a:rPr>
              <a:t>)</a:t>
            </a:r>
            <a:r>
              <a:rPr lang="en-GB" sz="2600" b="1" i="0" u="none" strike="noStrike" dirty="0">
                <a:solidFill>
                  <a:srgbClr val="FFFF00"/>
                </a:solidFill>
                <a:effectLst/>
                <a:highlight>
                  <a:srgbClr val="808000"/>
                </a:highlight>
                <a:latin typeface="Times New Roman" panose="02020603050405020304" pitchFamily="18" charset="0"/>
                <a:cs typeface="Times New Roman" panose="02020603050405020304" pitchFamily="18" charset="0"/>
              </a:rPr>
              <a:t>. </a:t>
            </a:r>
            <a:r>
              <a:rPr lang="uk-UA" sz="2600" b="1" i="0" u="none" strike="noStrike" dirty="0">
                <a:solidFill>
                  <a:srgbClr val="FFFF00"/>
                </a:solidFill>
                <a:effectLst/>
                <a:highlight>
                  <a:srgbClr val="808000"/>
                </a:highlight>
                <a:latin typeface="Times New Roman" panose="02020603050405020304" pitchFamily="18" charset="0"/>
                <a:cs typeface="Times New Roman" panose="02020603050405020304" pitchFamily="18" charset="0"/>
              </a:rPr>
              <a:t>Найпоширеніша хвороба. Гриб уражує пластинки листків, черешки, вусики, квітконоси, плодоніжки. Проявляється хвороба у вигляді невеликих округлих червоно-бурих плям, які з часом  стають білими, а навколо них утворюється темно-червоний обідок. За теплої погоди хвороба сильно розвивається і настає масове всихання листків, що спричиняє зниження врожаю наступного року.</a:t>
            </a:r>
            <a:endParaRPr lang="uk-UA" sz="2600" b="1" dirty="0">
              <a:solidFill>
                <a:srgbClr val="FFFF00"/>
              </a:solidFill>
              <a:highlight>
                <a:srgbClr val="8080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266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a:extLst>
              <a:ext uri="{FF2B5EF4-FFF2-40B4-BE49-F238E27FC236}">
                <a16:creationId xmlns:a16="http://schemas.microsoft.com/office/drawing/2014/main" id="{BEC0977E-C410-CA1A-843C-EBD7E72E0F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552" y="-366480"/>
            <a:ext cx="12633103" cy="7590959"/>
          </a:xfrm>
          <a:prstGeom prst="rect">
            <a:avLst/>
          </a:prstGeom>
          <a:ln>
            <a:noFill/>
          </a:ln>
          <a:effectLst>
            <a:softEdge rad="112500"/>
          </a:effectLst>
        </p:spPr>
      </p:pic>
      <p:sp>
        <p:nvSpPr>
          <p:cNvPr id="3" name="Місце для вмісту 2">
            <a:extLst>
              <a:ext uri="{FF2B5EF4-FFF2-40B4-BE49-F238E27FC236}">
                <a16:creationId xmlns:a16="http://schemas.microsoft.com/office/drawing/2014/main" id="{D10617CD-530E-BEB3-B28F-676DDB4E8707}"/>
              </a:ext>
            </a:extLst>
          </p:cNvPr>
          <p:cNvSpPr>
            <a:spLocks noGrp="1"/>
          </p:cNvSpPr>
          <p:nvPr>
            <p:ph idx="1"/>
          </p:nvPr>
        </p:nvSpPr>
        <p:spPr>
          <a:xfrm>
            <a:off x="800100" y="338797"/>
            <a:ext cx="10591800" cy="10336922"/>
          </a:xfrm>
        </p:spPr>
        <p:txBody>
          <a:bodyPr>
            <a:normAutofit/>
          </a:bodyPr>
          <a:lstStyle/>
          <a:p>
            <a:r>
              <a:rPr lang="uk-UA" b="1" i="0" u="none" strike="noStrike" dirty="0">
                <a:solidFill>
                  <a:srgbClr val="FFFF00"/>
                </a:solidFill>
                <a:effectLst/>
                <a:highlight>
                  <a:srgbClr val="008000"/>
                </a:highlight>
                <a:latin typeface="Times New Roman" panose="02020603050405020304" pitchFamily="18" charset="0"/>
                <a:cs typeface="Times New Roman" panose="02020603050405020304" pitchFamily="18" charset="0"/>
              </a:rPr>
              <a:t>Вертицильозне  в’янення суниці </a:t>
            </a:r>
            <a:r>
              <a:rPr lang="uk-UA" b="1" i="1" u="none" strike="noStrike" dirty="0">
                <a:solidFill>
                  <a:srgbClr val="FFFF00"/>
                </a:solidFill>
                <a:effectLst/>
                <a:highlight>
                  <a:srgbClr val="008000"/>
                </a:highlight>
                <a:latin typeface="Times New Roman" panose="02020603050405020304" pitchFamily="18" charset="0"/>
                <a:cs typeface="Times New Roman" panose="02020603050405020304" pitchFamily="18" charset="0"/>
              </a:rPr>
              <a:t>(</a:t>
            </a:r>
            <a:r>
              <a:rPr lang="en-GB" b="1" i="1" u="none" strike="noStrike" dirty="0">
                <a:solidFill>
                  <a:srgbClr val="FFFF00"/>
                </a:solidFill>
                <a:effectLst/>
                <a:highlight>
                  <a:srgbClr val="008000"/>
                </a:highlight>
                <a:latin typeface="Times New Roman" panose="02020603050405020304" pitchFamily="18" charset="0"/>
                <a:cs typeface="Times New Roman" panose="02020603050405020304" pitchFamily="18" charset="0"/>
              </a:rPr>
              <a:t>Verticillium </a:t>
            </a:r>
            <a:r>
              <a:rPr lang="en-GB" b="1" i="1" u="none" strike="noStrike" dirty="0" err="1">
                <a:solidFill>
                  <a:srgbClr val="FFFF00"/>
                </a:solidFill>
                <a:effectLst/>
                <a:highlight>
                  <a:srgbClr val="008000"/>
                </a:highlight>
                <a:latin typeface="Times New Roman" panose="02020603050405020304" pitchFamily="18" charset="0"/>
                <a:cs typeface="Times New Roman" panose="02020603050405020304" pitchFamily="18" charset="0"/>
              </a:rPr>
              <a:t>albo-atrum</a:t>
            </a:r>
            <a:r>
              <a:rPr lang="en-GB" b="1" i="1" u="none" strike="noStrike" dirty="0">
                <a:solidFill>
                  <a:srgbClr val="FFFF00"/>
                </a:solidFill>
                <a:effectLst/>
                <a:highlight>
                  <a:srgbClr val="008000"/>
                </a:highlight>
                <a:latin typeface="Times New Roman" panose="02020603050405020304" pitchFamily="18" charset="0"/>
                <a:cs typeface="Times New Roman" panose="02020603050405020304" pitchFamily="18" charset="0"/>
              </a:rPr>
              <a:t>)</a:t>
            </a:r>
            <a:r>
              <a:rPr lang="en-GB" b="1" i="0" u="none" strike="noStrike" dirty="0">
                <a:solidFill>
                  <a:srgbClr val="FFFF00"/>
                </a:solidFill>
                <a:effectLst/>
                <a:highlight>
                  <a:srgbClr val="008000"/>
                </a:highlight>
                <a:latin typeface="Times New Roman" panose="02020603050405020304" pitchFamily="18" charset="0"/>
                <a:cs typeface="Times New Roman" panose="02020603050405020304" pitchFamily="18" charset="0"/>
              </a:rPr>
              <a:t>. </a:t>
            </a:r>
            <a:r>
              <a:rPr lang="uk-UA" b="1" i="0" u="none" strike="noStrike" dirty="0">
                <a:solidFill>
                  <a:srgbClr val="FFFF00"/>
                </a:solidFill>
                <a:effectLst/>
                <a:highlight>
                  <a:srgbClr val="008000"/>
                </a:highlight>
                <a:latin typeface="Times New Roman" panose="02020603050405020304" pitchFamily="18" charset="0"/>
                <a:cs typeface="Times New Roman" panose="02020603050405020304" pitchFamily="18" charset="0"/>
              </a:rPr>
              <a:t>Рослини відстають у рості, листки дрібні, черешки до кінця вегетації червоніють. Внутрішні частини коренів відмирають, перетворюються у суху гниль. Кущі набувають червонувато-жовтого забарвлення, протягом місяця гинуть.</a:t>
            </a:r>
            <a:endParaRPr lang="uk-UA" b="1" dirty="0">
              <a:solidFill>
                <a:srgbClr val="FFFF00"/>
              </a:solidFill>
              <a:highlight>
                <a:srgbClr val="0080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493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6">
            <a:extLst>
              <a:ext uri="{FF2B5EF4-FFF2-40B4-BE49-F238E27FC236}">
                <a16:creationId xmlns:a16="http://schemas.microsoft.com/office/drawing/2014/main" id="{99F4DBCD-06D7-A7AC-C7A9-287D504160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88074"/>
            <a:ext cx="12954000" cy="7434147"/>
          </a:xfrm>
          <a:prstGeom prst="rect">
            <a:avLst/>
          </a:prstGeom>
          <a:ln>
            <a:noFill/>
          </a:ln>
          <a:effectLst>
            <a:softEdge rad="112500"/>
          </a:effectLst>
        </p:spPr>
      </p:pic>
      <p:sp>
        <p:nvSpPr>
          <p:cNvPr id="5" name="Заголовок 1">
            <a:extLst>
              <a:ext uri="{FF2B5EF4-FFF2-40B4-BE49-F238E27FC236}">
                <a16:creationId xmlns:a16="http://schemas.microsoft.com/office/drawing/2014/main" id="{DCE4C069-EC73-B72C-06D0-3822C8807333}"/>
              </a:ext>
            </a:extLst>
          </p:cNvPr>
          <p:cNvSpPr>
            <a:spLocks noGrp="1"/>
          </p:cNvSpPr>
          <p:nvPr>
            <p:ph idx="1"/>
          </p:nvPr>
        </p:nvSpPr>
        <p:spPr>
          <a:xfrm>
            <a:off x="557561" y="462699"/>
            <a:ext cx="10548434" cy="1798521"/>
          </a:xfrm>
        </p:spPr>
        <p:txBody>
          <a:bodyPr>
            <a:normAutofit fontScale="92500" lnSpcReduction="20000"/>
          </a:bodyPr>
          <a:lstStyle/>
          <a:p>
            <a:r>
              <a:rPr lang="uk-UA" sz="2600" b="1" i="0" u="none" strike="noStrike" dirty="0">
                <a:solidFill>
                  <a:srgbClr val="FFFF00"/>
                </a:solidFill>
                <a:effectLst/>
                <a:highlight>
                  <a:srgbClr val="808000"/>
                </a:highlight>
                <a:latin typeface="Times New Roman" panose="02020603050405020304" pitchFamily="18" charset="0"/>
                <a:cs typeface="Times New Roman" panose="02020603050405020304" pitchFamily="18" charset="0"/>
              </a:rPr>
              <a:t>Чорна коренева гниль </a:t>
            </a:r>
            <a:r>
              <a:rPr lang="uk-UA" sz="2600" b="1" i="1" u="none" strike="noStrike" dirty="0">
                <a:solidFill>
                  <a:srgbClr val="FFFF00"/>
                </a:solidFill>
                <a:effectLst/>
                <a:highlight>
                  <a:srgbClr val="808000"/>
                </a:highlight>
                <a:latin typeface="Times New Roman" panose="02020603050405020304" pitchFamily="18" charset="0"/>
                <a:cs typeface="Times New Roman" panose="02020603050405020304" pitchFamily="18" charset="0"/>
              </a:rPr>
              <a:t>(</a:t>
            </a:r>
            <a:r>
              <a:rPr lang="en-GB" sz="2600" b="1" i="1" u="none" strike="noStrike" dirty="0">
                <a:solidFill>
                  <a:srgbClr val="FFFF00"/>
                </a:solidFill>
                <a:effectLst/>
                <a:highlight>
                  <a:srgbClr val="808000"/>
                </a:highlight>
                <a:latin typeface="Times New Roman" panose="02020603050405020304" pitchFamily="18" charset="0"/>
                <a:cs typeface="Times New Roman" panose="02020603050405020304" pitchFamily="18" charset="0"/>
              </a:rPr>
              <a:t>Fusarium, Rhizoctonia, </a:t>
            </a:r>
            <a:r>
              <a:rPr lang="en-GB" sz="2600" b="1" i="1" u="none" strike="noStrike" dirty="0" err="1">
                <a:solidFill>
                  <a:srgbClr val="FFFF00"/>
                </a:solidFill>
                <a:effectLst/>
                <a:highlight>
                  <a:srgbClr val="808000"/>
                </a:highlight>
                <a:latin typeface="Times New Roman" panose="02020603050405020304" pitchFamily="18" charset="0"/>
                <a:cs typeface="Times New Roman" panose="02020603050405020304" pitchFamily="18" charset="0"/>
              </a:rPr>
              <a:t>Pythium</a:t>
            </a:r>
            <a:r>
              <a:rPr lang="en-GB" sz="2600" b="1" i="1" u="none" strike="noStrike" dirty="0">
                <a:solidFill>
                  <a:srgbClr val="FFFF00"/>
                </a:solidFill>
                <a:effectLst/>
                <a:highlight>
                  <a:srgbClr val="808000"/>
                </a:highlight>
                <a:latin typeface="Times New Roman" panose="02020603050405020304" pitchFamily="18" charset="0"/>
                <a:cs typeface="Times New Roman" panose="02020603050405020304" pitchFamily="18" charset="0"/>
              </a:rPr>
              <a:t>).</a:t>
            </a:r>
            <a:r>
              <a:rPr lang="en-GB" sz="2600" b="1" i="0" u="none" strike="noStrike" dirty="0">
                <a:solidFill>
                  <a:srgbClr val="FFFF00"/>
                </a:solidFill>
                <a:effectLst/>
                <a:highlight>
                  <a:srgbClr val="808000"/>
                </a:highlight>
                <a:latin typeface="Times New Roman" panose="02020603050405020304" pitchFamily="18" charset="0"/>
                <a:cs typeface="Times New Roman" panose="02020603050405020304" pitchFamily="18" charset="0"/>
              </a:rPr>
              <a:t> </a:t>
            </a:r>
            <a:r>
              <a:rPr lang="uk-UA" sz="2600" b="1" i="0" u="none" strike="noStrike" dirty="0">
                <a:solidFill>
                  <a:srgbClr val="FFFF00"/>
                </a:solidFill>
                <a:effectLst/>
                <a:highlight>
                  <a:srgbClr val="808000"/>
                </a:highlight>
                <a:latin typeface="Times New Roman" panose="02020603050405020304" pitchFamily="18" charset="0"/>
                <a:cs typeface="Times New Roman" panose="02020603050405020304" pitchFamily="18" charset="0"/>
              </a:rPr>
              <a:t>Чорна коренева гниль спричиняється декількома патогенами.  в середині  літа і в другій половині листки нижнього ярусу буріють і відмирають. Молоде мичкувате коріння відмирає на початку захворювання.  Головні і бокові корені втрачають здоровий колір і відмирають, рослини легко виймаються з грунту.</a:t>
            </a:r>
            <a:endParaRPr lang="uk-UA" sz="2600" b="1" dirty="0">
              <a:solidFill>
                <a:srgbClr val="FFFF00"/>
              </a:solidFill>
              <a:highlight>
                <a:srgbClr val="808000"/>
              </a:highligh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3684EC6-3365-24D4-4506-D1AE4F460134}"/>
              </a:ext>
            </a:extLst>
          </p:cNvPr>
          <p:cNvSpPr txBox="1"/>
          <p:nvPr/>
        </p:nvSpPr>
        <p:spPr>
          <a:xfrm>
            <a:off x="8518291" y="2945987"/>
            <a:ext cx="3247483" cy="3785652"/>
          </a:xfrm>
          <a:prstGeom prst="rect">
            <a:avLst/>
          </a:prstGeom>
          <a:solidFill>
            <a:schemeClr val="accent5">
              <a:lumMod val="60000"/>
              <a:lumOff val="40000"/>
            </a:schemeClr>
          </a:solidFill>
        </p:spPr>
        <p:txBody>
          <a:bodyPr wrap="square" rtlCol="0">
            <a:spAutoFit/>
          </a:bodyPr>
          <a:lstStyle/>
          <a:p>
            <a:pPr algn="l"/>
            <a:r>
              <a:rPr lang="uk-UA" sz="2400" b="1" i="0" u="none" strike="noStrike" dirty="0">
                <a:solidFill>
                  <a:srgbClr val="000000"/>
                </a:solidFill>
                <a:effectLst/>
                <a:latin typeface="Times New Roman" panose="02020603050405020304" pitchFamily="18" charset="0"/>
                <a:cs typeface="Times New Roman" panose="02020603050405020304" pitchFamily="18" charset="0"/>
              </a:rPr>
              <a:t>Проти хвороби рекомендується дотримання науково обгрунтованої сівозміни, оптимальні строки сівби, своєчасне збирання врожаю, очищення та протруювання насіння.</a:t>
            </a:r>
            <a:endParaRPr lang="uk-UA" sz="2400" b="1" dirty="0">
              <a:latin typeface="Times New Roman" panose="02020603050405020304" pitchFamily="18" charset="0"/>
              <a:cs typeface="Times New Roman" panose="02020603050405020304" pitchFamily="18" charset="0"/>
            </a:endParaRPr>
          </a:p>
        </p:txBody>
      </p:sp>
      <p:pic>
        <p:nvPicPr>
          <p:cNvPr id="8" name="Рисунок 8">
            <a:extLst>
              <a:ext uri="{FF2B5EF4-FFF2-40B4-BE49-F238E27FC236}">
                <a16:creationId xmlns:a16="http://schemas.microsoft.com/office/drawing/2014/main" id="{26CCF836-B0C7-9F89-E212-ABB9645AD7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61" y="2945987"/>
            <a:ext cx="5455568" cy="3758280"/>
          </a:xfrm>
          <a:prstGeom prst="ellipse">
            <a:avLst/>
          </a:prstGeom>
          <a:ln>
            <a:noFill/>
          </a:ln>
          <a:effectLst>
            <a:softEdge rad="112500"/>
          </a:effectLst>
        </p:spPr>
      </p:pic>
    </p:spTree>
    <p:extLst>
      <p:ext uri="{BB962C8B-B14F-4D97-AF65-F5344CB8AC3E}">
        <p14:creationId xmlns:p14="http://schemas.microsoft.com/office/powerpoint/2010/main" val="160444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a:extLst>
              <a:ext uri="{FF2B5EF4-FFF2-40B4-BE49-F238E27FC236}">
                <a16:creationId xmlns:a16="http://schemas.microsoft.com/office/drawing/2014/main" id="{E16C43F8-A18A-CF4D-24FC-524CDB3927C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5244" y="-538195"/>
            <a:ext cx="12842488" cy="8553097"/>
          </a:xfrm>
          <a:prstGeom prst="rect">
            <a:avLst/>
          </a:prstGeom>
          <a:ln>
            <a:noFill/>
          </a:ln>
          <a:effectLst>
            <a:softEdge rad="112500"/>
          </a:effectLst>
        </p:spPr>
      </p:pic>
      <p:sp>
        <p:nvSpPr>
          <p:cNvPr id="2" name="Заголовок 1">
            <a:extLst>
              <a:ext uri="{FF2B5EF4-FFF2-40B4-BE49-F238E27FC236}">
                <a16:creationId xmlns:a16="http://schemas.microsoft.com/office/drawing/2014/main" id="{55656068-3D1F-C4CC-3758-A007A5603A66}"/>
              </a:ext>
            </a:extLst>
          </p:cNvPr>
          <p:cNvSpPr>
            <a:spLocks noGrp="1"/>
          </p:cNvSpPr>
          <p:nvPr>
            <p:ph type="title"/>
          </p:nvPr>
        </p:nvSpPr>
        <p:spPr>
          <a:xfrm>
            <a:off x="766646" y="60397"/>
            <a:ext cx="10515600" cy="1325563"/>
          </a:xfrm>
        </p:spPr>
        <p:txBody>
          <a:bodyPr>
            <a:normAutofit/>
          </a:bodyPr>
          <a:lstStyle/>
          <a:p>
            <a:r>
              <a:rPr lang="uk-UA" sz="4600" b="1" dirty="0">
                <a:highlight>
                  <a:srgbClr val="008000"/>
                </a:highlight>
              </a:rPr>
              <a:t>3. Інтегрована система захисту суниці</a:t>
            </a:r>
          </a:p>
        </p:txBody>
      </p:sp>
      <p:sp>
        <p:nvSpPr>
          <p:cNvPr id="5" name="TextBox 4">
            <a:extLst>
              <a:ext uri="{FF2B5EF4-FFF2-40B4-BE49-F238E27FC236}">
                <a16:creationId xmlns:a16="http://schemas.microsoft.com/office/drawing/2014/main" id="{92430DAD-971D-1CAF-40B3-6ABA4308A457}"/>
              </a:ext>
            </a:extLst>
          </p:cNvPr>
          <p:cNvSpPr txBox="1"/>
          <p:nvPr/>
        </p:nvSpPr>
        <p:spPr>
          <a:xfrm>
            <a:off x="766646" y="1169131"/>
            <a:ext cx="9881840" cy="5509200"/>
          </a:xfrm>
          <a:prstGeom prst="rect">
            <a:avLst/>
          </a:prstGeom>
          <a:solidFill>
            <a:schemeClr val="accent6">
              <a:lumMod val="75000"/>
            </a:schemeClr>
          </a:solidFill>
        </p:spPr>
        <p:txBody>
          <a:bodyPr wrap="square" rtlCol="0">
            <a:spAutoFit/>
          </a:bodyPr>
          <a:lstStyle/>
          <a:p>
            <a:pPr algn="l"/>
            <a:r>
              <a:rPr lang="uk-UA" sz="2200" b="1" dirty="0">
                <a:latin typeface="Times New Roman" panose="02020603050405020304" pitchFamily="18" charset="0"/>
                <a:cs typeface="Times New Roman" panose="02020603050405020304" pitchFamily="18" charset="0"/>
              </a:rPr>
              <a:t>Для закладання плантацій суниці використовують здоровий садивний матеріал сортів, що рекомендовані як стійкі до основних шкідників і хвороб. Тривалість вирощування суниці на одному місці не повинна перевищувати чотири роки. Територія розміщення плантацій повинна мати добру аерацію ґрунту і не підтоплюватися талими чи ґрунтовими водами, без заселення личинками хрущів і дротяниками. Якщо заселеність ґрунту личинками хрущів, дротяниками чи іншими ґрунтовими шкідниками перевищує чисельність – 1 особина на 1 м2 , то під час висадки розсади проводять внесення у лунки інсектициду Форс, 1,5% г.Нові плантації повинні бути просторово віддалені не менше як на 1500 м від старих посадок та розсадників.Основними заходами в інтегрованих системах захисту продовольчих посадок суниці є агротехнічні, які повинні бути спрямовані на створення сприятливих умов для росту і плодоношення (обробіток ґрунту, підживлення, знищення бур’янів). На маточних плантаціях і розсадниках для одержання здорового садивного матеріалу застосування пестицидів може бути інтенсивнішим.</a:t>
            </a:r>
          </a:p>
        </p:txBody>
      </p:sp>
    </p:spTree>
    <p:extLst>
      <p:ext uri="{BB962C8B-B14F-4D97-AF65-F5344CB8AC3E}">
        <p14:creationId xmlns:p14="http://schemas.microsoft.com/office/powerpoint/2010/main" val="3087545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7">
            <a:extLst>
              <a:ext uri="{FF2B5EF4-FFF2-40B4-BE49-F238E27FC236}">
                <a16:creationId xmlns:a16="http://schemas.microsoft.com/office/drawing/2014/main" id="{06CEE366-DADC-AA48-8CF9-04E65E5DDB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59" y="-805367"/>
            <a:ext cx="12627517" cy="7991707"/>
          </a:xfrm>
          <a:prstGeom prst="rect">
            <a:avLst/>
          </a:prstGeom>
          <a:ln>
            <a:noFill/>
          </a:ln>
          <a:effectLst>
            <a:softEdge rad="112500"/>
          </a:effectLst>
        </p:spPr>
      </p:pic>
      <p:pic>
        <p:nvPicPr>
          <p:cNvPr id="8" name="Рисунок 8">
            <a:extLst>
              <a:ext uri="{FF2B5EF4-FFF2-40B4-BE49-F238E27FC236}">
                <a16:creationId xmlns:a16="http://schemas.microsoft.com/office/drawing/2014/main" id="{39574664-4F3E-E706-9E3B-72E32AE15E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2107" y="2091378"/>
            <a:ext cx="4127784" cy="4310423"/>
          </a:xfrm>
          <a:prstGeom prst="ellipse">
            <a:avLst/>
          </a:prstGeom>
          <a:ln>
            <a:noFill/>
          </a:ln>
          <a:effectLst>
            <a:softEdge rad="112500"/>
          </a:effectLst>
        </p:spPr>
      </p:pic>
      <p:sp>
        <p:nvSpPr>
          <p:cNvPr id="6" name="Заголовок 1">
            <a:extLst>
              <a:ext uri="{FF2B5EF4-FFF2-40B4-BE49-F238E27FC236}">
                <a16:creationId xmlns:a16="http://schemas.microsoft.com/office/drawing/2014/main" id="{CD0951DC-8F69-A588-478B-459D0953214D}"/>
              </a:ext>
            </a:extLst>
          </p:cNvPr>
          <p:cNvSpPr>
            <a:spLocks noGrp="1"/>
          </p:cNvSpPr>
          <p:nvPr>
            <p:ph idx="1"/>
          </p:nvPr>
        </p:nvSpPr>
        <p:spPr>
          <a:xfrm>
            <a:off x="0" y="-600311"/>
            <a:ext cx="9352776" cy="36266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uk-UA" sz="2600" dirty="0">
                <a:solidFill>
                  <a:srgbClr val="FFFF00"/>
                </a:solidFill>
                <a:highlight>
                  <a:srgbClr val="808000"/>
                </a:highlight>
                <a:latin typeface="Times New Roman" panose="02020603050405020304" pitchFamily="18" charset="0"/>
                <a:cs typeface="Times New Roman" panose="02020603050405020304" pitchFamily="18" charset="0"/>
              </a:rPr>
              <a:t>Навесні до відростання з метою зменшення зимового запасу та інфекційних джерел шкідників і хвороб (кліщі, довгоносики, пильщики, борошниста роса, плямистості листя) проводять згрібання і спалювання рослинних  решток, розпушування ґрунту в міжряддях, внесення добрив. Крім того, доцільним є обприскування рослин 1% бордоською рідиною.</a:t>
            </a:r>
          </a:p>
        </p:txBody>
      </p:sp>
    </p:spTree>
    <p:extLst>
      <p:ext uri="{BB962C8B-B14F-4D97-AF65-F5344CB8AC3E}">
        <p14:creationId xmlns:p14="http://schemas.microsoft.com/office/powerpoint/2010/main" val="3981818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5">
            <a:extLst>
              <a:ext uri="{FF2B5EF4-FFF2-40B4-BE49-F238E27FC236}">
                <a16:creationId xmlns:a16="http://schemas.microsoft.com/office/drawing/2014/main" id="{1C6F7181-F604-6896-4270-B826B6113D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821" y="-990144"/>
            <a:ext cx="13305642" cy="8838288"/>
          </a:xfrm>
          <a:prstGeom prst="rect">
            <a:avLst/>
          </a:prstGeom>
          <a:ln>
            <a:noFill/>
          </a:ln>
          <a:effectLst>
            <a:softEdge rad="112500"/>
          </a:effectLst>
        </p:spPr>
      </p:pic>
      <p:sp>
        <p:nvSpPr>
          <p:cNvPr id="2" name="Заголовок 1">
            <a:extLst>
              <a:ext uri="{FF2B5EF4-FFF2-40B4-BE49-F238E27FC236}">
                <a16:creationId xmlns:a16="http://schemas.microsoft.com/office/drawing/2014/main" id="{193B2FEE-0809-1736-821F-4C55B22FA761}"/>
              </a:ext>
            </a:extLst>
          </p:cNvPr>
          <p:cNvSpPr>
            <a:spLocks noGrp="1"/>
          </p:cNvSpPr>
          <p:nvPr>
            <p:ph type="title"/>
          </p:nvPr>
        </p:nvSpPr>
        <p:spPr/>
        <p:txBody>
          <a:bodyPr>
            <a:normAutofit/>
          </a:bodyPr>
          <a:lstStyle/>
          <a:p>
            <a:r>
              <a:rPr lang="uk-UA" sz="5400" b="1" u="sng" dirty="0">
                <a:solidFill>
                  <a:srgbClr val="FFFF00"/>
                </a:solidFill>
                <a:highlight>
                  <a:srgbClr val="008000"/>
                </a:highlight>
                <a:latin typeface="Times New Roman" panose="02020603050405020304" pitchFamily="18" charset="0"/>
                <a:cs typeface="Times New Roman" panose="02020603050405020304" pitchFamily="18" charset="0"/>
              </a:rPr>
              <a:t>Зміст</a:t>
            </a:r>
          </a:p>
        </p:txBody>
      </p:sp>
      <p:sp>
        <p:nvSpPr>
          <p:cNvPr id="3" name="Місце для вмісту 2">
            <a:extLst>
              <a:ext uri="{FF2B5EF4-FFF2-40B4-BE49-F238E27FC236}">
                <a16:creationId xmlns:a16="http://schemas.microsoft.com/office/drawing/2014/main" id="{6476FFD3-5741-050C-F9FD-85EEB45B6C4F}"/>
              </a:ext>
            </a:extLst>
          </p:cNvPr>
          <p:cNvSpPr>
            <a:spLocks noGrp="1"/>
          </p:cNvSpPr>
          <p:nvPr>
            <p:ph idx="1"/>
          </p:nvPr>
        </p:nvSpPr>
        <p:spPr>
          <a:xfrm>
            <a:off x="497469" y="2141537"/>
            <a:ext cx="10515600" cy="4351338"/>
          </a:xfrm>
        </p:spPr>
        <p:txBody>
          <a:bodyPr>
            <a:normAutofit/>
          </a:bodyPr>
          <a:lstStyle/>
          <a:p>
            <a:pPr marL="514350" indent="-514350">
              <a:buFont typeface="+mj-lt"/>
              <a:buAutoNum type="arabicPeriod"/>
            </a:pPr>
            <a:r>
              <a:rPr lang="uk-UA" sz="3400" b="1" dirty="0">
                <a:solidFill>
                  <a:srgbClr val="FFFF00"/>
                </a:solidFill>
                <a:highlight>
                  <a:srgbClr val="808000"/>
                </a:highlight>
                <a:latin typeface="Times New Roman" panose="02020603050405020304" pitchFamily="18" charset="0"/>
                <a:cs typeface="Times New Roman" panose="02020603050405020304" pitchFamily="18" charset="0"/>
              </a:rPr>
              <a:t>Найпоширеніші шкідники суниці та заходи захисту.</a:t>
            </a:r>
          </a:p>
          <a:p>
            <a:pPr marL="514350" indent="-514350">
              <a:buFont typeface="+mj-lt"/>
              <a:buAutoNum type="arabicPeriod"/>
            </a:pPr>
            <a:r>
              <a:rPr lang="uk-UA" sz="3400" b="1" dirty="0">
                <a:solidFill>
                  <a:srgbClr val="FFFF00"/>
                </a:solidFill>
                <a:highlight>
                  <a:srgbClr val="808000"/>
                </a:highlight>
                <a:latin typeface="Times New Roman" panose="02020603050405020304" pitchFamily="18" charset="0"/>
                <a:cs typeface="Times New Roman" panose="02020603050405020304" pitchFamily="18" charset="0"/>
              </a:rPr>
              <a:t>Найпоширеніші хвороби суниці та заходи захисту.</a:t>
            </a:r>
          </a:p>
          <a:p>
            <a:pPr marL="514350" indent="-514350">
              <a:buFont typeface="+mj-lt"/>
              <a:buAutoNum type="arabicPeriod"/>
            </a:pPr>
            <a:r>
              <a:rPr lang="uk-UA" sz="3400" b="1" dirty="0" smtClean="0">
                <a:solidFill>
                  <a:srgbClr val="FFFF00"/>
                </a:solidFill>
                <a:highlight>
                  <a:srgbClr val="808000"/>
                </a:highlight>
                <a:latin typeface="Times New Roman" panose="02020603050405020304" pitchFamily="18" charset="0"/>
                <a:cs typeface="Times New Roman" panose="02020603050405020304" pitchFamily="18" charset="0"/>
              </a:rPr>
              <a:t>Контроль </a:t>
            </a:r>
            <a:r>
              <a:rPr lang="uk-UA" sz="3400" b="1" dirty="0" err="1" smtClean="0">
                <a:solidFill>
                  <a:srgbClr val="FFFF00"/>
                </a:solidFill>
                <a:highlight>
                  <a:srgbClr val="808000"/>
                </a:highlight>
                <a:latin typeface="Times New Roman" panose="02020603050405020304" pitchFamily="18" charset="0"/>
                <a:cs typeface="Times New Roman" panose="02020603050405020304" pitchFamily="18" charset="0"/>
              </a:rPr>
              <a:t>здоровʼя</a:t>
            </a:r>
            <a:r>
              <a:rPr lang="uk-UA" sz="3400" b="1" dirty="0" smtClean="0">
                <a:solidFill>
                  <a:srgbClr val="FFFF00"/>
                </a:solidFill>
                <a:highlight>
                  <a:srgbClr val="808000"/>
                </a:highlight>
                <a:latin typeface="Times New Roman" panose="02020603050405020304" pitchFamily="18" charset="0"/>
                <a:cs typeface="Times New Roman" panose="02020603050405020304" pitchFamily="18" charset="0"/>
              </a:rPr>
              <a:t> суниці</a:t>
            </a:r>
            <a:r>
              <a:rPr lang="uk-UA" sz="3400" b="1" dirty="0">
                <a:solidFill>
                  <a:srgbClr val="FFFF00"/>
                </a:solidFill>
                <a:highlight>
                  <a:srgbClr val="808000"/>
                </a:highligh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03007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3">
            <a:extLst>
              <a:ext uri="{FF2B5EF4-FFF2-40B4-BE49-F238E27FC236}">
                <a16:creationId xmlns:a16="http://schemas.microsoft.com/office/drawing/2014/main" id="{8AD7A341-CCDA-EEC8-9941-86A96BE85F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248" y="-852541"/>
            <a:ext cx="12898502" cy="8563081"/>
          </a:xfrm>
          <a:prstGeom prst="rect">
            <a:avLst/>
          </a:prstGeom>
        </p:spPr>
      </p:pic>
      <p:sp>
        <p:nvSpPr>
          <p:cNvPr id="5" name="Заголовок 1">
            <a:extLst>
              <a:ext uri="{FF2B5EF4-FFF2-40B4-BE49-F238E27FC236}">
                <a16:creationId xmlns:a16="http://schemas.microsoft.com/office/drawing/2014/main" id="{FFBADF61-C365-D76D-4E1E-C8FD22CF31C5}"/>
              </a:ext>
            </a:extLst>
          </p:cNvPr>
          <p:cNvSpPr>
            <a:spLocks noGrp="1"/>
          </p:cNvSpPr>
          <p:nvPr>
            <p:ph idx="1"/>
          </p:nvPr>
        </p:nvSpPr>
        <p:spPr>
          <a:xfrm>
            <a:off x="404542" y="524649"/>
            <a:ext cx="10515600" cy="4351338"/>
          </a:xfrm>
        </p:spPr>
        <p:txBody>
          <a:bodyPr/>
          <a:lstStyle/>
          <a:p>
            <a:r>
              <a:rPr lang="uk-UA" dirty="0">
                <a:solidFill>
                  <a:srgbClr val="FFFF00"/>
                </a:solidFill>
                <a:highlight>
                  <a:srgbClr val="008000"/>
                </a:highlight>
                <a:latin typeface="Times New Roman" panose="02020603050405020304" pitchFamily="18" charset="0"/>
                <a:cs typeface="Times New Roman" panose="02020603050405020304" pitchFamily="18" charset="0"/>
              </a:rPr>
              <a:t>Перед цвітінням для запобігання ураження рослин борошнистою росою, сірою гниллю, плямистостями (біла і бура) листя проводять обприскування одним із фунгіцидів: Байлетон, 25% з.п. (0,24 кг/га), Світч, 62,5% в.г. (0,75 кг/га), Тельдор, 50% в.г. (0,81 кг/га), Топаз, 10% к.е. (0,3-0,5 л/га), Хорус, 75% в.г. (0,4 кг/га), Альєт, 80% з.п. (маточники – 4,0 кг/га).</a:t>
            </a:r>
          </a:p>
        </p:txBody>
      </p:sp>
      <p:pic>
        <p:nvPicPr>
          <p:cNvPr id="6" name="Рисунок 6">
            <a:extLst>
              <a:ext uri="{FF2B5EF4-FFF2-40B4-BE49-F238E27FC236}">
                <a16:creationId xmlns:a16="http://schemas.microsoft.com/office/drawing/2014/main" id="{4A773A79-BB79-1F88-FF57-47B9DDEB56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542" y="3072515"/>
            <a:ext cx="2103120" cy="2848313"/>
          </a:xfrm>
          <a:prstGeom prst="rect">
            <a:avLst/>
          </a:prstGeom>
        </p:spPr>
      </p:pic>
      <p:pic>
        <p:nvPicPr>
          <p:cNvPr id="8" name="Рисунок 8">
            <a:extLst>
              <a:ext uri="{FF2B5EF4-FFF2-40B4-BE49-F238E27FC236}">
                <a16:creationId xmlns:a16="http://schemas.microsoft.com/office/drawing/2014/main" id="{E1D513D0-76BC-A403-55A9-7283BC37D521}"/>
              </a:ext>
            </a:extLst>
          </p:cNvPr>
          <p:cNvPicPr>
            <a:picLocks noChangeAspect="1"/>
          </p:cNvPicPr>
          <p:nvPr/>
        </p:nvPicPr>
        <p:blipFill rotWithShape="1">
          <a:blip r:embed="rId4">
            <a:extLst>
              <a:ext uri="{28A0092B-C50C-407E-A947-70E740481C1C}">
                <a14:useLocalDpi xmlns:a14="http://schemas.microsoft.com/office/drawing/2010/main" val="0"/>
              </a:ext>
            </a:extLst>
          </a:blip>
          <a:srcRect l="26717" t="1" r="19758" b="1837"/>
          <a:stretch/>
        </p:blipFill>
        <p:spPr>
          <a:xfrm>
            <a:off x="2473385" y="3072515"/>
            <a:ext cx="1536079" cy="2848313"/>
          </a:xfrm>
          <a:prstGeom prst="rect">
            <a:avLst/>
          </a:prstGeom>
        </p:spPr>
      </p:pic>
      <p:pic>
        <p:nvPicPr>
          <p:cNvPr id="9" name="Рисунок 9">
            <a:extLst>
              <a:ext uri="{FF2B5EF4-FFF2-40B4-BE49-F238E27FC236}">
                <a16:creationId xmlns:a16="http://schemas.microsoft.com/office/drawing/2014/main" id="{E624CA82-912C-C321-BA63-5E9540C6C2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2255" y="3072515"/>
            <a:ext cx="1368313" cy="2848313"/>
          </a:xfrm>
          <a:prstGeom prst="rect">
            <a:avLst/>
          </a:prstGeom>
        </p:spPr>
      </p:pic>
      <p:pic>
        <p:nvPicPr>
          <p:cNvPr id="10" name="Рисунок 10">
            <a:extLst>
              <a:ext uri="{FF2B5EF4-FFF2-40B4-BE49-F238E27FC236}">
                <a16:creationId xmlns:a16="http://schemas.microsoft.com/office/drawing/2014/main" id="{1D0A23D6-C92C-1ADB-D121-DD3DB3A3CF84}"/>
              </a:ext>
            </a:extLst>
          </p:cNvPr>
          <p:cNvPicPr>
            <a:picLocks noChangeAspect="1"/>
          </p:cNvPicPr>
          <p:nvPr/>
        </p:nvPicPr>
        <p:blipFill rotWithShape="1">
          <a:blip r:embed="rId6">
            <a:extLst>
              <a:ext uri="{28A0092B-C50C-407E-A947-70E740481C1C}">
                <a14:useLocalDpi xmlns:a14="http://schemas.microsoft.com/office/drawing/2010/main" val="0"/>
              </a:ext>
            </a:extLst>
          </a:blip>
          <a:srcRect l="28084" r="23294" b="1982"/>
          <a:stretch/>
        </p:blipFill>
        <p:spPr>
          <a:xfrm>
            <a:off x="5374589" y="3072515"/>
            <a:ext cx="1420829" cy="2862602"/>
          </a:xfrm>
          <a:prstGeom prst="rect">
            <a:avLst/>
          </a:prstGeom>
        </p:spPr>
      </p:pic>
      <p:pic>
        <p:nvPicPr>
          <p:cNvPr id="11" name="Рисунок 11">
            <a:extLst>
              <a:ext uri="{FF2B5EF4-FFF2-40B4-BE49-F238E27FC236}">
                <a16:creationId xmlns:a16="http://schemas.microsoft.com/office/drawing/2014/main" id="{F98C4DAF-72AA-8296-72D2-A9157356C7BC}"/>
              </a:ext>
            </a:extLst>
          </p:cNvPr>
          <p:cNvPicPr>
            <a:picLocks noChangeAspect="1"/>
          </p:cNvPicPr>
          <p:nvPr/>
        </p:nvPicPr>
        <p:blipFill rotWithShape="1">
          <a:blip r:embed="rId7">
            <a:extLst>
              <a:ext uri="{28A0092B-C50C-407E-A947-70E740481C1C}">
                <a14:useLocalDpi xmlns:a14="http://schemas.microsoft.com/office/drawing/2010/main" val="0"/>
              </a:ext>
            </a:extLst>
          </a:blip>
          <a:srcRect r="7205"/>
          <a:stretch/>
        </p:blipFill>
        <p:spPr>
          <a:xfrm>
            <a:off x="6795418" y="3072514"/>
            <a:ext cx="2103120" cy="2848313"/>
          </a:xfrm>
          <a:prstGeom prst="rect">
            <a:avLst/>
          </a:prstGeom>
        </p:spPr>
      </p:pic>
      <p:pic>
        <p:nvPicPr>
          <p:cNvPr id="12" name="Рисунок 12">
            <a:extLst>
              <a:ext uri="{FF2B5EF4-FFF2-40B4-BE49-F238E27FC236}">
                <a16:creationId xmlns:a16="http://schemas.microsoft.com/office/drawing/2014/main" id="{4180AE3A-0764-7B76-F052-43EBA7842D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44989" y="3072514"/>
            <a:ext cx="2274604" cy="2848313"/>
          </a:xfrm>
          <a:prstGeom prst="rect">
            <a:avLst/>
          </a:prstGeom>
        </p:spPr>
      </p:pic>
    </p:spTree>
    <p:extLst>
      <p:ext uri="{BB962C8B-B14F-4D97-AF65-F5344CB8AC3E}">
        <p14:creationId xmlns:p14="http://schemas.microsoft.com/office/powerpoint/2010/main" val="288532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ppt_y</p:attrName>
                                        </p:attrNameLst>
                                      </p:cBhvr>
                                      <p:tavLst>
                                        <p:tav tm="0">
                                          <p:val>
                                            <p:strVal val="#ppt_y+#ppt_h*1.125000"/>
                                          </p:val>
                                        </p:tav>
                                        <p:tav tm="100000">
                                          <p:val>
                                            <p:strVal val="#ppt_y"/>
                                          </p:val>
                                        </p:tav>
                                      </p:tavLst>
                                    </p:anim>
                                    <p:animEffect transition="in" filter="wipe(up)">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p:tgtEl>
                                          <p:spTgt spid="9"/>
                                        </p:tgtEl>
                                        <p:attrNameLst>
                                          <p:attrName>ppt_y</p:attrName>
                                        </p:attrNameLst>
                                      </p:cBhvr>
                                      <p:tavLst>
                                        <p:tav tm="0">
                                          <p:val>
                                            <p:strVal val="#ppt_y+#ppt_h*1.125000"/>
                                          </p:val>
                                        </p:tav>
                                        <p:tav tm="100000">
                                          <p:val>
                                            <p:strVal val="#ppt_y"/>
                                          </p:val>
                                        </p:tav>
                                      </p:tavLst>
                                    </p:anim>
                                    <p:animEffect transition="in" filter="wipe(up)">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p:tgtEl>
                                          <p:spTgt spid="10"/>
                                        </p:tgtEl>
                                        <p:attrNameLst>
                                          <p:attrName>ppt_y</p:attrName>
                                        </p:attrNameLst>
                                      </p:cBhvr>
                                      <p:tavLst>
                                        <p:tav tm="0">
                                          <p:val>
                                            <p:strVal val="#ppt_y+#ppt_h*1.125000"/>
                                          </p:val>
                                        </p:tav>
                                        <p:tav tm="100000">
                                          <p:val>
                                            <p:strVal val="#ppt_y"/>
                                          </p:val>
                                        </p:tav>
                                      </p:tavLst>
                                    </p:anim>
                                    <p:animEffect transition="in" filter="wipe(up)">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p:tgtEl>
                                          <p:spTgt spid="11"/>
                                        </p:tgtEl>
                                        <p:attrNameLst>
                                          <p:attrName>ppt_y</p:attrName>
                                        </p:attrNameLst>
                                      </p:cBhvr>
                                      <p:tavLst>
                                        <p:tav tm="0">
                                          <p:val>
                                            <p:strVal val="#ppt_y+#ppt_h*1.125000"/>
                                          </p:val>
                                        </p:tav>
                                        <p:tav tm="100000">
                                          <p:val>
                                            <p:strVal val="#ppt_y"/>
                                          </p:val>
                                        </p:tav>
                                      </p:tavLst>
                                    </p:anim>
                                    <p:animEffect transition="in" filter="wipe(up)">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p:tgtEl>
                                          <p:spTgt spid="12"/>
                                        </p:tgtEl>
                                        <p:attrNameLst>
                                          <p:attrName>ppt_y</p:attrName>
                                        </p:attrNameLst>
                                      </p:cBhvr>
                                      <p:tavLst>
                                        <p:tav tm="0">
                                          <p:val>
                                            <p:strVal val="#ppt_y+#ppt_h*1.125000"/>
                                          </p:val>
                                        </p:tav>
                                        <p:tav tm="100000">
                                          <p:val>
                                            <p:strVal val="#ppt_y"/>
                                          </p:val>
                                        </p:tav>
                                      </p:tavLst>
                                    </p:anim>
                                    <p:animEffect transition="in" filter="wipe(up)">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7">
            <a:extLst>
              <a:ext uri="{FF2B5EF4-FFF2-40B4-BE49-F238E27FC236}">
                <a16:creationId xmlns:a16="http://schemas.microsoft.com/office/drawing/2014/main" id="{73A628F2-3C75-97C0-8997-071688B2F6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484" y="-142488"/>
            <a:ext cx="12419484" cy="8237286"/>
          </a:xfrm>
          <a:prstGeom prst="rect">
            <a:avLst/>
          </a:prstGeom>
        </p:spPr>
      </p:pic>
      <p:sp>
        <p:nvSpPr>
          <p:cNvPr id="3" name="Місце для вмісту 2">
            <a:extLst>
              <a:ext uri="{FF2B5EF4-FFF2-40B4-BE49-F238E27FC236}">
                <a16:creationId xmlns:a16="http://schemas.microsoft.com/office/drawing/2014/main" id="{F88B2438-69AF-25B5-17CD-56DC7FF967CB}"/>
              </a:ext>
            </a:extLst>
          </p:cNvPr>
          <p:cNvSpPr>
            <a:spLocks noGrp="1"/>
          </p:cNvSpPr>
          <p:nvPr>
            <p:ph idx="1"/>
          </p:nvPr>
        </p:nvSpPr>
        <p:spPr>
          <a:xfrm>
            <a:off x="590395" y="307820"/>
            <a:ext cx="10515600" cy="2572912"/>
          </a:xfrm>
        </p:spPr>
        <p:txBody>
          <a:bodyPr/>
          <a:lstStyle/>
          <a:p>
            <a:r>
              <a:rPr lang="uk-UA" dirty="0">
                <a:solidFill>
                  <a:srgbClr val="FFFF00"/>
                </a:solidFill>
                <a:highlight>
                  <a:srgbClr val="008000"/>
                </a:highlight>
              </a:rPr>
              <a:t>Проти кліщів, пильщиків, попелиць, довгоносиків та інших шкідників проводять обприскування інсектицидом Актеллік, 50% к.е (0,6 л/га). На маточниках можна також використовувати інсектицид Карате, 5% к.е. (0,5 л/га) та акарицид Аполо, 50% к.с. (0,3-0,4 л/га).</a:t>
            </a:r>
          </a:p>
        </p:txBody>
      </p:sp>
      <p:pic>
        <p:nvPicPr>
          <p:cNvPr id="4" name="Рисунок 4">
            <a:extLst>
              <a:ext uri="{FF2B5EF4-FFF2-40B4-BE49-F238E27FC236}">
                <a16:creationId xmlns:a16="http://schemas.microsoft.com/office/drawing/2014/main" id="{60936F1A-7CB1-2881-736A-C14D73369C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005" y="2631296"/>
            <a:ext cx="2228385" cy="3918884"/>
          </a:xfrm>
          <a:prstGeom prst="rect">
            <a:avLst/>
          </a:prstGeom>
        </p:spPr>
      </p:pic>
      <p:pic>
        <p:nvPicPr>
          <p:cNvPr id="5" name="Рисунок 5">
            <a:extLst>
              <a:ext uri="{FF2B5EF4-FFF2-40B4-BE49-F238E27FC236}">
                <a16:creationId xmlns:a16="http://schemas.microsoft.com/office/drawing/2014/main" id="{A1214C35-60B6-9665-3DBE-0B920A8866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4390" y="2631296"/>
            <a:ext cx="3181532" cy="3918884"/>
          </a:xfrm>
          <a:prstGeom prst="rect">
            <a:avLst/>
          </a:prstGeom>
        </p:spPr>
      </p:pic>
      <p:pic>
        <p:nvPicPr>
          <p:cNvPr id="6" name="Рисунок 6">
            <a:extLst>
              <a:ext uri="{FF2B5EF4-FFF2-40B4-BE49-F238E27FC236}">
                <a16:creationId xmlns:a16="http://schemas.microsoft.com/office/drawing/2014/main" id="{C0443886-95EB-2465-B8AB-19A7F5BBF7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5922" y="2631295"/>
            <a:ext cx="3374319" cy="3918885"/>
          </a:xfrm>
          <a:prstGeom prst="rect">
            <a:avLst/>
          </a:prstGeom>
        </p:spPr>
      </p:pic>
    </p:spTree>
    <p:extLst>
      <p:ext uri="{BB962C8B-B14F-4D97-AF65-F5344CB8AC3E}">
        <p14:creationId xmlns:p14="http://schemas.microsoft.com/office/powerpoint/2010/main" val="217426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7">
            <a:extLst>
              <a:ext uri="{FF2B5EF4-FFF2-40B4-BE49-F238E27FC236}">
                <a16:creationId xmlns:a16="http://schemas.microsoft.com/office/drawing/2014/main" id="{BEFE7A4F-F46A-0B48-7ADF-172CF42D48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195" y="-465431"/>
            <a:ext cx="12712390" cy="8431557"/>
          </a:xfrm>
          <a:prstGeom prst="rect">
            <a:avLst/>
          </a:prstGeom>
          <a:ln>
            <a:noFill/>
          </a:ln>
          <a:effectLst>
            <a:softEdge rad="112500"/>
          </a:effectLst>
        </p:spPr>
      </p:pic>
      <p:sp>
        <p:nvSpPr>
          <p:cNvPr id="8" name="Заголовок 1">
            <a:extLst>
              <a:ext uri="{FF2B5EF4-FFF2-40B4-BE49-F238E27FC236}">
                <a16:creationId xmlns:a16="http://schemas.microsoft.com/office/drawing/2014/main" id="{4F5E5B18-F40C-9A5C-95FD-1BDEEBB2DC29}"/>
              </a:ext>
            </a:extLst>
          </p:cNvPr>
          <p:cNvSpPr>
            <a:spLocks noGrp="1"/>
          </p:cNvSpPr>
          <p:nvPr>
            <p:ph idx="1"/>
          </p:nvPr>
        </p:nvSpPr>
        <p:spPr>
          <a:xfrm>
            <a:off x="838200" y="1574678"/>
            <a:ext cx="10515600" cy="4351338"/>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b="1" dirty="0">
                <a:highlight>
                  <a:srgbClr val="808000"/>
                </a:highlight>
              </a:rPr>
              <a:t>Після збирання врожаю для зменшення ураженості хворобами та чисельності шкідників проводять повторні обприскування вказаними вище фунгіцидами, інсектицидами та акарицидами.</a:t>
            </a:r>
          </a:p>
          <a:p>
            <a:r>
              <a:rPr lang="uk-UA" b="1" dirty="0">
                <a:highlight>
                  <a:srgbClr val="808000"/>
                </a:highlight>
              </a:rPr>
              <a:t>Також пісьля збору полуниці потрібно продовжувати догляд, бо полуниця продовжує рости. Потрібен:</a:t>
            </a:r>
          </a:p>
          <a:p>
            <a:pPr marL="514350" indent="-514350">
              <a:buFont typeface="+mj-lt"/>
              <a:buAutoNum type="arabicPeriod"/>
            </a:pPr>
            <a:r>
              <a:rPr lang="uk-UA" b="1" dirty="0">
                <a:highlight>
                  <a:srgbClr val="808000"/>
                </a:highlight>
              </a:rPr>
              <a:t>Полив</a:t>
            </a:r>
          </a:p>
          <a:p>
            <a:pPr marL="514350" indent="-514350">
              <a:buFont typeface="+mj-lt"/>
              <a:buAutoNum type="arabicPeriod"/>
            </a:pPr>
            <a:r>
              <a:rPr lang="uk-UA" b="1" dirty="0">
                <a:highlight>
                  <a:srgbClr val="808000"/>
                </a:highlight>
              </a:rPr>
              <a:t>Прополювання</a:t>
            </a:r>
          </a:p>
          <a:p>
            <a:pPr marL="514350" indent="-514350">
              <a:buFont typeface="+mj-lt"/>
              <a:buAutoNum type="arabicPeriod"/>
            </a:pPr>
            <a:r>
              <a:rPr lang="uk-UA" b="1" dirty="0">
                <a:highlight>
                  <a:srgbClr val="808000"/>
                </a:highlight>
              </a:rPr>
              <a:t>Підживлення</a:t>
            </a:r>
          </a:p>
          <a:p>
            <a:pPr marL="514350" indent="-514350">
              <a:buFont typeface="+mj-lt"/>
              <a:buAutoNum type="arabicPeriod"/>
            </a:pPr>
            <a:r>
              <a:rPr lang="uk-UA" b="1" dirty="0">
                <a:highlight>
                  <a:srgbClr val="808000"/>
                </a:highlight>
              </a:rPr>
              <a:t>Обробка від шкідників і хвороб</a:t>
            </a:r>
          </a:p>
          <a:p>
            <a:pPr marL="514350" indent="-514350">
              <a:buFont typeface="+mj-lt"/>
              <a:buAutoNum type="arabicPeriod"/>
            </a:pPr>
            <a:r>
              <a:rPr lang="uk-UA" b="1" dirty="0">
                <a:highlight>
                  <a:srgbClr val="808000"/>
                </a:highlight>
              </a:rPr>
              <a:t>Обрізка </a:t>
            </a:r>
          </a:p>
          <a:p>
            <a:pPr marL="514350" indent="-514350">
              <a:buFont typeface="+mj-lt"/>
              <a:buAutoNum type="arabicPeriod"/>
            </a:pPr>
            <a:endParaRPr lang="uk-UA" b="1" dirty="0">
              <a:highlight>
                <a:srgbClr val="808000"/>
              </a:highlight>
            </a:endParaRPr>
          </a:p>
        </p:txBody>
      </p:sp>
    </p:spTree>
    <p:extLst>
      <p:ext uri="{BB962C8B-B14F-4D97-AF65-F5344CB8AC3E}">
        <p14:creationId xmlns:p14="http://schemas.microsoft.com/office/powerpoint/2010/main" val="1604599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additive="base">
                                        <p:cTn id="3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xEl>
                                              <p:pRg st="6" end="6"/>
                                            </p:txEl>
                                          </p:spTgt>
                                        </p:tgtEl>
                                        <p:attrNameLst>
                                          <p:attrName>style.visibility</p:attrName>
                                        </p:attrNameLst>
                                      </p:cBhvr>
                                      <p:to>
                                        <p:strVal val="visible"/>
                                      </p:to>
                                    </p:set>
                                    <p:anim calcmode="lin" valueType="num">
                                      <p:cBhvr additive="base">
                                        <p:cTn id="43"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a:extLst>
              <a:ext uri="{FF2B5EF4-FFF2-40B4-BE49-F238E27FC236}">
                <a16:creationId xmlns:a16="http://schemas.microsoft.com/office/drawing/2014/main" id="{365612FD-20A3-4A42-23A7-B92A2E390E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171" y="-365299"/>
            <a:ext cx="12506342" cy="8307353"/>
          </a:xfrm>
          <a:prstGeom prst="rect">
            <a:avLst/>
          </a:prstGeom>
        </p:spPr>
      </p:pic>
      <p:sp>
        <p:nvSpPr>
          <p:cNvPr id="3" name="Місце для вмісту 2">
            <a:extLst>
              <a:ext uri="{FF2B5EF4-FFF2-40B4-BE49-F238E27FC236}">
                <a16:creationId xmlns:a16="http://schemas.microsoft.com/office/drawing/2014/main" id="{C6B27665-C1B8-77A7-62FD-7BB0380BD939}"/>
              </a:ext>
            </a:extLst>
          </p:cNvPr>
          <p:cNvSpPr>
            <a:spLocks noGrp="1"/>
          </p:cNvSpPr>
          <p:nvPr>
            <p:ph idx="1"/>
          </p:nvPr>
        </p:nvSpPr>
        <p:spPr>
          <a:xfrm>
            <a:off x="342590" y="247804"/>
            <a:ext cx="6069361" cy="6102195"/>
          </a:xfrm>
        </p:spPr>
        <p:txBody>
          <a:bodyPr>
            <a:noAutofit/>
          </a:bodyPr>
          <a:lstStyle/>
          <a:p>
            <a:pPr fontAlgn="base"/>
            <a:r>
              <a:rPr lang="uk-UA" sz="2200" b="0" i="0" u="none" strike="noStrike" dirty="0">
                <a:solidFill>
                  <a:schemeClr val="tx1">
                    <a:lumMod val="90000"/>
                    <a:lumOff val="10000"/>
                  </a:schemeClr>
                </a:solidFill>
                <a:effectLst/>
                <a:highlight>
                  <a:srgbClr val="808000"/>
                </a:highlight>
                <a:latin typeface="Times New Roman" panose="02020603050405020304" pitchFamily="18" charset="0"/>
                <a:cs typeface="Times New Roman" panose="02020603050405020304" pitchFamily="18" charset="0"/>
              </a:rPr>
              <a:t>Якщо після збору ягід ви помітили червонувате й поцятковане листя полуниці,  – це прояв хвороб білої й бурої плямистості. Від цих хвороб і «головного» шкідника полуниці, суничного кліща, можна починати обробку у вересні, після збору врожаю. Рекомендую комбінацію препаратів </a:t>
            </a:r>
            <a:r>
              <a:rPr lang="uk-UA" sz="2200" b="1" i="0" u="none" strike="noStrike" dirty="0">
                <a:solidFill>
                  <a:schemeClr val="tx1">
                    <a:lumMod val="90000"/>
                    <a:lumOff val="10000"/>
                  </a:schemeClr>
                </a:solidFill>
                <a:effectLst/>
                <a:highlight>
                  <a:srgbClr val="808000"/>
                </a:highlight>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Антикліщ Про</a:t>
            </a:r>
            <a:r>
              <a:rPr lang="uk-UA" sz="2200" b="0" i="0" u="none" strike="noStrike" dirty="0">
                <a:solidFill>
                  <a:schemeClr val="tx1">
                    <a:lumMod val="90000"/>
                    <a:lumOff val="10000"/>
                  </a:schemeClr>
                </a:solidFill>
                <a:effectLst/>
                <a:highlight>
                  <a:srgbClr val="808000"/>
                </a:highlight>
                <a:latin typeface="Times New Roman" panose="02020603050405020304" pitchFamily="18" charset="0"/>
                <a:cs typeface="Times New Roman" panose="02020603050405020304" pitchFamily="18" charset="0"/>
              </a:rPr>
              <a:t> 8–10 мл + </a:t>
            </a:r>
            <a:r>
              <a:rPr lang="uk-UA" sz="2200" b="1" i="0" u="none" strike="noStrike" dirty="0">
                <a:solidFill>
                  <a:schemeClr val="tx1">
                    <a:lumMod val="90000"/>
                    <a:lumOff val="10000"/>
                  </a:schemeClr>
                </a:solidFill>
                <a:effectLst/>
                <a:highlight>
                  <a:srgbClr val="808000"/>
                </a:highlight>
                <a:latin typeface="Times New Roman" panose="02020603050405020304" pitchFamily="18" charset="0"/>
                <a:cs typeface="Times New Roman" panose="02020603050405020304" pitchFamily="18" charset="0"/>
                <a:hlinkClick r:id="rId4">
                  <a:extLst>
                    <a:ext uri="{A12FA001-AC4F-418D-AE19-62706E023703}">
                      <ahyp:hlinkClr xmlns="" xmlns:ahyp="http://schemas.microsoft.com/office/drawing/2018/hyperlinkcolor" val="tx"/>
                    </a:ext>
                  </a:extLst>
                </a:hlinkClick>
              </a:rPr>
              <a:t>Страж</a:t>
            </a:r>
            <a:r>
              <a:rPr lang="uk-UA" sz="2200" b="0" i="0" u="none" strike="noStrike" dirty="0">
                <a:solidFill>
                  <a:schemeClr val="tx1">
                    <a:lumMod val="90000"/>
                    <a:lumOff val="10000"/>
                  </a:schemeClr>
                </a:solidFill>
                <a:effectLst/>
                <a:highlight>
                  <a:srgbClr val="808000"/>
                </a:highlight>
                <a:latin typeface="Times New Roman" panose="02020603050405020304" pitchFamily="18" charset="0"/>
                <a:cs typeface="Times New Roman" panose="02020603050405020304" pitchFamily="18" charset="0"/>
              </a:rPr>
              <a:t> 9 мл на 5 л води на 1 сотку. Це також хороший час для знищення пирію або інших злакових бур’янів: обприскати міжряддя препаратом </a:t>
            </a:r>
            <a:r>
              <a:rPr lang="uk-UA" sz="2200" b="1" i="0" u="none" strike="noStrike" dirty="0">
                <a:solidFill>
                  <a:schemeClr val="tx1">
                    <a:lumMod val="90000"/>
                    <a:lumOff val="10000"/>
                  </a:schemeClr>
                </a:solidFill>
                <a:effectLst/>
                <a:highlight>
                  <a:srgbClr val="808000"/>
                </a:highlight>
                <a:latin typeface="Times New Roman" panose="02020603050405020304" pitchFamily="18" charset="0"/>
                <a:cs typeface="Times New Roman" panose="02020603050405020304" pitchFamily="18" charset="0"/>
                <a:hlinkClick r:id="rId5">
                  <a:extLst>
                    <a:ext uri="{A12FA001-AC4F-418D-AE19-62706E023703}">
                      <ahyp:hlinkClr xmlns="" xmlns:ahyp="http://schemas.microsoft.com/office/drawing/2018/hyperlinkcolor" val="tx"/>
                    </a:ext>
                  </a:extLst>
                </a:hlinkClick>
              </a:rPr>
              <a:t>Антипирій</a:t>
            </a:r>
            <a:r>
              <a:rPr lang="uk-UA" sz="2200" b="0" i="0" u="none" strike="noStrike" dirty="0">
                <a:solidFill>
                  <a:schemeClr val="tx1">
                    <a:lumMod val="90000"/>
                    <a:lumOff val="10000"/>
                  </a:schemeClr>
                </a:solidFill>
                <a:effectLst/>
                <a:highlight>
                  <a:srgbClr val="808000"/>
                </a:highlight>
                <a:latin typeface="Times New Roman" panose="02020603050405020304" pitchFamily="18" charset="0"/>
                <a:cs typeface="Times New Roman" panose="02020603050405020304" pitchFamily="18" charset="0"/>
              </a:rPr>
              <a:t> (15–20 мл) на 3–5 л води на 1 сотку.</a:t>
            </a:r>
          </a:p>
          <a:p>
            <a:pPr fontAlgn="base"/>
            <a:r>
              <a:rPr lang="uk-UA" sz="2200" b="0" i="0" u="none" strike="noStrike" dirty="0">
                <a:solidFill>
                  <a:schemeClr val="tx1">
                    <a:lumMod val="90000"/>
                    <a:lumOff val="10000"/>
                  </a:schemeClr>
                </a:solidFill>
                <a:effectLst/>
                <a:highlight>
                  <a:srgbClr val="808000"/>
                </a:highlight>
                <a:latin typeface="Times New Roman" panose="02020603050405020304" pitchFamily="18" charset="0"/>
                <a:cs typeface="Times New Roman" panose="02020603050405020304" pitchFamily="18" charset="0"/>
              </a:rPr>
              <a:t>Якщо ви </a:t>
            </a:r>
            <a:r>
              <a:rPr lang="uk-UA" sz="2200" b="0" i="0" u="none" strike="noStrike" dirty="0">
                <a:solidFill>
                  <a:schemeClr val="tx1">
                    <a:lumMod val="90000"/>
                    <a:lumOff val="10000"/>
                  </a:schemeClr>
                </a:solidFill>
                <a:effectLst/>
                <a:highlight>
                  <a:srgbClr val="808000"/>
                </a:highlight>
                <a:latin typeface="Times New Roman" panose="02020603050405020304" pitchFamily="18" charset="0"/>
                <a:cs typeface="Times New Roman" panose="02020603050405020304" pitchFamily="18" charset="0"/>
                <a:hlinkClick r:id="rId6">
                  <a:extLst>
                    <a:ext uri="{A12FA001-AC4F-418D-AE19-62706E023703}">
                      <ahyp:hlinkClr xmlns="" xmlns:ahyp="http://schemas.microsoft.com/office/drawing/2018/hyperlinkcolor" val="tx"/>
                    </a:ext>
                  </a:extLst>
                </a:hlinkClick>
              </a:rPr>
              <a:t>садите полуницю</a:t>
            </a:r>
            <a:r>
              <a:rPr lang="uk-UA" sz="2200" b="0" i="0" u="none" strike="noStrike" dirty="0">
                <a:solidFill>
                  <a:schemeClr val="tx1">
                    <a:lumMod val="90000"/>
                    <a:lumOff val="10000"/>
                  </a:schemeClr>
                </a:solidFill>
                <a:effectLst/>
                <a:highlight>
                  <a:srgbClr val="808000"/>
                </a:highlight>
                <a:latin typeface="Times New Roman" panose="02020603050405020304" pitchFamily="18" charset="0"/>
                <a:cs typeface="Times New Roman" panose="02020603050405020304" pitchFamily="18" charset="0"/>
              </a:rPr>
              <a:t> в кінці серпня-вересні, закладаючи нові грядки, замочіть корені в суміші препаратів </a:t>
            </a:r>
            <a:r>
              <a:rPr lang="uk-UA" sz="2200" b="1" i="0" u="none" strike="noStrike" dirty="0">
                <a:solidFill>
                  <a:schemeClr val="tx1">
                    <a:lumMod val="90000"/>
                    <a:lumOff val="10000"/>
                  </a:schemeClr>
                </a:solidFill>
                <a:effectLst/>
                <a:highlight>
                  <a:srgbClr val="808000"/>
                </a:highlight>
                <a:latin typeface="Times New Roman" panose="02020603050405020304" pitchFamily="18" charset="0"/>
                <a:cs typeface="Times New Roman" panose="02020603050405020304" pitchFamily="18" charset="0"/>
                <a:hlinkClick r:id="rId7">
                  <a:extLst>
                    <a:ext uri="{A12FA001-AC4F-418D-AE19-62706E023703}">
                      <ahyp:hlinkClr xmlns="" xmlns:ahyp="http://schemas.microsoft.com/office/drawing/2018/hyperlinkcolor" val="tx"/>
                    </a:ext>
                  </a:extLst>
                </a:hlinkClick>
              </a:rPr>
              <a:t>Антихрущ</a:t>
            </a:r>
            <a:r>
              <a:rPr lang="uk-UA" sz="2200" b="0" i="0" u="none" strike="noStrike" dirty="0">
                <a:solidFill>
                  <a:schemeClr val="tx1">
                    <a:lumMod val="90000"/>
                    <a:lumOff val="10000"/>
                  </a:schemeClr>
                </a:solidFill>
                <a:effectLst/>
                <a:highlight>
                  <a:srgbClr val="808000"/>
                </a:highlight>
                <a:latin typeface="Times New Roman" panose="02020603050405020304" pitchFamily="18" charset="0"/>
                <a:cs typeface="Times New Roman" panose="02020603050405020304" pitchFamily="18" charset="0"/>
              </a:rPr>
              <a:t> 20–30 мл та </a:t>
            </a:r>
            <a:r>
              <a:rPr lang="uk-UA" sz="2200" b="1" i="0" u="none" strike="noStrike" dirty="0">
                <a:solidFill>
                  <a:schemeClr val="tx1">
                    <a:lumMod val="90000"/>
                    <a:lumOff val="10000"/>
                  </a:schemeClr>
                </a:solidFill>
                <a:effectLst/>
                <a:highlight>
                  <a:srgbClr val="808000"/>
                </a:highlight>
                <a:latin typeface="Times New Roman" panose="02020603050405020304" pitchFamily="18" charset="0"/>
                <a:cs typeface="Times New Roman" panose="02020603050405020304" pitchFamily="18" charset="0"/>
                <a:hlinkClick r:id="rId8">
                  <a:extLst>
                    <a:ext uri="{A12FA001-AC4F-418D-AE19-62706E023703}">
                      <ahyp:hlinkClr xmlns="" xmlns:ahyp="http://schemas.microsoft.com/office/drawing/2018/hyperlinkcolor" val="tx"/>
                    </a:ext>
                  </a:extLst>
                </a:hlinkClick>
              </a:rPr>
              <a:t>Фундазим</a:t>
            </a:r>
            <a:r>
              <a:rPr lang="uk-UA" sz="2200" b="0" i="0" u="none" strike="noStrike" dirty="0">
                <a:solidFill>
                  <a:schemeClr val="tx1">
                    <a:lumMod val="90000"/>
                    <a:lumOff val="10000"/>
                  </a:schemeClr>
                </a:solidFill>
                <a:effectLst/>
                <a:highlight>
                  <a:srgbClr val="808000"/>
                </a:highlight>
                <a:latin typeface="Times New Roman" panose="02020603050405020304" pitchFamily="18" charset="0"/>
                <a:cs typeface="Times New Roman" panose="02020603050405020304" pitchFamily="18" charset="0"/>
              </a:rPr>
              <a:t> 20 г (або </a:t>
            </a:r>
            <a:r>
              <a:rPr lang="uk-UA" sz="2200" b="1" i="0" u="none" strike="noStrike" dirty="0">
                <a:solidFill>
                  <a:schemeClr val="tx1">
                    <a:lumMod val="90000"/>
                    <a:lumOff val="10000"/>
                  </a:schemeClr>
                </a:solidFill>
                <a:effectLst/>
                <a:highlight>
                  <a:srgbClr val="808000"/>
                </a:highlight>
                <a:latin typeface="Times New Roman" panose="02020603050405020304" pitchFamily="18" charset="0"/>
                <a:cs typeface="Times New Roman" panose="02020603050405020304" pitchFamily="18" charset="0"/>
                <a:hlinkClick r:id="rId9">
                  <a:extLst>
                    <a:ext uri="{A12FA001-AC4F-418D-AE19-62706E023703}">
                      <ahyp:hlinkClr xmlns="" xmlns:ahyp="http://schemas.microsoft.com/office/drawing/2018/hyperlinkcolor" val="tx"/>
                    </a:ext>
                  </a:extLst>
                </a:hlinkClick>
              </a:rPr>
              <a:t>Енергодар</a:t>
            </a:r>
            <a:r>
              <a:rPr lang="uk-UA" sz="2200" b="0" i="0" u="none" strike="noStrike" dirty="0">
                <a:solidFill>
                  <a:schemeClr val="tx1">
                    <a:lumMod val="90000"/>
                    <a:lumOff val="10000"/>
                  </a:schemeClr>
                </a:solidFill>
                <a:effectLst/>
                <a:highlight>
                  <a:srgbClr val="808000"/>
                </a:highlight>
                <a:latin typeface="Times New Roman" panose="02020603050405020304" pitchFamily="18" charset="0"/>
                <a:cs typeface="Times New Roman" panose="02020603050405020304" pitchFamily="18" charset="0"/>
              </a:rPr>
              <a:t> 60 мл), додавши їх до бовтанки з глини, перегною та води (пропорція 1,5:1,6:2). Потримайте корінці 1–2 години. Пізніше можна ще обробити грядки гербіцидом </a:t>
            </a:r>
            <a:r>
              <a:rPr lang="uk-UA" sz="2200" b="1" i="0" u="none" strike="noStrike" dirty="0">
                <a:solidFill>
                  <a:schemeClr val="tx1">
                    <a:lumMod val="90000"/>
                    <a:lumOff val="10000"/>
                  </a:schemeClr>
                </a:solidFill>
                <a:effectLst/>
                <a:highlight>
                  <a:srgbClr val="808000"/>
                </a:highlight>
                <a:latin typeface="Times New Roman" panose="02020603050405020304" pitchFamily="18" charset="0"/>
                <a:cs typeface="Times New Roman" panose="02020603050405020304" pitchFamily="18" charset="0"/>
                <a:hlinkClick r:id="rId10">
                  <a:extLst>
                    <a:ext uri="{A12FA001-AC4F-418D-AE19-62706E023703}">
                      <ahyp:hlinkClr xmlns="" xmlns:ahyp="http://schemas.microsoft.com/office/drawing/2018/hyperlinkcolor" val="tx"/>
                    </a:ext>
                  </a:extLst>
                </a:hlinkClick>
              </a:rPr>
              <a:t>Мастак</a:t>
            </a:r>
            <a:r>
              <a:rPr lang="uk-UA" sz="2200" b="0" i="0" u="none" strike="noStrike" dirty="0">
                <a:solidFill>
                  <a:schemeClr val="tx1">
                    <a:lumMod val="90000"/>
                    <a:lumOff val="10000"/>
                  </a:schemeClr>
                </a:solidFill>
                <a:effectLst/>
                <a:highlight>
                  <a:srgbClr val="808000"/>
                </a:highlight>
                <a:latin typeface="Times New Roman" panose="02020603050405020304" pitchFamily="18" charset="0"/>
                <a:cs typeface="Times New Roman" panose="02020603050405020304" pitchFamily="18" charset="0"/>
                <a:hlinkClick r:id="rId10">
                  <a:extLst>
                    <a:ext uri="{A12FA001-AC4F-418D-AE19-62706E023703}">
                      <ahyp:hlinkClr xmlns="" xmlns:ahyp="http://schemas.microsoft.com/office/drawing/2018/hyperlinkcolor" val="tx"/>
                    </a:ext>
                  </a:extLst>
                </a:hlinkClick>
              </a:rPr>
              <a:t>.</a:t>
            </a:r>
            <a:endParaRPr lang="uk-UA" sz="2200" b="0" i="0" u="none" strike="noStrike" dirty="0">
              <a:solidFill>
                <a:schemeClr val="tx1">
                  <a:lumMod val="90000"/>
                  <a:lumOff val="10000"/>
                </a:schemeClr>
              </a:solidFill>
              <a:effectLst/>
              <a:highlight>
                <a:srgbClr val="808000"/>
              </a:highlight>
              <a:latin typeface="Times New Roman" panose="02020603050405020304" pitchFamily="18" charset="0"/>
              <a:cs typeface="Times New Roman" panose="02020603050405020304" pitchFamily="18" charset="0"/>
            </a:endParaRPr>
          </a:p>
          <a:p>
            <a:r>
              <a:rPr lang="uk-UA" sz="2200" dirty="0">
                <a:solidFill>
                  <a:schemeClr val="tx1">
                    <a:lumMod val="90000"/>
                    <a:lumOff val="10000"/>
                  </a:schemeClr>
                </a:solidFill>
                <a:highlight>
                  <a:srgbClr val="808000"/>
                </a:highlight>
                <a:latin typeface="Times New Roman" panose="02020603050405020304" pitchFamily="18" charset="0"/>
                <a:cs typeface="Times New Roman" panose="02020603050405020304" pitchFamily="18" charset="0"/>
              </a:rPr>
              <a:t/>
            </a:r>
            <a:br>
              <a:rPr lang="uk-UA" sz="2200" dirty="0">
                <a:solidFill>
                  <a:schemeClr val="tx1">
                    <a:lumMod val="90000"/>
                    <a:lumOff val="10000"/>
                  </a:schemeClr>
                </a:solidFill>
                <a:highlight>
                  <a:srgbClr val="808000"/>
                </a:highlight>
                <a:latin typeface="Times New Roman" panose="02020603050405020304" pitchFamily="18" charset="0"/>
                <a:cs typeface="Times New Roman" panose="02020603050405020304" pitchFamily="18" charset="0"/>
              </a:rPr>
            </a:br>
            <a:endParaRPr lang="uk-UA" sz="2200" dirty="0">
              <a:solidFill>
                <a:schemeClr val="tx1">
                  <a:lumMod val="90000"/>
                  <a:lumOff val="10000"/>
                </a:schemeClr>
              </a:solidFill>
              <a:highlight>
                <a:srgbClr val="808000"/>
              </a:highlight>
              <a:latin typeface="Times New Roman" panose="02020603050405020304" pitchFamily="18" charset="0"/>
              <a:cs typeface="Times New Roman" panose="02020603050405020304" pitchFamily="18" charset="0"/>
            </a:endParaRPr>
          </a:p>
        </p:txBody>
      </p:sp>
      <p:pic>
        <p:nvPicPr>
          <p:cNvPr id="5" name="Рисунок 5">
            <a:extLst>
              <a:ext uri="{FF2B5EF4-FFF2-40B4-BE49-F238E27FC236}">
                <a16:creationId xmlns:a16="http://schemas.microsoft.com/office/drawing/2014/main" id="{896CE817-E1B4-8533-B842-8F45D27DCA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11289" y="362414"/>
            <a:ext cx="1816100" cy="2540000"/>
          </a:xfrm>
          <a:prstGeom prst="rect">
            <a:avLst/>
          </a:prstGeom>
        </p:spPr>
      </p:pic>
      <p:pic>
        <p:nvPicPr>
          <p:cNvPr id="6" name="Рисунок 6">
            <a:extLst>
              <a:ext uri="{FF2B5EF4-FFF2-40B4-BE49-F238E27FC236}">
                <a16:creationId xmlns:a16="http://schemas.microsoft.com/office/drawing/2014/main" id="{775C3238-372A-9691-9F2E-D8B24B68E8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97291" y="362414"/>
            <a:ext cx="1790700" cy="2540000"/>
          </a:xfrm>
          <a:prstGeom prst="rect">
            <a:avLst/>
          </a:prstGeom>
        </p:spPr>
      </p:pic>
      <p:pic>
        <p:nvPicPr>
          <p:cNvPr id="7" name="Рисунок 7">
            <a:extLst>
              <a:ext uri="{FF2B5EF4-FFF2-40B4-BE49-F238E27FC236}">
                <a16:creationId xmlns:a16="http://schemas.microsoft.com/office/drawing/2014/main" id="{35724577-23DA-95A0-7416-8DC6A7D7912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11289" y="2902414"/>
            <a:ext cx="1460500" cy="2540000"/>
          </a:xfrm>
          <a:prstGeom prst="rect">
            <a:avLst/>
          </a:prstGeom>
        </p:spPr>
      </p:pic>
      <p:pic>
        <p:nvPicPr>
          <p:cNvPr id="8" name="Рисунок 8">
            <a:extLst>
              <a:ext uri="{FF2B5EF4-FFF2-40B4-BE49-F238E27FC236}">
                <a16:creationId xmlns:a16="http://schemas.microsoft.com/office/drawing/2014/main" id="{ABD6E5FE-46D5-62AF-9A50-BCC4D6E9130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96569" y="2882234"/>
            <a:ext cx="1803400" cy="2540000"/>
          </a:xfrm>
          <a:prstGeom prst="rect">
            <a:avLst/>
          </a:prstGeom>
        </p:spPr>
      </p:pic>
      <p:pic>
        <p:nvPicPr>
          <p:cNvPr id="9" name="Рисунок 9">
            <a:extLst>
              <a:ext uri="{FF2B5EF4-FFF2-40B4-BE49-F238E27FC236}">
                <a16:creationId xmlns:a16="http://schemas.microsoft.com/office/drawing/2014/main" id="{18AA91EE-AE43-D23F-F08E-873B388D61F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96810" y="2902414"/>
            <a:ext cx="1752600" cy="2540000"/>
          </a:xfrm>
          <a:prstGeom prst="rect">
            <a:avLst/>
          </a:prstGeom>
        </p:spPr>
      </p:pic>
      <p:pic>
        <p:nvPicPr>
          <p:cNvPr id="11" name="Рисунок 11">
            <a:extLst>
              <a:ext uri="{FF2B5EF4-FFF2-40B4-BE49-F238E27FC236}">
                <a16:creationId xmlns:a16="http://schemas.microsoft.com/office/drawing/2014/main" id="{A3FA8748-7D2F-EB3E-653F-E1C7B30ED96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399132" y="362414"/>
            <a:ext cx="1397000" cy="2540000"/>
          </a:xfrm>
          <a:prstGeom prst="rect">
            <a:avLst/>
          </a:prstGeom>
        </p:spPr>
      </p:pic>
      <p:pic>
        <p:nvPicPr>
          <p:cNvPr id="12" name="Рисунок 12">
            <a:extLst>
              <a:ext uri="{FF2B5EF4-FFF2-40B4-BE49-F238E27FC236}">
                <a16:creationId xmlns:a16="http://schemas.microsoft.com/office/drawing/2014/main" id="{2387DCD4-ED66-2FCE-DED5-32E1EF2F2A2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514712" y="4606027"/>
            <a:ext cx="1397000" cy="2540000"/>
          </a:xfrm>
          <a:prstGeom prst="rect">
            <a:avLst/>
          </a:prstGeom>
        </p:spPr>
      </p:pic>
    </p:spTree>
    <p:extLst>
      <p:ext uri="{BB962C8B-B14F-4D97-AF65-F5344CB8AC3E}">
        <p14:creationId xmlns:p14="http://schemas.microsoft.com/office/powerpoint/2010/main" val="147129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barn(inVertical)">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barn(inVertical)">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a:extLst>
              <a:ext uri="{FF2B5EF4-FFF2-40B4-BE49-F238E27FC236}">
                <a16:creationId xmlns:a16="http://schemas.microsoft.com/office/drawing/2014/main" id="{36B404E4-B87D-2DFD-801F-057A0C6EC4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268" y="-489899"/>
            <a:ext cx="13566853" cy="8465311"/>
          </a:xfrm>
          <a:prstGeom prst="rect">
            <a:avLst/>
          </a:prstGeom>
          <a:ln>
            <a:noFill/>
          </a:ln>
          <a:effectLst>
            <a:softEdge rad="112500"/>
          </a:effectLst>
        </p:spPr>
      </p:pic>
      <p:sp>
        <p:nvSpPr>
          <p:cNvPr id="2" name="Заголовок 1">
            <a:extLst>
              <a:ext uri="{FF2B5EF4-FFF2-40B4-BE49-F238E27FC236}">
                <a16:creationId xmlns:a16="http://schemas.microsoft.com/office/drawing/2014/main" id="{85C65AB6-8623-AB99-3D01-8F550A8DC6A6}"/>
              </a:ext>
            </a:extLst>
          </p:cNvPr>
          <p:cNvSpPr>
            <a:spLocks noGrp="1"/>
          </p:cNvSpPr>
          <p:nvPr>
            <p:ph type="title"/>
          </p:nvPr>
        </p:nvSpPr>
        <p:spPr>
          <a:xfrm>
            <a:off x="1185358" y="2417193"/>
            <a:ext cx="10515600" cy="1325563"/>
          </a:xfrm>
        </p:spPr>
        <p:txBody>
          <a:bodyPr>
            <a:noAutofit/>
          </a:bodyPr>
          <a:lstStyle/>
          <a:p>
            <a:r>
              <a:rPr lang="uk-UA" sz="9400" b="1" dirty="0">
                <a:solidFill>
                  <a:srgbClr val="FFFF00"/>
                </a:solidFill>
              </a:rPr>
              <a:t>Дякую за увагу</a:t>
            </a:r>
            <a:br>
              <a:rPr lang="uk-UA" sz="9400" b="1" dirty="0">
                <a:solidFill>
                  <a:srgbClr val="FFFF00"/>
                </a:solidFill>
              </a:rPr>
            </a:br>
            <a:endParaRPr lang="uk-UA" sz="9400" b="1" dirty="0">
              <a:solidFill>
                <a:srgbClr val="FFFF00"/>
              </a:solidFill>
            </a:endParaRPr>
          </a:p>
        </p:txBody>
      </p:sp>
    </p:spTree>
    <p:extLst>
      <p:ext uri="{BB962C8B-B14F-4D97-AF65-F5344CB8AC3E}">
        <p14:creationId xmlns:p14="http://schemas.microsoft.com/office/powerpoint/2010/main" val="1200584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7">
            <a:extLst>
              <a:ext uri="{FF2B5EF4-FFF2-40B4-BE49-F238E27FC236}">
                <a16:creationId xmlns:a16="http://schemas.microsoft.com/office/drawing/2014/main" id="{B4C874ED-806B-6A33-54E7-7F26433874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785" y="-1442411"/>
            <a:ext cx="13953736" cy="10558640"/>
          </a:xfrm>
          <a:prstGeom prst="rect">
            <a:avLst/>
          </a:prstGeom>
          <a:ln>
            <a:noFill/>
          </a:ln>
          <a:effectLst>
            <a:softEdge rad="112500"/>
          </a:effectLst>
        </p:spPr>
      </p:pic>
      <p:pic>
        <p:nvPicPr>
          <p:cNvPr id="4" name="Рисунок 4">
            <a:extLst>
              <a:ext uri="{FF2B5EF4-FFF2-40B4-BE49-F238E27FC236}">
                <a16:creationId xmlns:a16="http://schemas.microsoft.com/office/drawing/2014/main" id="{099C08A4-28EA-DEEA-182F-BF0B34705F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2439" y="2994783"/>
            <a:ext cx="6399562" cy="3939540"/>
          </a:xfrm>
          <a:prstGeom prst="rect">
            <a:avLst/>
          </a:prstGeom>
        </p:spPr>
      </p:pic>
      <p:sp>
        <p:nvSpPr>
          <p:cNvPr id="2" name="Заголовок 1">
            <a:extLst>
              <a:ext uri="{FF2B5EF4-FFF2-40B4-BE49-F238E27FC236}">
                <a16:creationId xmlns:a16="http://schemas.microsoft.com/office/drawing/2014/main" id="{57655185-048A-A242-3333-F78A7593BD88}"/>
              </a:ext>
            </a:extLst>
          </p:cNvPr>
          <p:cNvSpPr>
            <a:spLocks noGrp="1"/>
          </p:cNvSpPr>
          <p:nvPr>
            <p:ph type="title"/>
          </p:nvPr>
        </p:nvSpPr>
        <p:spPr>
          <a:xfrm>
            <a:off x="621370" y="0"/>
            <a:ext cx="10515600" cy="1325563"/>
          </a:xfrm>
        </p:spPr>
        <p:txBody>
          <a:bodyPr>
            <a:noAutofit/>
          </a:bodyPr>
          <a:lstStyle/>
          <a:p>
            <a:r>
              <a:rPr lang="uk-UA" sz="3700" b="1" dirty="0">
                <a:solidFill>
                  <a:srgbClr val="FFFF00"/>
                </a:solidFill>
                <a:highlight>
                  <a:srgbClr val="008000"/>
                </a:highlight>
                <a:latin typeface="Times New Roman" panose="02020603050405020304" pitchFamily="18" charset="0"/>
                <a:cs typeface="Times New Roman" panose="02020603050405020304" pitchFamily="18" charset="0"/>
              </a:rPr>
              <a:t>1. Найпоширеніші  шкідники та засоби захисту.</a:t>
            </a:r>
          </a:p>
        </p:txBody>
      </p:sp>
      <p:sp>
        <p:nvSpPr>
          <p:cNvPr id="3" name="Місце для вмісту 2">
            <a:extLst>
              <a:ext uri="{FF2B5EF4-FFF2-40B4-BE49-F238E27FC236}">
                <a16:creationId xmlns:a16="http://schemas.microsoft.com/office/drawing/2014/main" id="{C69B3D81-F738-FC45-DDCA-2B648EB81CB3}"/>
              </a:ext>
            </a:extLst>
          </p:cNvPr>
          <p:cNvSpPr>
            <a:spLocks noGrp="1"/>
          </p:cNvSpPr>
          <p:nvPr>
            <p:ph idx="1"/>
          </p:nvPr>
        </p:nvSpPr>
        <p:spPr>
          <a:xfrm>
            <a:off x="101947" y="813998"/>
            <a:ext cx="10515600" cy="1241453"/>
          </a:xfrm>
        </p:spPr>
        <p:txBody>
          <a:bodyPr>
            <a:noAutofit/>
          </a:bodyPr>
          <a:lstStyle/>
          <a:p>
            <a:pPr marL="0" indent="0">
              <a:buNone/>
            </a:pPr>
            <a:r>
              <a:rPr lang="uk-UA" sz="2300" b="1" dirty="0">
                <a:highlight>
                  <a:srgbClr val="808000"/>
                </a:highlight>
                <a:latin typeface="Times New Roman" panose="02020603050405020304" pitchFamily="18" charset="0"/>
                <a:cs typeface="Times New Roman" panose="02020603050405020304" pitchFamily="18" charset="0"/>
              </a:rPr>
              <a:t>Сунична стеблова нематода (</a:t>
            </a:r>
            <a:r>
              <a:rPr lang="en-GB" sz="2300" b="1" dirty="0" err="1">
                <a:highlight>
                  <a:srgbClr val="808000"/>
                </a:highlight>
                <a:latin typeface="Times New Roman" panose="02020603050405020304" pitchFamily="18" charset="0"/>
                <a:cs typeface="Times New Roman" panose="02020603050405020304" pitchFamily="18" charset="0"/>
              </a:rPr>
              <a:t>Ditylenchus</a:t>
            </a:r>
            <a:r>
              <a:rPr lang="en-GB" sz="2300" b="1" dirty="0">
                <a:highlight>
                  <a:srgbClr val="808000"/>
                </a:highlight>
                <a:latin typeface="Times New Roman" panose="02020603050405020304" pitchFamily="18" charset="0"/>
                <a:cs typeface="Times New Roman" panose="02020603050405020304" pitchFamily="18" charset="0"/>
              </a:rPr>
              <a:t> </a:t>
            </a:r>
            <a:r>
              <a:rPr lang="en-GB" sz="2300" b="1" dirty="0" err="1">
                <a:highlight>
                  <a:srgbClr val="808000"/>
                </a:highlight>
                <a:latin typeface="Times New Roman" panose="02020603050405020304" pitchFamily="18" charset="0"/>
                <a:cs typeface="Times New Roman" panose="02020603050405020304" pitchFamily="18" charset="0"/>
              </a:rPr>
              <a:t>dipsaci</a:t>
            </a:r>
            <a:r>
              <a:rPr lang="en-GB" sz="2300" b="1" dirty="0">
                <a:highlight>
                  <a:srgbClr val="808000"/>
                </a:highlight>
                <a:latin typeface="Times New Roman" panose="02020603050405020304" pitchFamily="18" charset="0"/>
                <a:cs typeface="Times New Roman" panose="02020603050405020304" pitchFamily="18" charset="0"/>
              </a:rPr>
              <a:t>). </a:t>
            </a:r>
            <a:r>
              <a:rPr lang="uk-UA" sz="2300" b="1" dirty="0">
                <a:highlight>
                  <a:srgbClr val="808000"/>
                </a:highlight>
                <a:latin typeface="Times New Roman" panose="02020603050405020304" pitchFamily="18" charset="0"/>
                <a:cs typeface="Times New Roman" panose="02020603050405020304" pitchFamily="18" charset="0"/>
              </a:rPr>
              <a:t>Дорослі особини –тоненькі прозорі черв’ячки завдовжки 1-2 мм. Життєвий цикл і розмноження шкідника відбуваються в тканинах стебел і черешків листків суниць, що при- зводить до руйнування останніх. Пошкоджені рослини відстають у рості, листки – недорозвинені, скручені, спостерігається потовщення черешків, спотворення квітів і ягід. Упродовж року розвивається 4-5 поколінь.</a:t>
            </a:r>
          </a:p>
        </p:txBody>
      </p:sp>
      <p:sp>
        <p:nvSpPr>
          <p:cNvPr id="5" name="TextBox 4">
            <a:extLst>
              <a:ext uri="{FF2B5EF4-FFF2-40B4-BE49-F238E27FC236}">
                <a16:creationId xmlns:a16="http://schemas.microsoft.com/office/drawing/2014/main" id="{FCB21BB9-330A-2F2A-C5C4-A629B15DA336}"/>
              </a:ext>
            </a:extLst>
          </p:cNvPr>
          <p:cNvSpPr txBox="1"/>
          <p:nvPr/>
        </p:nvSpPr>
        <p:spPr>
          <a:xfrm>
            <a:off x="101947" y="2994782"/>
            <a:ext cx="5690492" cy="3939540"/>
          </a:xfrm>
          <a:prstGeom prst="rect">
            <a:avLst/>
          </a:prstGeom>
          <a:solidFill>
            <a:schemeClr val="accent6">
              <a:lumMod val="75000"/>
            </a:schemeClr>
          </a:solidFill>
          <a:ln>
            <a:solidFill>
              <a:schemeClr val="accent2">
                <a:lumMod val="60000"/>
                <a:lumOff val="40000"/>
              </a:schemeClr>
            </a:solidFill>
          </a:ln>
        </p:spPr>
        <p:txBody>
          <a:bodyPr wrap="square" rtlCol="0">
            <a:spAutoFit/>
          </a:bodyPr>
          <a:lstStyle/>
          <a:p>
            <a:pPr algn="l"/>
            <a:r>
              <a:rPr lang="uk-UA" sz="2500" b="1" dirty="0">
                <a:latin typeface="Times New Roman" panose="02020603050405020304" pitchFamily="18" charset="0"/>
                <a:cs typeface="Times New Roman" panose="02020603050405020304" pitchFamily="18" charset="0"/>
              </a:rPr>
              <a:t>Заходи захисту передбачають використання для закладання суничних плантацій здорового садивного матеріалу, знищення рослинних решток і відмерлих листків суниці, вирощування суниці на одному місці не більше ніж чотирьох років. Стримує розвиток нематоди сівба чорнобривців навколо посадки суниць або рядками.</a:t>
            </a:r>
            <a:endParaRPr lang="uk-UA" sz="2500" b="1" dirty="0"/>
          </a:p>
        </p:txBody>
      </p:sp>
    </p:spTree>
    <p:extLst>
      <p:ext uri="{BB962C8B-B14F-4D97-AF65-F5344CB8AC3E}">
        <p14:creationId xmlns:p14="http://schemas.microsoft.com/office/powerpoint/2010/main" val="172213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5">
            <a:extLst>
              <a:ext uri="{FF2B5EF4-FFF2-40B4-BE49-F238E27FC236}">
                <a16:creationId xmlns:a16="http://schemas.microsoft.com/office/drawing/2014/main" id="{B73DF0A7-C144-D99B-AE87-B5FB44C643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771" y="-173037"/>
            <a:ext cx="12863541" cy="8544623"/>
          </a:xfrm>
          <a:prstGeom prst="rect">
            <a:avLst/>
          </a:prstGeom>
          <a:ln>
            <a:noFill/>
          </a:ln>
          <a:effectLst>
            <a:softEdge rad="112500"/>
          </a:effectLst>
        </p:spPr>
      </p:pic>
      <p:sp>
        <p:nvSpPr>
          <p:cNvPr id="3" name="Місце для вмісту 2">
            <a:extLst>
              <a:ext uri="{FF2B5EF4-FFF2-40B4-BE49-F238E27FC236}">
                <a16:creationId xmlns:a16="http://schemas.microsoft.com/office/drawing/2014/main" id="{E127EF00-5442-D123-17A0-6185E67279BE}"/>
              </a:ext>
            </a:extLst>
          </p:cNvPr>
          <p:cNvSpPr>
            <a:spLocks noGrp="1"/>
          </p:cNvSpPr>
          <p:nvPr>
            <p:ph idx="1"/>
          </p:nvPr>
        </p:nvSpPr>
        <p:spPr>
          <a:xfrm>
            <a:off x="249664" y="278780"/>
            <a:ext cx="5846336" cy="6579220"/>
          </a:xfrm>
        </p:spPr>
        <p:txBody>
          <a:bodyPr>
            <a:noAutofit/>
          </a:bodyPr>
          <a:lstStyle/>
          <a:p>
            <a:pPr marL="0" indent="0">
              <a:buNone/>
            </a:pPr>
            <a:r>
              <a:rPr lang="uk-UA" sz="3000" b="1" dirty="0">
                <a:solidFill>
                  <a:srgbClr val="FFFF00"/>
                </a:solidFill>
                <a:highlight>
                  <a:srgbClr val="008000"/>
                </a:highlight>
                <a:latin typeface="Times New Roman" panose="02020603050405020304" pitchFamily="18" charset="0"/>
                <a:cs typeface="Times New Roman" panose="02020603050405020304" pitchFamily="18" charset="0"/>
              </a:rPr>
              <a:t>Слимаки (сітчастий – </a:t>
            </a:r>
            <a:r>
              <a:rPr lang="en-GB" sz="3000" b="1" dirty="0" err="1">
                <a:solidFill>
                  <a:srgbClr val="FFFF00"/>
                </a:solidFill>
                <a:highlight>
                  <a:srgbClr val="008000"/>
                </a:highlight>
                <a:latin typeface="Times New Roman" panose="02020603050405020304" pitchFamily="18" charset="0"/>
                <a:cs typeface="Times New Roman" panose="02020603050405020304" pitchFamily="18" charset="0"/>
              </a:rPr>
              <a:t>Deroceras</a:t>
            </a:r>
            <a:r>
              <a:rPr lang="en-GB" sz="3000" b="1" dirty="0">
                <a:solidFill>
                  <a:srgbClr val="FFFF00"/>
                </a:solidFill>
                <a:highlight>
                  <a:srgbClr val="008000"/>
                </a:highlight>
                <a:latin typeface="Times New Roman" panose="02020603050405020304" pitchFamily="18" charset="0"/>
                <a:cs typeface="Times New Roman" panose="02020603050405020304" pitchFamily="18" charset="0"/>
              </a:rPr>
              <a:t> </a:t>
            </a:r>
            <a:r>
              <a:rPr lang="en-GB" sz="3000" b="1" dirty="0" err="1">
                <a:solidFill>
                  <a:srgbClr val="FFFF00"/>
                </a:solidFill>
                <a:highlight>
                  <a:srgbClr val="008000"/>
                </a:highlight>
                <a:latin typeface="Times New Roman" panose="02020603050405020304" pitchFamily="18" charset="0"/>
                <a:cs typeface="Times New Roman" panose="02020603050405020304" pitchFamily="18" charset="0"/>
              </a:rPr>
              <a:t>reticulatum</a:t>
            </a:r>
            <a:r>
              <a:rPr lang="en-GB" sz="3000" b="1" dirty="0">
                <a:solidFill>
                  <a:srgbClr val="FFFF00"/>
                </a:solidFill>
                <a:highlight>
                  <a:srgbClr val="008000"/>
                </a:highlight>
                <a:latin typeface="Times New Roman" panose="02020603050405020304" pitchFamily="18" charset="0"/>
                <a:cs typeface="Times New Roman" panose="02020603050405020304" pitchFamily="18" charset="0"/>
              </a:rPr>
              <a:t>, </a:t>
            </a:r>
            <a:r>
              <a:rPr lang="uk-UA" sz="3000" b="1" dirty="0">
                <a:solidFill>
                  <a:srgbClr val="FFFF00"/>
                </a:solidFill>
                <a:highlight>
                  <a:srgbClr val="008000"/>
                </a:highlight>
                <a:latin typeface="Times New Roman" panose="02020603050405020304" pitchFamily="18" charset="0"/>
                <a:cs typeface="Times New Roman" panose="02020603050405020304" pitchFamily="18" charset="0"/>
              </a:rPr>
              <a:t>смугастий – </a:t>
            </a:r>
            <a:r>
              <a:rPr lang="en-GB" sz="3000" b="1" dirty="0" err="1">
                <a:solidFill>
                  <a:srgbClr val="FFFF00"/>
                </a:solidFill>
                <a:highlight>
                  <a:srgbClr val="008000"/>
                </a:highlight>
                <a:latin typeface="Times New Roman" panose="02020603050405020304" pitchFamily="18" charset="0"/>
                <a:cs typeface="Times New Roman" panose="02020603050405020304" pitchFamily="18" charset="0"/>
              </a:rPr>
              <a:t>Arion</a:t>
            </a:r>
            <a:r>
              <a:rPr lang="en-GB" sz="3000" b="1" dirty="0">
                <a:solidFill>
                  <a:srgbClr val="FFFF00"/>
                </a:solidFill>
                <a:highlight>
                  <a:srgbClr val="008000"/>
                </a:highlight>
                <a:latin typeface="Times New Roman" panose="02020603050405020304" pitchFamily="18" charset="0"/>
                <a:cs typeface="Times New Roman" panose="02020603050405020304" pitchFamily="18" charset="0"/>
              </a:rPr>
              <a:t> </a:t>
            </a:r>
            <a:r>
              <a:rPr lang="en-GB" sz="3000" b="1" dirty="0" err="1">
                <a:solidFill>
                  <a:srgbClr val="FFFF00"/>
                </a:solidFill>
                <a:highlight>
                  <a:srgbClr val="008000"/>
                </a:highlight>
                <a:latin typeface="Times New Roman" panose="02020603050405020304" pitchFamily="18" charset="0"/>
                <a:cs typeface="Times New Roman" panose="02020603050405020304" pitchFamily="18" charset="0"/>
              </a:rPr>
              <a:t>fasciatus</a:t>
            </a:r>
            <a:r>
              <a:rPr lang="en-GB" sz="3000" b="1" dirty="0">
                <a:solidFill>
                  <a:srgbClr val="FFFF00"/>
                </a:solidFill>
                <a:highlight>
                  <a:srgbClr val="008000"/>
                </a:highlight>
                <a:latin typeface="Times New Roman" panose="02020603050405020304" pitchFamily="18" charset="0"/>
                <a:cs typeface="Times New Roman" panose="02020603050405020304" pitchFamily="18" charset="0"/>
              </a:rPr>
              <a:t>).</a:t>
            </a:r>
            <a:r>
              <a:rPr lang="uk-UA" sz="3000" b="1" dirty="0">
                <a:solidFill>
                  <a:srgbClr val="FFFF00"/>
                </a:solidFill>
                <a:highlight>
                  <a:srgbClr val="008000"/>
                </a:highlight>
                <a:latin typeface="Times New Roman" panose="02020603050405020304" pitchFamily="18" charset="0"/>
                <a:cs typeface="Times New Roman" panose="02020603050405020304" pitchFamily="18" charset="0"/>
              </a:rPr>
              <a:t>Поширення і шкідливість відбуваються переважно на забур’янених, перезволожених ділянках, на яких слимаки живляться молодими рослинами та ягодами.Високий рівень агротехніки, знищення бур’янів, створення умов рівномірного зволоження запобігають їх масовому розмноженню. Сівба петрушки навколо посадки суниць або рядками відлякує шкідників.</a:t>
            </a:r>
          </a:p>
        </p:txBody>
      </p:sp>
      <p:pic>
        <p:nvPicPr>
          <p:cNvPr id="4" name="Рисунок 4">
            <a:extLst>
              <a:ext uri="{FF2B5EF4-FFF2-40B4-BE49-F238E27FC236}">
                <a16:creationId xmlns:a16="http://schemas.microsoft.com/office/drawing/2014/main" id="{D392C1AF-29D8-15A9-EBA6-68226EBBB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6451" y="1331951"/>
            <a:ext cx="5846336" cy="4801219"/>
          </a:xfrm>
          <a:prstGeom prst="rect">
            <a:avLst/>
          </a:prstGeom>
          <a:ln>
            <a:noFill/>
          </a:ln>
          <a:effectLst>
            <a:softEdge rad="112500"/>
          </a:effectLst>
        </p:spPr>
      </p:pic>
    </p:spTree>
    <p:extLst>
      <p:ext uri="{BB962C8B-B14F-4D97-AF65-F5344CB8AC3E}">
        <p14:creationId xmlns:p14="http://schemas.microsoft.com/office/powerpoint/2010/main" val="80735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a:extLst>
              <a:ext uri="{FF2B5EF4-FFF2-40B4-BE49-F238E27FC236}">
                <a16:creationId xmlns:a16="http://schemas.microsoft.com/office/drawing/2014/main" id="{F7839E31-847F-9AB7-45EA-42A023A07C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7354" y="-1049300"/>
            <a:ext cx="14722707" cy="10278074"/>
          </a:xfrm>
          <a:prstGeom prst="rect">
            <a:avLst/>
          </a:prstGeom>
        </p:spPr>
      </p:pic>
      <p:sp>
        <p:nvSpPr>
          <p:cNvPr id="3" name="Місце для вмісту 2">
            <a:extLst>
              <a:ext uri="{FF2B5EF4-FFF2-40B4-BE49-F238E27FC236}">
                <a16:creationId xmlns:a16="http://schemas.microsoft.com/office/drawing/2014/main" id="{67D5811C-4E54-CBCC-164F-CAC0CC33C468}"/>
              </a:ext>
            </a:extLst>
          </p:cNvPr>
          <p:cNvSpPr>
            <a:spLocks noGrp="1"/>
          </p:cNvSpPr>
          <p:nvPr>
            <p:ph idx="1"/>
          </p:nvPr>
        </p:nvSpPr>
        <p:spPr>
          <a:xfrm>
            <a:off x="0" y="291170"/>
            <a:ext cx="5761463" cy="6566830"/>
          </a:xfrm>
        </p:spPr>
        <p:txBody>
          <a:bodyPr>
            <a:normAutofit fontScale="92500" lnSpcReduction="20000"/>
          </a:bodyPr>
          <a:lstStyle/>
          <a:p>
            <a:r>
              <a:rPr lang="uk-UA" b="1" dirty="0">
                <a:solidFill>
                  <a:srgbClr val="FFFF00"/>
                </a:solidFill>
                <a:highlight>
                  <a:srgbClr val="008000"/>
                </a:highlight>
              </a:rPr>
              <a:t>Кліщі (садовий – </a:t>
            </a:r>
            <a:r>
              <a:rPr lang="en-GB" b="1" dirty="0" err="1">
                <a:solidFill>
                  <a:srgbClr val="FFFF00"/>
                </a:solidFill>
                <a:highlight>
                  <a:srgbClr val="008000"/>
                </a:highlight>
              </a:rPr>
              <a:t>Schizotetranychus</a:t>
            </a:r>
            <a:r>
              <a:rPr lang="en-GB" b="1" dirty="0">
                <a:solidFill>
                  <a:srgbClr val="FFFF00"/>
                </a:solidFill>
                <a:highlight>
                  <a:srgbClr val="008000"/>
                </a:highlight>
              </a:rPr>
              <a:t> </a:t>
            </a:r>
            <a:r>
              <a:rPr lang="en-GB" b="1" dirty="0" err="1">
                <a:solidFill>
                  <a:srgbClr val="FFFF00"/>
                </a:solidFill>
                <a:highlight>
                  <a:srgbClr val="008000"/>
                </a:highlight>
              </a:rPr>
              <a:t>pruni</a:t>
            </a:r>
            <a:r>
              <a:rPr lang="en-GB" b="1" dirty="0">
                <a:solidFill>
                  <a:srgbClr val="FFFF00"/>
                </a:solidFill>
                <a:highlight>
                  <a:srgbClr val="008000"/>
                </a:highlight>
              </a:rPr>
              <a:t>, </a:t>
            </a:r>
            <a:r>
              <a:rPr lang="uk-UA" b="1" dirty="0">
                <a:solidFill>
                  <a:srgbClr val="FFFF00"/>
                </a:solidFill>
                <a:highlight>
                  <a:srgbClr val="008000"/>
                </a:highlight>
              </a:rPr>
              <a:t>звичайний – </a:t>
            </a:r>
            <a:r>
              <a:rPr lang="en-GB" b="1" dirty="0" err="1">
                <a:solidFill>
                  <a:srgbClr val="FFFF00"/>
                </a:solidFill>
                <a:highlight>
                  <a:srgbClr val="008000"/>
                </a:highlight>
              </a:rPr>
              <a:t>Tetranychus</a:t>
            </a:r>
            <a:r>
              <a:rPr lang="en-GB" b="1" dirty="0">
                <a:solidFill>
                  <a:srgbClr val="FFFF00"/>
                </a:solidFill>
                <a:highlight>
                  <a:srgbClr val="008000"/>
                </a:highlight>
              </a:rPr>
              <a:t> </a:t>
            </a:r>
            <a:r>
              <a:rPr lang="en-GB" b="1" dirty="0" err="1">
                <a:solidFill>
                  <a:srgbClr val="FFFF00"/>
                </a:solidFill>
                <a:highlight>
                  <a:srgbClr val="008000"/>
                </a:highlight>
              </a:rPr>
              <a:t>urticae</a:t>
            </a:r>
            <a:r>
              <a:rPr lang="en-GB" b="1" dirty="0">
                <a:solidFill>
                  <a:srgbClr val="FFFF00"/>
                </a:solidFill>
                <a:highlight>
                  <a:srgbClr val="008000"/>
                </a:highlight>
              </a:rPr>
              <a:t> (</a:t>
            </a:r>
            <a:r>
              <a:rPr lang="uk-UA" b="1" dirty="0">
                <a:solidFill>
                  <a:srgbClr val="FFFF00"/>
                </a:solidFill>
                <a:highlight>
                  <a:srgbClr val="008000"/>
                </a:highlight>
              </a:rPr>
              <a:t>особливості біології див. у розділі 4.11), суничний – </a:t>
            </a:r>
            <a:r>
              <a:rPr lang="en-GB" b="1" dirty="0" err="1">
                <a:solidFill>
                  <a:srgbClr val="FFFF00"/>
                </a:solidFill>
                <a:highlight>
                  <a:srgbClr val="008000"/>
                </a:highlight>
              </a:rPr>
              <a:t>Tarsonemus</a:t>
            </a:r>
            <a:r>
              <a:rPr lang="en-GB" b="1" dirty="0">
                <a:solidFill>
                  <a:srgbClr val="FFFF00"/>
                </a:solidFill>
                <a:highlight>
                  <a:srgbClr val="008000"/>
                </a:highlight>
              </a:rPr>
              <a:t> </a:t>
            </a:r>
            <a:r>
              <a:rPr lang="en-GB" b="1" dirty="0" err="1">
                <a:solidFill>
                  <a:srgbClr val="FFFF00"/>
                </a:solidFill>
                <a:highlight>
                  <a:srgbClr val="008000"/>
                </a:highlight>
              </a:rPr>
              <a:t>fragariae</a:t>
            </a:r>
            <a:r>
              <a:rPr lang="en-GB" b="1" dirty="0">
                <a:solidFill>
                  <a:srgbClr val="FFFF00"/>
                </a:solidFill>
                <a:highlight>
                  <a:srgbClr val="008000"/>
                </a:highlight>
              </a:rPr>
              <a:t>).</a:t>
            </a:r>
            <a:r>
              <a:rPr lang="uk-UA" b="1" dirty="0">
                <a:solidFill>
                  <a:srgbClr val="FFFF00"/>
                </a:solidFill>
                <a:highlight>
                  <a:srgbClr val="008000"/>
                </a:highlight>
              </a:rPr>
              <a:t>Самка суничного кліща завдовжки 0,25 мм, видовжена, біла або жовтовато-коричнева. Самець – 0,15 мм, овальний. Яйце – 0,11 мм, еліптичне, біле. Зимують самки в складках листків, тріщинах основи стебла.Період пошкодження – квітень - вересень. Ознаки пошкодження – дрібні, спотворені, гофровані, ламкі листки з коричневим відтінком.Заходи захисту передбачають закладання плантацій здоровим садивним матеріалом, високий рівень агротехніки, вирощування суниці на одному міс- ці не більше ніж чотири роки, обробку маточників і розсадників інсектоакарицидами.</a:t>
            </a:r>
          </a:p>
        </p:txBody>
      </p:sp>
      <p:pic>
        <p:nvPicPr>
          <p:cNvPr id="2" name="Рисунок 5">
            <a:extLst>
              <a:ext uri="{FF2B5EF4-FFF2-40B4-BE49-F238E27FC236}">
                <a16:creationId xmlns:a16="http://schemas.microsoft.com/office/drawing/2014/main" id="{50D230EF-CDA4-6680-BB82-07D9C4703F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6430538" y="-120863"/>
            <a:ext cx="5761461" cy="5785715"/>
          </a:xfrm>
          <a:prstGeom prst="ellipse">
            <a:avLst/>
          </a:prstGeom>
          <a:ln>
            <a:noFill/>
          </a:ln>
          <a:effectLst>
            <a:softEdge rad="112500"/>
          </a:effectLst>
        </p:spPr>
      </p:pic>
    </p:spTree>
    <p:extLst>
      <p:ext uri="{BB962C8B-B14F-4D97-AF65-F5344CB8AC3E}">
        <p14:creationId xmlns:p14="http://schemas.microsoft.com/office/powerpoint/2010/main" val="255844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6">
            <a:extLst>
              <a:ext uri="{FF2B5EF4-FFF2-40B4-BE49-F238E27FC236}">
                <a16:creationId xmlns:a16="http://schemas.microsoft.com/office/drawing/2014/main" id="{8F9B7C0C-76C9-48D1-CE0E-5087763E48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390" y="-635060"/>
            <a:ext cx="12978780" cy="8621171"/>
          </a:xfrm>
          <a:prstGeom prst="rect">
            <a:avLst/>
          </a:prstGeom>
          <a:ln>
            <a:noFill/>
          </a:ln>
          <a:effectLst>
            <a:softEdge rad="112500"/>
          </a:effectLst>
        </p:spPr>
      </p:pic>
      <p:pic>
        <p:nvPicPr>
          <p:cNvPr id="7" name="Рисунок 7">
            <a:extLst>
              <a:ext uri="{FF2B5EF4-FFF2-40B4-BE49-F238E27FC236}">
                <a16:creationId xmlns:a16="http://schemas.microsoft.com/office/drawing/2014/main" id="{87B49276-72FA-1E91-AA07-5244D1F4D5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8830" y="-263293"/>
            <a:ext cx="5889950" cy="7384585"/>
          </a:xfrm>
          <a:prstGeom prst="ellipse">
            <a:avLst/>
          </a:prstGeom>
          <a:ln>
            <a:noFill/>
          </a:ln>
          <a:effectLst>
            <a:softEdge rad="112500"/>
          </a:effectLst>
        </p:spPr>
      </p:pic>
      <p:sp>
        <p:nvSpPr>
          <p:cNvPr id="5" name="Заголовок 1">
            <a:extLst>
              <a:ext uri="{FF2B5EF4-FFF2-40B4-BE49-F238E27FC236}">
                <a16:creationId xmlns:a16="http://schemas.microsoft.com/office/drawing/2014/main" id="{61916058-1227-01A2-23EA-7E63168EF9FC}"/>
              </a:ext>
            </a:extLst>
          </p:cNvPr>
          <p:cNvSpPr>
            <a:spLocks noGrp="1"/>
          </p:cNvSpPr>
          <p:nvPr>
            <p:ph idx="1"/>
          </p:nvPr>
        </p:nvSpPr>
        <p:spPr>
          <a:xfrm>
            <a:off x="0" y="0"/>
            <a:ext cx="8301463" cy="4925122"/>
          </a:xfrm>
        </p:spPr>
        <p:txBody>
          <a:bodyPr>
            <a:noAutofit/>
          </a:bodyPr>
          <a:lstStyle/>
          <a:p>
            <a:r>
              <a:rPr lang="uk-UA" sz="2400" b="1" dirty="0">
                <a:highlight>
                  <a:srgbClr val="008000"/>
                </a:highlight>
                <a:latin typeface="Times New Roman" panose="02020603050405020304" pitchFamily="18" charset="0"/>
                <a:cs typeface="Times New Roman" panose="02020603050405020304" pitchFamily="18" charset="0"/>
              </a:rPr>
              <a:t>Довгоносики (малиново-суничний – </a:t>
            </a:r>
            <a:r>
              <a:rPr lang="en-GB" sz="2400" b="1" dirty="0" err="1">
                <a:highlight>
                  <a:srgbClr val="008000"/>
                </a:highlight>
                <a:latin typeface="Times New Roman" panose="02020603050405020304" pitchFamily="18" charset="0"/>
                <a:cs typeface="Times New Roman" panose="02020603050405020304" pitchFamily="18" charset="0"/>
              </a:rPr>
              <a:t>Anthonomus</a:t>
            </a:r>
            <a:r>
              <a:rPr lang="en-GB" sz="2400" b="1" dirty="0">
                <a:highlight>
                  <a:srgbClr val="008000"/>
                </a:highlight>
                <a:latin typeface="Times New Roman" panose="02020603050405020304" pitchFamily="18" charset="0"/>
                <a:cs typeface="Times New Roman" panose="02020603050405020304" pitchFamily="18" charset="0"/>
              </a:rPr>
              <a:t> rubi, </a:t>
            </a:r>
            <a:r>
              <a:rPr lang="uk-UA" sz="2400" b="1" dirty="0">
                <a:highlight>
                  <a:srgbClr val="008000"/>
                </a:highlight>
                <a:latin typeface="Times New Roman" panose="02020603050405020304" pitchFamily="18" charset="0"/>
                <a:cs typeface="Times New Roman" panose="02020603050405020304" pitchFamily="18" charset="0"/>
              </a:rPr>
              <a:t>сірий кореневий – </a:t>
            </a:r>
            <a:r>
              <a:rPr lang="en-GB" sz="2400" b="1" dirty="0" err="1">
                <a:highlight>
                  <a:srgbClr val="008000"/>
                </a:highlight>
                <a:latin typeface="Times New Roman" panose="02020603050405020304" pitchFamily="18" charset="0"/>
                <a:cs typeface="Times New Roman" panose="02020603050405020304" pitchFamily="18" charset="0"/>
              </a:rPr>
              <a:t>Sciaphilus</a:t>
            </a:r>
            <a:r>
              <a:rPr lang="en-GB" sz="2400" b="1" dirty="0">
                <a:highlight>
                  <a:srgbClr val="008000"/>
                </a:highlight>
                <a:latin typeface="Times New Roman" panose="02020603050405020304" pitchFamily="18" charset="0"/>
                <a:cs typeface="Times New Roman" panose="02020603050405020304" pitchFamily="18" charset="0"/>
              </a:rPr>
              <a:t> </a:t>
            </a:r>
            <a:r>
              <a:rPr lang="en-GB" sz="2400" b="1" dirty="0" err="1">
                <a:highlight>
                  <a:srgbClr val="008000"/>
                </a:highlight>
                <a:latin typeface="Times New Roman" panose="02020603050405020304" pitchFamily="18" charset="0"/>
                <a:cs typeface="Times New Roman" panose="02020603050405020304" pitchFamily="18" charset="0"/>
              </a:rPr>
              <a:t>asperatus</a:t>
            </a:r>
            <a:r>
              <a:rPr lang="en-GB" sz="2400" b="1" dirty="0">
                <a:highlight>
                  <a:srgbClr val="008000"/>
                </a:highlight>
                <a:latin typeface="Times New Roman" panose="02020603050405020304" pitchFamily="18" charset="0"/>
                <a:cs typeface="Times New Roman" panose="02020603050405020304" pitchFamily="18" charset="0"/>
              </a:rPr>
              <a:t>).</a:t>
            </a:r>
            <a:r>
              <a:rPr lang="uk-UA" sz="2400" b="1" dirty="0">
                <a:highlight>
                  <a:srgbClr val="008000"/>
                </a:highlight>
                <a:latin typeface="Times New Roman" panose="02020603050405020304" pitchFamily="18" charset="0"/>
                <a:cs typeface="Times New Roman" panose="02020603050405020304" pitchFamily="18" charset="0"/>
              </a:rPr>
              <a:t>Малиново-суничний довгоносик – жук завдовжки 2-3 мм, овальний, чорно-коричневий, у сірих волосках. Личинка завдовжки 3 мм, біла, зігнута, безнога, голова коричнева. Зимують жуки під рослинними рештками і в поверхневих шарах ґрунту. Навесні жуки живляться на листках і виїдають вміст бутонів суниці і малини. Самки відкладають яйця в бутони.Сірий кореневий довгоносик – жук завдовжки 5-6 мм, коричнево-сірий, тіло вкрите пласкими сірими лусочками. Личинка мала, біла, зігнута, безнога. Зимують жуки і личинки в ґрунті та жуки під опалим листям. Жуки пошкоджують листя суниці, личинки вигризають виразки у коренях.Заходи захисту передбачають дотримання просторової ізоляції плантацій суниці від малини, згрібання та спалювання засохлого листя і рослинних решток, перекопування ґрунту, за умов масового розмноження шкідників – застосування інсектицидів у період висування суцвіть - бутонізації.</a:t>
            </a:r>
          </a:p>
        </p:txBody>
      </p:sp>
    </p:spTree>
    <p:extLst>
      <p:ext uri="{BB962C8B-B14F-4D97-AF65-F5344CB8AC3E}">
        <p14:creationId xmlns:p14="http://schemas.microsoft.com/office/powerpoint/2010/main" val="3338441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6">
            <a:extLst>
              <a:ext uri="{FF2B5EF4-FFF2-40B4-BE49-F238E27FC236}">
                <a16:creationId xmlns:a16="http://schemas.microsoft.com/office/drawing/2014/main" id="{29953E75-B54B-6BDC-FC75-0D92C01916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845" y="-1155840"/>
            <a:ext cx="15289561" cy="8682913"/>
          </a:xfrm>
          <a:prstGeom prst="rect">
            <a:avLst/>
          </a:prstGeom>
        </p:spPr>
      </p:pic>
      <p:pic>
        <p:nvPicPr>
          <p:cNvPr id="7" name="Рисунок 7">
            <a:extLst>
              <a:ext uri="{FF2B5EF4-FFF2-40B4-BE49-F238E27FC236}">
                <a16:creationId xmlns:a16="http://schemas.microsoft.com/office/drawing/2014/main" id="{47795FC9-5802-7F46-9596-681CA49965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6684" y="2518317"/>
            <a:ext cx="5425316" cy="4339683"/>
          </a:xfrm>
          <a:prstGeom prst="ellipse">
            <a:avLst/>
          </a:prstGeom>
          <a:ln>
            <a:noFill/>
          </a:ln>
          <a:effectLst>
            <a:softEdge rad="112500"/>
          </a:effectLst>
        </p:spPr>
      </p:pic>
      <p:sp>
        <p:nvSpPr>
          <p:cNvPr id="5" name="Заголовок 1">
            <a:extLst>
              <a:ext uri="{FF2B5EF4-FFF2-40B4-BE49-F238E27FC236}">
                <a16:creationId xmlns:a16="http://schemas.microsoft.com/office/drawing/2014/main" id="{C5788CE7-49ED-B285-887C-8F2842C95804}"/>
              </a:ext>
            </a:extLst>
          </p:cNvPr>
          <p:cNvSpPr>
            <a:spLocks noGrp="1"/>
          </p:cNvSpPr>
          <p:nvPr>
            <p:ph idx="1"/>
          </p:nvPr>
        </p:nvSpPr>
        <p:spPr>
          <a:xfrm>
            <a:off x="0" y="0"/>
            <a:ext cx="7856040" cy="5358780"/>
          </a:xfrm>
        </p:spPr>
        <p:txBody>
          <a:bodyPr>
            <a:noAutofit/>
          </a:bodyPr>
          <a:lstStyle/>
          <a:p>
            <a:r>
              <a:rPr lang="uk-UA" sz="2900" b="1" dirty="0">
                <a:solidFill>
                  <a:srgbClr val="FFFF00"/>
                </a:solidFill>
                <a:latin typeface="Times New Roman" panose="02020603050405020304" pitchFamily="18" charset="0"/>
                <a:cs typeface="Times New Roman" panose="02020603050405020304" pitchFamily="18" charset="0"/>
              </a:rPr>
              <a:t>Пильщики (гребінчастовусий – </a:t>
            </a:r>
            <a:r>
              <a:rPr lang="en-GB" sz="2900" b="1" dirty="0" err="1">
                <a:solidFill>
                  <a:srgbClr val="FFFF00"/>
                </a:solidFill>
                <a:latin typeface="Times New Roman" panose="02020603050405020304" pitchFamily="18" charset="0"/>
                <a:cs typeface="Times New Roman" panose="02020603050405020304" pitchFamily="18" charset="0"/>
              </a:rPr>
              <a:t>Cladius</a:t>
            </a:r>
            <a:r>
              <a:rPr lang="en-GB" sz="2900" b="1" dirty="0">
                <a:solidFill>
                  <a:srgbClr val="FFFF00"/>
                </a:solidFill>
                <a:latin typeface="Times New Roman" panose="02020603050405020304" pitchFamily="18" charset="0"/>
                <a:cs typeface="Times New Roman" panose="02020603050405020304" pitchFamily="18" charset="0"/>
              </a:rPr>
              <a:t> </a:t>
            </a:r>
            <a:r>
              <a:rPr lang="en-GB" sz="2900" b="1" dirty="0" err="1">
                <a:solidFill>
                  <a:srgbClr val="FFFF00"/>
                </a:solidFill>
                <a:latin typeface="Times New Roman" panose="02020603050405020304" pitchFamily="18" charset="0"/>
                <a:cs typeface="Times New Roman" panose="02020603050405020304" pitchFamily="18" charset="0"/>
              </a:rPr>
              <a:t>pectinicornis</a:t>
            </a:r>
            <a:r>
              <a:rPr lang="en-GB" sz="2900" b="1" dirty="0">
                <a:solidFill>
                  <a:srgbClr val="FFFF00"/>
                </a:solidFill>
                <a:latin typeface="Times New Roman" panose="02020603050405020304" pitchFamily="18" charset="0"/>
                <a:cs typeface="Times New Roman" panose="02020603050405020304" pitchFamily="18" charset="0"/>
              </a:rPr>
              <a:t>, </a:t>
            </a:r>
            <a:r>
              <a:rPr lang="uk-UA" sz="2900" b="1" dirty="0">
                <a:solidFill>
                  <a:srgbClr val="FFFF00"/>
                </a:solidFill>
                <a:latin typeface="Times New Roman" panose="02020603050405020304" pitchFamily="18" charset="0"/>
                <a:cs typeface="Times New Roman" panose="02020603050405020304" pitchFamily="18" charset="0"/>
              </a:rPr>
              <a:t>суничний чорно- плямистий – </a:t>
            </a:r>
            <a:r>
              <a:rPr lang="en-GB" sz="2900" b="1" dirty="0" err="1">
                <a:solidFill>
                  <a:srgbClr val="FFFF00"/>
                </a:solidFill>
                <a:latin typeface="Times New Roman" panose="02020603050405020304" pitchFamily="18" charset="0"/>
                <a:cs typeface="Times New Roman" panose="02020603050405020304" pitchFamily="18" charset="0"/>
              </a:rPr>
              <a:t>Allantus</a:t>
            </a:r>
            <a:r>
              <a:rPr lang="en-GB" sz="2900" b="1" dirty="0">
                <a:solidFill>
                  <a:srgbClr val="FFFF00"/>
                </a:solidFill>
                <a:latin typeface="Times New Roman" panose="02020603050405020304" pitchFamily="18" charset="0"/>
                <a:cs typeface="Times New Roman" panose="02020603050405020304" pitchFamily="18" charset="0"/>
              </a:rPr>
              <a:t> </a:t>
            </a:r>
            <a:r>
              <a:rPr lang="en-GB" sz="2900" b="1" dirty="0" err="1">
                <a:solidFill>
                  <a:srgbClr val="FFFF00"/>
                </a:solidFill>
                <a:latin typeface="Times New Roman" panose="02020603050405020304" pitchFamily="18" charset="0"/>
                <a:cs typeface="Times New Roman" panose="02020603050405020304" pitchFamily="18" charset="0"/>
              </a:rPr>
              <a:t>cinctus</a:t>
            </a:r>
            <a:r>
              <a:rPr lang="en-GB" sz="2900" b="1" dirty="0">
                <a:solidFill>
                  <a:srgbClr val="FFFF00"/>
                </a:solidFill>
                <a:latin typeface="Times New Roman" panose="02020603050405020304" pitchFamily="18" charset="0"/>
                <a:cs typeface="Times New Roman" panose="02020603050405020304" pitchFamily="18" charset="0"/>
              </a:rPr>
              <a:t>).</a:t>
            </a:r>
            <a:r>
              <a:rPr lang="uk-UA" sz="2900" b="1" dirty="0">
                <a:solidFill>
                  <a:srgbClr val="FFFF00"/>
                </a:solidFill>
                <a:latin typeface="Times New Roman" panose="02020603050405020304" pitchFamily="18" charset="0"/>
                <a:cs typeface="Times New Roman" panose="02020603050405020304" pitchFamily="18" charset="0"/>
              </a:rPr>
              <a:t>Імаго 7-10 мм завдовжки, чорне, блискуче, з двома парами жовтувато- прозорих крил. Личинка (несправжня гусениця) – до 15 мм, блакитно-зелена з буро-жовтою головою.Зимують личинки в коконі у ґрунті. Шкодять личинки, грубо об’їдаючи листя. Період пошкодження – червень – серпень.  </a:t>
            </a:r>
          </a:p>
          <a:p>
            <a:r>
              <a:rPr lang="uk-UA" sz="2900" b="1" dirty="0">
                <a:solidFill>
                  <a:srgbClr val="FFFF00"/>
                </a:solidFill>
                <a:latin typeface="Times New Roman" panose="02020603050405020304" pitchFamily="18" charset="0"/>
                <a:cs typeface="Times New Roman" panose="02020603050405020304" pitchFamily="18" charset="0"/>
              </a:rPr>
              <a:t>Заходи захисту передбачають перекопування і розпушування ґрунту навесні і восени, за умов масового розмноження шкідників – застосування інсектицидів перед цвітінням.</a:t>
            </a:r>
          </a:p>
        </p:txBody>
      </p:sp>
    </p:spTree>
    <p:extLst>
      <p:ext uri="{BB962C8B-B14F-4D97-AF65-F5344CB8AC3E}">
        <p14:creationId xmlns:p14="http://schemas.microsoft.com/office/powerpoint/2010/main" val="841561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a:extLst>
              <a:ext uri="{FF2B5EF4-FFF2-40B4-BE49-F238E27FC236}">
                <a16:creationId xmlns:a16="http://schemas.microsoft.com/office/drawing/2014/main" id="{91EDADCD-CA67-9133-7742-8346695D5D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244" y="-278780"/>
            <a:ext cx="12504244" cy="7403170"/>
          </a:xfrm>
          <a:prstGeom prst="rect">
            <a:avLst/>
          </a:prstGeom>
        </p:spPr>
      </p:pic>
      <p:sp>
        <p:nvSpPr>
          <p:cNvPr id="3" name="Місце для вмісту 2">
            <a:extLst>
              <a:ext uri="{FF2B5EF4-FFF2-40B4-BE49-F238E27FC236}">
                <a16:creationId xmlns:a16="http://schemas.microsoft.com/office/drawing/2014/main" id="{06BED1ED-1AE5-D21C-E204-27FEBAD00A2F}"/>
              </a:ext>
            </a:extLst>
          </p:cNvPr>
          <p:cNvSpPr>
            <a:spLocks noGrp="1"/>
          </p:cNvSpPr>
          <p:nvPr>
            <p:ph idx="1"/>
          </p:nvPr>
        </p:nvSpPr>
        <p:spPr>
          <a:xfrm>
            <a:off x="0" y="0"/>
            <a:ext cx="11542722" cy="345308"/>
          </a:xfrm>
        </p:spPr>
        <p:txBody>
          <a:bodyPr>
            <a:noAutofit/>
          </a:bodyPr>
          <a:lstStyle/>
          <a:p>
            <a:endParaRPr lang="uk-UA" sz="2900" b="1" i="0" u="sng" strike="noStrike" dirty="0">
              <a:solidFill>
                <a:srgbClr val="FFFF00"/>
              </a:solidFill>
              <a:effectLst/>
              <a:latin typeface="Times New Roman" panose="02020603050405020304" pitchFamily="18" charset="0"/>
              <a:cs typeface="Times New Roman" panose="02020603050405020304" pitchFamily="18" charset="0"/>
            </a:endParaRPr>
          </a:p>
          <a:p>
            <a:r>
              <a:rPr lang="uk-UA" sz="2900" b="1" i="0" u="sng" strike="noStrike" dirty="0">
                <a:solidFill>
                  <a:srgbClr val="FFFF00"/>
                </a:solidFill>
                <a:effectLst/>
                <a:latin typeface="Times New Roman" panose="02020603050405020304" pitchFamily="18" charset="0"/>
                <a:cs typeface="Times New Roman" panose="02020603050405020304" pitchFamily="18" charset="0"/>
              </a:rPr>
              <a:t>Попелиці (різні види). Дрібні (2 мм) зелені чи жовто-зелені комахи, заселяють молоді листки з весни до кінця літа. Живляться рослинним соком, спричиняють деформацію листків та понижують продуктивність рослини.</a:t>
            </a:r>
          </a:p>
          <a:p>
            <a:endParaRPr lang="uk-UA" sz="2900" b="1" u="sng" dirty="0">
              <a:solidFill>
                <a:srgbClr val="FFFF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342AF5A-A97E-974A-A87B-C5F29834866D}"/>
              </a:ext>
            </a:extLst>
          </p:cNvPr>
          <p:cNvSpPr txBox="1"/>
          <p:nvPr/>
        </p:nvSpPr>
        <p:spPr>
          <a:xfrm>
            <a:off x="6616390" y="3835036"/>
            <a:ext cx="5575610" cy="2677656"/>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l"/>
            <a:r>
              <a:rPr lang="uk-UA" sz="2800" b="1" i="0" u="none" strike="noStrike" dirty="0">
                <a:solidFill>
                  <a:srgbClr val="000000"/>
                </a:solidFill>
                <a:effectLst/>
                <a:latin typeface="Times New Roman" panose="02020603050405020304" pitchFamily="18" charset="0"/>
                <a:cs typeface="Times New Roman" panose="02020603050405020304" pitchFamily="18" charset="0"/>
              </a:rPr>
              <a:t>Найоптимальніший час першого обприскування полуниці інсектицидами – навесні до появи квітів, що дозволить знищити яйця попелиці, відкладені ще восени. </a:t>
            </a:r>
            <a:endParaRPr lang="uk-UA" sz="2800" b="1" dirty="0">
              <a:latin typeface="Times New Roman" panose="02020603050405020304" pitchFamily="18" charset="0"/>
              <a:cs typeface="Times New Roman" panose="02020603050405020304" pitchFamily="18" charset="0"/>
            </a:endParaRPr>
          </a:p>
        </p:txBody>
      </p:sp>
      <p:pic>
        <p:nvPicPr>
          <p:cNvPr id="6" name="Рисунок 6">
            <a:extLst>
              <a:ext uri="{FF2B5EF4-FFF2-40B4-BE49-F238E27FC236}">
                <a16:creationId xmlns:a16="http://schemas.microsoft.com/office/drawing/2014/main" id="{B0EFB60E-C57E-24B2-3FFD-E815C27D60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402" y="2681366"/>
            <a:ext cx="6324402" cy="4176634"/>
          </a:xfrm>
          <a:prstGeom prst="ellipse">
            <a:avLst/>
          </a:prstGeom>
          <a:ln>
            <a:noFill/>
          </a:ln>
          <a:effectLst>
            <a:softEdge rad="112500"/>
          </a:effectLst>
        </p:spPr>
      </p:pic>
    </p:spTree>
    <p:extLst>
      <p:ext uri="{BB962C8B-B14F-4D97-AF65-F5344CB8AC3E}">
        <p14:creationId xmlns:p14="http://schemas.microsoft.com/office/powerpoint/2010/main" val="213593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6">
            <a:extLst>
              <a:ext uri="{FF2B5EF4-FFF2-40B4-BE49-F238E27FC236}">
                <a16:creationId xmlns:a16="http://schemas.microsoft.com/office/drawing/2014/main" id="{99CBCE6F-2722-137F-039B-C5B7C2F149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992" y="-340732"/>
            <a:ext cx="13903981" cy="8332439"/>
          </a:xfrm>
          <a:prstGeom prst="rect">
            <a:avLst/>
          </a:prstGeom>
          <a:ln>
            <a:noFill/>
          </a:ln>
          <a:effectLst>
            <a:softEdge rad="112500"/>
          </a:effectLst>
        </p:spPr>
      </p:pic>
      <p:sp>
        <p:nvSpPr>
          <p:cNvPr id="5" name="Заголовок 1">
            <a:extLst>
              <a:ext uri="{FF2B5EF4-FFF2-40B4-BE49-F238E27FC236}">
                <a16:creationId xmlns:a16="http://schemas.microsoft.com/office/drawing/2014/main" id="{9FD856CA-8379-1428-7D04-09B0A8ACC7AC}"/>
              </a:ext>
            </a:extLst>
          </p:cNvPr>
          <p:cNvSpPr>
            <a:spLocks noGrp="1"/>
          </p:cNvSpPr>
          <p:nvPr>
            <p:ph idx="1"/>
          </p:nvPr>
        </p:nvSpPr>
        <p:spPr>
          <a:xfrm>
            <a:off x="173463" y="462698"/>
            <a:ext cx="11273263" cy="1922423"/>
          </a:xfrm>
        </p:spPr>
        <p:txBody>
          <a:bodyPr>
            <a:noAutofit/>
          </a:bodyPr>
          <a:lstStyle/>
          <a:p>
            <a:r>
              <a:rPr lang="uk-UA" b="1" i="0" u="none" strike="noStrike" dirty="0">
                <a:solidFill>
                  <a:srgbClr val="FFFF00"/>
                </a:solidFill>
                <a:effectLst/>
                <a:highlight>
                  <a:srgbClr val="808000"/>
                </a:highlight>
                <a:latin typeface="Times New Roman" panose="02020603050405020304" pitchFamily="18" charset="0"/>
                <a:cs typeface="Times New Roman" panose="02020603050405020304" pitchFamily="18" charset="0"/>
              </a:rPr>
              <a:t>Західний квітковий трипс </a:t>
            </a:r>
            <a:r>
              <a:rPr lang="uk-UA" b="1" i="1" u="none" strike="noStrike" dirty="0">
                <a:solidFill>
                  <a:srgbClr val="FFFF00"/>
                </a:solidFill>
                <a:effectLst/>
                <a:highlight>
                  <a:srgbClr val="808000"/>
                </a:highlight>
                <a:latin typeface="Times New Roman" panose="02020603050405020304" pitchFamily="18" charset="0"/>
                <a:cs typeface="Times New Roman" panose="02020603050405020304" pitchFamily="18" charset="0"/>
              </a:rPr>
              <a:t>(</a:t>
            </a:r>
            <a:r>
              <a:rPr lang="en-GB" b="1" i="1" u="none" strike="noStrike" dirty="0" err="1">
                <a:solidFill>
                  <a:srgbClr val="FFFF00"/>
                </a:solidFill>
                <a:effectLst/>
                <a:highlight>
                  <a:srgbClr val="808000"/>
                </a:highlight>
                <a:latin typeface="Times New Roman" panose="02020603050405020304" pitchFamily="18" charset="0"/>
                <a:cs typeface="Times New Roman" panose="02020603050405020304" pitchFamily="18" charset="0"/>
              </a:rPr>
              <a:t>Frankliniella</a:t>
            </a:r>
            <a:r>
              <a:rPr lang="en-GB" b="1" i="1" u="none" strike="noStrike" dirty="0">
                <a:solidFill>
                  <a:srgbClr val="FFFF00"/>
                </a:solidFill>
                <a:effectLst/>
                <a:highlight>
                  <a:srgbClr val="808000"/>
                </a:highlight>
                <a:latin typeface="Times New Roman" panose="02020603050405020304" pitchFamily="18" charset="0"/>
                <a:cs typeface="Times New Roman" panose="02020603050405020304" pitchFamily="18" charset="0"/>
              </a:rPr>
              <a:t> </a:t>
            </a:r>
            <a:r>
              <a:rPr lang="en-GB" b="1" i="1" u="none" strike="noStrike" dirty="0" err="1">
                <a:solidFill>
                  <a:srgbClr val="FFFF00"/>
                </a:solidFill>
                <a:effectLst/>
                <a:highlight>
                  <a:srgbClr val="808000"/>
                </a:highlight>
                <a:latin typeface="Times New Roman" panose="02020603050405020304" pitchFamily="18" charset="0"/>
                <a:cs typeface="Times New Roman" panose="02020603050405020304" pitchFamily="18" charset="0"/>
              </a:rPr>
              <a:t>occidentalis</a:t>
            </a:r>
            <a:r>
              <a:rPr lang="en-GB" b="1" i="1" u="none" strike="noStrike" dirty="0">
                <a:solidFill>
                  <a:srgbClr val="FFFF00"/>
                </a:solidFill>
                <a:effectLst/>
                <a:highlight>
                  <a:srgbClr val="808000"/>
                </a:highlight>
                <a:latin typeface="Times New Roman" panose="02020603050405020304" pitchFamily="18" charset="0"/>
                <a:cs typeface="Times New Roman" panose="02020603050405020304" pitchFamily="18" charset="0"/>
              </a:rPr>
              <a:t>)</a:t>
            </a:r>
            <a:r>
              <a:rPr lang="en-GB" b="1" i="0" u="none" strike="noStrike" dirty="0">
                <a:solidFill>
                  <a:srgbClr val="FFFF00"/>
                </a:solidFill>
                <a:effectLst/>
                <a:highlight>
                  <a:srgbClr val="808000"/>
                </a:highlight>
                <a:latin typeface="Times New Roman" panose="02020603050405020304" pitchFamily="18" charset="0"/>
                <a:cs typeface="Times New Roman" panose="02020603050405020304" pitchFamily="18" charset="0"/>
              </a:rPr>
              <a:t>. </a:t>
            </a:r>
            <a:r>
              <a:rPr lang="uk-UA" b="1" i="0" u="none" strike="noStrike" dirty="0">
                <a:solidFill>
                  <a:srgbClr val="FFFF00"/>
                </a:solidFill>
                <a:effectLst/>
                <a:highlight>
                  <a:srgbClr val="808000"/>
                </a:highlight>
                <a:latin typeface="Times New Roman" panose="02020603050405020304" pitchFamily="18" charset="0"/>
                <a:cs typeface="Times New Roman" panose="02020603050405020304" pitchFamily="18" charset="0"/>
              </a:rPr>
              <a:t>Невелика (2 мм) видовжена, малопомітна комаха, що пошкоджує квіти та плоди. Ягоди суниці набувають характерного бронзового кольору та не набирають повного розміру.</a:t>
            </a:r>
            <a:endParaRPr lang="uk-UA" b="1" dirty="0">
              <a:solidFill>
                <a:srgbClr val="FFFF00"/>
              </a:solidFill>
              <a:highlight>
                <a:srgbClr val="8080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9307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1195</Words>
  <Application>Microsoft Office PowerPoint</Application>
  <PresentationFormat>Широкоэкранный</PresentationFormat>
  <Paragraphs>43</Paragraphs>
  <Slides>24</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24</vt:i4>
      </vt:variant>
    </vt:vector>
  </HeadingPairs>
  <TitlesOfParts>
    <vt:vector size="29" baseType="lpstr">
      <vt:lpstr>Arial</vt:lpstr>
      <vt:lpstr>Calibri</vt:lpstr>
      <vt:lpstr>Calibri Light</vt:lpstr>
      <vt:lpstr>Times New Roman</vt:lpstr>
      <vt:lpstr>Тема Office</vt:lpstr>
      <vt:lpstr>Контроль здоровʼя  суниці</vt:lpstr>
      <vt:lpstr>Зміст</vt:lpstr>
      <vt:lpstr>1. Найпоширеніші  шкідники та засоби захисту.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3. Інтегрована система захисту суниці</vt:lpstr>
      <vt:lpstr>Презентация PowerPoint</vt:lpstr>
      <vt:lpstr>Презентация PowerPoint</vt:lpstr>
      <vt:lpstr>Презентация PowerPoint</vt:lpstr>
      <vt:lpstr>Презентация PowerPoint</vt:lpstr>
      <vt:lpstr>Презентация PowerPoint</vt:lpstr>
      <vt:lpstr>Дякую за увагу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Інтегрована система захисту суниці</dc:title>
  <dc:creator>Ілона Ташлікович</dc:creator>
  <cp:lastModifiedBy>Admin</cp:lastModifiedBy>
  <cp:revision>7</cp:revision>
  <dcterms:created xsi:type="dcterms:W3CDTF">2023-05-16T08:28:00Z</dcterms:created>
  <dcterms:modified xsi:type="dcterms:W3CDTF">2025-09-24T00:01:09Z</dcterms:modified>
</cp:coreProperties>
</file>