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2" r:id="rId6"/>
    <p:sldId id="264" r:id="rId7"/>
    <p:sldId id="263" r:id="rId8"/>
    <p:sldId id="265" r:id="rId9"/>
    <p:sldId id="267" r:id="rId10"/>
    <p:sldId id="266" r:id="rId11"/>
    <p:sldId id="268" r:id="rId12"/>
    <p:sldId id="269" r:id="rId13"/>
    <p:sldId id="272" r:id="rId14"/>
    <p:sldId id="270" r:id="rId15"/>
    <p:sldId id="271" r:id="rId16"/>
    <p:sldId id="273" r:id="rId17"/>
    <p:sldId id="275" r:id="rId18"/>
    <p:sldId id="274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994991-719E-4E2B-8EC9-9A725A3BA2F3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F0593-8A1D-4228-B608-BFD09A9060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396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CF0593-8A1D-4228-B608-BFD09A90601E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7894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25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384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9979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4888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079912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45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3280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852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33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2737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23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621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980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325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227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5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8E584-E124-4E52-869F-89CF8BDA53FC}" type="datetimeFigureOut">
              <a:rPr lang="ru-RU" smtClean="0"/>
              <a:t>25.11.2021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D26214E-A33B-4B1A-99FF-01B6F1DD08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596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1273" y="1302328"/>
            <a:ext cx="10673339" cy="2078181"/>
          </a:xfrm>
        </p:spPr>
        <p:txBody>
          <a:bodyPr>
            <a:normAutofit fontScale="90000"/>
          </a:bodyPr>
          <a:lstStyle/>
          <a:p>
            <a:pPr algn="ctr">
              <a:lnSpc>
                <a:spcPct val="130000"/>
              </a:lnSpc>
              <a:spcAft>
                <a:spcPts val="0"/>
              </a:spcAft>
            </a:pPr>
            <a:r>
              <a:rPr lang="uk-UA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ТЕМА </a:t>
            </a:r>
            <a:r>
              <a:rPr lang="uk-UA" b="1" dirty="0" smtClean="0">
                <a:latin typeface="Bookman Old Style" panose="02050604050505020204" pitchFamily="18" charset="0"/>
                <a:ea typeface="Times New Roman" panose="02020603050405020304" pitchFamily="18" charset="0"/>
              </a:rPr>
              <a:t>2</a:t>
            </a:r>
            <a:br>
              <a:rPr lang="uk-UA" b="1" dirty="0" smtClean="0">
                <a:latin typeface="Bookman Old Style" panose="02050604050505020204" pitchFamily="18" charset="0"/>
                <a:ea typeface="Times New Roman" panose="02020603050405020304" pitchFamily="18" charset="0"/>
              </a:rPr>
            </a:br>
            <a:r>
              <a:rPr lang="uk-UA" b="1" dirty="0" smtClean="0">
                <a:latin typeface="Bookman Old Style" panose="02050604050505020204" pitchFamily="18" charset="0"/>
                <a:ea typeface="Times New Roman" panose="02020603050405020304" pitchFamily="18" charset="0"/>
              </a:rPr>
              <a:t>Розвиток </a:t>
            </a:r>
            <a:r>
              <a:rPr lang="uk-UA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науки </a:t>
            </a:r>
            <a:r>
              <a:rPr lang="uk-UA" b="1" dirty="0" smtClean="0">
                <a:latin typeface="Bookman Old Style" panose="02050604050505020204" pitchFamily="18" charset="0"/>
                <a:ea typeface="Times New Roman" panose="02020603050405020304" pitchFamily="18" charset="0"/>
              </a:rPr>
              <a:t>управління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3643745"/>
            <a:ext cx="8915399" cy="2743200"/>
          </a:xfrm>
        </p:spPr>
        <p:txBody>
          <a:bodyPr>
            <a:normAutofit fontScale="62500" lnSpcReduction="20000"/>
          </a:bodyPr>
          <a:lstStyle/>
          <a:p>
            <a:endParaRPr lang="ru-RU" dirty="0"/>
          </a:p>
          <a:p>
            <a:r>
              <a:rPr lang="uk-UA" dirty="0"/>
              <a:t> </a:t>
            </a:r>
            <a:endParaRPr lang="ru-RU" dirty="0"/>
          </a:p>
          <a:p>
            <a:pPr lvl="0"/>
            <a:r>
              <a:rPr lang="uk-UA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Еволюція </a:t>
            </a:r>
            <a:r>
              <a:rPr lang="uk-UA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 думки.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</a:t>
            </a:r>
            <a:r>
              <a:rPr lang="uk-UA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 менеджменту. Інтегровані підходи до управління.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uk-UA" sz="5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Сучасний </a:t>
            </a:r>
            <a:r>
              <a:rPr lang="uk-UA" sz="5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 розвитку теорії управління.</a:t>
            </a:r>
            <a:endParaRPr lang="ru-RU" sz="5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850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2037" y="624110"/>
            <a:ext cx="9412576" cy="1280890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855" y="2133600"/>
            <a:ext cx="10728757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Здобутки адміністративної школи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детальне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основних функцій управління;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опрацювання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 побудови структури організації та управління працівниками.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 адміністративної школи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помилковість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пошуків універсальних принципів управління;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ігнорування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 аспектів управління.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438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4219" y="624110"/>
            <a:ext cx="9620394" cy="1280890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565" y="2092036"/>
            <a:ext cx="10701048" cy="40732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ІІ. Поведінкова </a:t>
            </a:r>
            <a:r>
              <a:rPr lang="uk-UA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(неокласична) теорія (підхід) </a:t>
            </a:r>
            <a:r>
              <a:rPr lang="uk-UA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менеджменту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школа людських відносин (1920-1950 рр.)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Представники: Г.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Мюнстерберг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Елтон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Мейо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Марі 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Фоллет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Честер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Барнард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школа поведінкових наук (1950-теп.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</a:t>
            </a: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ас)</a:t>
            </a: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Представники: А. Маслоу,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 Мак-Грегором, Р.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Лайкерт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24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сновна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 обох шкіл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полягає у підвищенні ефективності організації шляхом підвищення ефективності використання її людських ресурсів.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294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9419" y="624110"/>
            <a:ext cx="9925194" cy="1280890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20436" y="2133600"/>
            <a:ext cx="10784176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людських відносин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людського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ресурсу в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загальному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проблематика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дотичною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конфліктів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всередині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шляхів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їхнього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корпоративної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партнерства,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координації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групового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колективних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3643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8873" y="2050473"/>
            <a:ext cx="10825739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міжособистісні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робітниками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Вихідною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точкою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Елтона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Мейо (1880-1949),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соціолога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проблематики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співзасновника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доктрини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3033879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4509" y="2133600"/>
            <a:ext cx="10410103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Вчений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низкою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дослідницьких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Готорнським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»),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плати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високій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атмосфера в трудовому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Вивчаючи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заробітна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плата,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міжособистісні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стиль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Е. Мейо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групового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Узагальнення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емпіричних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сприяло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філософії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961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8873" y="2133600"/>
            <a:ext cx="10825739" cy="377762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теоретичний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Е. Мейо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неформальних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регулюють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принципами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ставилися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сімейні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вирішальним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51675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964" y="1905000"/>
            <a:ext cx="10548648" cy="40062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поведінкових наук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зосередилась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методах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налагодження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міжособистісних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індивідуальних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ієрархії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Маслоу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 з.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Піраміда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Маслоу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 є такою: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фізіологічні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2)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3)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належність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4)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повага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самоповага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самореалізація</a:t>
            </a:r>
            <a:endParaRPr lang="uk-UA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4649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11382" y="2133600"/>
            <a:ext cx="10493230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«X» та «Y» Д. Мак-Грегора. 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 персоналу. Перший тип («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X») -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середньостатистична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лінива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не любить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уникати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менеджер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вдаватися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тотальний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покарання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м’яких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форм примусу.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противагу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першому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 («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Y»),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стан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роботу так само,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середньостатистичну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розкритися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себе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значущість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3147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145" y="1773382"/>
            <a:ext cx="10756467" cy="4137840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Здобуток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поведінкових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наук: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система, а «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потреб, а й до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визнання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самовираження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духовних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 про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окремого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так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цілому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людських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школа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поведінкових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започаткувала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міжособистісними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відносинами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продуктивності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 про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керування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міг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використаний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737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4619" y="624110"/>
            <a:ext cx="10229994" cy="1280890"/>
          </a:xfrm>
        </p:spPr>
        <p:txBody>
          <a:bodyPr/>
          <a:lstStyle/>
          <a:p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9818" y="2133600"/>
            <a:ext cx="10534794" cy="3777622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uk-UA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Кількісний </a:t>
            </a:r>
            <a:r>
              <a:rPr lang="uk-UA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підхід (школа </a:t>
            </a:r>
            <a:r>
              <a:rPr lang="uk-UA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науки </a:t>
            </a:r>
            <a:r>
              <a:rPr lang="uk-UA" sz="2400" b="1" u="sng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управління)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400" smtClean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Представники: О.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Богданов, </a:t>
            </a:r>
            <a:r>
              <a:rPr lang="ru-RU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Людвіг фон </a:t>
            </a:r>
            <a:r>
              <a:rPr 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Берталанфі, Р.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Акофф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Друкер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І.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Ансофф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М. Портер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спричинена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бурхливим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математики, статистики,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суміжних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фундаментом стало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через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моделей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кібернетики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ймовірностей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Прибічники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розглядають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виразити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56218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02908"/>
          </a:xfrm>
        </p:spPr>
        <p:txBody>
          <a:bodyPr/>
          <a:lstStyle/>
          <a:p>
            <a:pPr lvl="0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Еволюція управлінської думки.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1551709"/>
            <a:ext cx="10507085" cy="4359513"/>
          </a:xfrm>
        </p:spPr>
        <p:txBody>
          <a:bodyPr>
            <a:normAutofit/>
          </a:bodyPr>
          <a:lstStyle/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Періодизація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революції</a:t>
            </a:r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Релігійно-комерційна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III-II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тис.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писемності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жерців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займалися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Світсько-адміністративна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XX-XVIII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єдиних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діючих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державі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законів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35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1491" y="624110"/>
            <a:ext cx="10313121" cy="1280890"/>
          </a:xfrm>
        </p:spPr>
        <p:txBody>
          <a:bodyPr/>
          <a:lstStyle/>
          <a:p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7527" y="2133600"/>
            <a:ext cx="10507085" cy="3777622"/>
          </a:xfrm>
        </p:spPr>
        <p:txBody>
          <a:bodyPr/>
          <a:lstStyle/>
          <a:p>
            <a:pPr marL="0" lvl="0" indent="0">
              <a:buClr>
                <a:srgbClr val="A53010"/>
              </a:buClr>
              <a:buNone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рамках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науки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виокремити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постулати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Clr>
                <a:srgbClr val="A53010"/>
              </a:buClr>
              <a:buAutoNum type="arabicPeriod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система»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системного,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Clr>
                <a:srgbClr val="A53010"/>
              </a:buClr>
              <a:buAutoNum type="arabicPeriod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системного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кібернетичного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ЕОМ.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Clr>
                <a:srgbClr val="A53010"/>
              </a:buClr>
              <a:buAutoNum type="arabicPeriod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вироблення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створюються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9818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1" y="624110"/>
            <a:ext cx="10437812" cy="1280890"/>
          </a:xfrm>
        </p:spPr>
        <p:txBody>
          <a:bodyPr/>
          <a:lstStyle/>
          <a:p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6801" y="2133600"/>
            <a:ext cx="10437812" cy="37776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Інтегровані підходи до управління</a:t>
            </a:r>
          </a:p>
          <a:p>
            <a:pPr lvl="0"/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Процесний підхід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розглядає управління як серію взаємопов’язаних дій (функцій управління), які реалізуються у певній послідовності. Кожна функція управління, в свою чергу, складається із взаємопов’язаних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підфункцій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Таким чином, процес управління є загальною сумою усіх функцій та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підфункцій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 досліджень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процесного підходу є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безперервний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процес виконання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взаємопов’язаних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функцій управління організацією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462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745" y="624110"/>
            <a:ext cx="10146867" cy="1280890"/>
          </a:xfrm>
        </p:spPr>
        <p:txBody>
          <a:bodyPr/>
          <a:lstStyle/>
          <a:p>
            <a:r>
              <a:rPr lang="uk-UA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8145" y="2133599"/>
            <a:ext cx="10756467" cy="4184073"/>
          </a:xfrm>
        </p:spPr>
        <p:txBody>
          <a:bodyPr>
            <a:noAutofit/>
          </a:bodyPr>
          <a:lstStyle/>
          <a:p>
            <a:pPr lvl="0"/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Системний підхід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 як систему у єдності частин, з яких вона складається, та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із її зовнішнім середовищем. Такий підхід дозволяє отримати цілісне уявлення про сутність управління.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 досліджень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системного підходу є </a:t>
            </a:r>
            <a:r>
              <a:rPr lang="uk-UA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 внутрішнього та зовнішнього середовища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організації.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buClr>
                <a:srgbClr val="A53010"/>
              </a:buClr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Ситуаційний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визнає, що хоча загальний процес управління і є однаковим, специфічні прийоми, які використовує керівник повинні змінюватися залежно від ситуації.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A53010"/>
              </a:buClr>
              <a:buNone/>
            </a:pP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Об’єктом досліджень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ситуаційного підходу виступають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 значущі елементи внутрішнього та зовнішнього середовища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Clr>
                <a:srgbClr val="A53010"/>
              </a:buClr>
              <a:buNone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2766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727" y="624110"/>
            <a:ext cx="10811885" cy="802908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 етап розвитку теорії управління.</a:t>
            </a:r>
            <a:r>
              <a:rPr lang="ru-RU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2727" y="1330036"/>
            <a:ext cx="10811885" cy="4581186"/>
          </a:xfrm>
        </p:spPr>
        <p:txBody>
          <a:bodyPr>
            <a:noAutofit/>
          </a:bodyPr>
          <a:lstStyle/>
          <a:p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uk-UA" sz="2400" b="1" i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сновні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тенденції сучасного етапу розвитку теорії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endParaRPr lang="en-US" sz="2400" b="1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uk-UA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значущості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матеріальній,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технологічній базі організацій в плані управління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нею («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комп'ютерна революція», яка створила якісно нову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технічну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базу управління, а також інші великі досягнення науково-технічного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прогресу).</a:t>
            </a:r>
            <a:endParaRPr lang="ru-RU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демократизації управління.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Майбутнє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менеджменту - за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партисипативними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формами управління.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Повна реалізація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організації, перетворення її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об'єкта управління в суб'єкт самоврядування.</a:t>
            </a:r>
            <a:endParaRPr lang="ru-RU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Інтернаціоналізація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менеджменту і бізнесу і породжені нею нові проблеми управління. Н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априклад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проблема крос-культурного перенесення принципів і форм управління, проблема врахування національних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менталітетів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сфері управління та ін.</a:t>
            </a:r>
            <a:endParaRPr lang="ru-RU" sz="2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09331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273" y="624110"/>
            <a:ext cx="10673339" cy="927599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 етап розвитку теорії управління.</a:t>
            </a:r>
            <a:r>
              <a:rPr lang="ru-RU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2109" y="1551709"/>
            <a:ext cx="10562503" cy="4359513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 парадигма управління («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тиха управлінська революція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»). Ключові риси: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Відмова від управлінського раціоналізму класичних шкіл менеджменту,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яке полягає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переконанні, що ключ до успіху управління лежить в правильній дії на внутрішні чинники організації. Замість цього на перший план висувається проблема гнучкості й адаптації до постійних змін зовнішнього середовища. Остання диктує стратегію і тактику управління, визначає структуру організації та форми управління нею.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Використання в управлінні теорії систем дозволило не тільки сформулювати новий погляд на організацію як «органічне ціле», що має свою логіку і закони, а й виділити ряд універсальних змінних будь-якої системи, контроль за якими становить основу ефективного управління.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06584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5237" y="624110"/>
            <a:ext cx="10479376" cy="1066145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Сучасний етап розвитку теорії управління.</a:t>
            </a:r>
            <a:r>
              <a:rPr lang="ru-RU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5237" y="1690255"/>
            <a:ext cx="10479375" cy="4220967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Ситуаційний підхід до управління, що становить домінанту сучасної теорії і практики управління. Головна його теза - вся організація всередині підприємства є не що інше, як відповідь на різні за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своєю природою впливи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ззовні.</a:t>
            </a:r>
            <a:endParaRPr lang="ru-RU" sz="24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uk-UA" sz="24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Визнання соціальної відповідальності менеджменту як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 суспільством у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цілому, так і перед індивідом, що працюють в організаціях.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Наймані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працівники розумової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праці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вже не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розглядатися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тільки як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 з економічних чинників, а трактується як ключовий ресурс, ефективне використання і нарощування якого стає самою основною задачею менеджменту. 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277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1" y="624110"/>
            <a:ext cx="10133012" cy="692072"/>
          </a:xfrm>
        </p:spPr>
        <p:txBody>
          <a:bodyPr/>
          <a:lstStyle/>
          <a:p>
            <a:pPr algn="ctr"/>
            <a:r>
              <a:rPr lang="uk-UA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Еволюція управлінської думки.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39091" y="1482436"/>
            <a:ext cx="10465521" cy="4428786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Виробничо-будівельна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600-200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н.е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XVII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XIX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Зародження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капіталізму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Стрімкий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фабричного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з рук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навчених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найманих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Бюрократична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менеджерська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Кінець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XIX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чиновників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згодом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1244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05926"/>
          </a:xfrm>
        </p:spPr>
        <p:txBody>
          <a:bodyPr/>
          <a:lstStyle/>
          <a:p>
            <a:pPr algn="ctr"/>
            <a:r>
              <a:rPr lang="uk-UA" dirty="0">
                <a:solidFill>
                  <a:prstClr val="black">
                    <a:lumMod val="85000"/>
                    <a:lumOff val="15000"/>
                  </a:prst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Еволюція управлінської думки.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6691" y="1468582"/>
            <a:ext cx="10617921" cy="4442640"/>
          </a:xfrm>
        </p:spPr>
        <p:txBody>
          <a:bodyPr>
            <a:normAutofit/>
          </a:bodyPr>
          <a:lstStyle/>
          <a:p>
            <a:pPr algn="just"/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Відправним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пунктом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індустріального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доцільно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1886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рік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Генрі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Таун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щорічних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зборах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американського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товариства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інженерів-механіків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представив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економіст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Таун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доводив,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повинен бути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вибудований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науку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своїм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предметом,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літературою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об’єднаннями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підприємці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зможуть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вигоду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спільного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постіндустріальна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70-ті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рр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XX-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початок </a:t>
            </a:r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XXI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глобалізацією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бурхливим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розвитком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інтернету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005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7855" y="624110"/>
            <a:ext cx="9966757" cy="1280890"/>
          </a:xfrm>
        </p:spPr>
        <p:txBody>
          <a:bodyPr/>
          <a:lstStyle/>
          <a:p>
            <a:pPr lvl="0"/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03564" y="1904999"/>
            <a:ext cx="10701048" cy="44126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І. Класична </a:t>
            </a:r>
            <a:r>
              <a:rPr lang="uk-UA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 (підхід) </a:t>
            </a:r>
            <a:r>
              <a:rPr lang="uk-UA" sz="2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менеджменту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наукового управління;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школу (класичну теорію організації).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b="1" i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наукового </a:t>
            </a:r>
            <a:r>
              <a:rPr lang="uk-UA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спрямовано на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 проблем підвищення продуктивності праці робітників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(операційних виконавців) шляхом удосконалення операцій ручної праці.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Засновники: </a:t>
            </a:r>
            <a:r>
              <a:rPr lang="uk-UA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Ф. Тейлор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(«Принципи наукового управління»,1911р.),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Френк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Ліліан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Гілбрет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Генрі 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Форд,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Генрі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Гантт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73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1273" y="2133600"/>
            <a:ext cx="10673339" cy="377762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внесок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Ф. Тейлора в науку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таких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AutoNum type="arabicPeriod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Започаткування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ретельного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трудового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AutoNum type="arabicPeriod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Актуалізація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добору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для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  <a:buAutoNum type="arabicPeriod"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Доведення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справедливої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стати системою,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наукових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принципах,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розробленими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методами й заходами,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стандартизувати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техніку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але і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71494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3273" y="624110"/>
            <a:ext cx="9911339" cy="1280890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2109" y="2133599"/>
            <a:ext cx="10562503" cy="4100945"/>
          </a:xfrm>
        </p:spPr>
        <p:txBody>
          <a:bodyPr/>
          <a:lstStyle/>
          <a:p>
            <a:pPr marL="0" indent="0"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Здобутки школи наукового управління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обґрунтоване нормування праці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включаючи необхідність відпочинку та перерв (реалістичних завдань);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доведення необхідності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відбору робітників для виконання певних операцій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також їх навчання;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впровадження практики </a:t>
            </a: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 кращих результатів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робітників-виконавців;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uk-UA" sz="2400" b="1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відокремлення управлінських функцій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від фактичного виконання робіт.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1192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5" y="624110"/>
            <a:ext cx="9842067" cy="1280890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836" y="2133599"/>
            <a:ext cx="10631776" cy="39762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400" b="1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Адміністративна школа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(класична теорія організації) опрацьовувала підходи до удосконалення управління організацією в цілому. </a:t>
            </a:r>
            <a:endParaRPr lang="uk-UA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Представники 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 школи (А.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Файоль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М. Вебер, Л. </a:t>
            </a:r>
            <a:r>
              <a:rPr lang="uk-UA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Урвік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Ч. Бернард) намагалися вирізнити загальні характеристики та закономірності управління організацією загалом. Метою їх досліджень було визначення </a:t>
            </a:r>
            <a:r>
              <a:rPr lang="uk-UA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універсальних принципів управління</a:t>
            </a:r>
            <a:r>
              <a:rPr lang="uk-UA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дотримуючись яких організація досягатиме успіху</a:t>
            </a:r>
            <a:r>
              <a:rPr lang="uk-UA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1884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Ранні теорії менеджменту. Інтегровані підходи до управління.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5964" y="2133600"/>
            <a:ext cx="10548648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Файоль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теорію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термінології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як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підприємницької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найефективнішим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способом, оптимально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адміністрування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умовно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поділена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перша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розпорядження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координування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контроль),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друга – з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розумінням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принципів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 принципів Анрі </a:t>
            </a:r>
            <a:r>
              <a:rPr lang="uk-UA" sz="24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Файоля</a:t>
            </a:r>
            <a:endParaRPr lang="uk-UA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Ідеальна бюрократія Макса Вебера</a:t>
            </a:r>
          </a:p>
          <a:p>
            <a:pPr marL="0" indent="0" algn="just">
              <a:buNone/>
            </a:pP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50104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415</TotalTime>
  <Words>2179</Words>
  <Application>Microsoft Office PowerPoint</Application>
  <PresentationFormat>Широкоэкранный</PresentationFormat>
  <Paragraphs>113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2" baseType="lpstr">
      <vt:lpstr>Arial</vt:lpstr>
      <vt:lpstr>Bookman Old Style</vt:lpstr>
      <vt:lpstr>Calibri</vt:lpstr>
      <vt:lpstr>Century Gothic</vt:lpstr>
      <vt:lpstr>Times New Roman</vt:lpstr>
      <vt:lpstr>Wingdings 3</vt:lpstr>
      <vt:lpstr>Легкий дым</vt:lpstr>
      <vt:lpstr>ТЕМА 2 Розвиток науки управління</vt:lpstr>
      <vt:lpstr>1. Еволюція управлінської думки.</vt:lpstr>
      <vt:lpstr>1. Еволюція управлінської думки.</vt:lpstr>
      <vt:lpstr>1. Еволюція управлінської думки.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2. Ранні теорії менеджменту. Інтегровані підходи до управління.</vt:lpstr>
      <vt:lpstr>3. Сучасний етап розвитку теорії управління. </vt:lpstr>
      <vt:lpstr>3. Сучасний етап розвитку теорії управління. </vt:lpstr>
      <vt:lpstr>3. Сучасний етап розвитку теорії управління.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2 Розвиток науки управління</dc:title>
  <dc:creator>zhalinska@gmail.com</dc:creator>
  <cp:lastModifiedBy>zhalinska@gmail.com</cp:lastModifiedBy>
  <cp:revision>38</cp:revision>
  <dcterms:created xsi:type="dcterms:W3CDTF">2021-09-14T18:03:03Z</dcterms:created>
  <dcterms:modified xsi:type="dcterms:W3CDTF">2021-11-25T15:45:05Z</dcterms:modified>
</cp:coreProperties>
</file>