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27"/>
  </p:notesMasterIdLst>
  <p:sldIdLst>
    <p:sldId id="256" r:id="rId2"/>
    <p:sldId id="257" r:id="rId3"/>
    <p:sldId id="258" r:id="rId4"/>
    <p:sldId id="259" r:id="rId5"/>
    <p:sldId id="262" r:id="rId6"/>
    <p:sldId id="264" r:id="rId7"/>
    <p:sldId id="263" r:id="rId8"/>
    <p:sldId id="265" r:id="rId9"/>
    <p:sldId id="267" r:id="rId10"/>
    <p:sldId id="266" r:id="rId11"/>
    <p:sldId id="268" r:id="rId12"/>
    <p:sldId id="269" r:id="rId13"/>
    <p:sldId id="272" r:id="rId14"/>
    <p:sldId id="270" r:id="rId15"/>
    <p:sldId id="271" r:id="rId16"/>
    <p:sldId id="273" r:id="rId17"/>
    <p:sldId id="275" r:id="rId18"/>
    <p:sldId id="274" r:id="rId19"/>
    <p:sldId id="276" r:id="rId20"/>
    <p:sldId id="277" r:id="rId21"/>
    <p:sldId id="278" r:id="rId22"/>
    <p:sldId id="279" r:id="rId23"/>
    <p:sldId id="280" r:id="rId24"/>
    <p:sldId id="281" r:id="rId25"/>
    <p:sldId id="282" r:id="rId2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994991-719E-4E2B-8EC9-9A725A3BA2F3}" type="datetimeFigureOut">
              <a:rPr lang="ru-RU" smtClean="0"/>
              <a:t>25.11.2021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CF0593-8A1D-4228-B608-BFD09A9060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13961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CF0593-8A1D-4228-B608-BFD09A90601E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97894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8E584-E124-4E52-869F-89CF8BDA53FC}" type="datetimeFigureOut">
              <a:rPr lang="ru-RU" smtClean="0"/>
              <a:t>25.11.2021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4D26214E-A33B-4B1A-99FF-01B6F1DD08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52572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8E584-E124-4E52-869F-89CF8BDA53FC}" type="datetimeFigureOut">
              <a:rPr lang="ru-RU" smtClean="0"/>
              <a:t>25.11.2021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D26214E-A33B-4B1A-99FF-01B6F1DD08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63846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8E584-E124-4E52-869F-89CF8BDA53FC}" type="datetimeFigureOut">
              <a:rPr lang="ru-RU" smtClean="0"/>
              <a:t>25.11.2021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D26214E-A33B-4B1A-99FF-01B6F1DD08B9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099792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8E584-E124-4E52-869F-89CF8BDA53FC}" type="datetimeFigureOut">
              <a:rPr lang="ru-RU" smtClean="0"/>
              <a:t>25.11.2021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D26214E-A33B-4B1A-99FF-01B6F1DD08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048889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8E584-E124-4E52-869F-89CF8BDA53FC}" type="datetimeFigureOut">
              <a:rPr lang="ru-RU" smtClean="0"/>
              <a:t>25.11.2021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D26214E-A33B-4B1A-99FF-01B6F1DD08B9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0799120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8E584-E124-4E52-869F-89CF8BDA53FC}" type="datetimeFigureOut">
              <a:rPr lang="ru-RU" smtClean="0"/>
              <a:t>25.11.2021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D26214E-A33B-4B1A-99FF-01B6F1DD08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94514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8E584-E124-4E52-869F-89CF8BDA53FC}" type="datetimeFigureOut">
              <a:rPr lang="ru-RU" smtClean="0"/>
              <a:t>25.11.2021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6214E-A33B-4B1A-99FF-01B6F1DD08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532803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8E584-E124-4E52-869F-89CF8BDA53FC}" type="datetimeFigureOut">
              <a:rPr lang="ru-RU" smtClean="0"/>
              <a:t>25.11.2021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6214E-A33B-4B1A-99FF-01B6F1DD08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08527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8E584-E124-4E52-869F-89CF8BDA53FC}" type="datetimeFigureOut">
              <a:rPr lang="ru-RU" smtClean="0"/>
              <a:t>25.11.2021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6214E-A33B-4B1A-99FF-01B6F1DD08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53308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8E584-E124-4E52-869F-89CF8BDA53FC}" type="datetimeFigureOut">
              <a:rPr lang="ru-RU" smtClean="0"/>
              <a:t>25.11.2021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D26214E-A33B-4B1A-99FF-01B6F1DD08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27373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8E584-E124-4E52-869F-89CF8BDA53FC}" type="datetimeFigureOut">
              <a:rPr lang="ru-RU" smtClean="0"/>
              <a:t>25.11.2021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4D26214E-A33B-4B1A-99FF-01B6F1DD08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42355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8E584-E124-4E52-869F-89CF8BDA53FC}" type="datetimeFigureOut">
              <a:rPr lang="ru-RU" smtClean="0"/>
              <a:t>25.11.2021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4D26214E-A33B-4B1A-99FF-01B6F1DD08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76216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8E584-E124-4E52-869F-89CF8BDA53FC}" type="datetimeFigureOut">
              <a:rPr lang="ru-RU" smtClean="0"/>
              <a:t>25.11.2021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6214E-A33B-4B1A-99FF-01B6F1DD08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09808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8E584-E124-4E52-869F-89CF8BDA53FC}" type="datetimeFigureOut">
              <a:rPr lang="ru-RU" smtClean="0"/>
              <a:t>25.11.2021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6214E-A33B-4B1A-99FF-01B6F1DD08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32512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8E584-E124-4E52-869F-89CF8BDA53FC}" type="datetimeFigureOut">
              <a:rPr lang="ru-RU" smtClean="0"/>
              <a:t>25.11.2021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6214E-A33B-4B1A-99FF-01B6F1DD08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12272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8E584-E124-4E52-869F-89CF8BDA53FC}" type="datetimeFigureOut">
              <a:rPr lang="ru-RU" smtClean="0"/>
              <a:t>25.11.2021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D26214E-A33B-4B1A-99FF-01B6F1DD08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17557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98E584-E124-4E52-869F-89CF8BDA53FC}" type="datetimeFigureOut">
              <a:rPr lang="ru-RU" smtClean="0"/>
              <a:t>25.11.2021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4D26214E-A33B-4B1A-99FF-01B6F1DD08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45968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31273" y="1302328"/>
            <a:ext cx="10673339" cy="2078181"/>
          </a:xfrm>
        </p:spPr>
        <p:txBody>
          <a:bodyPr>
            <a:normAutofit fontScale="90000"/>
          </a:bodyPr>
          <a:lstStyle/>
          <a:p>
            <a:pPr algn="ctr">
              <a:lnSpc>
                <a:spcPct val="130000"/>
              </a:lnSpc>
              <a:spcAft>
                <a:spcPts val="0"/>
              </a:spcAft>
            </a:pPr>
            <a:r>
              <a:rPr lang="uk-UA" b="1" dirty="0">
                <a:latin typeface="Bookman Old Style" panose="02050604050505020204" pitchFamily="18" charset="0"/>
                <a:ea typeface="Times New Roman" panose="02020603050405020304" pitchFamily="18" charset="0"/>
              </a:rPr>
              <a:t>ТЕМА </a:t>
            </a:r>
            <a:r>
              <a:rPr lang="uk-UA" b="1" dirty="0" smtClean="0">
                <a:latin typeface="Bookman Old Style" panose="02050604050505020204" pitchFamily="18" charset="0"/>
                <a:ea typeface="Times New Roman" panose="02020603050405020304" pitchFamily="18" charset="0"/>
              </a:rPr>
              <a:t>2</a:t>
            </a:r>
            <a:br>
              <a:rPr lang="uk-UA" b="1" dirty="0" smtClean="0">
                <a:latin typeface="Bookman Old Style" panose="02050604050505020204" pitchFamily="18" charset="0"/>
                <a:ea typeface="Times New Roman" panose="02020603050405020304" pitchFamily="18" charset="0"/>
              </a:rPr>
            </a:br>
            <a:r>
              <a:rPr lang="uk-UA" b="1" dirty="0" smtClean="0">
                <a:latin typeface="Bookman Old Style" panose="02050604050505020204" pitchFamily="18" charset="0"/>
                <a:ea typeface="Times New Roman" panose="02020603050405020304" pitchFamily="18" charset="0"/>
              </a:rPr>
              <a:t>Розвиток </a:t>
            </a:r>
            <a:r>
              <a:rPr lang="uk-UA" b="1" dirty="0">
                <a:latin typeface="Bookman Old Style" panose="02050604050505020204" pitchFamily="18" charset="0"/>
                <a:ea typeface="Times New Roman" panose="02020603050405020304" pitchFamily="18" charset="0"/>
              </a:rPr>
              <a:t>науки </a:t>
            </a:r>
            <a:r>
              <a:rPr lang="uk-UA" b="1" dirty="0" smtClean="0">
                <a:latin typeface="Bookman Old Style" panose="02050604050505020204" pitchFamily="18" charset="0"/>
                <a:ea typeface="Times New Roman" panose="02020603050405020304" pitchFamily="18" charset="0"/>
              </a:rPr>
              <a:t>управління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89213" y="3643745"/>
            <a:ext cx="8915399" cy="2743200"/>
          </a:xfrm>
        </p:spPr>
        <p:txBody>
          <a:bodyPr>
            <a:normAutofit fontScale="62500" lnSpcReduction="20000"/>
          </a:bodyPr>
          <a:lstStyle/>
          <a:p>
            <a:endParaRPr lang="ru-RU" dirty="0"/>
          </a:p>
          <a:p>
            <a:r>
              <a:rPr lang="uk-UA" dirty="0"/>
              <a:t> </a:t>
            </a:r>
            <a:endParaRPr lang="ru-RU" dirty="0"/>
          </a:p>
          <a:p>
            <a:pPr lvl="0"/>
            <a:r>
              <a:rPr lang="uk-UA" sz="5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Еволюція </a:t>
            </a:r>
            <a:r>
              <a:rPr lang="uk-UA" sz="5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управлінської думки.</a:t>
            </a:r>
            <a:endParaRPr lang="ru-RU" sz="5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uk-UA" sz="5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Ранні </a:t>
            </a:r>
            <a:r>
              <a:rPr lang="uk-UA" sz="5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теорії менеджменту. Інтегровані підходи до управління.</a:t>
            </a:r>
            <a:endParaRPr lang="ru-RU" sz="5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uk-UA" sz="5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Сучасний </a:t>
            </a:r>
            <a:r>
              <a:rPr lang="uk-UA" sz="5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етап розвитку теорії управління.</a:t>
            </a:r>
            <a:endParaRPr lang="ru-RU" sz="5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08507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92037" y="624110"/>
            <a:ext cx="9412576" cy="1280890"/>
          </a:xfrm>
        </p:spPr>
        <p:txBody>
          <a:bodyPr/>
          <a:lstStyle/>
          <a:p>
            <a:r>
              <a:rPr lang="uk-UA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Ранні теорії менеджменту. Інтегровані підходи до управління.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75855" y="2133600"/>
            <a:ext cx="10728757" cy="377762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Здобутки адміністративної школи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детальне 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дослідження основних функцій управління;</a:t>
            </a: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опрацювання 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принципів побудови структури організації та управління працівниками.</a:t>
            </a: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Недоліки адміністративної школи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помилковість 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пошуків універсальних принципів управління;</a:t>
            </a: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ігнорування 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соціальних аспектів управління.</a:t>
            </a: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44387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84219" y="624110"/>
            <a:ext cx="9620394" cy="1280890"/>
          </a:xfrm>
        </p:spPr>
        <p:txBody>
          <a:bodyPr/>
          <a:lstStyle/>
          <a:p>
            <a:r>
              <a:rPr lang="uk-UA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Ранні теорії менеджменту. Інтегровані підходи до управління.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03565" y="2092036"/>
            <a:ext cx="10701048" cy="40732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24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ІІ. Поведінкова </a:t>
            </a:r>
            <a:r>
              <a:rPr lang="uk-UA" sz="24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(неокласична) теорія (підхід) </a:t>
            </a:r>
            <a:r>
              <a:rPr lang="uk-UA" sz="24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менеджменту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>
              <a:buNone/>
            </a:pPr>
            <a:r>
              <a:rPr lang="uk-U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uk-U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школа людських відносин (1920-1950 рр.)</a:t>
            </a:r>
          </a:p>
          <a:p>
            <a:pPr marL="0" indent="0">
              <a:buNone/>
            </a:pP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Представники: Г. </a:t>
            </a:r>
            <a:r>
              <a:rPr lang="uk-UA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Мюнстерберг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Елтон </a:t>
            </a:r>
            <a:r>
              <a:rPr lang="uk-UA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Мейо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Марі </a:t>
            </a:r>
            <a:r>
              <a:rPr lang="uk-UA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Фоллет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Честер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Барнард</a:t>
            </a:r>
            <a:endParaRPr lang="uk-UA" sz="2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</a:t>
            </a:r>
            <a:r>
              <a:rPr lang="uk-U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школа поведінкових наук (1950-теп. </a:t>
            </a:r>
            <a:r>
              <a:rPr lang="uk-U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</a:t>
            </a:r>
            <a:r>
              <a:rPr lang="uk-U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ас)</a:t>
            </a:r>
          </a:p>
          <a:p>
            <a:pPr marL="0" indent="0">
              <a:buNone/>
            </a:pP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Представники: А. Маслоу, 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Д. Мак-Грегором, Р.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Лайкерт</a:t>
            </a:r>
            <a:endParaRPr lang="ru-RU" sz="2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uk-UA" sz="2400" b="1" i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сновна </a:t>
            </a:r>
            <a:r>
              <a:rPr lang="uk-UA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мета обох шкіл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полягає у підвищенні ефективності організації шляхом підвищення ефективності використання її людських ресурсів.</a:t>
            </a: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72949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79419" y="624110"/>
            <a:ext cx="9925194" cy="1280890"/>
          </a:xfrm>
        </p:spPr>
        <p:txBody>
          <a:bodyPr/>
          <a:lstStyle/>
          <a:p>
            <a:r>
              <a:rPr lang="uk-UA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Ранні теорії менеджменту. Інтегровані підходи до управління.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20436" y="2133600"/>
            <a:ext cx="10784176" cy="377762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uk-U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Школа людських відносин</a:t>
            </a:r>
            <a:endParaRPr lang="ru-RU" sz="24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центрі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уваги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4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питання</a:t>
            </a: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важливості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ефективного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людського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ресурсу в 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загальному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управлінні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організацією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Зокрема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основна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проблематика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цієї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школи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була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дотичною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питань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мотивації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праці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конфліктів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всередині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організації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шляхів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їхнього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вирішення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охорони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праці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корпоративної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культури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соціального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партнерства, 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координації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керівництва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групового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співробітництва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колективних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форм </a:t>
            </a:r>
            <a:r>
              <a:rPr lang="ru-RU" sz="24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праці</a:t>
            </a:r>
            <a:endParaRPr lang="ru-RU" sz="24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736438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Ранні теорії менеджменту. Інтегровані підходи до управління.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8873" y="2050473"/>
            <a:ext cx="10825739" cy="377762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досягнення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цілей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налагодити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міжособистісні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відносини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робітниками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колективі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Вихідною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точкою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виникнення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школи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людських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відносин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вважаються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експерименти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Елтона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Мейо (1880-1949),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американського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психолога,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соціолога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дослідника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проблематики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організаційної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поведінки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виробничих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підприємствах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співзасновника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доктрини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людських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відносин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». </a:t>
            </a:r>
          </a:p>
        </p:txBody>
      </p:sp>
    </p:spTree>
    <p:extLst>
      <p:ext uri="{BB962C8B-B14F-4D97-AF65-F5344CB8AC3E}">
        <p14:creationId xmlns:p14="http://schemas.microsoft.com/office/powerpoint/2010/main" val="303387900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Ранні теорії менеджменту. Інтегровані підходи до управління.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94509" y="2133600"/>
            <a:ext cx="10410103" cy="377762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Вчений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керував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низкою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дослідницьких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проєктів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експериментів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(в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т.ч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«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Готорнським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експериментом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»), на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базі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результатів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довів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передові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методи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галузі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організації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виробництва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високий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рівень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заробітної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плати не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будуть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сприяти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високій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продуктивності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праці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цьому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сприяє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соціальна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атмосфера в трудовому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колективі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Вивчаючи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вплив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різних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чинників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умови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організація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праці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заробітна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плата,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міжособистісні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відносини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стиль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керівництва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на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підвищення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продуктивності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праці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промисловому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підприємстві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Е. Мейо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довів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особливу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роль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людського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групового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чинника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Узагальнення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емпіричних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даних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відповідних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досліджень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сприяло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створенню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соціальної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філософії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менеджменту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996108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Ранні теорії менеджменту. Інтегровані підходи до управління.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8873" y="2133600"/>
            <a:ext cx="10825739" cy="3777622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Головний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теоретичний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висновок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Е. Мейо 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підприємство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як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соціальна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система,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складається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неформальних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груп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регулюють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людську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поведінку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принципами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є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такі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людина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унікальні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потреби,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цілі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мотиви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sz="2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позитивна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мотивація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вимагає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щоби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робітника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ставилися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як до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особистості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sz="2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людські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проблеми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простими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sz="2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особисті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сімейні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проблеми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робітника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негативно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впливати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продуктивність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робочому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місці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sz="2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обмін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інформацією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велике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значення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ефективна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інформація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є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вирішальним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чинником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32516756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Ранні теорії менеджменту. Інтегровані підходи до управління.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55964" y="1905000"/>
            <a:ext cx="10548648" cy="400622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Школа поведінкових наук</a:t>
            </a:r>
          </a:p>
          <a:p>
            <a:pPr marL="0" indent="0" algn="just">
              <a:buNone/>
            </a:pP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Школа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поведінкових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наук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зосередилась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методах 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налагодження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міжособистісних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відносин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вивченні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індивідуальних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характеристик 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робітників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мотивації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лідерства</a:t>
            </a: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ru-RU" sz="24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Теорія</a:t>
            </a: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ієрархії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потреб </a:t>
            </a: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А. </a:t>
            </a:r>
            <a:r>
              <a:rPr lang="ru-RU" sz="24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Маслоу</a:t>
            </a: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т. з. 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Піраміда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Маслоу</a:t>
            </a: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»)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Послідовність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людських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потреб є такою: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фізіологічні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потреби, 2)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безпека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3)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соціальні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потреби (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почуття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належність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певної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спільноти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групи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 4)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повага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й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самоповага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5)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самореалізація</a:t>
            </a:r>
            <a:endParaRPr lang="uk-UA" sz="24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4464946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Ранні теорії менеджменту. Інтегровані підходи до управління.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11382" y="2133600"/>
            <a:ext cx="10493230" cy="377762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4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Теорія</a:t>
            </a:r>
            <a:r>
              <a:rPr lang="ru-RU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«X» та «Y» Д. Мак-Грегора. 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Існує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два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типи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менеджменту персоналу. Перший тип («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теорія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X») -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середньостатистична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людина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лінива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не любить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працювати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за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можливості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буде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уникати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тому менеджер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вдаватися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жорстких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тотальний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контроль,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покарання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і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м’яких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переконання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заохочення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форм примусу. На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противагу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першому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є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другий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тип («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теорія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Y»),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передбачав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робота –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природний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стан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людини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тому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їй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властиво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витрачати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моральні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фізичні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сили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роботу так само, як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відпочивати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грати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Тобто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середньостатистичну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людину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стимулювати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праці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дати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їй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можливість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повністю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розкритися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брати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себе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відповідальність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відчувати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свою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значущість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організації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uk-UA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631475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Ранні теорії менеджменту. Інтегровані підходи до управління.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48145" y="1773382"/>
            <a:ext cx="10756467" cy="4137840"/>
          </a:xfrm>
        </p:spPr>
        <p:txBody>
          <a:bodyPr>
            <a:noAutofit/>
          </a:bodyPr>
          <a:lstStyle/>
          <a:p>
            <a:pPr marL="0" indent="0" algn="just">
              <a:spcBef>
                <a:spcPts val="0"/>
              </a:spcBef>
              <a:buNone/>
            </a:pP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Здобуток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школи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поведінкових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наук: 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організація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соціальна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система, а «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соціальна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людина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прагне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задоволення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тільки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матеріальних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потреб, а й до 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визнання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самовираження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дотримання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духовних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цінностей</a:t>
            </a: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Правильне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застосування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науки про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поведінку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завжди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буде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сприяти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підвищенню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ефективності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праці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окремого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працівника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так і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організації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цілому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24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Загалом</a:t>
            </a: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школа 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людських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відносин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школа 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поведінкових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наук 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започаткувала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ru-RU" sz="24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4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застосування</a:t>
            </a: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прийомів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міжособистісними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відносинами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підвищення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ступеня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задоволеності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продуктивності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sz="24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4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застосування</a:t>
            </a: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наук про 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людську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поведінку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керування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організації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такий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спосіб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щоби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кожен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працівник</a:t>
            </a: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міг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повністю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використаний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власного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потенціалу</a:t>
            </a:r>
            <a:endParaRPr lang="ru-RU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607373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74619" y="624110"/>
            <a:ext cx="10229994" cy="1280890"/>
          </a:xfrm>
        </p:spPr>
        <p:txBody>
          <a:bodyPr/>
          <a:lstStyle/>
          <a:p>
            <a:r>
              <a:rPr lang="uk-UA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Ранні теорії менеджменту. Інтегровані підходи до управління.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69818" y="2133600"/>
            <a:ext cx="10534794" cy="3777622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sz="2400" b="1" u="sng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III. </a:t>
            </a:r>
            <a:r>
              <a:rPr lang="uk-UA" sz="2400" b="1" u="sng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Кількісний </a:t>
            </a:r>
            <a:r>
              <a:rPr lang="uk-UA" sz="2400" b="1" u="sng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підхід (школа </a:t>
            </a:r>
            <a:r>
              <a:rPr lang="uk-UA" sz="2400" b="1" u="sng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науки </a:t>
            </a:r>
            <a:r>
              <a:rPr lang="uk-UA" sz="2400" b="1" u="sng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управління)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2400" smtClean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uk-UA" sz="240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Представники: О. 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Богданов, </a:t>
            </a:r>
            <a:r>
              <a:rPr lang="ru-RU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Людвіг фон </a:t>
            </a:r>
            <a:r>
              <a:rPr lang="ru-RU" sz="240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Берталанфі, Р.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Акофф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П.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Друкер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І.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Ансофф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М. Портер</a:t>
            </a:r>
            <a:endParaRPr lang="uk-UA" sz="2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Поява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цієї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школи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була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спричинена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бурхливим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розвитком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математики, статистики,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інженерних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наук і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суміжних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цими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галузями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знань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а фундаментом стало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розуміння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складних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управлінських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проблем через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розроблення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застосування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моделей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використанням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кількісних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методів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кібернетики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теорії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ймовірностей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комп’ютерних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технологій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управлінні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Прибічники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цього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підходу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розглядають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логічний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процес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виразити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математично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5562188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802908"/>
          </a:xfrm>
        </p:spPr>
        <p:txBody>
          <a:bodyPr/>
          <a:lstStyle/>
          <a:p>
            <a:pPr lvl="0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Еволюція управлінської думки.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97527" y="1551709"/>
            <a:ext cx="10507085" cy="4359513"/>
          </a:xfrm>
        </p:spPr>
        <p:txBody>
          <a:bodyPr>
            <a:normAutofit/>
          </a:bodyPr>
          <a:lstStyle/>
          <a:p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Періодизація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через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управлінські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революції</a:t>
            </a:r>
            <a:endParaRPr lang="ru-RU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Релігійно-комерційна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III-II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тис. до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н.е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Зародження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писемності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виокремлення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групи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жерців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займалися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питаннями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комерційної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управлінської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Світсько-адміністративна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XX-XVIII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ст. до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н.е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єдиних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діючих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кодексів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законів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регулювання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суспільних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відносин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різними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соціальними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групами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1358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91491" y="624110"/>
            <a:ext cx="10313121" cy="1280890"/>
          </a:xfrm>
        </p:spPr>
        <p:txBody>
          <a:bodyPr/>
          <a:lstStyle/>
          <a:p>
            <a:r>
              <a:rPr lang="uk-UA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Ранні теорії менеджменту. Інтегровані підходи до управління.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97527" y="2133600"/>
            <a:ext cx="10507085" cy="3777622"/>
          </a:xfrm>
        </p:spPr>
        <p:txBody>
          <a:bodyPr/>
          <a:lstStyle/>
          <a:p>
            <a:pPr marL="0" lvl="0" indent="0">
              <a:buClr>
                <a:srgbClr val="A53010"/>
              </a:buClr>
              <a:buNone/>
            </a:pP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рамках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школи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науки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виокремити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загальні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постулати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ru-RU" sz="2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>
              <a:buClr>
                <a:srgbClr val="A53010"/>
              </a:buClr>
              <a:buAutoNum type="arabicPeriod"/>
            </a:pP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Виробництво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розглядається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як «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соціальна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система» з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використанням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системного,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процесного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ситуаційного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підходів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2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>
              <a:buClr>
                <a:srgbClr val="A53010"/>
              </a:buClr>
              <a:buAutoNum type="arabicPeriod"/>
            </a:pP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Дослідження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проводяться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основі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системного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аналізу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кібернетичного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підходу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включно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застосуванням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математичних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методів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ЕОМ. </a:t>
            </a:r>
            <a:endParaRPr lang="ru-RU" sz="2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>
              <a:buClr>
                <a:srgbClr val="A53010"/>
              </a:buClr>
              <a:buAutoNum type="arabicPeriod"/>
            </a:pP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Алгоритми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вироблення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оптимальних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рішень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створюються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застосуванням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теорії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статистичних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рішень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теорії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гри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9981871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1" y="624110"/>
            <a:ext cx="10437812" cy="1280890"/>
          </a:xfrm>
        </p:spPr>
        <p:txBody>
          <a:bodyPr/>
          <a:lstStyle/>
          <a:p>
            <a:r>
              <a:rPr lang="uk-UA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Ранні теорії менеджменту. Інтегровані підходи до управління.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66801" y="2133600"/>
            <a:ext cx="10437812" cy="377762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Інтегровані підходи до управління</a:t>
            </a:r>
          </a:p>
          <a:p>
            <a:pPr lvl="0"/>
            <a:r>
              <a:rPr lang="uk-UA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Процесний підхід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розглядає управління як серію взаємопов’язаних дій (функцій управління), які реалізуються у певній послідовності. Кожна функція управління, в свою чергу, складається із взаємопов’язаних </a:t>
            </a:r>
            <a:r>
              <a:rPr lang="uk-UA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підфункцій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Таким чином, процес управління є загальною сумою усіх функцій та </a:t>
            </a:r>
            <a:r>
              <a:rPr lang="uk-UA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підфункцій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Об’єктом досліджень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процесного підходу є </a:t>
            </a:r>
            <a:r>
              <a:rPr lang="uk-UA" sz="2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безперервний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процес виконання </a:t>
            </a:r>
            <a:r>
              <a:rPr lang="uk-UA" sz="2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взаємопов’язаних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функцій управління організацією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246205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57745" y="624110"/>
            <a:ext cx="10146867" cy="1280890"/>
          </a:xfrm>
        </p:spPr>
        <p:txBody>
          <a:bodyPr/>
          <a:lstStyle/>
          <a:p>
            <a:r>
              <a:rPr lang="uk-UA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Ранні теорії менеджменту. Інтегровані підходи до управління.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48145" y="2133599"/>
            <a:ext cx="10756467" cy="4184073"/>
          </a:xfrm>
        </p:spPr>
        <p:txBody>
          <a:bodyPr>
            <a:noAutofit/>
          </a:bodyPr>
          <a:lstStyle/>
          <a:p>
            <a:pPr lvl="0"/>
            <a:r>
              <a:rPr lang="uk-UA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Системний підхід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розглядає 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організацію як систему у єдності частин, з яких вона складається, та </a:t>
            </a:r>
            <a:r>
              <a:rPr lang="uk-UA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зв’язків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із її зовнішнім середовищем. Такий підхід дозволяє отримати цілісне уявлення про сутність управління. </a:t>
            </a: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Об’єктом досліджень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системного підходу є </a:t>
            </a:r>
            <a:r>
              <a:rPr lang="uk-UA" sz="2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елементи внутрішнього та зовнішнього середовища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організації.</a:t>
            </a: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buClr>
                <a:srgbClr val="A53010"/>
              </a:buClr>
            </a:pPr>
            <a:r>
              <a:rPr lang="uk-UA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Ситуаційний </a:t>
            </a:r>
            <a:r>
              <a:rPr lang="uk-UA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підхід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визнає, що хоча загальний процес управління і є однаковим, специфічні прийоми, які використовує керівник повинні змінюватися залежно від ситуації.</a:t>
            </a: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Clr>
                <a:srgbClr val="A53010"/>
              </a:buClr>
              <a:buNone/>
            </a:pPr>
            <a:r>
              <a:rPr lang="uk-UA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Об’єктом досліджень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ситуаційного підходу виступають </a:t>
            </a:r>
            <a:r>
              <a:rPr lang="uk-UA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найбільш значущі елементи внутрішнього та зовнішнього середовища</a:t>
            </a:r>
            <a:r>
              <a:rPr lang="uk-U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організації.</a:t>
            </a: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Clr>
                <a:srgbClr val="A53010"/>
              </a:buClr>
              <a:buNone/>
            </a:pP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027667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92727" y="624110"/>
            <a:ext cx="10811885" cy="802908"/>
          </a:xfrm>
        </p:spPr>
        <p:txBody>
          <a:bodyPr>
            <a:noAutofit/>
          </a:bodyPr>
          <a:lstStyle/>
          <a:p>
            <a:r>
              <a:rPr lang="en-US" b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uk-UA" b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uk-UA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Сучасний етап розвитку теорії управління.</a:t>
            </a:r>
            <a:r>
              <a:rPr lang="ru-RU" b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b="1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92727" y="1330036"/>
            <a:ext cx="10811885" cy="4581186"/>
          </a:xfrm>
        </p:spPr>
        <p:txBody>
          <a:bodyPr>
            <a:noAutofit/>
          </a:bodyPr>
          <a:lstStyle/>
          <a:p>
            <a:r>
              <a:rPr lang="uk-UA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uk-UA" sz="2400" b="1" i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сновні </a:t>
            </a:r>
            <a:r>
              <a:rPr lang="uk-UA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тенденції сучасного етапу розвитку теорії </a:t>
            </a:r>
            <a:r>
              <a:rPr lang="uk-UA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endParaRPr lang="en-US" sz="2400" b="1" i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uk-UA" sz="240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Надання 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значущості 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матеріальній, 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технологічній базі організацій в плані управління 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нею («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комп'ютерна революція», яка створила якісно нову 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технічну 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базу управління, а також інші великі досягнення науково-технічного 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прогресу).</a:t>
            </a:r>
            <a:endParaRPr lang="ru-RU" sz="24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sz="240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Подальша 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демократизації управління. 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Майбутнє 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менеджменту - за 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uk-UA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партисипативними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формами управління. 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Повна реалізація 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потенціалу 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організації, перетворення її 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 об'єкта управління в суб'єкт самоврядування.</a:t>
            </a:r>
            <a:endParaRPr lang="ru-RU" sz="24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sz="240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Інтернаціоналізація 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менеджменту і бізнесу і породжені нею нові проблеми управління. Н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априклад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проблема крос-культурного перенесення принципів і форм управління, проблема врахування національних </a:t>
            </a:r>
            <a:r>
              <a:rPr lang="uk-UA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менталітетів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сфері управління та ін.</a:t>
            </a:r>
            <a:endParaRPr lang="ru-RU" sz="24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0933139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273" y="624110"/>
            <a:ext cx="10673339" cy="927599"/>
          </a:xfrm>
        </p:spPr>
        <p:txBody>
          <a:bodyPr>
            <a:normAutofit fontScale="90000"/>
          </a:bodyPr>
          <a:lstStyle/>
          <a:p>
            <a:r>
              <a:rPr lang="en-US" b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uk-UA" b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uk-UA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Сучасний етап розвитку теорії управління.</a:t>
            </a:r>
            <a:r>
              <a:rPr lang="ru-RU" b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42109" y="1551709"/>
            <a:ext cx="10562503" cy="4359513"/>
          </a:xfrm>
        </p:spPr>
        <p:txBody>
          <a:bodyPr>
            <a:normAutofit lnSpcReduction="10000"/>
          </a:bodyPr>
          <a:lstStyle/>
          <a:p>
            <a:pPr algn="just"/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Нова парадигма управління («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тиха управлінська революція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»). Ключові риси:</a:t>
            </a: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Відмова від управлінського раціоналізму класичних шкіл менеджменту, 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яке полягає 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переконанні, що ключ до успіху управління лежить в правильній дії на внутрішні чинники організації. Замість цього на перший план висувається проблема гнучкості й адаптації до постійних змін зовнішнього середовища. Остання диктує стратегію і тактику управління, визначає структуру організації та форми управління нею.</a:t>
            </a: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Використання в управлінні теорії систем дозволило не тільки сформулювати новий погляд на організацію як «органічне ціле», що має свою логіку і закони, а й виділити ряд універсальних змінних будь-якої системи, контроль за якими становить основу ефективного управління.</a:t>
            </a: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9065847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25237" y="624110"/>
            <a:ext cx="10479376" cy="1066145"/>
          </a:xfrm>
        </p:spPr>
        <p:txBody>
          <a:bodyPr>
            <a:normAutofit fontScale="90000"/>
          </a:bodyPr>
          <a:lstStyle/>
          <a:p>
            <a:r>
              <a:rPr lang="en-US" b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uk-UA" b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uk-UA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Сучасний етап розвитку теорії управління.</a:t>
            </a:r>
            <a:r>
              <a:rPr lang="ru-RU" b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25237" y="1690255"/>
            <a:ext cx="10479375" cy="4220967"/>
          </a:xfrm>
        </p:spPr>
        <p:txBody>
          <a:bodyPr>
            <a:noAutofit/>
          </a:bodyPr>
          <a:lstStyle/>
          <a:p>
            <a:pPr marL="0" indent="0" algn="just">
              <a:spcBef>
                <a:spcPts val="0"/>
              </a:spcBef>
              <a:buNone/>
            </a:pP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 Ситуаційний підхід до управління, що становить домінанту сучасної теорії і практики управління. Головна його теза - вся організація всередині підприємства є не що інше, як відповідь на різні за 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своєю природою впливи 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ззовні.</a:t>
            </a:r>
            <a:endParaRPr lang="ru-RU" sz="240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uk-UA" sz="24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Визнання соціальної відповідальності менеджменту як 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перед суспільством у 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цілому, так і перед індивідом, що працюють в організаціях. 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Наймані 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працівники розумової 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праці 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вже не 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можуть 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розглядатися 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тільки як 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один з економічних чинників, а трактується як ключовий ресурс, ефективне використання і нарощування якого стає самою основною задачею менеджменту. </a:t>
            </a: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32779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1" y="624110"/>
            <a:ext cx="10133012" cy="692072"/>
          </a:xfrm>
        </p:spPr>
        <p:txBody>
          <a:bodyPr/>
          <a:lstStyle/>
          <a:p>
            <a:pPr algn="ctr"/>
            <a:r>
              <a:rPr lang="uk-UA" dirty="0">
                <a:solidFill>
                  <a:prstClr val="black">
                    <a:lumMod val="85000"/>
                    <a:lumOff val="1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Еволюція управлінської думки.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39091" y="1482436"/>
            <a:ext cx="10465521" cy="4428786"/>
          </a:xfrm>
        </p:spPr>
        <p:txBody>
          <a:bodyPr>
            <a:no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Виробничо-будівельна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600-200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рр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до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н.е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Досягнення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будівництві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розроблення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запровадження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технічно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складних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проєктів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Застосування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методів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контролю та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якістю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Індустріальна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XVII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XIX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Зародження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капіталізму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індустріального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прогресу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Стрімкий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розвиток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фабричного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Відокремлення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власників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Перехід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контролю з рук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власника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спеціально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навчених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найманих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робітників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поділ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функціями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Бюрократична (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менеджерська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Кінець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XIX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60-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рр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XX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Перехід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управлінських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спочатку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чиновників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згодом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до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менеджерів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Підвищення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ролі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професійних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менеджерів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становлення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менеджерів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соціального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класу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Виникнення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розвиток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наукового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менеджменту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1244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705926"/>
          </a:xfrm>
        </p:spPr>
        <p:txBody>
          <a:bodyPr/>
          <a:lstStyle/>
          <a:p>
            <a:pPr algn="ctr"/>
            <a:r>
              <a:rPr lang="uk-UA" dirty="0">
                <a:solidFill>
                  <a:prstClr val="black">
                    <a:lumMod val="85000"/>
                    <a:lumOff val="1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Еволюція управлінської думки.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86691" y="1468582"/>
            <a:ext cx="10617921" cy="4442640"/>
          </a:xfrm>
        </p:spPr>
        <p:txBody>
          <a:bodyPr>
            <a:normAutofit/>
          </a:bodyPr>
          <a:lstStyle/>
          <a:p>
            <a:pPr algn="just"/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Відправним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пунктом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теорії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індустріального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менеджменту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доцільно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вважати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1886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рік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коли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Генрі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Таун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щорічних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зборах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американського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товариства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інженерів-механіків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представив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доповідь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Інженер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економіст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».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Таун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доводив,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менеджмент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повинен бути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вибудований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особливу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науку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зі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своїм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предметом,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літературою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й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об’єднаннями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оскільки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лише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цьому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випадку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підприємці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менеджери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зможуть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отримувати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взаємну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вигоду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зі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спільного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досвіду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2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Інформаційна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постіндустріальна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70-ті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рр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XX-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початок 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XXI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ст.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Зміна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принципів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методів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умовах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пов’язані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глобалізацією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ринків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бурхливим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розвитком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інформаційних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комп’ютерних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технологій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поширенням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інтернету</a:t>
            </a: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4005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37855" y="624110"/>
            <a:ext cx="9966757" cy="1280890"/>
          </a:xfrm>
        </p:spPr>
        <p:txBody>
          <a:bodyPr/>
          <a:lstStyle/>
          <a:p>
            <a:pPr lvl="0"/>
            <a:r>
              <a:rPr lang="uk-UA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Ранні теорії менеджменту. Інтегровані підходи до управління.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03564" y="1904999"/>
            <a:ext cx="10701048" cy="441267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24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І. Класична </a:t>
            </a:r>
            <a:r>
              <a:rPr lang="uk-UA" sz="24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теорія (підхід) </a:t>
            </a:r>
            <a:r>
              <a:rPr lang="uk-UA" sz="24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менеджменту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а) 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школа 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наукового управління;</a:t>
            </a: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б) 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адміністративна 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школу (класичну теорію організації).</a:t>
            </a: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sz="2400" b="1" i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Школа наукового </a:t>
            </a:r>
            <a:r>
              <a:rPr lang="uk-UA" sz="2400" b="1" i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була 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спрямовано на </a:t>
            </a:r>
            <a:r>
              <a:rPr lang="uk-UA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дослідження проблем підвищення продуктивності праці робітників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(операційних виконавців) шляхом удосконалення операцій ручної праці.</a:t>
            </a: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Засновники: </a:t>
            </a:r>
            <a:r>
              <a:rPr lang="uk-U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Ф. Тейлор 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(«Принципи наукового управління»,1911р.), </a:t>
            </a:r>
            <a:r>
              <a:rPr lang="uk-UA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Френк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Ліліан </a:t>
            </a:r>
            <a:r>
              <a:rPr lang="uk-UA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Гілбрет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Генрі 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Форд, 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Генрі </a:t>
            </a:r>
            <a:r>
              <a:rPr lang="uk-UA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Гантт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1731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Ранні теорії менеджменту. Інтегровані підходи до управління.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1273" y="2133600"/>
            <a:ext cx="10673339" cy="3777622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Основний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внесок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Ф. Тейлора в науку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полягає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таких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досягненнях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ru-RU" sz="2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  <a:buAutoNum type="arabicPeriod"/>
            </a:pP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Започаткування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ретельного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вивчення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трудового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процесу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операцій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робіт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2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  <a:buAutoNum type="arabicPeriod"/>
            </a:pP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Актуалізація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важливості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добору та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підготовки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персоналу для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конкретних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операцій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2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  <a:buAutoNum type="arabicPeriod"/>
            </a:pP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Доведення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важливості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справедливої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винагороди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виконану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роботу. </a:t>
            </a:r>
            <a:endParaRPr lang="ru-RU" sz="2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Головна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ідея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стати системою,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ґрунтується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певних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наукових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принципах,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здійснюватися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спеціально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розробленими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методами й заходами,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тобто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проєктувати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нормувати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стандартизувати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тільки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техніку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виробництва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але і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працю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uk-UA" sz="240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sz="240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організацію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714940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93273" y="624110"/>
            <a:ext cx="9911339" cy="1280890"/>
          </a:xfrm>
        </p:spPr>
        <p:txBody>
          <a:bodyPr/>
          <a:lstStyle/>
          <a:p>
            <a:r>
              <a:rPr lang="uk-UA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Ранні теорії менеджменту. Інтегровані підходи до управління.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42109" y="2133599"/>
            <a:ext cx="10562503" cy="4100945"/>
          </a:xfrm>
        </p:spPr>
        <p:txBody>
          <a:bodyPr/>
          <a:lstStyle/>
          <a:p>
            <a:pPr marL="0" indent="0">
              <a:buNone/>
            </a:pPr>
            <a:r>
              <a:rPr lang="uk-UA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Здобутки школи наукового управління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2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r>
              <a:rPr lang="uk-UA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обґрунтоване нормування праці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включаючи необхідність відпочинку та перерв (реалістичних завдань);</a:t>
            </a:r>
            <a:endParaRPr lang="ru-RU" sz="2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доведення необхідності </a:t>
            </a:r>
            <a:r>
              <a:rPr lang="uk-UA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відбору робітників для виконання певних операцій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а також їх навчання;</a:t>
            </a:r>
            <a:endParaRPr lang="ru-RU" sz="2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впровадження практики </a:t>
            </a:r>
            <a:r>
              <a:rPr lang="uk-UA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стимулювання кращих результатів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робітників-виконавців;</a:t>
            </a:r>
            <a:endParaRPr lang="ru-RU" sz="2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r>
              <a:rPr lang="uk-UA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uk-UA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відокремлення управлінських функцій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від фактичного виконання робіт.</a:t>
            </a: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111921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62545" y="624110"/>
            <a:ext cx="9842067" cy="1280890"/>
          </a:xfrm>
        </p:spPr>
        <p:txBody>
          <a:bodyPr/>
          <a:lstStyle/>
          <a:p>
            <a:r>
              <a:rPr lang="uk-UA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Ранні теорії менеджменту. Інтегровані підходи до управління.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72836" y="2133599"/>
            <a:ext cx="10631776" cy="397625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uk-UA" sz="2400" b="1" i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Адміністративна школа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(класична теорія організації) опрацьовувала підходи до удосконалення управління організацією в цілому. </a:t>
            </a:r>
            <a:endParaRPr lang="uk-UA" sz="2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Представники 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цієї школи (А. </a:t>
            </a:r>
            <a:r>
              <a:rPr lang="uk-UA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Файоль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М. Вебер, Л. </a:t>
            </a:r>
            <a:r>
              <a:rPr lang="uk-UA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Урвік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Ч. Бернард) намагалися вирізнити загальні характеристики та закономірності управління організацією загалом. Метою їх досліджень було визначення </a:t>
            </a:r>
            <a:r>
              <a:rPr lang="uk-UA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універсальних принципів управління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дотримуючись яких організація досягатиме успіху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61884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Ранні теорії менеджменту. Інтегровані підходи до управління.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55964" y="2133600"/>
            <a:ext cx="10548648" cy="377762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А. 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Файоль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розглядав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теорію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(в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термінології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адміністрування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як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сукупність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правил,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прийомів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принципів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спрямованих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здійснення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підприємницької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найефективнішим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способом, оптимально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використовуючи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ресурси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й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можливості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2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теорія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адміністрування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умовно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поділена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дві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частини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перша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пов’язана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розумінням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функцій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планування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організація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розпорядження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координування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контроль),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друга – з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розумінням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принципів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uk-UA" sz="24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uk-U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 принципів Анрі </a:t>
            </a:r>
            <a:r>
              <a:rPr lang="uk-UA" sz="24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Файоля</a:t>
            </a:r>
            <a:endParaRPr lang="uk-UA" sz="24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uk-U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Ідеальна бюрократія Макса Вебера</a:t>
            </a:r>
          </a:p>
          <a:p>
            <a:pPr marL="0" indent="0" algn="just">
              <a:buNone/>
            </a:pPr>
            <a:endParaRPr lang="ru-RU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9501047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415</TotalTime>
  <Words>2179</Words>
  <Application>Microsoft Office PowerPoint</Application>
  <PresentationFormat>Широкоэкранный</PresentationFormat>
  <Paragraphs>113</Paragraphs>
  <Slides>25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32" baseType="lpstr">
      <vt:lpstr>Arial</vt:lpstr>
      <vt:lpstr>Bookman Old Style</vt:lpstr>
      <vt:lpstr>Calibri</vt:lpstr>
      <vt:lpstr>Century Gothic</vt:lpstr>
      <vt:lpstr>Times New Roman</vt:lpstr>
      <vt:lpstr>Wingdings 3</vt:lpstr>
      <vt:lpstr>Легкий дым</vt:lpstr>
      <vt:lpstr>ТЕМА 2 Розвиток науки управління</vt:lpstr>
      <vt:lpstr>1. Еволюція управлінської думки.</vt:lpstr>
      <vt:lpstr>1. Еволюція управлінської думки.</vt:lpstr>
      <vt:lpstr>1. Еволюція управлінської думки.</vt:lpstr>
      <vt:lpstr>2. Ранні теорії менеджменту. Інтегровані підходи до управління.</vt:lpstr>
      <vt:lpstr>2. Ранні теорії менеджменту. Інтегровані підходи до управління.</vt:lpstr>
      <vt:lpstr>2. Ранні теорії менеджменту. Інтегровані підходи до управління.</vt:lpstr>
      <vt:lpstr>2. Ранні теорії менеджменту. Інтегровані підходи до управління.</vt:lpstr>
      <vt:lpstr>2. Ранні теорії менеджменту. Інтегровані підходи до управління.</vt:lpstr>
      <vt:lpstr>2. Ранні теорії менеджменту. Інтегровані підходи до управління.</vt:lpstr>
      <vt:lpstr>2. Ранні теорії менеджменту. Інтегровані підходи до управління.</vt:lpstr>
      <vt:lpstr>2. Ранні теорії менеджменту. Інтегровані підходи до управління.</vt:lpstr>
      <vt:lpstr>2. Ранні теорії менеджменту. Інтегровані підходи до управління.</vt:lpstr>
      <vt:lpstr>2. Ранні теорії менеджменту. Інтегровані підходи до управління.</vt:lpstr>
      <vt:lpstr>2. Ранні теорії менеджменту. Інтегровані підходи до управління.</vt:lpstr>
      <vt:lpstr>2. Ранні теорії менеджменту. Інтегровані підходи до управління.</vt:lpstr>
      <vt:lpstr>2. Ранні теорії менеджменту. Інтегровані підходи до управління.</vt:lpstr>
      <vt:lpstr>2. Ранні теорії менеджменту. Інтегровані підходи до управління.</vt:lpstr>
      <vt:lpstr>2. Ранні теорії менеджменту. Інтегровані підходи до управління.</vt:lpstr>
      <vt:lpstr>2. Ранні теорії менеджменту. Інтегровані підходи до управління.</vt:lpstr>
      <vt:lpstr>2. Ранні теорії менеджменту. Інтегровані підходи до управління.</vt:lpstr>
      <vt:lpstr>2. Ранні теорії менеджменту. Інтегровані підходи до управління.</vt:lpstr>
      <vt:lpstr>3. Сучасний етап розвитку теорії управління. </vt:lpstr>
      <vt:lpstr>3. Сучасний етап розвитку теорії управління. </vt:lpstr>
      <vt:lpstr>3. Сучасний етап розвитку теорії управління.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2 Розвиток науки управління</dc:title>
  <dc:creator>zhalinska@gmail.com</dc:creator>
  <cp:lastModifiedBy>zhalinska@gmail.com</cp:lastModifiedBy>
  <cp:revision>38</cp:revision>
  <dcterms:created xsi:type="dcterms:W3CDTF">2021-09-14T18:03:03Z</dcterms:created>
  <dcterms:modified xsi:type="dcterms:W3CDTF">2021-11-25T15:45:05Z</dcterms:modified>
</cp:coreProperties>
</file>