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3"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3/12/2024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uk-UA"/>
              <a:t>Клацніть, щоб відредагувати стилі зразків тексту</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uk-UA"/>
              <a:t>Клацніть, щоб відредагувати стилі зразків тексту</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uk-UA"/>
              <a:t>Клацніть, щоб редагувати стиль зразка заголовка</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uk-UA"/>
              <a:t>Клацніть, щоб редагувати стиль зразка заголовка</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3/12/2024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A26A4B-946C-4ED6-972F-4F697B6483EC}"/>
              </a:ext>
            </a:extLst>
          </p:cNvPr>
          <p:cNvSpPr>
            <a:spLocks noGrp="1"/>
          </p:cNvSpPr>
          <p:nvPr>
            <p:ph type="ctrTitle"/>
          </p:nvPr>
        </p:nvSpPr>
        <p:spPr>
          <a:xfrm>
            <a:off x="2608728" y="50803"/>
            <a:ext cx="9250643" cy="2575855"/>
          </a:xfrm>
        </p:spPr>
        <p:txBody>
          <a:bodyPr/>
          <a:lstStyle/>
          <a:p>
            <a:r>
              <a:rPr lang="uk-UA" dirty="0"/>
              <a:t>ПСИХОЛОГІЧНІ ОСНОВИ РЕКЛАМИ</a:t>
            </a:r>
          </a:p>
        </p:txBody>
      </p:sp>
      <p:sp>
        <p:nvSpPr>
          <p:cNvPr id="3" name="Підзаголовок 2">
            <a:extLst>
              <a:ext uri="{FF2B5EF4-FFF2-40B4-BE49-F238E27FC236}">
                <a16:creationId xmlns:a16="http://schemas.microsoft.com/office/drawing/2014/main" id="{DD3819D7-C0A7-45F5-9620-7028D2620293}"/>
              </a:ext>
            </a:extLst>
          </p:cNvPr>
          <p:cNvSpPr>
            <a:spLocks noGrp="1"/>
          </p:cNvSpPr>
          <p:nvPr>
            <p:ph type="subTitle" idx="1"/>
          </p:nvPr>
        </p:nvSpPr>
        <p:spPr>
          <a:xfrm>
            <a:off x="4016187" y="2949388"/>
            <a:ext cx="7143937" cy="2841811"/>
          </a:xfrm>
        </p:spPr>
        <p:txBody>
          <a:bodyPr/>
          <a:lstStyle/>
          <a:p>
            <a:pPr algn="l"/>
            <a:r>
              <a:rPr lang="uk-UA" dirty="0"/>
              <a:t>1. Реклама як метод впливу на поведінку споживачів</a:t>
            </a:r>
            <a:endParaRPr lang="uk-UA" sz="1600" dirty="0">
              <a:latin typeface="Times New Roman" panose="02020603050405020304" pitchFamily="18" charset="0"/>
              <a:ea typeface="Times New Roman" panose="02020603050405020304" pitchFamily="18" charset="0"/>
            </a:endParaRPr>
          </a:p>
          <a:p>
            <a:pPr algn="l"/>
            <a:r>
              <a:rPr lang="uk-UA" dirty="0"/>
              <a:t>2. Мотивація поведінки споживача</a:t>
            </a:r>
            <a:endParaRPr lang="uk-UA" sz="1600" dirty="0">
              <a:latin typeface="Times New Roman" panose="02020603050405020304" pitchFamily="18" charset="0"/>
              <a:ea typeface="Times New Roman" panose="02020603050405020304" pitchFamily="18" charset="0"/>
            </a:endParaRPr>
          </a:p>
          <a:p>
            <a:pPr algn="l"/>
            <a:r>
              <a:rPr lang="uk-UA" dirty="0"/>
              <a:t>3. Процес сприйняття реклами</a:t>
            </a:r>
            <a:endParaRPr lang="uk-UA" sz="1600" dirty="0">
              <a:latin typeface="Times New Roman" panose="02020603050405020304" pitchFamily="18" charset="0"/>
              <a:ea typeface="Times New Roman" panose="02020603050405020304" pitchFamily="18" charset="0"/>
            </a:endParaRPr>
          </a:p>
          <a:p>
            <a:pPr algn="l"/>
            <a:r>
              <a:rPr lang="uk-UA" dirty="0"/>
              <a:t>4. Чуттєва реакція на рекламу</a:t>
            </a:r>
            <a:endParaRPr lang="uk-UA" sz="1600" dirty="0">
              <a:latin typeface="Times New Roman" panose="02020603050405020304" pitchFamily="18" charset="0"/>
              <a:ea typeface="Times New Roman" panose="02020603050405020304" pitchFamily="18" charset="0"/>
            </a:endParaRPr>
          </a:p>
          <a:p>
            <a:endParaRPr lang="uk-UA" dirty="0"/>
          </a:p>
        </p:txBody>
      </p:sp>
    </p:spTree>
    <p:extLst>
      <p:ext uri="{BB962C8B-B14F-4D97-AF65-F5344CB8AC3E}">
        <p14:creationId xmlns:p14="http://schemas.microsoft.com/office/powerpoint/2010/main" val="3011977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BA67C7F6-B55A-487E-BD85-9F99973F5ACB}"/>
              </a:ext>
            </a:extLst>
          </p:cNvPr>
          <p:cNvSpPr>
            <a:spLocks noGrp="1"/>
          </p:cNvSpPr>
          <p:nvPr>
            <p:ph type="title"/>
          </p:nvPr>
        </p:nvSpPr>
        <p:spPr/>
        <p:txBody>
          <a:bodyPr/>
          <a:lstStyle/>
          <a:p>
            <a:pPr algn="ctr"/>
            <a:r>
              <a:rPr lang="uk-UA" dirty="0"/>
              <a:t>Моделі навчання </a:t>
            </a:r>
          </a:p>
        </p:txBody>
      </p:sp>
      <p:sp>
        <p:nvSpPr>
          <p:cNvPr id="5" name="Місце для вмісту 4">
            <a:extLst>
              <a:ext uri="{FF2B5EF4-FFF2-40B4-BE49-F238E27FC236}">
                <a16:creationId xmlns:a16="http://schemas.microsoft.com/office/drawing/2014/main" id="{BB6BCDBD-9263-45E2-84C7-361CE2D80A31}"/>
              </a:ext>
            </a:extLst>
          </p:cNvPr>
          <p:cNvSpPr>
            <a:spLocks noGrp="1"/>
          </p:cNvSpPr>
          <p:nvPr>
            <p:ph sz="half" idx="1"/>
          </p:nvPr>
        </p:nvSpPr>
        <p:spPr/>
        <p:txBody>
          <a:bodyPr/>
          <a:lstStyle/>
          <a:p>
            <a:pPr algn="just"/>
            <a:r>
              <a:rPr lang="uk-UA" dirty="0"/>
              <a:t>Якщо покупцям бракує інформації про товар або ж вони на нього не реагують, то механізм впливу на таких покупців дає теорія мінімальної прихильності до товару. Вона попереджає, що в цьому разі купівлі передуватиме формування позитивного ставлення до товару за схемою:</a:t>
            </a:r>
          </a:p>
          <a:p>
            <a:pPr algn="just"/>
            <a:endParaRPr lang="uk-UA" dirty="0"/>
          </a:p>
          <a:p>
            <a:pPr algn="just"/>
            <a:r>
              <a:rPr lang="uk-UA" dirty="0"/>
              <a:t>А при використанні моделі навчання процес створення прихильності до товару матиме такий вигляд:</a:t>
            </a:r>
          </a:p>
          <a:p>
            <a:endParaRPr lang="uk-UA" dirty="0"/>
          </a:p>
        </p:txBody>
      </p:sp>
      <p:pic>
        <p:nvPicPr>
          <p:cNvPr id="8" name="Місце для вмісту 7">
            <a:extLst>
              <a:ext uri="{FF2B5EF4-FFF2-40B4-BE49-F238E27FC236}">
                <a16:creationId xmlns:a16="http://schemas.microsoft.com/office/drawing/2014/main" id="{F00BA8C3-DAF8-4A24-87F8-4CA2999226BB}"/>
              </a:ext>
            </a:extLst>
          </p:cNvPr>
          <p:cNvPicPr>
            <a:picLocks noGrp="1" noChangeAspect="1"/>
          </p:cNvPicPr>
          <p:nvPr>
            <p:ph sz="half" idx="2"/>
          </p:nvPr>
        </p:nvPicPr>
        <p:blipFill>
          <a:blip r:embed="rId2"/>
          <a:stretch>
            <a:fillRect/>
          </a:stretch>
        </p:blipFill>
        <p:spPr>
          <a:xfrm>
            <a:off x="5681136" y="2663410"/>
            <a:ext cx="6377368" cy="765590"/>
          </a:xfrm>
        </p:spPr>
      </p:pic>
      <p:pic>
        <p:nvPicPr>
          <p:cNvPr id="10" name="Рисунок 9">
            <a:extLst>
              <a:ext uri="{FF2B5EF4-FFF2-40B4-BE49-F238E27FC236}">
                <a16:creationId xmlns:a16="http://schemas.microsoft.com/office/drawing/2014/main" id="{8BF065B8-9059-40D7-9023-11BB529D7916}"/>
              </a:ext>
            </a:extLst>
          </p:cNvPr>
          <p:cNvPicPr>
            <a:picLocks noChangeAspect="1"/>
          </p:cNvPicPr>
          <p:nvPr/>
        </p:nvPicPr>
        <p:blipFill>
          <a:blip r:embed="rId3"/>
          <a:stretch>
            <a:fillRect/>
          </a:stretch>
        </p:blipFill>
        <p:spPr>
          <a:xfrm>
            <a:off x="5681136" y="4638948"/>
            <a:ext cx="6277782" cy="791255"/>
          </a:xfrm>
          <a:prstGeom prst="rect">
            <a:avLst/>
          </a:prstGeom>
        </p:spPr>
      </p:pic>
    </p:spTree>
    <p:extLst>
      <p:ext uri="{BB962C8B-B14F-4D97-AF65-F5344CB8AC3E}">
        <p14:creationId xmlns:p14="http://schemas.microsoft.com/office/powerpoint/2010/main" val="3625688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FDBCA8-609A-4F11-B1D1-82D6D9364C46}"/>
              </a:ext>
            </a:extLst>
          </p:cNvPr>
          <p:cNvSpPr>
            <a:spLocks noGrp="1"/>
          </p:cNvSpPr>
          <p:nvPr>
            <p:ph type="title"/>
          </p:nvPr>
        </p:nvSpPr>
        <p:spPr/>
        <p:txBody>
          <a:bodyPr/>
          <a:lstStyle/>
          <a:p>
            <a:pPr algn="ctr"/>
            <a:r>
              <a:rPr lang="uk-UA" dirty="0"/>
              <a:t>Теорія пізнання </a:t>
            </a:r>
          </a:p>
        </p:txBody>
      </p:sp>
      <p:sp>
        <p:nvSpPr>
          <p:cNvPr id="3" name="Місце для вмісту 2">
            <a:extLst>
              <a:ext uri="{FF2B5EF4-FFF2-40B4-BE49-F238E27FC236}">
                <a16:creationId xmlns:a16="http://schemas.microsoft.com/office/drawing/2014/main" id="{8A6E95BD-5998-469C-89F3-3703B562DF32}"/>
              </a:ext>
            </a:extLst>
          </p:cNvPr>
          <p:cNvSpPr>
            <a:spLocks noGrp="1"/>
          </p:cNvSpPr>
          <p:nvPr>
            <p:ph idx="1"/>
          </p:nvPr>
        </p:nvSpPr>
        <p:spPr/>
        <p:txBody>
          <a:bodyPr>
            <a:normAutofit lnSpcReduction="10000"/>
          </a:bodyPr>
          <a:lstStyle/>
          <a:p>
            <a:pPr algn="just"/>
            <a:r>
              <a:rPr lang="uk-UA" dirty="0"/>
              <a:t>Теорія пізнання – так звана теорія когнітивного дисонансу пояснює виникнення мотивації з процесів самого пізнання. Згідно, з цією теорією, реклама не повинна навіювати надто високих очікувань, бо в цьому разі ймовірність виникнення дисонансу збільшується. Тільки цілком задоволені товаром люди стануть його прихильниками і пропагуватимуть серед знайомих. Дослідження показали: в морі найрізноманітнішої і часто суперечливої інформації; потенційний покупець вибирає зовсім не ту інформацію, яка допомогла б йому зробити раціональний (оптимальний) вибір. Навпаки, він найчастіше намагається знайти таку інформацію, яка підтверджує його звичні уявлення, традиційні установки і яка не суперечила б вибору, зробленому ним колись раніше. В інакшому </a:t>
            </a:r>
            <a:r>
              <a:rPr lang="de-DE" dirty="0"/>
              <a:t>p</a:t>
            </a:r>
            <a:r>
              <a:rPr lang="uk-UA" dirty="0"/>
              <a:t>азі виникає внутрішній конфлікт, дисонанс у свідомості потенційного покупця. Відтак продавець, торговий посередник, виробник мають докласти багато зусиль, щоб не допустити або принаймні </a:t>
            </a:r>
            <a:r>
              <a:rPr lang="uk-UA" dirty="0" err="1"/>
              <a:t>зменши¬ти</a:t>
            </a:r>
            <a:r>
              <a:rPr lang="uk-UA" dirty="0"/>
              <a:t> дисонанс у свідомості не тільки до, а й після купівлі. Покупець бажає, аби його підтримали у зробленому ним виборі, переконали в його правильності, зробили так, щоб він сам міг переконати в перевагах продукту інших людей. </a:t>
            </a:r>
          </a:p>
        </p:txBody>
      </p:sp>
    </p:spTree>
    <p:extLst>
      <p:ext uri="{BB962C8B-B14F-4D97-AF65-F5344CB8AC3E}">
        <p14:creationId xmlns:p14="http://schemas.microsoft.com/office/powerpoint/2010/main" val="3546409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6D1A5A-51EA-4A78-B18F-697570B644B6}"/>
              </a:ext>
            </a:extLst>
          </p:cNvPr>
          <p:cNvSpPr>
            <a:spLocks noGrp="1"/>
          </p:cNvSpPr>
          <p:nvPr>
            <p:ph type="title"/>
          </p:nvPr>
        </p:nvSpPr>
        <p:spPr/>
        <p:txBody>
          <a:bodyPr/>
          <a:lstStyle/>
          <a:p>
            <a:pPr algn="ctr"/>
            <a:r>
              <a:rPr lang="uk-UA" dirty="0"/>
              <a:t>Теорія пізнання </a:t>
            </a:r>
          </a:p>
        </p:txBody>
      </p:sp>
      <p:sp>
        <p:nvSpPr>
          <p:cNvPr id="3" name="Місце для вмісту 2">
            <a:extLst>
              <a:ext uri="{FF2B5EF4-FFF2-40B4-BE49-F238E27FC236}">
                <a16:creationId xmlns:a16="http://schemas.microsoft.com/office/drawing/2014/main" id="{4B0FB422-D89B-4016-BC32-91607D79B695}"/>
              </a:ext>
            </a:extLst>
          </p:cNvPr>
          <p:cNvSpPr>
            <a:spLocks noGrp="1"/>
          </p:cNvSpPr>
          <p:nvPr>
            <p:ph idx="1"/>
          </p:nvPr>
        </p:nvSpPr>
        <p:spPr/>
        <p:txBody>
          <a:bodyPr/>
          <a:lstStyle/>
          <a:p>
            <a:pPr algn="just"/>
            <a:r>
              <a:rPr lang="uk-UA" dirty="0"/>
              <a:t>У такій ситуації рекламодавець може використати в рекламі відгуки визнаних лідерів суспільної думки та опонентів, які пропонують споживачам ті чи інші рішення й дії. Необхідно раціонально й технічно продумано рекламувати товари, купівля яких залежить скоріше від мотивів психологічного й соціального, ніж утилітарного характеру. Така реклама розрахована на численних покупців певних марок автомобілів пральних машин, електронної апаратури тощо. Ці товари створюють і підтримують імідж покупців серед їхнього оточення, і передовсім – у власних очах. Але все треба робити розумно! В нинішніх умовах надзвичайного матеріального розшарування населення: імідж "нувориша", котрий може дозволити собі все, чого забажає породжує у більшості не повагу, а роздратування й ненависть. Це стосується не тільки "нових українців". Зарубіжні спеціалісти теж рекомендують, аби соціальна дистанція між авторитетними особами й потенційними покупцями не перевищувала певного рівня який ще допускає можливість комунікації.</a:t>
            </a:r>
          </a:p>
        </p:txBody>
      </p:sp>
    </p:spTree>
    <p:extLst>
      <p:ext uri="{BB962C8B-B14F-4D97-AF65-F5344CB8AC3E}">
        <p14:creationId xmlns:p14="http://schemas.microsoft.com/office/powerpoint/2010/main" val="3196554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0CC905-1060-4878-89EA-DF754D8BA44A}"/>
              </a:ext>
            </a:extLst>
          </p:cNvPr>
          <p:cNvSpPr>
            <a:spLocks noGrp="1"/>
          </p:cNvSpPr>
          <p:nvPr>
            <p:ph type="title"/>
          </p:nvPr>
        </p:nvSpPr>
        <p:spPr/>
        <p:txBody>
          <a:bodyPr/>
          <a:lstStyle/>
          <a:p>
            <a:pPr algn="ctr"/>
            <a:r>
              <a:rPr lang="uk-UA" dirty="0"/>
              <a:t>Теорія думок і уявлень людей </a:t>
            </a:r>
          </a:p>
        </p:txBody>
      </p:sp>
      <p:sp>
        <p:nvSpPr>
          <p:cNvPr id="3" name="Місце для вмісту 2">
            <a:extLst>
              <a:ext uri="{FF2B5EF4-FFF2-40B4-BE49-F238E27FC236}">
                <a16:creationId xmlns:a16="http://schemas.microsoft.com/office/drawing/2014/main" id="{78568B61-AFBA-4FB4-8B97-0A1F956B572E}"/>
              </a:ext>
            </a:extLst>
          </p:cNvPr>
          <p:cNvSpPr>
            <a:spLocks noGrp="1"/>
          </p:cNvSpPr>
          <p:nvPr>
            <p:ph idx="1"/>
          </p:nvPr>
        </p:nvSpPr>
        <p:spPr/>
        <p:txBody>
          <a:bodyPr/>
          <a:lstStyle/>
          <a:p>
            <a:pPr algn="just"/>
            <a:r>
              <a:rPr lang="uk-UA" dirty="0"/>
              <a:t>Теорію думок і уявлень людей про рекламу часто називають теорією соціального конформізму, її характерна прикмета полягає тому, що у ставленні до речей головну роль відіграє їхня споживча значущість. Ними маніпулюють як знаками, що характеризують людину, виявляють її належність до певної соціальної групи (річ править за соціальний орієнтир) або виокремлюють людину з цієї групи, відсилаючи її в групу з вищим соціальним статусом. Фахівці у сфері рекламного бізнесу вважають, що реклама, спрямована на споживачів, для яких першорядне значення має придбання товарів “про людське око”, повинна наголошувати саме на можливості впізнавання їх з першого погляду.</a:t>
            </a:r>
          </a:p>
        </p:txBody>
      </p:sp>
    </p:spTree>
    <p:extLst>
      <p:ext uri="{BB962C8B-B14F-4D97-AF65-F5344CB8AC3E}">
        <p14:creationId xmlns:p14="http://schemas.microsoft.com/office/powerpoint/2010/main" val="2903155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DD0808-3F1A-451A-B098-7EECD143574B}"/>
              </a:ext>
            </a:extLst>
          </p:cNvPr>
          <p:cNvSpPr>
            <a:spLocks noGrp="1"/>
          </p:cNvSpPr>
          <p:nvPr>
            <p:ph type="title"/>
          </p:nvPr>
        </p:nvSpPr>
        <p:spPr/>
        <p:txBody>
          <a:bodyPr/>
          <a:lstStyle/>
          <a:p>
            <a:r>
              <a:rPr lang="uk-UA" dirty="0"/>
              <a:t>Теорія думок і уявлень людей </a:t>
            </a:r>
          </a:p>
        </p:txBody>
      </p:sp>
      <p:sp>
        <p:nvSpPr>
          <p:cNvPr id="3" name="Місце для вмісту 2">
            <a:extLst>
              <a:ext uri="{FF2B5EF4-FFF2-40B4-BE49-F238E27FC236}">
                <a16:creationId xmlns:a16="http://schemas.microsoft.com/office/drawing/2014/main" id="{54FC3A9F-57A1-4E30-A1BC-81AA8536F581}"/>
              </a:ext>
            </a:extLst>
          </p:cNvPr>
          <p:cNvSpPr>
            <a:spLocks noGrp="1"/>
          </p:cNvSpPr>
          <p:nvPr>
            <p:ph idx="1"/>
          </p:nvPr>
        </p:nvSpPr>
        <p:spPr/>
        <p:txBody>
          <a:bodyPr/>
          <a:lstStyle/>
          <a:p>
            <a:pPr algn="just"/>
            <a:r>
              <a:rPr lang="uk-UA" dirty="0"/>
              <a:t>Результати психологічних досліджень цієї групи покупців свідчать про те, що для них,</a:t>
            </a:r>
          </a:p>
          <a:p>
            <a:pPr marL="342900" indent="-342900" algn="just">
              <a:buFont typeface="+mj-lt"/>
              <a:buAutoNum type="arabicPeriod"/>
            </a:pPr>
            <a:r>
              <a:rPr lang="uk-UA" dirty="0"/>
              <a:t>предмети – це символи, відторгнення сприйняття яких людиною певної групи визначає можливість купівлі чи відмови від неї; </a:t>
            </a:r>
          </a:p>
          <a:p>
            <a:pPr marL="342900" indent="-342900" algn="just">
              <a:buFont typeface="+mj-lt"/>
              <a:buAutoNum type="arabicPeriod"/>
            </a:pPr>
            <a:r>
              <a:rPr lang="uk-UA" dirty="0"/>
              <a:t>для них зробити покупку – означає ототожнити себе й придбану річ (завжди існує відповідність між тим, якою людина хоче видаватися, і тим, що вона купує); </a:t>
            </a:r>
          </a:p>
          <a:p>
            <a:pPr marL="342900" indent="-342900" algn="just">
              <a:buFont typeface="+mj-lt"/>
              <a:buAutoNum type="arabicPeriod"/>
            </a:pPr>
            <a:r>
              <a:rPr lang="uk-UA" dirty="0"/>
              <a:t>купити певну річ – означає розповісти про себе іншим, дати їм можливість оцінити себе. </a:t>
            </a:r>
          </a:p>
          <a:p>
            <a:pPr algn="just"/>
            <a:r>
              <a:rPr lang="uk-UA" dirty="0"/>
              <a:t>Проте не тільки в цій, а й в інших групах по-купців якась дорога покупка може породжувати почуття тривоги і навіть (на думку зарубіжних спеціалістів) нечистого сумління, оскільки людина повинна відмовитися від чогось на користь іншого, і це породжує в неї почуття жалю, сумнів у зробленому виборі, а іноді навіть (щоб мати гроші на щось дуже дороге) потребу "заплющити очі" на порушення деяких моральних принципів тощо.</a:t>
            </a:r>
          </a:p>
        </p:txBody>
      </p:sp>
    </p:spTree>
    <p:extLst>
      <p:ext uri="{BB962C8B-B14F-4D97-AF65-F5344CB8AC3E}">
        <p14:creationId xmlns:p14="http://schemas.microsoft.com/office/powerpoint/2010/main" val="3075484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72CFE1-A10C-4920-AD6E-4B3D22D0BE4A}"/>
              </a:ext>
            </a:extLst>
          </p:cNvPr>
          <p:cNvSpPr>
            <a:spLocks noGrp="1"/>
          </p:cNvSpPr>
          <p:nvPr>
            <p:ph type="title"/>
          </p:nvPr>
        </p:nvSpPr>
        <p:spPr/>
        <p:txBody>
          <a:bodyPr/>
          <a:lstStyle/>
          <a:p>
            <a:pPr algn="ctr"/>
            <a:r>
              <a:rPr lang="uk-UA" dirty="0"/>
              <a:t>Мотиваційні моделі </a:t>
            </a:r>
          </a:p>
        </p:txBody>
      </p:sp>
      <p:sp>
        <p:nvSpPr>
          <p:cNvPr id="3" name="Місце для вмісту 2">
            <a:extLst>
              <a:ext uri="{FF2B5EF4-FFF2-40B4-BE49-F238E27FC236}">
                <a16:creationId xmlns:a16="http://schemas.microsoft.com/office/drawing/2014/main" id="{152B7F08-9EEB-42EB-A3C8-2EC01380AD10}"/>
              </a:ext>
            </a:extLst>
          </p:cNvPr>
          <p:cNvSpPr>
            <a:spLocks noGrp="1"/>
          </p:cNvSpPr>
          <p:nvPr>
            <p:ph idx="1"/>
          </p:nvPr>
        </p:nvSpPr>
        <p:spPr/>
        <p:txBody>
          <a:bodyPr/>
          <a:lstStyle/>
          <a:p>
            <a:pPr algn="just"/>
            <a:r>
              <a:rPr lang="uk-UA" dirty="0"/>
              <a:t>Мотиваційні моделі є результатом розвитку мотиваційної психологи і випливають з наукового постулату про те, що мотивація діє на особистість, для якої її призначено. У рекламній діяльності найчастіше використовують мотиваційну модель, що має назву "</a:t>
            </a:r>
            <a:r>
              <a:rPr lang="uk-UA" dirty="0" err="1"/>
              <a:t>геостатична</a:t>
            </a:r>
            <a:r>
              <a:rPr lang="uk-UA" dirty="0"/>
              <a:t> теорія мотивації". Вона ґрунтується на тому, що людина прагне задовольнити потреби для досягнення стану спокою й рівноваги, відхилення від рівноваги породжує реакції, спрямовані на відновлення початкового стану. До цієї моделі зараховують також теорію інстинктів, психоаналітику й теорію пізнання.</a:t>
            </a:r>
          </a:p>
        </p:txBody>
      </p:sp>
    </p:spTree>
    <p:extLst>
      <p:ext uri="{BB962C8B-B14F-4D97-AF65-F5344CB8AC3E}">
        <p14:creationId xmlns:p14="http://schemas.microsoft.com/office/powerpoint/2010/main" val="1176060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EB8A95-53F8-4592-B641-06EA7A47F796}"/>
              </a:ext>
            </a:extLst>
          </p:cNvPr>
          <p:cNvSpPr>
            <a:spLocks noGrp="1"/>
          </p:cNvSpPr>
          <p:nvPr>
            <p:ph type="title"/>
          </p:nvPr>
        </p:nvSpPr>
        <p:spPr/>
        <p:txBody>
          <a:bodyPr/>
          <a:lstStyle/>
          <a:p>
            <a:r>
              <a:rPr lang="uk-UA" dirty="0"/>
              <a:t>Психоаналітичний підхід</a:t>
            </a:r>
          </a:p>
        </p:txBody>
      </p:sp>
      <p:sp>
        <p:nvSpPr>
          <p:cNvPr id="3" name="Місце для вмісту 2">
            <a:extLst>
              <a:ext uri="{FF2B5EF4-FFF2-40B4-BE49-F238E27FC236}">
                <a16:creationId xmlns:a16="http://schemas.microsoft.com/office/drawing/2014/main" id="{2B9ACB0A-49D0-45C5-8839-E13778951BCA}"/>
              </a:ext>
            </a:extLst>
          </p:cNvPr>
          <p:cNvSpPr>
            <a:spLocks noGrp="1"/>
          </p:cNvSpPr>
          <p:nvPr>
            <p:ph idx="1"/>
          </p:nvPr>
        </p:nvSpPr>
        <p:spPr/>
        <p:txBody>
          <a:bodyPr>
            <a:normAutofit fontScale="92500" lnSpcReduction="20000"/>
          </a:bodyPr>
          <a:lstStyle/>
          <a:p>
            <a:pPr marL="0" indent="0" algn="just">
              <a:buNone/>
            </a:pPr>
            <a:r>
              <a:rPr lang="uk-UA" dirty="0"/>
              <a:t>Психоаналітичний підхід спирається на теорію 3. Фрейда. У сучасних дослідженнях маркетингу та поведінки споживачів він використовується </a:t>
            </a:r>
            <a:r>
              <a:rPr lang="uk-UA" dirty="0" err="1"/>
              <a:t>рідко</a:t>
            </a:r>
            <a:r>
              <a:rPr lang="uk-UA" dirty="0"/>
              <a:t> і має значення лише як історичний фундамент пізніших розробок теорій поведінки покупця. У психологічній структурі особистості 3. Фрейд виокремлює три компоненти:</a:t>
            </a:r>
          </a:p>
          <a:p>
            <a:pPr algn="just"/>
            <a:r>
              <a:rPr lang="uk-UA" dirty="0"/>
              <a:t>неусвідомлюване "Ід" (Воно) – сфера потягів, сліпих інстинктів;</a:t>
            </a:r>
          </a:p>
          <a:p>
            <a:pPr algn="just"/>
            <a:r>
              <a:rPr lang="uk-UA" dirty="0"/>
              <a:t>усвідомлюване "Его" (Я) – це те, що сприймає інформацію про оточення, стан організму й отримує імпульси "Ід", які регулюють дії людини;</a:t>
            </a:r>
          </a:p>
          <a:p>
            <a:pPr algn="just"/>
            <a:r>
              <a:rPr lang="uk-UA" dirty="0"/>
              <a:t>"Супер-Его" (супер-Я) – це сфера соціальних норм і моральних настанов.</a:t>
            </a:r>
          </a:p>
          <a:p>
            <a:pPr algn="just"/>
            <a:r>
              <a:rPr lang="uk-UA" dirty="0"/>
              <a:t>3. Фрейд вважав, що люди переважно не усвідомлюють реальну психологічних сил, які формують їхню поведінку. Починаючи з юних літ, людина росте, стримуючи в собі безліч бажань. Ці бажання ніколи повністю не зникають і ніколи не стають повністю контрольованими. Вони виявляються у сновидіннях, обмовках, невротичній поведінці, нав'язливих станах і врешті-решт у психозах, коли людське "Его" не в змозі збалансувати стійкі імпульси власно-го "Ід" із стриманим "Супер-Его".</a:t>
            </a:r>
          </a:p>
          <a:p>
            <a:endParaRPr lang="uk-UA" dirty="0"/>
          </a:p>
        </p:txBody>
      </p:sp>
    </p:spTree>
    <p:extLst>
      <p:ext uri="{BB962C8B-B14F-4D97-AF65-F5344CB8AC3E}">
        <p14:creationId xmlns:p14="http://schemas.microsoft.com/office/powerpoint/2010/main" val="29259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25E9EA-9AEA-4E3E-983C-678DC8E2CAD9}"/>
              </a:ext>
            </a:extLst>
          </p:cNvPr>
          <p:cNvSpPr>
            <a:spLocks noGrp="1"/>
          </p:cNvSpPr>
          <p:nvPr>
            <p:ph type="title"/>
          </p:nvPr>
        </p:nvSpPr>
        <p:spPr/>
        <p:txBody>
          <a:bodyPr/>
          <a:lstStyle/>
          <a:p>
            <a:pPr algn="ctr"/>
            <a:r>
              <a:rPr lang="uk-UA" dirty="0"/>
              <a:t>Ієрархія потреб </a:t>
            </a:r>
          </a:p>
        </p:txBody>
      </p:sp>
      <p:sp>
        <p:nvSpPr>
          <p:cNvPr id="3" name="Місце для вмісту 2">
            <a:extLst>
              <a:ext uri="{FF2B5EF4-FFF2-40B4-BE49-F238E27FC236}">
                <a16:creationId xmlns:a16="http://schemas.microsoft.com/office/drawing/2014/main" id="{DF317A28-63F9-4448-8989-27D8A66FD912}"/>
              </a:ext>
            </a:extLst>
          </p:cNvPr>
          <p:cNvSpPr>
            <a:spLocks noGrp="1"/>
          </p:cNvSpPr>
          <p:nvPr>
            <p:ph idx="1"/>
          </p:nvPr>
        </p:nvSpPr>
        <p:spPr/>
        <p:txBody>
          <a:bodyPr/>
          <a:lstStyle/>
          <a:p>
            <a:pPr algn="just"/>
            <a:r>
              <a:rPr lang="ru-RU" dirty="0" err="1"/>
              <a:t>Ієрархію</a:t>
            </a:r>
            <a:r>
              <a:rPr lang="ru-RU" dirty="0"/>
              <a:t> потреб </a:t>
            </a:r>
            <a:r>
              <a:rPr lang="ru-RU" dirty="0" err="1"/>
              <a:t>запропонував</a:t>
            </a:r>
            <a:r>
              <a:rPr lang="ru-RU" dirty="0"/>
              <a:t> психолог А. Маслоу. </a:t>
            </a:r>
            <a:r>
              <a:rPr lang="ru-RU" dirty="0" err="1"/>
              <a:t>Він</a:t>
            </a:r>
            <a:r>
              <a:rPr lang="ru-RU" dirty="0"/>
              <a:t> </a:t>
            </a:r>
            <a:r>
              <a:rPr lang="ru-RU" dirty="0" err="1"/>
              <a:t>намагав¬ся</a:t>
            </a:r>
            <a:r>
              <a:rPr lang="ru-RU" dirty="0"/>
              <a:t> </a:t>
            </a:r>
            <a:r>
              <a:rPr lang="ru-RU" dirty="0" err="1"/>
              <a:t>пояснити</a:t>
            </a:r>
            <a:r>
              <a:rPr lang="ru-RU" dirty="0"/>
              <a:t>, </a:t>
            </a:r>
            <a:r>
              <a:rPr lang="ru-RU" dirty="0" err="1"/>
              <a:t>чому</a:t>
            </a:r>
            <a:r>
              <a:rPr lang="ru-RU" dirty="0"/>
              <a:t> в </a:t>
            </a:r>
            <a:r>
              <a:rPr lang="ru-RU" dirty="0" err="1"/>
              <a:t>різні</a:t>
            </a:r>
            <a:r>
              <a:rPr lang="ru-RU" dirty="0"/>
              <a:t> </a:t>
            </a:r>
            <a:r>
              <a:rPr lang="ru-RU" dirty="0" err="1"/>
              <a:t>часи</a:t>
            </a:r>
            <a:r>
              <a:rPr lang="ru-RU" dirty="0"/>
              <a:t> </a:t>
            </a:r>
            <a:r>
              <a:rPr lang="ru-RU" dirty="0" err="1"/>
              <a:t>людиною</a:t>
            </a:r>
            <a:r>
              <a:rPr lang="ru-RU" dirty="0"/>
              <a:t> </a:t>
            </a:r>
            <a:r>
              <a:rPr lang="ru-RU" dirty="0" err="1"/>
              <a:t>керують</a:t>
            </a:r>
            <a:r>
              <a:rPr lang="ru-RU" dirty="0"/>
              <a:t> </a:t>
            </a:r>
            <a:r>
              <a:rPr lang="ru-RU" dirty="0" err="1"/>
              <a:t>різні</a:t>
            </a:r>
            <a:r>
              <a:rPr lang="ru-RU" dirty="0"/>
              <a:t> потреби. </a:t>
            </a:r>
            <a:r>
              <a:rPr lang="ru-RU" dirty="0" err="1"/>
              <a:t>Чо¬му</a:t>
            </a:r>
            <a:r>
              <a:rPr lang="ru-RU" dirty="0"/>
              <a:t> одна </a:t>
            </a:r>
            <a:r>
              <a:rPr lang="ru-RU" dirty="0" err="1"/>
              <a:t>людина</a:t>
            </a:r>
            <a:r>
              <a:rPr lang="ru-RU" dirty="0"/>
              <a:t> </a:t>
            </a:r>
            <a:r>
              <a:rPr lang="ru-RU" dirty="0" err="1"/>
              <a:t>використовує</a:t>
            </a:r>
            <a:r>
              <a:rPr lang="ru-RU" dirty="0"/>
              <a:t> </a:t>
            </a:r>
            <a:r>
              <a:rPr lang="ru-RU" dirty="0" err="1"/>
              <a:t>багато</a:t>
            </a:r>
            <a:r>
              <a:rPr lang="ru-RU" dirty="0"/>
              <a:t> часу й </a:t>
            </a:r>
            <a:r>
              <a:rPr lang="ru-RU" dirty="0" err="1"/>
              <a:t>енергії</a:t>
            </a:r>
            <a:r>
              <a:rPr lang="ru-RU" dirty="0"/>
              <a:t> на </a:t>
            </a:r>
            <a:r>
              <a:rPr lang="ru-RU" dirty="0" err="1"/>
              <a:t>самозбере¬ження</a:t>
            </a:r>
            <a:r>
              <a:rPr lang="ru-RU" dirty="0"/>
              <a:t>, а </a:t>
            </a:r>
            <a:r>
              <a:rPr lang="ru-RU" dirty="0" err="1"/>
              <a:t>інша</a:t>
            </a:r>
            <a:r>
              <a:rPr lang="ru-RU" dirty="0"/>
              <a:t> – на </a:t>
            </a:r>
            <a:r>
              <a:rPr lang="ru-RU" dirty="0" err="1"/>
              <a:t>здобування</a:t>
            </a:r>
            <a:r>
              <a:rPr lang="ru-RU" dirty="0"/>
              <a:t> </a:t>
            </a:r>
            <a:r>
              <a:rPr lang="ru-RU" dirty="0" err="1"/>
              <a:t>поваги</a:t>
            </a:r>
            <a:r>
              <a:rPr lang="ru-RU" dirty="0"/>
              <a:t> </a:t>
            </a:r>
            <a:r>
              <a:rPr lang="ru-RU" dirty="0" err="1"/>
              <a:t>оточення</a:t>
            </a:r>
            <a:r>
              <a:rPr lang="ru-RU" dirty="0"/>
              <a:t>. Учений </a:t>
            </a:r>
            <a:r>
              <a:rPr lang="ru-RU" dirty="0" err="1"/>
              <a:t>вважає</a:t>
            </a:r>
            <a:r>
              <a:rPr lang="ru-RU" dirty="0"/>
              <a:t>, </a:t>
            </a:r>
            <a:r>
              <a:rPr lang="ru-RU" dirty="0" err="1"/>
              <a:t>що</a:t>
            </a:r>
            <a:r>
              <a:rPr lang="ru-RU" dirty="0"/>
              <a:t> </a:t>
            </a:r>
            <a:r>
              <a:rPr lang="ru-RU" dirty="0" err="1"/>
              <a:t>значущість</a:t>
            </a:r>
            <a:r>
              <a:rPr lang="ru-RU" dirty="0"/>
              <a:t> </a:t>
            </a:r>
            <a:r>
              <a:rPr lang="ru-RU" dirty="0" err="1"/>
              <a:t>людських</a:t>
            </a:r>
            <a:r>
              <a:rPr lang="ru-RU" dirty="0"/>
              <a:t> потреб </a:t>
            </a:r>
            <a:r>
              <a:rPr lang="ru-RU" dirty="0" err="1"/>
              <a:t>має</a:t>
            </a:r>
            <a:r>
              <a:rPr lang="ru-RU" dirty="0"/>
              <a:t> </a:t>
            </a:r>
            <a:r>
              <a:rPr lang="ru-RU" dirty="0" err="1"/>
              <a:t>таку</a:t>
            </a:r>
            <a:r>
              <a:rPr lang="ru-RU" dirty="0"/>
              <a:t> </a:t>
            </a:r>
            <a:r>
              <a:rPr lang="ru-RU" dirty="0" err="1"/>
              <a:t>послідовність</a:t>
            </a:r>
            <a:r>
              <a:rPr lang="ru-RU" dirty="0"/>
              <a:t>: </a:t>
            </a:r>
            <a:r>
              <a:rPr lang="ru-RU" dirty="0" err="1"/>
              <a:t>фізіологічні</a:t>
            </a:r>
            <a:r>
              <a:rPr lang="ru-RU" dirty="0"/>
              <a:t> </a:t>
            </a:r>
            <a:r>
              <a:rPr lang="ru-RU" dirty="0" err="1"/>
              <a:t>по¬треби</a:t>
            </a:r>
            <a:r>
              <a:rPr lang="ru-RU" dirty="0"/>
              <a:t>, потреби </a:t>
            </a:r>
            <a:r>
              <a:rPr lang="ru-RU" dirty="0" err="1"/>
              <a:t>самозбереження</a:t>
            </a:r>
            <a:r>
              <a:rPr lang="ru-RU" dirty="0"/>
              <a:t>, </a:t>
            </a:r>
            <a:r>
              <a:rPr lang="ru-RU" dirty="0" err="1"/>
              <a:t>соціальні</a:t>
            </a:r>
            <a:r>
              <a:rPr lang="ru-RU" dirty="0"/>
              <a:t> потреби, потреби в </a:t>
            </a:r>
            <a:r>
              <a:rPr lang="ru-RU" dirty="0" err="1"/>
              <a:t>повазі</a:t>
            </a:r>
            <a:r>
              <a:rPr lang="ru-RU" dirty="0"/>
              <a:t> та потреби в </a:t>
            </a:r>
            <a:r>
              <a:rPr lang="ru-RU" dirty="0" err="1"/>
              <a:t>самоствердженні</a:t>
            </a:r>
            <a:r>
              <a:rPr lang="ru-RU" dirty="0"/>
              <a:t>.</a:t>
            </a:r>
          </a:p>
          <a:p>
            <a:pPr algn="just"/>
            <a:r>
              <a:rPr lang="ru-RU" dirty="0"/>
              <a:t>За А. Маслоу, </a:t>
            </a:r>
            <a:r>
              <a:rPr lang="ru-RU" dirty="0" err="1"/>
              <a:t>людина</a:t>
            </a:r>
            <a:r>
              <a:rPr lang="ru-RU" dirty="0"/>
              <a:t> </a:t>
            </a:r>
            <a:r>
              <a:rPr lang="ru-RU" dirty="0" err="1"/>
              <a:t>намагається</a:t>
            </a:r>
            <a:r>
              <a:rPr lang="ru-RU" dirty="0"/>
              <a:t> </a:t>
            </a:r>
            <a:r>
              <a:rPr lang="ru-RU" dirty="0" err="1"/>
              <a:t>задовольнити</a:t>
            </a:r>
            <a:r>
              <a:rPr lang="ru-RU" dirty="0"/>
              <a:t> </a:t>
            </a:r>
            <a:r>
              <a:rPr lang="ru-RU" dirty="0" err="1"/>
              <a:t>передовсім</a:t>
            </a:r>
            <a:r>
              <a:rPr lang="ru-RU" dirty="0"/>
              <a:t> </a:t>
            </a:r>
            <a:r>
              <a:rPr lang="ru-RU" dirty="0" err="1"/>
              <a:t>най¬важливіші</a:t>
            </a:r>
            <a:r>
              <a:rPr lang="ru-RU" dirty="0"/>
              <a:t> потреби. Як </a:t>
            </a:r>
            <a:r>
              <a:rPr lang="ru-RU" dirty="0" err="1"/>
              <a:t>тільки</a:t>
            </a:r>
            <a:r>
              <a:rPr lang="ru-RU" dirty="0"/>
              <a:t> </a:t>
            </a:r>
            <a:r>
              <a:rPr lang="ru-RU" dirty="0" err="1"/>
              <a:t>якась</a:t>
            </a:r>
            <a:r>
              <a:rPr lang="ru-RU" dirty="0"/>
              <a:t> </a:t>
            </a:r>
            <a:r>
              <a:rPr lang="ru-RU" dirty="0" err="1"/>
              <a:t>важлива</a:t>
            </a:r>
            <a:r>
              <a:rPr lang="ru-RU" dirty="0"/>
              <a:t> потреба буде </a:t>
            </a:r>
            <a:r>
              <a:rPr lang="ru-RU" dirty="0" err="1"/>
              <a:t>задоволе¬на</a:t>
            </a:r>
            <a:r>
              <a:rPr lang="ru-RU" dirty="0"/>
              <a:t>, вона на </a:t>
            </a:r>
            <a:r>
              <a:rPr lang="ru-RU" dirty="0" err="1"/>
              <a:t>певний</a:t>
            </a:r>
            <a:r>
              <a:rPr lang="ru-RU" dirty="0"/>
              <a:t> час </a:t>
            </a:r>
            <a:r>
              <a:rPr lang="ru-RU" dirty="0" err="1"/>
              <a:t>перестає</a:t>
            </a:r>
            <a:r>
              <a:rPr lang="ru-RU" dirty="0"/>
              <a:t> бути </a:t>
            </a:r>
            <a:r>
              <a:rPr lang="ru-RU" dirty="0" err="1"/>
              <a:t>спонукальним</a:t>
            </a:r>
            <a:r>
              <a:rPr lang="ru-RU" dirty="0"/>
              <a:t> мотивом. </a:t>
            </a:r>
            <a:r>
              <a:rPr lang="ru-RU" dirty="0" err="1"/>
              <a:t>Водно¬час</a:t>
            </a:r>
            <a:r>
              <a:rPr lang="ru-RU" dirty="0"/>
              <a:t> </a:t>
            </a:r>
            <a:r>
              <a:rPr lang="ru-RU" dirty="0" err="1"/>
              <a:t>з'являється</a:t>
            </a:r>
            <a:r>
              <a:rPr lang="ru-RU" dirty="0"/>
              <a:t> потреба </a:t>
            </a:r>
            <a:r>
              <a:rPr lang="ru-RU" dirty="0" err="1"/>
              <a:t>задовольнити</a:t>
            </a:r>
            <a:r>
              <a:rPr lang="ru-RU" dirty="0"/>
              <a:t> </a:t>
            </a:r>
            <a:r>
              <a:rPr lang="ru-RU" dirty="0" err="1"/>
              <a:t>наступну</a:t>
            </a:r>
            <a:r>
              <a:rPr lang="ru-RU" dirty="0"/>
              <a:t>. У </a:t>
            </a:r>
            <a:r>
              <a:rPr lang="ru-RU" dirty="0" err="1"/>
              <a:t>застосуванні</a:t>
            </a:r>
            <a:r>
              <a:rPr lang="ru-RU" dirty="0"/>
              <a:t> до </a:t>
            </a:r>
            <a:r>
              <a:rPr lang="ru-RU" dirty="0" err="1"/>
              <a:t>реклами</a:t>
            </a:r>
            <a:r>
              <a:rPr lang="ru-RU" dirty="0"/>
              <a:t> </a:t>
            </a:r>
            <a:r>
              <a:rPr lang="ru-RU" dirty="0" err="1"/>
              <a:t>це</a:t>
            </a:r>
            <a:r>
              <a:rPr lang="ru-RU" dirty="0"/>
              <a:t> </a:t>
            </a:r>
            <a:r>
              <a:rPr lang="ru-RU" dirty="0" err="1"/>
              <a:t>означає</a:t>
            </a:r>
            <a:r>
              <a:rPr lang="ru-RU" dirty="0"/>
              <a:t> </a:t>
            </a:r>
            <a:r>
              <a:rPr lang="ru-RU" dirty="0" err="1"/>
              <a:t>таке</a:t>
            </a:r>
            <a:r>
              <a:rPr lang="ru-RU" dirty="0"/>
              <a:t>: коли </a:t>
            </a:r>
            <a:r>
              <a:rPr lang="ru-RU" dirty="0" err="1"/>
              <a:t>людина</a:t>
            </a:r>
            <a:r>
              <a:rPr lang="ru-RU" dirty="0"/>
              <a:t>, на яку </a:t>
            </a:r>
            <a:r>
              <a:rPr lang="ru-RU" dirty="0" err="1"/>
              <a:t>спрямований</a:t>
            </a:r>
            <a:r>
              <a:rPr lang="ru-RU" dirty="0"/>
              <a:t> мотив (</a:t>
            </a:r>
            <a:r>
              <a:rPr lang="ru-RU" dirty="0" err="1"/>
              <a:t>чи</a:t>
            </a:r>
            <a:r>
              <a:rPr lang="ru-RU" dirty="0"/>
              <a:t> яка </a:t>
            </a:r>
            <a:r>
              <a:rPr lang="ru-RU" dirty="0" err="1"/>
              <a:t>має</a:t>
            </a:r>
            <a:r>
              <a:rPr lang="ru-RU" dirty="0"/>
              <a:t> </a:t>
            </a:r>
            <a:r>
              <a:rPr lang="ru-RU" dirty="0" err="1"/>
              <a:t>цей</a:t>
            </a:r>
            <a:r>
              <a:rPr lang="ru-RU" dirty="0"/>
              <a:t> мотив), готова до </a:t>
            </a:r>
            <a:r>
              <a:rPr lang="ru-RU" dirty="0" err="1"/>
              <a:t>дії</a:t>
            </a:r>
            <a:r>
              <a:rPr lang="ru-RU" dirty="0"/>
              <a:t>, то характер </a:t>
            </a:r>
            <a:r>
              <a:rPr lang="ru-RU" dirty="0" err="1"/>
              <a:t>цієї</a:t>
            </a:r>
            <a:r>
              <a:rPr lang="ru-RU" dirty="0"/>
              <a:t> </a:t>
            </a:r>
            <a:r>
              <a:rPr lang="ru-RU" dirty="0" err="1"/>
              <a:t>дії</a:t>
            </a:r>
            <a:r>
              <a:rPr lang="ru-RU" dirty="0"/>
              <a:t> </a:t>
            </a:r>
            <a:r>
              <a:rPr lang="ru-RU" dirty="0" err="1"/>
              <a:t>залежатиме</a:t>
            </a:r>
            <a:r>
              <a:rPr lang="ru-RU" dirty="0"/>
              <a:t> </a:t>
            </a:r>
            <a:r>
              <a:rPr lang="ru-RU" dirty="0" err="1"/>
              <a:t>від</a:t>
            </a:r>
            <a:r>
              <a:rPr lang="ru-RU" dirty="0"/>
              <a:t> характеру </a:t>
            </a:r>
            <a:r>
              <a:rPr lang="ru-RU" dirty="0" err="1"/>
              <a:t>сприйняття</a:t>
            </a:r>
            <a:r>
              <a:rPr lang="ru-RU" dirty="0"/>
              <a:t> </a:t>
            </a:r>
            <a:r>
              <a:rPr lang="ru-RU" dirty="0" err="1"/>
              <a:t>ситуації</a:t>
            </a:r>
            <a:r>
              <a:rPr lang="ru-RU" dirty="0"/>
              <a:t>. На </a:t>
            </a:r>
            <a:r>
              <a:rPr lang="ru-RU" dirty="0" err="1"/>
              <a:t>сприйняття</a:t>
            </a:r>
            <a:r>
              <a:rPr lang="ru-RU" dirty="0"/>
              <a:t> </a:t>
            </a:r>
            <a:r>
              <a:rPr lang="ru-RU" dirty="0" err="1"/>
              <a:t>впливають</a:t>
            </a:r>
            <a:r>
              <a:rPr lang="ru-RU" dirty="0"/>
              <a:t> </a:t>
            </a:r>
            <a:r>
              <a:rPr lang="ru-RU" dirty="0" err="1"/>
              <a:t>різні</a:t>
            </a:r>
            <a:r>
              <a:rPr lang="ru-RU" dirty="0"/>
              <a:t> </a:t>
            </a:r>
            <a:r>
              <a:rPr lang="ru-RU" dirty="0" err="1"/>
              <a:t>подразники</a:t>
            </a:r>
            <a:r>
              <a:rPr lang="ru-RU" dirty="0"/>
              <a:t>. </a:t>
            </a:r>
            <a:r>
              <a:rPr lang="ru-RU" dirty="0" err="1"/>
              <a:t>Основне</a:t>
            </a:r>
            <a:r>
              <a:rPr lang="ru-RU" dirty="0"/>
              <a:t> в </a:t>
            </a:r>
            <a:r>
              <a:rPr lang="ru-RU" dirty="0" err="1"/>
              <a:t>рекламі</a:t>
            </a:r>
            <a:r>
              <a:rPr lang="ru-RU" dirty="0"/>
              <a:t> – </a:t>
            </a:r>
            <a:r>
              <a:rPr lang="ru-RU" dirty="0" err="1"/>
              <a:t>з'ясувати</a:t>
            </a:r>
            <a:r>
              <a:rPr lang="ru-RU" dirty="0"/>
              <a:t>, </a:t>
            </a:r>
            <a:r>
              <a:rPr lang="ru-RU" dirty="0" err="1"/>
              <a:t>які</a:t>
            </a:r>
            <a:r>
              <a:rPr lang="ru-RU" dirty="0"/>
              <a:t> </a:t>
            </a:r>
            <a:r>
              <a:rPr lang="ru-RU" dirty="0" err="1"/>
              <a:t>подразники</a:t>
            </a:r>
            <a:r>
              <a:rPr lang="ru-RU" dirty="0"/>
              <a:t> </a:t>
            </a:r>
            <a:r>
              <a:rPr lang="ru-RU" dirty="0" err="1"/>
              <a:t>людина</a:t>
            </a:r>
            <a:r>
              <a:rPr lang="ru-RU" dirty="0"/>
              <a:t> </a:t>
            </a:r>
            <a:r>
              <a:rPr lang="ru-RU" dirty="0" err="1"/>
              <a:t>помітить</a:t>
            </a:r>
            <a:r>
              <a:rPr lang="ru-RU" dirty="0"/>
              <a:t> і як на них </a:t>
            </a:r>
            <a:r>
              <a:rPr lang="ru-RU" dirty="0" err="1"/>
              <a:t>відреагує</a:t>
            </a:r>
            <a:r>
              <a:rPr lang="ru-RU" dirty="0"/>
              <a:t>.</a:t>
            </a:r>
          </a:p>
          <a:p>
            <a:endParaRPr lang="uk-UA" dirty="0"/>
          </a:p>
        </p:txBody>
      </p:sp>
    </p:spTree>
    <p:extLst>
      <p:ext uri="{BB962C8B-B14F-4D97-AF65-F5344CB8AC3E}">
        <p14:creationId xmlns:p14="http://schemas.microsoft.com/office/powerpoint/2010/main" val="752097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D5501E-8A65-452D-BC63-EC1C314CC115}"/>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DAD269CB-68DA-4E51-8A0D-B57C6B81AA39}"/>
              </a:ext>
            </a:extLst>
          </p:cNvPr>
          <p:cNvSpPr>
            <a:spLocks noGrp="1"/>
          </p:cNvSpPr>
          <p:nvPr>
            <p:ph idx="1"/>
          </p:nvPr>
        </p:nvSpPr>
        <p:spPr/>
        <p:txBody>
          <a:bodyPr/>
          <a:lstStyle/>
          <a:p>
            <a:r>
              <a:rPr lang="uk-UA" dirty="0"/>
              <a:t>Рекламодавцям необхідно мати ґрунтовне уявлення про мотиви потенційних покупців, аби знати не тільки, які товари та які умови, а й яка реклама приведе до купівлі, оскільки купівлі передує сприйняття, діяльне осмислення об'єктивних даних, коли людина ніби заново винаходить, вигадує предмет, щоб включити його в набір повсякденних потреб або в набір заповітних бажань, або ж у набір непотрібних речей. Отже, мотиви виконують роль рушія вчинків і виявляються у вигляді напружень чи збуджень, які психіка людини намагається відкинути або принаймні зменшити, хоч той, хто відчуває на собі цей механізм, навряд чи усвідомлює його сенс і значення. Усе відбувається на рівні підсвідомості, у реальності зазначені процеси тісно переплітаються. Відтак найголовнішим завданням реклами є створення й закріплення своєрідного рефлексу, коли сама тільки назва товару породжує бажання його придбати.</a:t>
            </a:r>
          </a:p>
        </p:txBody>
      </p:sp>
    </p:spTree>
    <p:extLst>
      <p:ext uri="{BB962C8B-B14F-4D97-AF65-F5344CB8AC3E}">
        <p14:creationId xmlns:p14="http://schemas.microsoft.com/office/powerpoint/2010/main" val="3329477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9FDDB0-F0FD-4E59-B005-C3E9CA548724}"/>
              </a:ext>
            </a:extLst>
          </p:cNvPr>
          <p:cNvSpPr>
            <a:spLocks noGrp="1"/>
          </p:cNvSpPr>
          <p:nvPr>
            <p:ph type="title"/>
          </p:nvPr>
        </p:nvSpPr>
        <p:spPr/>
        <p:txBody>
          <a:bodyPr/>
          <a:lstStyle/>
          <a:p>
            <a:pPr algn="ctr"/>
            <a:r>
              <a:rPr lang="ru-RU" dirty="0" err="1"/>
              <a:t>Мотивація</a:t>
            </a:r>
            <a:r>
              <a:rPr lang="ru-RU" dirty="0"/>
              <a:t> </a:t>
            </a:r>
            <a:r>
              <a:rPr lang="ru-RU" dirty="0" err="1"/>
              <a:t>поведінки</a:t>
            </a:r>
            <a:r>
              <a:rPr lang="ru-RU" dirty="0"/>
              <a:t> </a:t>
            </a:r>
            <a:r>
              <a:rPr lang="ru-RU" dirty="0" err="1"/>
              <a:t>споживача</a:t>
            </a:r>
            <a:br>
              <a:rPr lang="ru-RU" dirty="0"/>
            </a:br>
            <a:endParaRPr lang="uk-UA" dirty="0"/>
          </a:p>
        </p:txBody>
      </p:sp>
      <p:sp>
        <p:nvSpPr>
          <p:cNvPr id="3" name="Місце для вмісту 2">
            <a:extLst>
              <a:ext uri="{FF2B5EF4-FFF2-40B4-BE49-F238E27FC236}">
                <a16:creationId xmlns:a16="http://schemas.microsoft.com/office/drawing/2014/main" id="{137F47C6-B880-4250-9232-CD9BD18EB4D0}"/>
              </a:ext>
            </a:extLst>
          </p:cNvPr>
          <p:cNvSpPr>
            <a:spLocks noGrp="1"/>
          </p:cNvSpPr>
          <p:nvPr>
            <p:ph idx="1"/>
          </p:nvPr>
        </p:nvSpPr>
        <p:spPr/>
        <p:txBody>
          <a:bodyPr>
            <a:normAutofit/>
          </a:bodyPr>
          <a:lstStyle/>
          <a:p>
            <a:pPr marL="0" indent="0">
              <a:buNone/>
            </a:pPr>
            <a:r>
              <a:rPr lang="uk-UA" dirty="0"/>
              <a:t>Основні моделі психологічної обробки інформації:</a:t>
            </a:r>
          </a:p>
          <a:p>
            <a:pPr marL="0" indent="0">
              <a:buNone/>
            </a:pPr>
            <a:r>
              <a:rPr lang="uk-UA" dirty="0"/>
              <a:t>•	модель головного шляху до переконання;</a:t>
            </a:r>
          </a:p>
          <a:p>
            <a:pPr marL="0" indent="0">
              <a:buNone/>
            </a:pPr>
            <a:r>
              <a:rPr lang="uk-UA" dirty="0"/>
              <a:t>•	модель побічного шляху до переконання;</a:t>
            </a:r>
          </a:p>
          <a:p>
            <a:pPr marL="0" indent="0">
              <a:buNone/>
            </a:pPr>
            <a:r>
              <a:rPr lang="uk-UA" dirty="0"/>
              <a:t>•	модель пізнавальної реакції;</a:t>
            </a:r>
          </a:p>
          <a:p>
            <a:pPr marL="0" indent="0">
              <a:buNone/>
            </a:pPr>
            <a:r>
              <a:rPr lang="uk-UA" dirty="0"/>
              <a:t>•	модель пізнавальної структури;</a:t>
            </a:r>
          </a:p>
          <a:p>
            <a:pPr marL="0" indent="0">
              <a:buNone/>
            </a:pPr>
            <a:r>
              <a:rPr lang="uk-UA" dirty="0"/>
              <a:t>•	модель оцінки на базі категорії;</a:t>
            </a:r>
          </a:p>
          <a:p>
            <a:pPr marL="0" indent="0">
              <a:buNone/>
            </a:pPr>
            <a:r>
              <a:rPr lang="uk-UA" dirty="0"/>
              <a:t>•	модель теорії узгодження;</a:t>
            </a:r>
          </a:p>
          <a:p>
            <a:pPr marL="0" indent="0">
              <a:buNone/>
            </a:pPr>
            <a:r>
              <a:rPr lang="uk-UA" dirty="0"/>
              <a:t>•	модель впливу за допомогою показу</a:t>
            </a:r>
            <a:r>
              <a:rPr lang="ru-RU" dirty="0"/>
              <a:t>.</a:t>
            </a:r>
          </a:p>
          <a:p>
            <a:endParaRPr lang="uk-UA" dirty="0"/>
          </a:p>
        </p:txBody>
      </p:sp>
    </p:spTree>
    <p:extLst>
      <p:ext uri="{BB962C8B-B14F-4D97-AF65-F5344CB8AC3E}">
        <p14:creationId xmlns:p14="http://schemas.microsoft.com/office/powerpoint/2010/main" val="138355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C22000-3B01-46A5-A7AD-9D5B06FA3311}"/>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E28FAE56-6CF9-4FED-9D6A-331BE46FEE19}"/>
              </a:ext>
            </a:extLst>
          </p:cNvPr>
          <p:cNvSpPr>
            <a:spLocks noGrp="1"/>
          </p:cNvSpPr>
          <p:nvPr>
            <p:ph idx="1"/>
          </p:nvPr>
        </p:nvSpPr>
        <p:spPr/>
        <p:txBody>
          <a:bodyPr/>
          <a:lstStyle/>
          <a:p>
            <a:pPr algn="just"/>
            <a:r>
              <a:rPr lang="uk-UA" dirty="0"/>
              <a:t>Сучасна реклама намагається спочатку створити умови для </a:t>
            </a:r>
            <a:r>
              <a:rPr lang="de-DE" dirty="0" err="1"/>
              <a:t>yc</a:t>
            </a:r>
            <a:r>
              <a:rPr lang="uk-UA" dirty="0" err="1"/>
              <a:t>відомлення</a:t>
            </a:r>
            <a:r>
              <a:rPr lang="uk-UA" dirty="0"/>
              <a:t> покупцем рекламного звернення, здійснення ним покупки та забезпечення не одноразового, а сталого процесу купівлі. Тому реклама – це єдиний елемент маркетингу, який починається з намагання зрозуміти споживача, його запити й потреби. Через те рекламні дослідження здійснюються в багатьох аспектах: аналіз товару, вивчення ринку, аналіз можливостей засобів масової інформації та носіїв комунікації. Проте основне – </a:t>
            </a:r>
            <a:r>
              <a:rPr lang="uk-UA" dirty="0">
                <a:solidFill>
                  <a:srgbClr val="FFFF00"/>
                </a:solidFill>
              </a:rPr>
              <a:t>дослідити характерні особливості споживачів і з'ясувати можливі мотивації їхньої поведінки</a:t>
            </a:r>
            <a:r>
              <a:rPr lang="uk-UA" dirty="0"/>
              <a:t>. Сучасна реклама має у своєму розпорядженні широку наукову базу; вона озброєна засобами досліджень, що розроблялися упродовж століть видатними соціологами.</a:t>
            </a:r>
          </a:p>
        </p:txBody>
      </p:sp>
    </p:spTree>
    <p:extLst>
      <p:ext uri="{BB962C8B-B14F-4D97-AF65-F5344CB8AC3E}">
        <p14:creationId xmlns:p14="http://schemas.microsoft.com/office/powerpoint/2010/main" val="160595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EEE603-E467-4F25-9258-55410937D54A}"/>
              </a:ext>
            </a:extLst>
          </p:cNvPr>
          <p:cNvSpPr>
            <a:spLocks noGrp="1"/>
          </p:cNvSpPr>
          <p:nvPr>
            <p:ph type="title"/>
          </p:nvPr>
        </p:nvSpPr>
        <p:spPr/>
        <p:txBody>
          <a:bodyPr/>
          <a:lstStyle/>
          <a:p>
            <a:pPr algn="ctr"/>
            <a:r>
              <a:rPr lang="ru-RU" dirty="0"/>
              <a:t>модель головного шляху</a:t>
            </a:r>
            <a:endParaRPr lang="uk-UA" dirty="0"/>
          </a:p>
        </p:txBody>
      </p:sp>
      <p:sp>
        <p:nvSpPr>
          <p:cNvPr id="3" name="Місце для вмісту 2">
            <a:extLst>
              <a:ext uri="{FF2B5EF4-FFF2-40B4-BE49-F238E27FC236}">
                <a16:creationId xmlns:a16="http://schemas.microsoft.com/office/drawing/2014/main" id="{6341E2BB-B91D-4804-AC50-F36A1547F9B9}"/>
              </a:ext>
            </a:extLst>
          </p:cNvPr>
          <p:cNvSpPr>
            <a:spLocks noGrp="1"/>
          </p:cNvSpPr>
          <p:nvPr>
            <p:ph idx="1"/>
          </p:nvPr>
        </p:nvSpPr>
        <p:spPr/>
        <p:txBody>
          <a:bodyPr>
            <a:normAutofit fontScale="85000" lnSpcReduction="10000"/>
          </a:bodyPr>
          <a:lstStyle/>
          <a:p>
            <a:pPr algn="just"/>
            <a:r>
              <a:rPr lang="uk-UA" dirty="0"/>
              <a:t>У моделі головного шляху до переконання покупець </a:t>
            </a:r>
            <a:r>
              <a:rPr lang="uk-UA" dirty="0">
                <a:solidFill>
                  <a:srgbClr val="FFFF00"/>
                </a:solidFill>
              </a:rPr>
              <a:t>свідомо й ретельно обдумує інформацію</a:t>
            </a:r>
            <a:r>
              <a:rPr lang="uk-UA" dirty="0"/>
              <a:t>, пов'язану зі ставленням до товару, що власне, і є метою рекламного звернення.</a:t>
            </a:r>
          </a:p>
          <a:p>
            <a:pPr algn="just"/>
            <a:r>
              <a:rPr lang="uk-UA" dirty="0"/>
              <a:t>Ставлення коригується або створюється завдяки уважному добору, обмірковуванню й інтерпретації відповідної інформації. Отже, потенційний покупець є найчастіше активним учасником процесу рекламування. </a:t>
            </a:r>
          </a:p>
          <a:p>
            <a:pPr marL="0" indent="0" algn="just">
              <a:buNone/>
            </a:pPr>
            <a:r>
              <a:rPr lang="uk-UA" dirty="0"/>
              <a:t>Природа цієї активності та зацікавленості має різні форми: </a:t>
            </a:r>
          </a:p>
          <a:p>
            <a:pPr algn="just"/>
            <a:r>
              <a:rPr lang="uk-UA" dirty="0"/>
              <a:t>оцінка атрибутів, </a:t>
            </a:r>
          </a:p>
          <a:p>
            <a:pPr algn="just"/>
            <a:r>
              <a:rPr lang="uk-UA" dirty="0"/>
              <a:t>створення суджень про атрибути,</a:t>
            </a:r>
          </a:p>
          <a:p>
            <a:pPr algn="just"/>
            <a:r>
              <a:rPr lang="uk-UA" dirty="0"/>
              <a:t>перевірка джерел інформації, </a:t>
            </a:r>
          </a:p>
          <a:p>
            <a:pPr algn="just"/>
            <a:r>
              <a:rPr lang="uk-UA" dirty="0"/>
              <a:t>пригадування минулого досвіду,</a:t>
            </a:r>
          </a:p>
          <a:p>
            <a:pPr algn="just"/>
            <a:r>
              <a:rPr lang="uk-UA" dirty="0"/>
              <a:t>створення і перевірка конкретного ставлення до конкретного товару (фірми, марки). </a:t>
            </a:r>
          </a:p>
          <a:p>
            <a:pPr marL="0" indent="0" algn="just">
              <a:buNone/>
            </a:pPr>
            <a:r>
              <a:rPr lang="uk-UA" dirty="0"/>
              <a:t>Ставлення, що формується в результаті такого процесу, буде стійким і тривалим.</a:t>
            </a:r>
          </a:p>
          <a:p>
            <a:pPr algn="just"/>
            <a:endParaRPr lang="uk-UA" dirty="0"/>
          </a:p>
        </p:txBody>
      </p:sp>
    </p:spTree>
    <p:extLst>
      <p:ext uri="{BB962C8B-B14F-4D97-AF65-F5344CB8AC3E}">
        <p14:creationId xmlns:p14="http://schemas.microsoft.com/office/powerpoint/2010/main" val="4048661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00F9CF-47EF-4DDF-9C28-2BD00E45F479}"/>
              </a:ext>
            </a:extLst>
          </p:cNvPr>
          <p:cNvSpPr>
            <a:spLocks noGrp="1"/>
          </p:cNvSpPr>
          <p:nvPr>
            <p:ph type="title"/>
          </p:nvPr>
        </p:nvSpPr>
        <p:spPr/>
        <p:txBody>
          <a:bodyPr/>
          <a:lstStyle/>
          <a:p>
            <a:r>
              <a:rPr lang="ru-RU" dirty="0"/>
              <a:t>модель </a:t>
            </a:r>
            <a:r>
              <a:rPr lang="ru-RU" dirty="0" err="1"/>
              <a:t>побічного</a:t>
            </a:r>
            <a:r>
              <a:rPr lang="ru-RU" dirty="0"/>
              <a:t> шляху до </a:t>
            </a:r>
            <a:r>
              <a:rPr lang="ru-RU" dirty="0" err="1"/>
              <a:t>переконання</a:t>
            </a:r>
            <a:endParaRPr lang="uk-UA" dirty="0"/>
          </a:p>
        </p:txBody>
      </p:sp>
      <p:sp>
        <p:nvSpPr>
          <p:cNvPr id="3" name="Місце для вмісту 2">
            <a:extLst>
              <a:ext uri="{FF2B5EF4-FFF2-40B4-BE49-F238E27FC236}">
                <a16:creationId xmlns:a16="http://schemas.microsoft.com/office/drawing/2014/main" id="{48D22D15-BCAB-44CD-ACEF-AA3094DB35D1}"/>
              </a:ext>
            </a:extLst>
          </p:cNvPr>
          <p:cNvSpPr>
            <a:spLocks noGrp="1"/>
          </p:cNvSpPr>
          <p:nvPr>
            <p:ph idx="1"/>
          </p:nvPr>
        </p:nvSpPr>
        <p:spPr/>
        <p:txBody>
          <a:bodyPr>
            <a:normAutofit fontScale="92500" lnSpcReduction="20000"/>
          </a:bodyPr>
          <a:lstStyle/>
          <a:p>
            <a:pPr algn="just"/>
            <a:r>
              <a:rPr lang="uk-UA" dirty="0"/>
              <a:t>При використанні «побічного шляху до переконання» ставлення формується і змінюється </a:t>
            </a:r>
            <a:r>
              <a:rPr lang="uk-UA" dirty="0">
                <a:solidFill>
                  <a:srgbClr val="FFFF00"/>
                </a:solidFill>
              </a:rPr>
              <a:t>без активних роздумів, про власне об'єкт порівнювання, про аргументи «за» чи «проти»</a:t>
            </a:r>
            <a:r>
              <a:rPr lang="uk-UA" dirty="0"/>
              <a:t>. Переконання з'являється через </a:t>
            </a:r>
            <a:r>
              <a:rPr lang="uk-UA" b="1" dirty="0">
                <a:solidFill>
                  <a:srgbClr val="FFFF00"/>
                </a:solidFill>
              </a:rPr>
              <a:t>асоціювання</a:t>
            </a:r>
            <a:r>
              <a:rPr lang="uk-UA" dirty="0"/>
              <a:t> продукту з позитивними або негативними натяками (підказаними, побаченими, почутими, прочитаними). Замість того, щоб ретельно аналізувати хід своїх думок, потенційний покупець може дійти висновку, що запропонована торгова марка справді має кращу якість, оскільки:</a:t>
            </a:r>
          </a:p>
          <a:p>
            <a:pPr algn="just"/>
            <a:r>
              <a:rPr lang="uk-UA" dirty="0"/>
              <a:t>було запропоновано багато аргументів на користь цього;</a:t>
            </a:r>
          </a:p>
          <a:p>
            <a:pPr algn="just"/>
            <a:r>
              <a:rPr lang="uk-UA" dirty="0"/>
              <a:t>джерелом інформації в рекламному зверненні є фахівець у цій сфері;</a:t>
            </a:r>
          </a:p>
          <a:p>
            <a:pPr algn="just"/>
            <a:r>
              <a:rPr lang="uk-UA" dirty="0"/>
              <a:t>фонова музика справила велике емоційне враження;</a:t>
            </a:r>
          </a:p>
          <a:p>
            <a:pPr algn="just"/>
            <a:r>
              <a:rPr lang="uk-UA" dirty="0"/>
              <a:t>рекламний ролик є правдоподібним («усе, як у житті») тощо. </a:t>
            </a:r>
          </a:p>
          <a:p>
            <a:pPr marL="0" indent="0" algn="just">
              <a:buNone/>
            </a:pPr>
            <a:r>
              <a:rPr lang="uk-UA" dirty="0"/>
              <a:t>Водночас людина може й не сприйняти цих аргументів, причому через якісь суто </a:t>
            </a:r>
            <a:r>
              <a:rPr lang="uk-UA" i="1" dirty="0">
                <a:solidFill>
                  <a:srgbClr val="FFFF00"/>
                </a:solidFill>
              </a:rPr>
              <a:t>другорядні чинники</a:t>
            </a:r>
            <a:r>
              <a:rPr lang="uk-UA" dirty="0"/>
              <a:t>, наприклад, їй не сподобається занадто (на її думку) радикальний чи агресивний тон рекламного звернення або з якихось причин вона вважатиме, що джерело реклами не заслуговує на довіру тощо.</a:t>
            </a:r>
          </a:p>
          <a:p>
            <a:endParaRPr lang="uk-UA" dirty="0"/>
          </a:p>
        </p:txBody>
      </p:sp>
    </p:spTree>
    <p:extLst>
      <p:ext uri="{BB962C8B-B14F-4D97-AF65-F5344CB8AC3E}">
        <p14:creationId xmlns:p14="http://schemas.microsoft.com/office/powerpoint/2010/main" val="323644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56D344-4FC7-431F-9AC5-8B08A9513715}"/>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B0BD1486-3C72-45C7-B603-4F3A634A7AC3}"/>
              </a:ext>
            </a:extLst>
          </p:cNvPr>
          <p:cNvSpPr>
            <a:spLocks noGrp="1"/>
          </p:cNvSpPr>
          <p:nvPr>
            <p:ph idx="1"/>
          </p:nvPr>
        </p:nvSpPr>
        <p:spPr/>
        <p:txBody>
          <a:bodyPr/>
          <a:lstStyle/>
          <a:p>
            <a:pPr algn="just"/>
            <a:r>
              <a:rPr lang="uk-UA" dirty="0"/>
              <a:t>Головний шлях рекомендується використовувати тільки тоді, коли потенційний покупець має як мотиви для обробки інформації, так і здатність і можливість зробити це. Свідома обробка інформації – це розумовий процес розв'язування проблем, які цікавлять потенційного покупця, оцінка того, що стверджує реклама, з позицій його колишнього досвіду і знань. Коли ймовірність того, що рекламний матеріал зазнає саме такої обробки, висока, то реакція на рекламне звернення буде так само свідомою й виваженою. Коли така імовірність низька, основний вплив справлятимуть побічні натяки й підказане. Зміст рекламного звернення може бути тим самим в обох випадках, але спосіб його сприймання буде зовсім іншим.</a:t>
            </a:r>
          </a:p>
        </p:txBody>
      </p:sp>
    </p:spTree>
    <p:extLst>
      <p:ext uri="{BB962C8B-B14F-4D97-AF65-F5344CB8AC3E}">
        <p14:creationId xmlns:p14="http://schemas.microsoft.com/office/powerpoint/2010/main" val="713779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7580AE-1FC6-4566-BE44-DB3DCA5D2340}"/>
              </a:ext>
            </a:extLst>
          </p:cNvPr>
          <p:cNvSpPr>
            <a:spLocks noGrp="1"/>
          </p:cNvSpPr>
          <p:nvPr>
            <p:ph type="title"/>
          </p:nvPr>
        </p:nvSpPr>
        <p:spPr/>
        <p:txBody>
          <a:bodyPr/>
          <a:lstStyle/>
          <a:p>
            <a:pPr algn="ctr"/>
            <a:r>
              <a:rPr lang="uk-UA" dirty="0"/>
              <a:t>Модель пізнавальної реакції </a:t>
            </a:r>
          </a:p>
        </p:txBody>
      </p:sp>
      <p:sp>
        <p:nvSpPr>
          <p:cNvPr id="3" name="Місце для вмісту 2">
            <a:extLst>
              <a:ext uri="{FF2B5EF4-FFF2-40B4-BE49-F238E27FC236}">
                <a16:creationId xmlns:a16="http://schemas.microsoft.com/office/drawing/2014/main" id="{8FB85518-E176-4CF1-BA4C-B0D09ED04589}"/>
              </a:ext>
            </a:extLst>
          </p:cNvPr>
          <p:cNvSpPr>
            <a:spLocks noGrp="1"/>
          </p:cNvSpPr>
          <p:nvPr>
            <p:ph sz="half" idx="1"/>
          </p:nvPr>
        </p:nvSpPr>
        <p:spPr>
          <a:xfrm>
            <a:off x="905069" y="2013683"/>
            <a:ext cx="9912157" cy="2383280"/>
          </a:xfrm>
        </p:spPr>
        <p:txBody>
          <a:bodyPr>
            <a:normAutofit/>
          </a:bodyPr>
          <a:lstStyle/>
          <a:p>
            <a:pPr algn="just"/>
            <a:r>
              <a:rPr lang="uk-UA" dirty="0"/>
              <a:t>– це різновид моделі головного шляху. Вона також передбачає, що потенційний покупець візьме активну участь в обробці інформації, оцінюючи її в контексті знань та настановлень з минулого. Пізнавальна реакція — це активний розумовий процес, який відбувається під час або ж одразу після передачі інформації. Пізнавальна реакція або організовує процес зміни ставлення до товару (марки, фірми), або стає основою цього процесу. </a:t>
            </a:r>
          </a:p>
          <a:p>
            <a:pPr algn="just"/>
            <a:r>
              <a:rPr lang="uk-UA" dirty="0"/>
              <a:t>При використанні пізнавальної реакції діють за схемою:</a:t>
            </a:r>
          </a:p>
        </p:txBody>
      </p:sp>
      <p:pic>
        <p:nvPicPr>
          <p:cNvPr id="6" name="Місце для вмісту 5">
            <a:extLst>
              <a:ext uri="{FF2B5EF4-FFF2-40B4-BE49-F238E27FC236}">
                <a16:creationId xmlns:a16="http://schemas.microsoft.com/office/drawing/2014/main" id="{7D4A4C70-E2E0-4BC3-8542-2FED9FD4CFB1}"/>
              </a:ext>
            </a:extLst>
          </p:cNvPr>
          <p:cNvPicPr>
            <a:picLocks noGrp="1" noChangeAspect="1"/>
          </p:cNvPicPr>
          <p:nvPr>
            <p:ph sz="half" idx="2"/>
          </p:nvPr>
        </p:nvPicPr>
        <p:blipFill>
          <a:blip r:embed="rId2"/>
          <a:stretch>
            <a:fillRect/>
          </a:stretch>
        </p:blipFill>
        <p:spPr>
          <a:xfrm>
            <a:off x="2404165" y="4792134"/>
            <a:ext cx="7848314" cy="1374181"/>
          </a:xfrm>
        </p:spPr>
      </p:pic>
    </p:spTree>
    <p:extLst>
      <p:ext uri="{BB962C8B-B14F-4D97-AF65-F5344CB8AC3E}">
        <p14:creationId xmlns:p14="http://schemas.microsoft.com/office/powerpoint/2010/main" val="2064109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F8C6D8F3-3680-4278-9C40-88DB73583863}"/>
              </a:ext>
            </a:extLst>
          </p:cNvPr>
          <p:cNvSpPr>
            <a:spLocks noGrp="1"/>
          </p:cNvSpPr>
          <p:nvPr>
            <p:ph type="title"/>
          </p:nvPr>
        </p:nvSpPr>
        <p:spPr/>
        <p:txBody>
          <a:bodyPr/>
          <a:lstStyle/>
          <a:p>
            <a:endParaRPr lang="uk-UA"/>
          </a:p>
        </p:txBody>
      </p:sp>
      <p:sp>
        <p:nvSpPr>
          <p:cNvPr id="6" name="Місце для вмісту 5">
            <a:extLst>
              <a:ext uri="{FF2B5EF4-FFF2-40B4-BE49-F238E27FC236}">
                <a16:creationId xmlns:a16="http://schemas.microsoft.com/office/drawing/2014/main" id="{A8DA2658-622A-413F-83D9-FC3F5567B3CD}"/>
              </a:ext>
            </a:extLst>
          </p:cNvPr>
          <p:cNvSpPr>
            <a:spLocks noGrp="1"/>
          </p:cNvSpPr>
          <p:nvPr>
            <p:ph idx="1"/>
          </p:nvPr>
        </p:nvSpPr>
        <p:spPr/>
        <p:txBody>
          <a:bodyPr/>
          <a:lstStyle/>
          <a:p>
            <a:pPr marL="0" indent="0" algn="just">
              <a:buNone/>
            </a:pPr>
            <a:r>
              <a:rPr lang="uk-UA" dirty="0"/>
              <a:t>Існує ще кілька специфічних особливостей цієї моделі. </a:t>
            </a:r>
          </a:p>
          <a:p>
            <a:pPr algn="just"/>
            <a:r>
              <a:rPr lang="uk-UA" dirty="0"/>
              <a:t>Беруть два показники – </a:t>
            </a:r>
            <a:r>
              <a:rPr lang="uk-UA" dirty="0">
                <a:solidFill>
                  <a:srgbClr val="FFFF00"/>
                </a:solidFill>
              </a:rPr>
              <a:t>аргумент (А) і контраргумент (КА). </a:t>
            </a:r>
          </a:p>
          <a:p>
            <a:pPr algn="just"/>
            <a:r>
              <a:rPr lang="uk-UA" dirty="0"/>
              <a:t>Аргумент (А) – це пізнавальна реакція, яка підтверджує рекомендації рекламного звернення.</a:t>
            </a:r>
          </a:p>
          <a:p>
            <a:pPr algn="just"/>
            <a:r>
              <a:rPr lang="uk-UA" dirty="0"/>
              <a:t>Контраргумент (КА) з'являється тоді, коли потенційний покупець не погоджується з доказами реклами або не довіряє їй. </a:t>
            </a:r>
          </a:p>
          <a:p>
            <a:pPr algn="just"/>
            <a:r>
              <a:rPr lang="uk-UA" dirty="0"/>
              <a:t>Контраргумент, який містить напади на джерело реклами (діючу особу тощо), називають «приниженням джерела інформації». Кількість підтверджуючих аргументів (КПА) позитивно впливає на зміни в думках, намірах і поведінці, а збільшення кількості контраргументів (ККА) матиме негативний наслідок. Ось чому, намагаючись створити позитивне або змінити негативне ставлення, бажано стимулювати КПА і звести до мінімуму ККА. </a:t>
            </a:r>
          </a:p>
        </p:txBody>
      </p:sp>
    </p:spTree>
    <p:extLst>
      <p:ext uri="{BB962C8B-B14F-4D97-AF65-F5344CB8AC3E}">
        <p14:creationId xmlns:p14="http://schemas.microsoft.com/office/powerpoint/2010/main" val="3028861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D5A6B5-FB22-4346-B2B4-87B5E4A8BB01}"/>
              </a:ext>
            </a:extLst>
          </p:cNvPr>
          <p:cNvSpPr>
            <a:spLocks noGrp="1"/>
          </p:cNvSpPr>
          <p:nvPr>
            <p:ph type="title"/>
          </p:nvPr>
        </p:nvSpPr>
        <p:spPr/>
        <p:txBody>
          <a:bodyPr/>
          <a:lstStyle/>
          <a:p>
            <a:pPr algn="ctr"/>
            <a:r>
              <a:rPr lang="uk-UA" dirty="0"/>
              <a:t>Як вплинути на А і КА?</a:t>
            </a:r>
          </a:p>
        </p:txBody>
      </p:sp>
      <p:sp>
        <p:nvSpPr>
          <p:cNvPr id="3" name="Місце для вмісту 2">
            <a:extLst>
              <a:ext uri="{FF2B5EF4-FFF2-40B4-BE49-F238E27FC236}">
                <a16:creationId xmlns:a16="http://schemas.microsoft.com/office/drawing/2014/main" id="{8AFF612A-F5E1-483E-B63C-280E0A25B1AF}"/>
              </a:ext>
            </a:extLst>
          </p:cNvPr>
          <p:cNvSpPr>
            <a:spLocks noGrp="1"/>
          </p:cNvSpPr>
          <p:nvPr>
            <p:ph idx="1"/>
          </p:nvPr>
        </p:nvSpPr>
        <p:spPr/>
        <p:txBody>
          <a:bodyPr>
            <a:normAutofit fontScale="92500" lnSpcReduction="10000"/>
          </a:bodyPr>
          <a:lstStyle/>
          <a:p>
            <a:pPr algn="just"/>
            <a:r>
              <a:rPr lang="uk-UA" dirty="0"/>
              <a:t>реклама, яка сприймається на слух (</a:t>
            </a:r>
            <a:r>
              <a:rPr lang="uk-UA" dirty="0" err="1"/>
              <a:t>аудіореклама</a:t>
            </a:r>
            <a:r>
              <a:rPr lang="uk-UA" dirty="0"/>
              <a:t>), дає менше значення кількості КА, ніж друкована або відеореклама;</a:t>
            </a:r>
          </a:p>
          <a:p>
            <a:pPr algn="just"/>
            <a:r>
              <a:rPr lang="uk-UA" dirty="0"/>
              <a:t>що досвідченіша в цьому питанні аудиторія, то вільніше вона оперуватиме як А, так і КА;</a:t>
            </a:r>
          </a:p>
          <a:p>
            <a:pPr algn="just"/>
            <a:r>
              <a:rPr lang="uk-UA" dirty="0"/>
              <a:t>велике значення має частота повторення — кількість КА спочатку велика, потім спадає, потім знову збільшується, а з А все відбувається навпаки;</a:t>
            </a:r>
          </a:p>
          <a:p>
            <a:pPr algn="just"/>
            <a:r>
              <a:rPr lang="uk-UA" dirty="0"/>
              <a:t>збіг рекламної інформації з позицією або думкою споживача дає найбільшу кількість А, що більше вони відрізнятимуться, тим більше зростатиме кількість КА;</a:t>
            </a:r>
          </a:p>
          <a:p>
            <a:pPr algn="just"/>
            <a:r>
              <a:rPr lang="uk-UA" dirty="0"/>
              <a:t>збільшення загальної кількості аргументів може сприяти збільшенню кількості підтверджуючих аргументів;</a:t>
            </a:r>
          </a:p>
          <a:p>
            <a:pPr algn="just"/>
            <a:r>
              <a:rPr lang="uk-UA" dirty="0"/>
              <a:t>відволікання уваги може негативно позначитися на кількості КА, а отже, посилити позитивний вплив на потенційного покупця.</a:t>
            </a:r>
          </a:p>
          <a:p>
            <a:endParaRPr lang="uk-UA" dirty="0"/>
          </a:p>
        </p:txBody>
      </p:sp>
    </p:spTree>
    <p:extLst>
      <p:ext uri="{BB962C8B-B14F-4D97-AF65-F5344CB8AC3E}">
        <p14:creationId xmlns:p14="http://schemas.microsoft.com/office/powerpoint/2010/main" val="2294379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1278DA-025F-46D1-97C3-9E7B464D8B05}"/>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DAEBD486-FF50-4528-B103-76D715219CCA}"/>
              </a:ext>
            </a:extLst>
          </p:cNvPr>
          <p:cNvSpPr>
            <a:spLocks noGrp="1"/>
          </p:cNvSpPr>
          <p:nvPr>
            <p:ph idx="1"/>
          </p:nvPr>
        </p:nvSpPr>
        <p:spPr>
          <a:xfrm>
            <a:off x="685801" y="2142067"/>
            <a:ext cx="10349752" cy="4106333"/>
          </a:xfrm>
        </p:spPr>
        <p:txBody>
          <a:bodyPr>
            <a:normAutofit lnSpcReduction="10000"/>
          </a:bodyPr>
          <a:lstStyle/>
          <a:p>
            <a:pPr algn="just"/>
            <a:r>
              <a:rPr lang="uk-UA" dirty="0"/>
              <a:t>Важливим завданням розробників і виробників реклами є </a:t>
            </a:r>
            <a:r>
              <a:rPr lang="uk-UA" i="1" dirty="0">
                <a:solidFill>
                  <a:srgbClr val="FFFF00"/>
                </a:solidFill>
              </a:rPr>
              <a:t>винайдення чогось такого, що перешкоджатиме висуненню контраргументів і водночас не перешкоджатиме засвоєнню повідомлення</a:t>
            </a:r>
            <a:r>
              <a:rPr lang="uk-UA" dirty="0"/>
              <a:t>. Модель пізнавальної структури ґрунтується на тому, що людина створює своє ставлення до об’єкта, виробляє власне уявлення про цей об’єкт, а потім поєднує перше і друге в загальному ставленні до об’єкта. Близькою до цього є модель оцінки на базі категорії, коли ставлення визначається сумою оцінних категорій, кожна з яких вимірюється за їх значущістю. </a:t>
            </a:r>
          </a:p>
          <a:p>
            <a:pPr algn="just"/>
            <a:r>
              <a:rPr lang="uk-UA" dirty="0"/>
              <a:t>Люди часто поділяють навколишній світ на певні </a:t>
            </a:r>
            <a:r>
              <a:rPr lang="uk-UA" b="1" dirty="0">
                <a:solidFill>
                  <a:srgbClr val="FFFF00"/>
                </a:solidFill>
              </a:rPr>
              <a:t>категорії</a:t>
            </a:r>
            <a:r>
              <a:rPr lang="uk-UA" dirty="0"/>
              <a:t>. Оцінюючи новий стимул, для нього шукають відповідну категорію і загальне ставлення до неї поширюють і на цей стимул. За оцінного підходу на базі категорії споживачі створюють серію уявних припущень, тобто будують так звані прототипи, якими користуються для пояснення суджень типу «подобається – не подобається». Об'єкт оцінюється за подібністю до інших об'єктів цієї категорії.</a:t>
            </a:r>
          </a:p>
          <a:p>
            <a:pPr algn="ctr"/>
            <a:r>
              <a:rPr lang="uk-UA" i="1" dirty="0"/>
              <a:t>Щоб правильно розробити стратегію рекламної кампанії, в основі якої лежить модель оцінки на базі категорії, реклама має «вказати» потенційному покупцеві шлях до ранжування продукції, тобто набути порівняльного характеру.</a:t>
            </a:r>
          </a:p>
          <a:p>
            <a:endParaRPr lang="uk-UA" dirty="0"/>
          </a:p>
        </p:txBody>
      </p:sp>
    </p:spTree>
    <p:extLst>
      <p:ext uri="{BB962C8B-B14F-4D97-AF65-F5344CB8AC3E}">
        <p14:creationId xmlns:p14="http://schemas.microsoft.com/office/powerpoint/2010/main" val="2568898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AA9240-398F-4928-B857-B11F073615BF}"/>
              </a:ext>
            </a:extLst>
          </p:cNvPr>
          <p:cNvSpPr>
            <a:spLocks noGrp="1"/>
          </p:cNvSpPr>
          <p:nvPr>
            <p:ph type="title"/>
          </p:nvPr>
        </p:nvSpPr>
        <p:spPr/>
        <p:txBody>
          <a:bodyPr/>
          <a:lstStyle/>
          <a:p>
            <a:pPr algn="ctr"/>
            <a:r>
              <a:rPr lang="uk-UA" dirty="0"/>
              <a:t>модель пізнавальної структури</a:t>
            </a:r>
          </a:p>
        </p:txBody>
      </p:sp>
      <p:sp>
        <p:nvSpPr>
          <p:cNvPr id="4" name="Місце для вмісту 3">
            <a:extLst>
              <a:ext uri="{FF2B5EF4-FFF2-40B4-BE49-F238E27FC236}">
                <a16:creationId xmlns:a16="http://schemas.microsoft.com/office/drawing/2014/main" id="{1A0795C5-D956-4AC9-AAF6-947563D90762}"/>
              </a:ext>
            </a:extLst>
          </p:cNvPr>
          <p:cNvSpPr>
            <a:spLocks noGrp="1"/>
          </p:cNvSpPr>
          <p:nvPr>
            <p:ph sz="half" idx="1"/>
          </p:nvPr>
        </p:nvSpPr>
        <p:spPr>
          <a:xfrm>
            <a:off x="417210" y="1820402"/>
            <a:ext cx="5678790" cy="4491815"/>
          </a:xfrm>
        </p:spPr>
        <p:txBody>
          <a:bodyPr>
            <a:normAutofit fontScale="85000" lnSpcReduction="10000"/>
          </a:bodyPr>
          <a:lstStyle/>
          <a:p>
            <a:pPr algn="just"/>
            <a:r>
              <a:rPr lang="uk-UA" dirty="0"/>
              <a:t>Більшість продукції рекламованої на телебаченні, належить до тих її видів, які безпосередньо не зачіпають людини, не потребують участі свідомості для їх сприйняття, і що телебачення само по собі є прикладом рекламного засобу, для якого достатньо низького рівня участі людини.</a:t>
            </a:r>
          </a:p>
          <a:p>
            <a:pPr algn="just"/>
            <a:r>
              <a:rPr lang="uk-UA" dirty="0"/>
              <a:t>Водночас така реклама приводить до поступових змін у структурі пізнання, а це згодом може породити зміну в ставленні до марки або зміну психологічного настановлення, які тепер більше відповідатимуть змінам у структурі сприйняття.</a:t>
            </a:r>
          </a:p>
          <a:p>
            <a:pPr algn="just"/>
            <a:r>
              <a:rPr lang="uk-UA" dirty="0"/>
              <a:t>Вирішальним тут є кінцевий етап, без нього психологічна поведінка покупця може бути нестійкою, скажімо, коли зміни структури сприйняття відбулися без відповідних змін структури ставлення, тобто без купівлі.</a:t>
            </a:r>
          </a:p>
          <a:p>
            <a:pPr algn="just"/>
            <a:r>
              <a:rPr lang="uk-UA" dirty="0"/>
              <a:t>Здебільшого люди ставляться з довірою до засобів масової інформації і завдяки цьому здійснюється ефективний вплив реклами на поведінку аудиторії споживачів.</a:t>
            </a:r>
          </a:p>
          <a:p>
            <a:pPr algn="just"/>
            <a:endParaRPr lang="uk-UA" dirty="0"/>
          </a:p>
          <a:p>
            <a:pPr algn="just"/>
            <a:endParaRPr lang="uk-UA" dirty="0"/>
          </a:p>
        </p:txBody>
      </p:sp>
      <p:pic>
        <p:nvPicPr>
          <p:cNvPr id="7" name="Місце для вмісту 6">
            <a:extLst>
              <a:ext uri="{FF2B5EF4-FFF2-40B4-BE49-F238E27FC236}">
                <a16:creationId xmlns:a16="http://schemas.microsoft.com/office/drawing/2014/main" id="{EA44C95F-E528-4CA2-8975-D832AA0E42D7}"/>
              </a:ext>
            </a:extLst>
          </p:cNvPr>
          <p:cNvPicPr>
            <a:picLocks noGrp="1" noChangeAspect="1"/>
          </p:cNvPicPr>
          <p:nvPr>
            <p:ph sz="half" idx="2"/>
          </p:nvPr>
        </p:nvPicPr>
        <p:blipFill>
          <a:blip r:embed="rId2"/>
          <a:stretch>
            <a:fillRect/>
          </a:stretch>
        </p:blipFill>
        <p:spPr>
          <a:xfrm>
            <a:off x="6396667" y="1884221"/>
            <a:ext cx="5477083" cy="4364179"/>
          </a:xfrm>
        </p:spPr>
      </p:pic>
    </p:spTree>
    <p:extLst>
      <p:ext uri="{BB962C8B-B14F-4D97-AF65-F5344CB8AC3E}">
        <p14:creationId xmlns:p14="http://schemas.microsoft.com/office/powerpoint/2010/main" val="333173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66A48A-C116-4284-A91A-FE3493CAE675}"/>
              </a:ext>
            </a:extLst>
          </p:cNvPr>
          <p:cNvSpPr>
            <a:spLocks noGrp="1"/>
          </p:cNvSpPr>
          <p:nvPr>
            <p:ph type="title"/>
          </p:nvPr>
        </p:nvSpPr>
        <p:spPr/>
        <p:txBody>
          <a:bodyPr/>
          <a:lstStyle/>
          <a:p>
            <a:pPr algn="ctr"/>
            <a:r>
              <a:rPr lang="ru-RU" dirty="0"/>
              <a:t>модель </a:t>
            </a:r>
            <a:r>
              <a:rPr lang="ru-RU" dirty="0" err="1"/>
              <a:t>теорії</a:t>
            </a:r>
            <a:r>
              <a:rPr lang="ru-RU" dirty="0"/>
              <a:t> </a:t>
            </a:r>
            <a:r>
              <a:rPr lang="ru-RU" dirty="0" err="1"/>
              <a:t>узгодження</a:t>
            </a:r>
            <a:endParaRPr lang="uk-UA" dirty="0"/>
          </a:p>
        </p:txBody>
      </p:sp>
      <p:sp>
        <p:nvSpPr>
          <p:cNvPr id="3" name="Місце для вмісту 2">
            <a:extLst>
              <a:ext uri="{FF2B5EF4-FFF2-40B4-BE49-F238E27FC236}">
                <a16:creationId xmlns:a16="http://schemas.microsoft.com/office/drawing/2014/main" id="{558458EE-8498-4A63-9CC5-95488E33B59B}"/>
              </a:ext>
            </a:extLst>
          </p:cNvPr>
          <p:cNvSpPr>
            <a:spLocks noGrp="1"/>
          </p:cNvSpPr>
          <p:nvPr>
            <p:ph idx="1"/>
          </p:nvPr>
        </p:nvSpPr>
        <p:spPr/>
        <p:txBody>
          <a:bodyPr>
            <a:normAutofit fontScale="92500" lnSpcReduction="20000"/>
          </a:bodyPr>
          <a:lstStyle/>
          <a:p>
            <a:pPr algn="just"/>
            <a:r>
              <a:rPr lang="uk-UA" dirty="0"/>
              <a:t>Виходить з того, що зміни ставлення до торгової марки відбуваються внаслідок </a:t>
            </a:r>
            <a:r>
              <a:rPr lang="uk-UA" i="1" dirty="0">
                <a:solidFill>
                  <a:srgbClr val="FFFF00"/>
                </a:solidFill>
              </a:rPr>
              <a:t>прагнення людини до максимального узгодження різноманітних (іноді дуже суперечливих) факторів, пов'язаних з об'єктом</a:t>
            </a:r>
            <a:r>
              <a:rPr lang="uk-UA" dirty="0"/>
              <a:t>. Наприклад, людина може бути негативної думки про торгову марку, але мати позитивну думку про людину, яка її рекомендує в рекламному зверненні. У такому разі неузгодженість створює психологічне напруження й намагання послабити його. </a:t>
            </a:r>
          </a:p>
          <a:p>
            <a:pPr marL="0" indent="0" algn="just">
              <a:buNone/>
            </a:pPr>
            <a:r>
              <a:rPr lang="uk-UA" dirty="0"/>
              <a:t>Це можна зробити трьома способами:</a:t>
            </a:r>
          </a:p>
          <a:p>
            <a:pPr marL="342900" indent="-342900" algn="just">
              <a:buFont typeface="+mj-lt"/>
              <a:buAutoNum type="arabicPeriod"/>
            </a:pPr>
            <a:r>
              <a:rPr lang="uk-UA" dirty="0"/>
              <a:t>Припустити, що особа, яка підтримує торгову марку в рекламному зверненні, насправді не виявляє до неї такого ентузіазму.</a:t>
            </a:r>
          </a:p>
          <a:p>
            <a:pPr marL="342900" indent="-342900" algn="just">
              <a:buFont typeface="+mj-lt"/>
              <a:buAutoNum type="arabicPeriod"/>
            </a:pPr>
            <a:r>
              <a:rPr lang="uk-UA" dirty="0"/>
              <a:t>Припустити, що позитивна думка такої особи є хибною і з часом може змінитися на менш позитивну.</a:t>
            </a:r>
          </a:p>
          <a:p>
            <a:pPr marL="342900" indent="-342900" algn="just">
              <a:buFont typeface="+mj-lt"/>
              <a:buAutoNum type="arabicPeriod"/>
            </a:pPr>
            <a:r>
              <a:rPr lang="uk-UA" dirty="0"/>
              <a:t>Самому змінити ставлення до торгової марки на більш позитивне. </a:t>
            </a:r>
          </a:p>
          <a:p>
            <a:pPr marL="0" indent="0" algn="just">
              <a:buNone/>
            </a:pPr>
            <a:r>
              <a:rPr lang="uk-UA" dirty="0"/>
              <a:t>Особа, вибрана для підтримки торгової марки, мусить мати сталий високий імідж у своїй соціальній групі, а не бути скороминущою «зіркою», що блискавично спалахує й так само блискавично згасає.</a:t>
            </a:r>
          </a:p>
          <a:p>
            <a:endParaRPr lang="uk-UA" dirty="0"/>
          </a:p>
        </p:txBody>
      </p:sp>
    </p:spTree>
    <p:extLst>
      <p:ext uri="{BB962C8B-B14F-4D97-AF65-F5344CB8AC3E}">
        <p14:creationId xmlns:p14="http://schemas.microsoft.com/office/powerpoint/2010/main" val="1421330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4DB992-F772-41A0-B04F-0BED98C84E90}"/>
              </a:ext>
            </a:extLst>
          </p:cNvPr>
          <p:cNvSpPr>
            <a:spLocks noGrp="1"/>
          </p:cNvSpPr>
          <p:nvPr>
            <p:ph type="title"/>
          </p:nvPr>
        </p:nvSpPr>
        <p:spPr/>
        <p:txBody>
          <a:bodyPr/>
          <a:lstStyle/>
          <a:p>
            <a:pPr algn="ctr"/>
            <a:r>
              <a:rPr lang="ru-RU" dirty="0"/>
              <a:t>модель </a:t>
            </a:r>
            <a:r>
              <a:rPr lang="ru-RU" dirty="0" err="1"/>
              <a:t>оцінки</a:t>
            </a:r>
            <a:r>
              <a:rPr lang="ru-RU" dirty="0"/>
              <a:t> на </a:t>
            </a:r>
            <a:r>
              <a:rPr lang="ru-RU" dirty="0" err="1"/>
              <a:t>базі</a:t>
            </a:r>
            <a:r>
              <a:rPr lang="ru-RU" dirty="0"/>
              <a:t> </a:t>
            </a:r>
            <a:r>
              <a:rPr lang="ru-RU" dirty="0" err="1"/>
              <a:t>категорії</a:t>
            </a:r>
            <a:endParaRPr lang="uk-UA" dirty="0"/>
          </a:p>
        </p:txBody>
      </p:sp>
      <p:sp>
        <p:nvSpPr>
          <p:cNvPr id="3" name="Місце для вмісту 2">
            <a:extLst>
              <a:ext uri="{FF2B5EF4-FFF2-40B4-BE49-F238E27FC236}">
                <a16:creationId xmlns:a16="http://schemas.microsoft.com/office/drawing/2014/main" id="{99F0A925-9E92-43A9-BF42-50808484D466}"/>
              </a:ext>
            </a:extLst>
          </p:cNvPr>
          <p:cNvSpPr>
            <a:spLocks noGrp="1"/>
          </p:cNvSpPr>
          <p:nvPr>
            <p:ph idx="1"/>
          </p:nvPr>
        </p:nvSpPr>
        <p:spPr/>
        <p:txBody>
          <a:bodyPr>
            <a:normAutofit/>
          </a:bodyPr>
          <a:lstStyle/>
          <a:p>
            <a:pPr algn="just"/>
            <a:r>
              <a:rPr lang="uk-UA" sz="2400" dirty="0"/>
              <a:t>Теорія узгодження використовується також і при користуванні моделями оцінки </a:t>
            </a:r>
            <a:r>
              <a:rPr lang="uk-UA" sz="2400" dirty="0">
                <a:solidFill>
                  <a:srgbClr val="FFFF00"/>
                </a:solidFill>
              </a:rPr>
              <a:t>на базі категорії</a:t>
            </a:r>
            <a:r>
              <a:rPr lang="uk-UA" sz="2400" dirty="0"/>
              <a:t>. Якщо важко передати, наприклад, смакові якості продукції, необхідно зосередити увагу на </a:t>
            </a:r>
            <a:r>
              <a:rPr lang="uk-UA" sz="2400" dirty="0">
                <a:solidFill>
                  <a:srgbClr val="FFFF00"/>
                </a:solidFill>
              </a:rPr>
              <a:t>інших привабливих сторонах торгової марки</a:t>
            </a:r>
            <a:r>
              <a:rPr lang="uk-UA" sz="2400" dirty="0"/>
              <a:t> (яскраве оформлення, зручна упаковка тощо). Ідея полягає в тім, що позитивна оцінка, наявна щодо кількох прибутків товару, внаслідок прагнення людей до максимального узгодження всіх факторів може поширитися навіть на те, про що реклама й зовсім не згадує.</a:t>
            </a:r>
          </a:p>
        </p:txBody>
      </p:sp>
    </p:spTree>
    <p:extLst>
      <p:ext uri="{BB962C8B-B14F-4D97-AF65-F5344CB8AC3E}">
        <p14:creationId xmlns:p14="http://schemas.microsoft.com/office/powerpoint/2010/main" val="915812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8756E5-1029-4C0C-B566-9D5706F08918}"/>
              </a:ext>
            </a:extLst>
          </p:cNvPr>
          <p:cNvSpPr>
            <a:spLocks noGrp="1"/>
          </p:cNvSpPr>
          <p:nvPr>
            <p:ph type="title"/>
          </p:nvPr>
        </p:nvSpPr>
        <p:spPr/>
        <p:txBody>
          <a:bodyPr/>
          <a:lstStyle/>
          <a:p>
            <a:pPr algn="ctr"/>
            <a:r>
              <a:rPr lang="uk-UA" dirty="0"/>
              <a:t>Фази рекламної комунікації</a:t>
            </a:r>
          </a:p>
        </p:txBody>
      </p:sp>
      <p:sp>
        <p:nvSpPr>
          <p:cNvPr id="3" name="Місце для вмісту 2">
            <a:extLst>
              <a:ext uri="{FF2B5EF4-FFF2-40B4-BE49-F238E27FC236}">
                <a16:creationId xmlns:a16="http://schemas.microsoft.com/office/drawing/2014/main" id="{C88F9FC0-3F40-4C4E-8C4E-78FA677512A4}"/>
              </a:ext>
            </a:extLst>
          </p:cNvPr>
          <p:cNvSpPr>
            <a:spLocks noGrp="1"/>
          </p:cNvSpPr>
          <p:nvPr>
            <p:ph idx="1"/>
          </p:nvPr>
        </p:nvSpPr>
        <p:spPr/>
        <p:txBody>
          <a:bodyPr/>
          <a:lstStyle/>
          <a:p>
            <a:pPr algn="just"/>
            <a:r>
              <a:rPr lang="uk-UA" dirty="0"/>
              <a:t>Процес рекламної комунікації можна умовно поділити на окремі фази відповідною поведінкою реципієнтів.</a:t>
            </a:r>
          </a:p>
          <a:p>
            <a:pPr algn="just"/>
            <a:r>
              <a:rPr lang="uk-UA" dirty="0"/>
              <a:t>Перед поширенням звернення </a:t>
            </a:r>
            <a:r>
              <a:rPr lang="uk-UA" dirty="0">
                <a:solidFill>
                  <a:srgbClr val="FFFF00"/>
                </a:solidFill>
              </a:rPr>
              <a:t>«фазі кодування» </a:t>
            </a:r>
            <a:r>
              <a:rPr lang="uk-UA" dirty="0"/>
              <a:t>розробляється концепція реклами. Цілі реклами, як правило, визначають рекламодавці, а вже рекламні звернення створюють спеціальні фірми – рекламні агентства.</a:t>
            </a:r>
          </a:p>
          <a:p>
            <a:pPr algn="just"/>
            <a:r>
              <a:rPr lang="uk-UA" dirty="0">
                <a:solidFill>
                  <a:srgbClr val="FFFF00"/>
                </a:solidFill>
              </a:rPr>
              <a:t>На другій фазі </a:t>
            </a:r>
            <a:r>
              <a:rPr lang="uk-UA" dirty="0"/>
              <a:t>відбувається передача рекламного звернення носієві реклами. Вибираючи носія реклами, рекламодавець повинен зважати на його популярність у відповідної цільової групи споживачів.</a:t>
            </a:r>
          </a:p>
          <a:p>
            <a:pPr algn="just"/>
            <a:r>
              <a:rPr lang="uk-UA" dirty="0">
                <a:solidFill>
                  <a:srgbClr val="FFFF00"/>
                </a:solidFill>
              </a:rPr>
              <a:t>На третій фазі </a:t>
            </a:r>
            <a:r>
              <a:rPr lang="uk-UA" dirty="0"/>
              <a:t>відбувається контакт цільової групи споживачів із рекламним зверненням. Сприйняття та позитивне осмислення інформації залежатимуть від того, наскільки реклама може зацікавити людей, для яких її зроблено.</a:t>
            </a:r>
          </a:p>
          <a:p>
            <a:endParaRPr lang="uk-UA" dirty="0"/>
          </a:p>
        </p:txBody>
      </p:sp>
    </p:spTree>
    <p:extLst>
      <p:ext uri="{BB962C8B-B14F-4D97-AF65-F5344CB8AC3E}">
        <p14:creationId xmlns:p14="http://schemas.microsoft.com/office/powerpoint/2010/main" val="459624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770D22-C304-40ED-BC1F-DEEF8D4DFCB3}"/>
              </a:ext>
            </a:extLst>
          </p:cNvPr>
          <p:cNvSpPr>
            <a:spLocks noGrp="1"/>
          </p:cNvSpPr>
          <p:nvPr>
            <p:ph type="title"/>
          </p:nvPr>
        </p:nvSpPr>
        <p:spPr/>
        <p:txBody>
          <a:bodyPr/>
          <a:lstStyle/>
          <a:p>
            <a:pPr algn="ctr"/>
            <a:r>
              <a:rPr lang="ru-RU" dirty="0"/>
              <a:t>модель </a:t>
            </a:r>
            <a:r>
              <a:rPr lang="ru-RU" dirty="0" err="1"/>
              <a:t>впливу</a:t>
            </a:r>
            <a:r>
              <a:rPr lang="ru-RU" dirty="0"/>
              <a:t> за </a:t>
            </a:r>
            <a:r>
              <a:rPr lang="ru-RU" dirty="0" err="1"/>
              <a:t>допомогою</a:t>
            </a:r>
            <a:r>
              <a:rPr lang="ru-RU" dirty="0"/>
              <a:t> показу</a:t>
            </a:r>
            <a:endParaRPr lang="uk-UA" dirty="0"/>
          </a:p>
        </p:txBody>
      </p:sp>
      <p:sp>
        <p:nvSpPr>
          <p:cNvPr id="3" name="Місце для вмісту 2">
            <a:extLst>
              <a:ext uri="{FF2B5EF4-FFF2-40B4-BE49-F238E27FC236}">
                <a16:creationId xmlns:a16="http://schemas.microsoft.com/office/drawing/2014/main" id="{C3AB05AA-4D98-4C57-AF2A-6DDA69BCD89E}"/>
              </a:ext>
            </a:extLst>
          </p:cNvPr>
          <p:cNvSpPr>
            <a:spLocks noGrp="1"/>
          </p:cNvSpPr>
          <p:nvPr>
            <p:ph idx="1"/>
          </p:nvPr>
        </p:nvSpPr>
        <p:spPr/>
        <p:txBody>
          <a:bodyPr/>
          <a:lstStyle/>
          <a:p>
            <a:pPr algn="just"/>
            <a:r>
              <a:rPr lang="uk-UA" dirty="0"/>
              <a:t>Базується на гіпотезі про те, що позитивне ставлення можна створити просто показом (</a:t>
            </a:r>
            <a:r>
              <a:rPr lang="uk-UA" b="1" dirty="0">
                <a:solidFill>
                  <a:srgbClr val="FFFF00"/>
                </a:solidFill>
              </a:rPr>
              <a:t>демонстрацією</a:t>
            </a:r>
            <a:r>
              <a:rPr lang="uk-UA" dirty="0"/>
              <a:t>) об'єкта, що не потребує будь-якої додаткової пізнавальної діяльності. Ідея полягає в тому, що знайомі предмети оцінюються вище, ніж незнайомі. Поінформованість, звичність може створювати позитивне відчуття комфорту, безпеки, близькості, власності. Хоч рекламне звернення не пропонує будь-якої інформації, а отже, не потребує пізнавальної діяльності, у свідомості потенційних покупців відбуваються зміни, які можна виміряти за допомогою тестів. Ця модель пояснює, чому в людей створюється позитивне ставлення до торгових марок, якщо їх легко впізнають, причому навіть тоді, коли вони про ці марки не можуть розповісти нічого конкретного.</a:t>
            </a:r>
          </a:p>
        </p:txBody>
      </p:sp>
    </p:spTree>
    <p:extLst>
      <p:ext uri="{BB962C8B-B14F-4D97-AF65-F5344CB8AC3E}">
        <p14:creationId xmlns:p14="http://schemas.microsoft.com/office/powerpoint/2010/main" val="1630002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EA76BF-80F5-4F49-AA53-BE88F86FDF28}"/>
              </a:ext>
            </a:extLst>
          </p:cNvPr>
          <p:cNvSpPr>
            <a:spLocks noGrp="1"/>
          </p:cNvSpPr>
          <p:nvPr>
            <p:ph type="title"/>
          </p:nvPr>
        </p:nvSpPr>
        <p:spPr/>
        <p:txBody>
          <a:bodyPr/>
          <a:lstStyle/>
          <a:p>
            <a:pPr algn="ctr"/>
            <a:r>
              <a:rPr lang="uk-UA" dirty="0"/>
              <a:t>Процес сприйняття реклами</a:t>
            </a:r>
            <a:br>
              <a:rPr lang="uk-UA" dirty="0"/>
            </a:br>
            <a:r>
              <a:rPr lang="uk-UA" dirty="0"/>
              <a:t>Основні типи сприйняття</a:t>
            </a:r>
          </a:p>
        </p:txBody>
      </p:sp>
      <p:sp>
        <p:nvSpPr>
          <p:cNvPr id="3" name="Місце для вмісту 2">
            <a:extLst>
              <a:ext uri="{FF2B5EF4-FFF2-40B4-BE49-F238E27FC236}">
                <a16:creationId xmlns:a16="http://schemas.microsoft.com/office/drawing/2014/main" id="{C9A4A813-4477-41A8-8A7F-9BCB72E68CC8}"/>
              </a:ext>
            </a:extLst>
          </p:cNvPr>
          <p:cNvSpPr>
            <a:spLocks noGrp="1"/>
          </p:cNvSpPr>
          <p:nvPr>
            <p:ph sz="half" idx="1"/>
          </p:nvPr>
        </p:nvSpPr>
        <p:spPr/>
        <p:txBody>
          <a:bodyPr>
            <a:normAutofit/>
          </a:bodyPr>
          <a:lstStyle/>
          <a:p>
            <a:pPr marL="0" indent="0">
              <a:buNone/>
            </a:pPr>
            <a:r>
              <a:rPr lang="uk-UA" dirty="0"/>
              <a:t>Ми сприймаємо світ за допомогою п'яти органів чуття. </a:t>
            </a:r>
          </a:p>
          <a:p>
            <a:r>
              <a:rPr lang="uk-UA" dirty="0"/>
              <a:t>зір, </a:t>
            </a:r>
          </a:p>
          <a:p>
            <a:r>
              <a:rPr lang="uk-UA" dirty="0"/>
              <a:t>слух, </a:t>
            </a:r>
          </a:p>
          <a:p>
            <a:r>
              <a:rPr lang="uk-UA" dirty="0"/>
              <a:t>нюх, </a:t>
            </a:r>
          </a:p>
          <a:p>
            <a:r>
              <a:rPr lang="uk-UA" dirty="0"/>
              <a:t>смак </a:t>
            </a:r>
          </a:p>
          <a:p>
            <a:r>
              <a:rPr lang="uk-UA" dirty="0"/>
              <a:t>дотик. </a:t>
            </a:r>
          </a:p>
        </p:txBody>
      </p:sp>
      <p:pic>
        <p:nvPicPr>
          <p:cNvPr id="8" name="Місце для вмісту 7">
            <a:extLst>
              <a:ext uri="{FF2B5EF4-FFF2-40B4-BE49-F238E27FC236}">
                <a16:creationId xmlns:a16="http://schemas.microsoft.com/office/drawing/2014/main" id="{00C52278-EBE2-4245-A030-990E1550E0CA}"/>
              </a:ext>
            </a:extLst>
          </p:cNvPr>
          <p:cNvPicPr>
            <a:picLocks noGrp="1" noChangeAspect="1"/>
          </p:cNvPicPr>
          <p:nvPr>
            <p:ph sz="half" idx="2"/>
          </p:nvPr>
        </p:nvPicPr>
        <p:blipFill>
          <a:blip r:embed="rId2"/>
          <a:stretch>
            <a:fillRect/>
          </a:stretch>
        </p:blipFill>
        <p:spPr>
          <a:xfrm>
            <a:off x="6371640" y="2877737"/>
            <a:ext cx="5269809" cy="2770028"/>
          </a:xfrm>
          <a:prstGeom prst="rect">
            <a:avLst/>
          </a:prstGeom>
        </p:spPr>
      </p:pic>
    </p:spTree>
    <p:extLst>
      <p:ext uri="{BB962C8B-B14F-4D97-AF65-F5344CB8AC3E}">
        <p14:creationId xmlns:p14="http://schemas.microsoft.com/office/powerpoint/2010/main" val="1245771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2767391F-7318-435D-BB97-B1062FAB7A28}"/>
              </a:ext>
            </a:extLst>
          </p:cNvPr>
          <p:cNvSpPr>
            <a:spLocks noGrp="1"/>
          </p:cNvSpPr>
          <p:nvPr>
            <p:ph type="title"/>
          </p:nvPr>
        </p:nvSpPr>
        <p:spPr/>
        <p:txBody>
          <a:bodyPr/>
          <a:lstStyle/>
          <a:p>
            <a:endParaRPr lang="uk-UA" dirty="0"/>
          </a:p>
        </p:txBody>
      </p:sp>
      <p:sp>
        <p:nvSpPr>
          <p:cNvPr id="3" name="Місце для вмісту 2">
            <a:extLst>
              <a:ext uri="{FF2B5EF4-FFF2-40B4-BE49-F238E27FC236}">
                <a16:creationId xmlns:a16="http://schemas.microsoft.com/office/drawing/2014/main" id="{35D96B68-0C2B-49D9-B07C-060033684599}"/>
              </a:ext>
            </a:extLst>
          </p:cNvPr>
          <p:cNvSpPr>
            <a:spLocks noGrp="1"/>
          </p:cNvSpPr>
          <p:nvPr>
            <p:ph sz="half" idx="1"/>
          </p:nvPr>
        </p:nvSpPr>
        <p:spPr>
          <a:xfrm>
            <a:off x="685802" y="2142067"/>
            <a:ext cx="6629398" cy="4348380"/>
          </a:xfrm>
        </p:spPr>
        <p:txBody>
          <a:bodyPr>
            <a:normAutofit fontScale="92500" lnSpcReduction="20000"/>
          </a:bodyPr>
          <a:lstStyle/>
          <a:p>
            <a:pPr algn="just"/>
            <a:r>
              <a:rPr lang="uk-UA" dirty="0"/>
              <a:t>У кожної людини, як правило, один з органів чуття є </a:t>
            </a:r>
            <a:r>
              <a:rPr lang="uk-UA" b="1" dirty="0">
                <a:solidFill>
                  <a:srgbClr val="FFFF00"/>
                </a:solidFill>
              </a:rPr>
              <a:t>провідним</a:t>
            </a:r>
            <a:r>
              <a:rPr lang="uk-UA" dirty="0"/>
              <a:t>. Одні сприймають основну інформацію та спектр </a:t>
            </a:r>
            <a:r>
              <a:rPr lang="uk-UA" dirty="0" err="1"/>
              <a:t>відчуттів</a:t>
            </a:r>
            <a:r>
              <a:rPr lang="uk-UA" dirty="0"/>
              <a:t> навколишнього світу за допомогою зору. Іншим важливіше почути, ніж побачити. Треті потребують тактильного дотику, щоб відчути на дотик, «чи потрібно мені це». Для четвертих найголовніше - запах, і жодні слова чи рухоме зображення не переконають їх у тому, що це гарний товар, поки вони його самі не понюхають.</a:t>
            </a:r>
          </a:p>
          <a:p>
            <a:pPr algn="just"/>
            <a:r>
              <a:rPr lang="uk-UA" dirty="0"/>
              <a:t>Зрозуміло, що будь-яка класифікація, пов'язана з почуттями, умовна, проте, знаючи провідний спосіб сприйняття світу, простіше апелювати до потреб тієї чи іншої групи споживача. Не випадково в народі кажуть: "Чоловік любить очима, а жінка - вухами". Більшість чоловіків сприймають світ і людей насамперед за допомогою очей, а більшість жінок - за допомогою вух. Зрозуміло, це не означає, що всі чоловіки, які сприймають очима навколишній світ, не здатні почути інформацію про рекламований продукт, або, навпаки, всі жінки потребують виключно словесного акценту на неї. </a:t>
            </a:r>
          </a:p>
        </p:txBody>
      </p:sp>
      <p:pic>
        <p:nvPicPr>
          <p:cNvPr id="6" name="Місце для вмісту 5">
            <a:extLst>
              <a:ext uri="{FF2B5EF4-FFF2-40B4-BE49-F238E27FC236}">
                <a16:creationId xmlns:a16="http://schemas.microsoft.com/office/drawing/2014/main" id="{21857FD7-9A73-418E-B1B6-2F7845CB1A8E}"/>
              </a:ext>
            </a:extLst>
          </p:cNvPr>
          <p:cNvPicPr>
            <a:picLocks noGrp="1" noChangeAspect="1"/>
          </p:cNvPicPr>
          <p:nvPr>
            <p:ph sz="half" idx="2"/>
          </p:nvPr>
        </p:nvPicPr>
        <p:blipFill>
          <a:blip r:embed="rId2"/>
          <a:stretch>
            <a:fillRect/>
          </a:stretch>
        </p:blipFill>
        <p:spPr>
          <a:xfrm>
            <a:off x="7730545" y="2640433"/>
            <a:ext cx="4246301" cy="2828037"/>
          </a:xfrm>
          <a:prstGeom prst="rect">
            <a:avLst/>
          </a:prstGeom>
        </p:spPr>
      </p:pic>
    </p:spTree>
    <p:extLst>
      <p:ext uri="{BB962C8B-B14F-4D97-AF65-F5344CB8AC3E}">
        <p14:creationId xmlns:p14="http://schemas.microsoft.com/office/powerpoint/2010/main" val="876290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AB8983-9E34-4D2B-B553-BEB630013C2A}"/>
              </a:ext>
            </a:extLst>
          </p:cNvPr>
          <p:cNvSpPr>
            <a:spLocks noGrp="1"/>
          </p:cNvSpPr>
          <p:nvPr>
            <p:ph type="title"/>
          </p:nvPr>
        </p:nvSpPr>
        <p:spPr/>
        <p:txBody>
          <a:bodyPr/>
          <a:lstStyle/>
          <a:p>
            <a:pPr algn="ctr"/>
            <a:r>
              <a:rPr lang="uk-UA" dirty="0"/>
              <a:t>типові статеві та вікові вподобання</a:t>
            </a:r>
          </a:p>
        </p:txBody>
      </p:sp>
      <p:sp>
        <p:nvSpPr>
          <p:cNvPr id="3" name="Місце для вмісту 2">
            <a:extLst>
              <a:ext uri="{FF2B5EF4-FFF2-40B4-BE49-F238E27FC236}">
                <a16:creationId xmlns:a16="http://schemas.microsoft.com/office/drawing/2014/main" id="{6061AC29-A65A-441B-A4EC-13AA9632FFAF}"/>
              </a:ext>
            </a:extLst>
          </p:cNvPr>
          <p:cNvSpPr>
            <a:spLocks noGrp="1"/>
          </p:cNvSpPr>
          <p:nvPr>
            <p:ph sz="half" idx="1"/>
          </p:nvPr>
        </p:nvSpPr>
        <p:spPr/>
        <p:txBody>
          <a:bodyPr>
            <a:normAutofit/>
          </a:bodyPr>
          <a:lstStyle/>
          <a:p>
            <a:pPr algn="just"/>
            <a:r>
              <a:rPr lang="uk-UA" dirty="0"/>
              <a:t>65% жінок віком 30-45 років краще сприймає рекламу «вухами»;</a:t>
            </a:r>
          </a:p>
          <a:p>
            <a:pPr algn="just"/>
            <a:r>
              <a:rPr lang="uk-UA" dirty="0"/>
              <a:t>25% жінок того ж віку віддають перевагу візуальному, статичному уявленню про товар у поєднанні з тактильним його відчуттям;</a:t>
            </a:r>
          </a:p>
          <a:p>
            <a:pPr algn="just"/>
            <a:r>
              <a:rPr lang="uk-UA" dirty="0"/>
              <a:t>діти з 7 до 12 років і літні люди до 65 років потребують дублювання однієї й тієї самої інформації на зоровому і слуховому рівні;</a:t>
            </a:r>
          </a:p>
          <a:p>
            <a:pPr algn="just"/>
            <a:r>
              <a:rPr lang="uk-UA" dirty="0"/>
              <a:t>літні люди, починаючи з 65 років, краще </a:t>
            </a:r>
            <a:r>
              <a:rPr lang="uk-UA" dirty="0" err="1"/>
              <a:t>сприймуть</a:t>
            </a:r>
            <a:r>
              <a:rPr lang="uk-UA" dirty="0"/>
              <a:t> звукову рекламу;</a:t>
            </a:r>
          </a:p>
        </p:txBody>
      </p:sp>
      <p:sp>
        <p:nvSpPr>
          <p:cNvPr id="4" name="Місце для вмісту 3">
            <a:extLst>
              <a:ext uri="{FF2B5EF4-FFF2-40B4-BE49-F238E27FC236}">
                <a16:creationId xmlns:a16="http://schemas.microsoft.com/office/drawing/2014/main" id="{0730DD3E-4492-4581-82C5-AC799EC24688}"/>
              </a:ext>
            </a:extLst>
          </p:cNvPr>
          <p:cNvSpPr>
            <a:spLocks noGrp="1"/>
          </p:cNvSpPr>
          <p:nvPr>
            <p:ph sz="half" idx="2"/>
          </p:nvPr>
        </p:nvSpPr>
        <p:spPr/>
        <p:txBody>
          <a:bodyPr>
            <a:normAutofit/>
          </a:bodyPr>
          <a:lstStyle/>
          <a:p>
            <a:pPr algn="just"/>
            <a:r>
              <a:rPr lang="uk-UA" dirty="0"/>
              <a:t>дівчатка підліткового віку зацікавлюються тим, що насамперед має вигляд, а потім звучить;</a:t>
            </a:r>
          </a:p>
          <a:p>
            <a:pPr algn="just"/>
            <a:r>
              <a:rPr lang="uk-UA" dirty="0"/>
              <a:t>хлопчики-підлітки - тим, що рухається і звучить;</a:t>
            </a:r>
          </a:p>
          <a:p>
            <a:pPr algn="just"/>
            <a:r>
              <a:rPr lang="uk-UA" dirty="0"/>
              <a:t>82% чоловіків 35-50 років з великим інтересом сприймають рухоме зображення;</a:t>
            </a:r>
          </a:p>
          <a:p>
            <a:pPr algn="just"/>
            <a:r>
              <a:rPr lang="uk-UA" dirty="0"/>
              <a:t>63% чоловіків до 35 років віддають перевагу статичному зображенню.</a:t>
            </a:r>
          </a:p>
          <a:p>
            <a:endParaRPr lang="uk-UA" dirty="0"/>
          </a:p>
        </p:txBody>
      </p:sp>
    </p:spTree>
    <p:extLst>
      <p:ext uri="{BB962C8B-B14F-4D97-AF65-F5344CB8AC3E}">
        <p14:creationId xmlns:p14="http://schemas.microsoft.com/office/powerpoint/2010/main" val="31788160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FE28B2-BEEB-4924-A847-1A4F2A69415F}"/>
              </a:ext>
            </a:extLst>
          </p:cNvPr>
          <p:cNvSpPr>
            <a:spLocks noGrp="1"/>
          </p:cNvSpPr>
          <p:nvPr>
            <p:ph type="title"/>
          </p:nvPr>
        </p:nvSpPr>
        <p:spPr/>
        <p:txBody>
          <a:bodyPr/>
          <a:lstStyle/>
          <a:p>
            <a:pPr algn="ctr"/>
            <a:r>
              <a:rPr lang="uk-UA" dirty="0"/>
              <a:t>Тест</a:t>
            </a:r>
          </a:p>
        </p:txBody>
      </p:sp>
      <p:sp>
        <p:nvSpPr>
          <p:cNvPr id="3" name="Місце для вмісту 2">
            <a:extLst>
              <a:ext uri="{FF2B5EF4-FFF2-40B4-BE49-F238E27FC236}">
                <a16:creationId xmlns:a16="http://schemas.microsoft.com/office/drawing/2014/main" id="{636431B9-A1AE-4EB5-B3EA-8072C2C94F30}"/>
              </a:ext>
            </a:extLst>
          </p:cNvPr>
          <p:cNvSpPr>
            <a:spLocks noGrp="1"/>
          </p:cNvSpPr>
          <p:nvPr>
            <p:ph sz="half" idx="1"/>
          </p:nvPr>
        </p:nvSpPr>
        <p:spPr/>
        <p:txBody>
          <a:bodyPr>
            <a:normAutofit fontScale="77500" lnSpcReduction="20000"/>
          </a:bodyPr>
          <a:lstStyle/>
          <a:p>
            <a:pPr algn="just"/>
            <a:r>
              <a:rPr lang="uk-UA" dirty="0"/>
              <a:t>Відомо, що рух очних яблук пов'язаний з типом мислення людини, є головним показником її світовідчуття, основним способом опрацювання внутрішнього досвіду, характеристикою того, як і за допомогою яких органів чуття насамперед вона сприймає близьких їй людей. Тому для того, щоб визначити, до якого типу належить людина, вам потрібно буде в процесі цього дуже простого психологічного експерименту уважно стежити за рухом її очей. </a:t>
            </a:r>
          </a:p>
          <a:p>
            <a:pPr marL="0" indent="0" algn="just">
              <a:buNone/>
            </a:pPr>
            <a:r>
              <a:rPr lang="ru-RU" dirty="0" err="1"/>
              <a:t>Варіантів</a:t>
            </a:r>
            <a:r>
              <a:rPr lang="ru-RU" dirty="0"/>
              <a:t> </a:t>
            </a:r>
            <a:r>
              <a:rPr lang="ru-RU" dirty="0" err="1"/>
              <a:t>реакції</a:t>
            </a:r>
            <a:r>
              <a:rPr lang="ru-RU" dirty="0"/>
              <a:t> </a:t>
            </a:r>
            <a:r>
              <a:rPr lang="ru-RU" dirty="0" err="1"/>
              <a:t>може</a:t>
            </a:r>
            <a:r>
              <a:rPr lang="ru-RU" dirty="0"/>
              <a:t> бути </a:t>
            </a:r>
            <a:r>
              <a:rPr lang="ru-RU" dirty="0" err="1"/>
              <a:t>п'ять</a:t>
            </a:r>
            <a:r>
              <a:rPr lang="ru-RU" dirty="0"/>
              <a:t>:</a:t>
            </a:r>
          </a:p>
          <a:p>
            <a:pPr algn="just"/>
            <a:r>
              <a:rPr lang="ru-RU" dirty="0"/>
              <a:t>вправо </a:t>
            </a:r>
            <a:r>
              <a:rPr lang="ru-RU" dirty="0" err="1"/>
              <a:t>вгору</a:t>
            </a:r>
            <a:r>
              <a:rPr lang="ru-RU" dirty="0"/>
              <a:t>,</a:t>
            </a:r>
          </a:p>
          <a:p>
            <a:pPr algn="just"/>
            <a:r>
              <a:rPr lang="ru-RU" dirty="0" err="1"/>
              <a:t>вліво</a:t>
            </a:r>
            <a:r>
              <a:rPr lang="ru-RU" dirty="0"/>
              <a:t> </a:t>
            </a:r>
            <a:r>
              <a:rPr lang="ru-RU" dirty="0" err="1"/>
              <a:t>вгору</a:t>
            </a:r>
            <a:r>
              <a:rPr lang="ru-RU" dirty="0"/>
              <a:t>, а </a:t>
            </a:r>
            <a:r>
              <a:rPr lang="ru-RU" dirty="0" err="1"/>
              <a:t>потім</a:t>
            </a:r>
            <a:r>
              <a:rPr lang="ru-RU" dirty="0"/>
              <a:t> вправо </a:t>
            </a:r>
            <a:r>
              <a:rPr lang="ru-RU" dirty="0" err="1"/>
              <a:t>вгору</a:t>
            </a:r>
            <a:r>
              <a:rPr lang="ru-RU" dirty="0"/>
              <a:t>,</a:t>
            </a:r>
          </a:p>
          <a:p>
            <a:pPr algn="just"/>
            <a:r>
              <a:rPr lang="ru-RU" dirty="0"/>
              <a:t>у </a:t>
            </a:r>
            <a:r>
              <a:rPr lang="ru-RU" dirty="0" err="1"/>
              <a:t>бік</a:t>
            </a:r>
            <a:r>
              <a:rPr lang="ru-RU" dirty="0"/>
              <a:t> вправо,</a:t>
            </a:r>
          </a:p>
          <a:p>
            <a:pPr algn="just"/>
            <a:r>
              <a:rPr lang="ru-RU" dirty="0"/>
              <a:t>у </a:t>
            </a:r>
            <a:r>
              <a:rPr lang="ru-RU" dirty="0" err="1"/>
              <a:t>бік</a:t>
            </a:r>
            <a:r>
              <a:rPr lang="ru-RU" dirty="0"/>
              <a:t> </a:t>
            </a:r>
            <a:r>
              <a:rPr lang="ru-RU" dirty="0" err="1"/>
              <a:t>вліво</a:t>
            </a:r>
            <a:r>
              <a:rPr lang="ru-RU" dirty="0"/>
              <a:t>,</a:t>
            </a:r>
          </a:p>
          <a:p>
            <a:pPr algn="just"/>
            <a:r>
              <a:rPr lang="ru-RU" dirty="0" err="1"/>
              <a:t>вліво</a:t>
            </a:r>
            <a:r>
              <a:rPr lang="ru-RU" dirty="0"/>
              <a:t> вниз </a:t>
            </a:r>
            <a:r>
              <a:rPr lang="ru-RU" dirty="0" err="1"/>
              <a:t>або</a:t>
            </a:r>
            <a:r>
              <a:rPr lang="ru-RU" dirty="0"/>
              <a:t> вправо вниз.</a:t>
            </a:r>
            <a:endParaRPr lang="uk-UA" dirty="0"/>
          </a:p>
        </p:txBody>
      </p:sp>
      <p:sp>
        <p:nvSpPr>
          <p:cNvPr id="4" name="Місце для вмісту 3">
            <a:extLst>
              <a:ext uri="{FF2B5EF4-FFF2-40B4-BE49-F238E27FC236}">
                <a16:creationId xmlns:a16="http://schemas.microsoft.com/office/drawing/2014/main" id="{2CF66D56-1CBD-4ED2-B172-2E2455B2DA1F}"/>
              </a:ext>
            </a:extLst>
          </p:cNvPr>
          <p:cNvSpPr>
            <a:spLocks noGrp="1"/>
          </p:cNvSpPr>
          <p:nvPr>
            <p:ph sz="half" idx="2"/>
          </p:nvPr>
        </p:nvSpPr>
        <p:spPr/>
        <p:txBody>
          <a:bodyPr>
            <a:normAutofit fontScale="77500" lnSpcReduction="20000"/>
          </a:bodyPr>
          <a:lstStyle/>
          <a:p>
            <a:pPr marL="0" indent="0">
              <a:buNone/>
            </a:pPr>
            <a:r>
              <a:rPr lang="uk-UA" dirty="0"/>
              <a:t>Приклад питань:</a:t>
            </a:r>
          </a:p>
          <a:p>
            <a:r>
              <a:rPr lang="uk-UA" dirty="0"/>
              <a:t>Дорогий, розкажи мені, будь ласка, про найяскравіше переживання свого дитинства.</a:t>
            </a:r>
          </a:p>
          <a:p>
            <a:r>
              <a:rPr lang="uk-UA" dirty="0"/>
              <a:t>Пам'ятаєш, як ми відзначали твій день народження минулого року? Цікаво, чий подарунок тобі сподобався найбільше?</a:t>
            </a:r>
          </a:p>
          <a:p>
            <a:r>
              <a:rPr lang="uk-UA" dirty="0"/>
              <a:t>Ти дивилася вчора чергову серію (фільму чи серіалу, залежно від інтересів випробовуваного)? Що тобі запам'яталося найбільше?</a:t>
            </a:r>
          </a:p>
          <a:p>
            <a:r>
              <a:rPr lang="uk-UA" dirty="0"/>
              <a:t>Як пройшов твій сьогоднішній день?</a:t>
            </a:r>
          </a:p>
          <a:p>
            <a:r>
              <a:rPr lang="uk-UA" dirty="0"/>
              <a:t>Які квіти ростуть навколо вашого будинку?</a:t>
            </a:r>
          </a:p>
          <a:p>
            <a:r>
              <a:rPr lang="uk-UA" dirty="0"/>
              <a:t>Про що ти вчора говорив із нашими партнерами?</a:t>
            </a:r>
          </a:p>
        </p:txBody>
      </p:sp>
    </p:spTree>
    <p:extLst>
      <p:ext uri="{BB962C8B-B14F-4D97-AF65-F5344CB8AC3E}">
        <p14:creationId xmlns:p14="http://schemas.microsoft.com/office/powerpoint/2010/main" val="3074776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D14CD1-D80B-4004-81B2-F51C8455A1DC}"/>
              </a:ext>
            </a:extLst>
          </p:cNvPr>
          <p:cNvSpPr>
            <a:spLocks noGrp="1"/>
          </p:cNvSpPr>
          <p:nvPr>
            <p:ph type="title"/>
          </p:nvPr>
        </p:nvSpPr>
        <p:spPr/>
        <p:txBody>
          <a:bodyPr/>
          <a:lstStyle/>
          <a:p>
            <a:pPr algn="ctr"/>
            <a:r>
              <a:rPr lang="uk-UA" dirty="0"/>
              <a:t>Варіант перший - вправо вгору</a:t>
            </a:r>
          </a:p>
        </p:txBody>
      </p:sp>
      <p:sp>
        <p:nvSpPr>
          <p:cNvPr id="3" name="Місце для вмісту 2">
            <a:extLst>
              <a:ext uri="{FF2B5EF4-FFF2-40B4-BE49-F238E27FC236}">
                <a16:creationId xmlns:a16="http://schemas.microsoft.com/office/drawing/2014/main" id="{BDBF1468-4DB3-49F4-97DC-743FA9F4E4AC}"/>
              </a:ext>
            </a:extLst>
          </p:cNvPr>
          <p:cNvSpPr>
            <a:spLocks noGrp="1"/>
          </p:cNvSpPr>
          <p:nvPr>
            <p:ph sz="half" idx="1"/>
          </p:nvPr>
        </p:nvSpPr>
        <p:spPr>
          <a:xfrm>
            <a:off x="685801" y="2142067"/>
            <a:ext cx="5831539" cy="3918074"/>
          </a:xfrm>
        </p:spPr>
        <p:txBody>
          <a:bodyPr>
            <a:normAutofit fontScale="85000" lnSpcReduction="10000"/>
          </a:bodyPr>
          <a:lstStyle/>
          <a:p>
            <a:pPr algn="just"/>
            <a:r>
              <a:rPr lang="uk-UA" dirty="0"/>
              <a:t>Він може також подивитися на стелю, але тільки на ту її частину, яка розташована праворуч від нього, пошукати відповіді ще правіше, десь на небі або на правому боці даху сусідньої будівлі. Рух його очей може бути і ледь помітним, вправо вгору, потім - вліво вгору, після чого він почне відповідати на ваше запитання. Постарайтеся помітити саме перший рух.</a:t>
            </a:r>
          </a:p>
          <a:p>
            <a:pPr algn="just"/>
            <a:r>
              <a:rPr lang="uk-UA" dirty="0"/>
              <a:t>Людина зорово реконструює собі ситуацію, згадує, який вигляд вона мала тоді, в той момент, про який вона ось-ось заговорить. Перед вами людина, для якої зір - основне джерело інформації про навколишній світ і головний спосіб, за допомогою якого ви можете так чи інакше впливати на її настрій, емоції, почуття і потреби.</a:t>
            </a:r>
          </a:p>
          <a:p>
            <a:pPr algn="just"/>
            <a:r>
              <a:rPr lang="uk-UA" dirty="0"/>
              <a:t>Для такої людини насамперед важливо, </a:t>
            </a:r>
            <a:r>
              <a:rPr lang="uk-UA" dirty="0">
                <a:solidFill>
                  <a:srgbClr val="FFFF00"/>
                </a:solidFill>
              </a:rPr>
              <a:t>який вигляд має реклама товару</a:t>
            </a:r>
            <a:r>
              <a:rPr lang="uk-UA" dirty="0"/>
              <a:t>, який їй пропонують. Найкраще вона </a:t>
            </a:r>
            <a:r>
              <a:rPr lang="uk-UA" dirty="0" err="1"/>
              <a:t>сприйме</a:t>
            </a:r>
            <a:r>
              <a:rPr lang="uk-UA" dirty="0"/>
              <a:t> її статичне, оригінальне, образотворче рішення. Її очі потребують тривалого розглядання товару, тому рухома реклама на екранах телевізорів, що рухається, для такої людини менш ефективна.</a:t>
            </a:r>
          </a:p>
        </p:txBody>
      </p:sp>
      <p:pic>
        <p:nvPicPr>
          <p:cNvPr id="5" name="Місце для вмісту 4">
            <a:extLst>
              <a:ext uri="{FF2B5EF4-FFF2-40B4-BE49-F238E27FC236}">
                <a16:creationId xmlns:a16="http://schemas.microsoft.com/office/drawing/2014/main" id="{F1F2A3FE-12FE-47F2-87FB-EE26BA333825}"/>
              </a:ext>
            </a:extLst>
          </p:cNvPr>
          <p:cNvPicPr>
            <a:picLocks noGrp="1" noChangeAspect="1"/>
          </p:cNvPicPr>
          <p:nvPr>
            <p:ph sz="half" idx="2"/>
          </p:nvPr>
        </p:nvPicPr>
        <p:blipFill>
          <a:blip r:embed="rId2"/>
          <a:stretch>
            <a:fillRect/>
          </a:stretch>
        </p:blipFill>
        <p:spPr>
          <a:xfrm>
            <a:off x="6843339" y="2218082"/>
            <a:ext cx="4995862" cy="3497103"/>
          </a:xfrm>
          <a:prstGeom prst="rect">
            <a:avLst/>
          </a:prstGeom>
        </p:spPr>
      </p:pic>
    </p:spTree>
    <p:extLst>
      <p:ext uri="{BB962C8B-B14F-4D97-AF65-F5344CB8AC3E}">
        <p14:creationId xmlns:p14="http://schemas.microsoft.com/office/powerpoint/2010/main" val="488549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AD7095-5256-4C77-A26D-F10C1E699035}"/>
              </a:ext>
            </a:extLst>
          </p:cNvPr>
          <p:cNvSpPr>
            <a:spLocks noGrp="1"/>
          </p:cNvSpPr>
          <p:nvPr>
            <p:ph type="title"/>
          </p:nvPr>
        </p:nvSpPr>
        <p:spPr/>
        <p:txBody>
          <a:bodyPr/>
          <a:lstStyle/>
          <a:p>
            <a:pPr algn="ctr"/>
            <a:r>
              <a:rPr lang="ru-RU" dirty="0" err="1"/>
              <a:t>Варіант</a:t>
            </a:r>
            <a:r>
              <a:rPr lang="ru-RU" dirty="0"/>
              <a:t> </a:t>
            </a:r>
            <a:r>
              <a:rPr lang="ru-RU" dirty="0" err="1"/>
              <a:t>другий</a:t>
            </a:r>
            <a:r>
              <a:rPr lang="ru-RU" dirty="0"/>
              <a:t>. </a:t>
            </a:r>
            <a:r>
              <a:rPr lang="ru-RU" dirty="0" err="1"/>
              <a:t>ліворуч</a:t>
            </a:r>
            <a:r>
              <a:rPr lang="ru-RU" dirty="0"/>
              <a:t> угору, а </a:t>
            </a:r>
            <a:r>
              <a:rPr lang="ru-RU" dirty="0" err="1"/>
              <a:t>потім</a:t>
            </a:r>
            <a:r>
              <a:rPr lang="ru-RU" dirty="0"/>
              <a:t> </a:t>
            </a:r>
            <a:r>
              <a:rPr lang="ru-RU" dirty="0" err="1"/>
              <a:t>праворуч</a:t>
            </a:r>
            <a:r>
              <a:rPr lang="ru-RU" dirty="0"/>
              <a:t> угору </a:t>
            </a:r>
            <a:r>
              <a:rPr lang="ru-RU" dirty="0" err="1"/>
              <a:t>або</a:t>
            </a:r>
            <a:r>
              <a:rPr lang="ru-RU" dirty="0"/>
              <a:t> </a:t>
            </a:r>
            <a:r>
              <a:rPr lang="ru-RU" dirty="0" err="1"/>
              <a:t>вбік</a:t>
            </a:r>
            <a:endParaRPr lang="uk-UA" dirty="0"/>
          </a:p>
        </p:txBody>
      </p:sp>
      <p:sp>
        <p:nvSpPr>
          <p:cNvPr id="3" name="Місце для вмісту 2">
            <a:extLst>
              <a:ext uri="{FF2B5EF4-FFF2-40B4-BE49-F238E27FC236}">
                <a16:creationId xmlns:a16="http://schemas.microsoft.com/office/drawing/2014/main" id="{C50BF385-7BF8-4BCA-AA20-0E9EDF0519F1}"/>
              </a:ext>
            </a:extLst>
          </p:cNvPr>
          <p:cNvSpPr>
            <a:spLocks noGrp="1"/>
          </p:cNvSpPr>
          <p:nvPr>
            <p:ph sz="half" idx="1"/>
          </p:nvPr>
        </p:nvSpPr>
        <p:spPr>
          <a:xfrm>
            <a:off x="609600" y="2142066"/>
            <a:ext cx="5071536" cy="4106333"/>
          </a:xfrm>
        </p:spPr>
        <p:txBody>
          <a:bodyPr>
            <a:normAutofit/>
          </a:bodyPr>
          <a:lstStyle/>
          <a:p>
            <a:pPr algn="just"/>
            <a:r>
              <a:rPr lang="uk-UA" dirty="0"/>
              <a:t>Така людина насамперед бачить, потім відчуває. Таку людину найбільше зацікавить рекламний ролик, але кожен кадр у цьому ролику має бути не коротшим за сім секунд. Так звана «</a:t>
            </a:r>
            <a:r>
              <a:rPr lang="uk-UA" dirty="0" err="1"/>
              <a:t>кліпова</a:t>
            </a:r>
            <a:r>
              <a:rPr lang="uk-UA" dirty="0"/>
              <a:t>» реклама навряд чи зацікавить такого споживача. Презентаційний рекламний ролик - ідеальний вид реклами, яка зацікавить людину такого типу.</a:t>
            </a:r>
          </a:p>
        </p:txBody>
      </p:sp>
      <p:pic>
        <p:nvPicPr>
          <p:cNvPr id="6" name="Місце для вмісту 5">
            <a:extLst>
              <a:ext uri="{FF2B5EF4-FFF2-40B4-BE49-F238E27FC236}">
                <a16:creationId xmlns:a16="http://schemas.microsoft.com/office/drawing/2014/main" id="{58898754-9E61-469C-AB36-6ED7B10BFB40}"/>
              </a:ext>
            </a:extLst>
          </p:cNvPr>
          <p:cNvPicPr>
            <a:picLocks noGrp="1" noChangeAspect="1"/>
          </p:cNvPicPr>
          <p:nvPr>
            <p:ph sz="half" idx="2"/>
          </p:nvPr>
        </p:nvPicPr>
        <p:blipFill>
          <a:blip r:embed="rId2"/>
          <a:stretch>
            <a:fillRect/>
          </a:stretch>
        </p:blipFill>
        <p:spPr>
          <a:xfrm>
            <a:off x="5911010" y="2443477"/>
            <a:ext cx="6119650" cy="3280353"/>
          </a:xfrm>
        </p:spPr>
      </p:pic>
    </p:spTree>
    <p:extLst>
      <p:ext uri="{BB962C8B-B14F-4D97-AF65-F5344CB8AC3E}">
        <p14:creationId xmlns:p14="http://schemas.microsoft.com/office/powerpoint/2010/main" val="2345161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A62E88-4664-4FD3-BF9F-55656DF4D080}"/>
              </a:ext>
            </a:extLst>
          </p:cNvPr>
          <p:cNvSpPr>
            <a:spLocks noGrp="1"/>
          </p:cNvSpPr>
          <p:nvPr>
            <p:ph type="title"/>
          </p:nvPr>
        </p:nvSpPr>
        <p:spPr/>
        <p:txBody>
          <a:bodyPr/>
          <a:lstStyle/>
          <a:p>
            <a:pPr algn="ctr"/>
            <a:r>
              <a:rPr lang="ru-RU" dirty="0" err="1"/>
              <a:t>Варіант</a:t>
            </a:r>
            <a:r>
              <a:rPr lang="ru-RU" dirty="0"/>
              <a:t> </a:t>
            </a:r>
            <a:r>
              <a:rPr lang="ru-RU" dirty="0" err="1"/>
              <a:t>третій</a:t>
            </a:r>
            <a:r>
              <a:rPr lang="ru-RU" dirty="0"/>
              <a:t>. в </a:t>
            </a:r>
            <a:r>
              <a:rPr lang="ru-RU" dirty="0" err="1"/>
              <a:t>бік</a:t>
            </a:r>
            <a:r>
              <a:rPr lang="ru-RU" dirty="0"/>
              <a:t> </a:t>
            </a:r>
            <a:r>
              <a:rPr lang="ru-RU" dirty="0" err="1"/>
              <a:t>праворуч</a:t>
            </a:r>
            <a:endParaRPr lang="uk-UA" dirty="0"/>
          </a:p>
        </p:txBody>
      </p:sp>
      <p:sp>
        <p:nvSpPr>
          <p:cNvPr id="3" name="Місце для вмісту 2">
            <a:extLst>
              <a:ext uri="{FF2B5EF4-FFF2-40B4-BE49-F238E27FC236}">
                <a16:creationId xmlns:a16="http://schemas.microsoft.com/office/drawing/2014/main" id="{99894C08-C065-432E-A0B5-AAF1BEC76C50}"/>
              </a:ext>
            </a:extLst>
          </p:cNvPr>
          <p:cNvSpPr>
            <a:spLocks noGrp="1"/>
          </p:cNvSpPr>
          <p:nvPr>
            <p:ph sz="half" idx="1"/>
          </p:nvPr>
        </p:nvSpPr>
        <p:spPr>
          <a:xfrm>
            <a:off x="685802" y="2142066"/>
            <a:ext cx="6584574" cy="4034615"/>
          </a:xfrm>
        </p:spPr>
        <p:txBody>
          <a:bodyPr>
            <a:normAutofit/>
          </a:bodyPr>
          <a:lstStyle/>
          <a:p>
            <a:pPr algn="just"/>
            <a:r>
              <a:rPr lang="uk-UA" dirty="0"/>
              <a:t>Ніби </a:t>
            </a:r>
            <a:r>
              <a:rPr lang="uk-UA" dirty="0" err="1"/>
              <a:t>очікуює</a:t>
            </a:r>
            <a:r>
              <a:rPr lang="uk-UA" dirty="0"/>
              <a:t>, що вухо «підкаже» потрібну відповідь на запитання, допоможе йому пригадати ситуацію, про яку його запитують. Перед вами людина, яка насамперед сприймає світ через вуха. Для неї менш важливо, який вигляд має рекламований продукт, головне - </a:t>
            </a:r>
            <a:r>
              <a:rPr lang="uk-UA" i="1" dirty="0">
                <a:solidFill>
                  <a:srgbClr val="FFFF00"/>
                </a:solidFill>
              </a:rPr>
              <a:t>що про нього їй говорять</a:t>
            </a:r>
            <a:r>
              <a:rPr lang="uk-UA" dirty="0"/>
              <a:t>. Для споживачів такого типу краща </a:t>
            </a:r>
            <a:r>
              <a:rPr lang="uk-UA" dirty="0" err="1"/>
              <a:t>радіореклама</a:t>
            </a:r>
            <a:r>
              <a:rPr lang="uk-UA" dirty="0"/>
              <a:t>. Вони можуть сприйняти і рекламу, що рухається на екрані телевізора, але насамперед будуть чути, що говорять про товар, не звертаючи уваги на переваги продукції, які йому показують.</a:t>
            </a:r>
          </a:p>
        </p:txBody>
      </p:sp>
      <p:pic>
        <p:nvPicPr>
          <p:cNvPr id="5" name="Місце для вмісту 4">
            <a:extLst>
              <a:ext uri="{FF2B5EF4-FFF2-40B4-BE49-F238E27FC236}">
                <a16:creationId xmlns:a16="http://schemas.microsoft.com/office/drawing/2014/main" id="{B3A612F2-EF77-449D-8BB5-A4EAB132B77D}"/>
              </a:ext>
            </a:extLst>
          </p:cNvPr>
          <p:cNvPicPr>
            <a:picLocks noGrp="1" noChangeAspect="1"/>
          </p:cNvPicPr>
          <p:nvPr>
            <p:ph sz="half" idx="2"/>
          </p:nvPr>
        </p:nvPicPr>
        <p:blipFill>
          <a:blip r:embed="rId2"/>
          <a:stretch>
            <a:fillRect/>
          </a:stretch>
        </p:blipFill>
        <p:spPr>
          <a:xfrm>
            <a:off x="8012289" y="2065867"/>
            <a:ext cx="3751657" cy="3649662"/>
          </a:xfrm>
          <a:prstGeom prst="rect">
            <a:avLst/>
          </a:prstGeom>
        </p:spPr>
      </p:pic>
    </p:spTree>
    <p:extLst>
      <p:ext uri="{BB962C8B-B14F-4D97-AF65-F5344CB8AC3E}">
        <p14:creationId xmlns:p14="http://schemas.microsoft.com/office/powerpoint/2010/main" val="6181780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6400E5-20C3-4648-ADF0-2379D89D0A2E}"/>
              </a:ext>
            </a:extLst>
          </p:cNvPr>
          <p:cNvSpPr>
            <a:spLocks noGrp="1"/>
          </p:cNvSpPr>
          <p:nvPr>
            <p:ph type="title"/>
          </p:nvPr>
        </p:nvSpPr>
        <p:spPr/>
        <p:txBody>
          <a:bodyPr/>
          <a:lstStyle/>
          <a:p>
            <a:pPr algn="ctr"/>
            <a:r>
              <a:rPr lang="uk-UA" dirty="0"/>
              <a:t>Варіант четвертий. в бік вліво</a:t>
            </a:r>
          </a:p>
        </p:txBody>
      </p:sp>
      <p:sp>
        <p:nvSpPr>
          <p:cNvPr id="3" name="Місце для вмісту 2">
            <a:extLst>
              <a:ext uri="{FF2B5EF4-FFF2-40B4-BE49-F238E27FC236}">
                <a16:creationId xmlns:a16="http://schemas.microsoft.com/office/drawing/2014/main" id="{B930D749-72AF-49A1-80DB-9F906B1849E4}"/>
              </a:ext>
            </a:extLst>
          </p:cNvPr>
          <p:cNvSpPr>
            <a:spLocks noGrp="1"/>
          </p:cNvSpPr>
          <p:nvPr>
            <p:ph sz="half" idx="1"/>
          </p:nvPr>
        </p:nvSpPr>
        <p:spPr>
          <a:xfrm>
            <a:off x="685802" y="2142067"/>
            <a:ext cx="5268758" cy="3649134"/>
          </a:xfrm>
        </p:spPr>
        <p:txBody>
          <a:bodyPr>
            <a:normAutofit/>
          </a:bodyPr>
          <a:lstStyle/>
          <a:p>
            <a:pPr algn="just"/>
            <a:r>
              <a:rPr lang="uk-UA" dirty="0"/>
              <a:t>Сприймає світ через вуха, ще й нюхаючи, торкаючись і відчуваючи його. Одних тільки розумних, високих і красивих слів для такої людини недостатньо, їй важливо, який вигляд має те, що їй пропонують. </a:t>
            </a:r>
          </a:p>
          <a:p>
            <a:pPr algn="just"/>
            <a:r>
              <a:rPr lang="uk-UA" dirty="0"/>
              <a:t>Такі люди легко довіряють слоганам на кшталт «Найкращий, найкрасивіший, винятково важливий, найкорисніший».</a:t>
            </a:r>
          </a:p>
          <a:p>
            <a:pPr algn="just"/>
            <a:r>
              <a:rPr lang="uk-UA" dirty="0"/>
              <a:t>Не вимовляючи в рекламі подібних слів, ви ризикуєте втратити таку людину як потенційного споживача рекламованої вами продукції.</a:t>
            </a:r>
          </a:p>
        </p:txBody>
      </p:sp>
      <p:pic>
        <p:nvPicPr>
          <p:cNvPr id="5" name="Місце для вмісту 4">
            <a:extLst>
              <a:ext uri="{FF2B5EF4-FFF2-40B4-BE49-F238E27FC236}">
                <a16:creationId xmlns:a16="http://schemas.microsoft.com/office/drawing/2014/main" id="{4CA30E63-47BF-4A13-9E3A-10D0152B6BB0}"/>
              </a:ext>
            </a:extLst>
          </p:cNvPr>
          <p:cNvPicPr>
            <a:picLocks noGrp="1" noChangeAspect="1"/>
          </p:cNvPicPr>
          <p:nvPr>
            <p:ph sz="half" idx="2"/>
          </p:nvPr>
        </p:nvPicPr>
        <p:blipFill>
          <a:blip r:embed="rId2"/>
          <a:stretch>
            <a:fillRect/>
          </a:stretch>
        </p:blipFill>
        <p:spPr>
          <a:xfrm>
            <a:off x="6237441" y="2292340"/>
            <a:ext cx="5411413" cy="3043919"/>
          </a:xfrm>
          <a:prstGeom prst="rect">
            <a:avLst/>
          </a:prstGeom>
        </p:spPr>
      </p:pic>
    </p:spTree>
    <p:extLst>
      <p:ext uri="{BB962C8B-B14F-4D97-AF65-F5344CB8AC3E}">
        <p14:creationId xmlns:p14="http://schemas.microsoft.com/office/powerpoint/2010/main" val="4046536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17E11D-6443-45E7-A4A1-90BACA13A04D}"/>
              </a:ext>
            </a:extLst>
          </p:cNvPr>
          <p:cNvSpPr>
            <a:spLocks noGrp="1"/>
          </p:cNvSpPr>
          <p:nvPr>
            <p:ph type="title"/>
          </p:nvPr>
        </p:nvSpPr>
        <p:spPr/>
        <p:txBody>
          <a:bodyPr>
            <a:normAutofit/>
          </a:bodyPr>
          <a:lstStyle/>
          <a:p>
            <a:pPr algn="ctr"/>
            <a:r>
              <a:rPr lang="uk-UA" dirty="0"/>
              <a:t>Варіант п'ятий. вліво вниз або вправо вниз. </a:t>
            </a:r>
          </a:p>
        </p:txBody>
      </p:sp>
      <p:sp>
        <p:nvSpPr>
          <p:cNvPr id="3" name="Місце для вмісту 2">
            <a:extLst>
              <a:ext uri="{FF2B5EF4-FFF2-40B4-BE49-F238E27FC236}">
                <a16:creationId xmlns:a16="http://schemas.microsoft.com/office/drawing/2014/main" id="{979CFBF0-01CC-43D8-A644-D9374BFBD9D2}"/>
              </a:ext>
            </a:extLst>
          </p:cNvPr>
          <p:cNvSpPr>
            <a:spLocks noGrp="1"/>
          </p:cNvSpPr>
          <p:nvPr>
            <p:ph sz="half" idx="1"/>
          </p:nvPr>
        </p:nvSpPr>
        <p:spPr>
          <a:xfrm>
            <a:off x="838201" y="1956240"/>
            <a:ext cx="10833846" cy="2080309"/>
          </a:xfrm>
        </p:spPr>
        <p:txBody>
          <a:bodyPr/>
          <a:lstStyle/>
          <a:p>
            <a:pPr algn="just"/>
            <a:r>
              <a:rPr lang="uk-UA" dirty="0"/>
              <a:t>Перед вами людина, яка сприймає світ, орієнтуючись на свій внутрішній досвід, на власні відчуття, для неї важливіші за зорове і слухове сприйняття власний дотик, запах, смак, рух. Можна сказати, що таким людям будь-яка реклама байдужа, їм потрібно переконатися в гідності товару самим.</a:t>
            </a:r>
          </a:p>
        </p:txBody>
      </p:sp>
      <p:pic>
        <p:nvPicPr>
          <p:cNvPr id="5" name="Місце для вмісту 4">
            <a:extLst>
              <a:ext uri="{FF2B5EF4-FFF2-40B4-BE49-F238E27FC236}">
                <a16:creationId xmlns:a16="http://schemas.microsoft.com/office/drawing/2014/main" id="{6F64E736-59A0-4495-85E4-6E7BEC07D878}"/>
              </a:ext>
            </a:extLst>
          </p:cNvPr>
          <p:cNvPicPr>
            <a:picLocks noGrp="1" noChangeAspect="1"/>
          </p:cNvPicPr>
          <p:nvPr>
            <p:ph sz="half" idx="2"/>
          </p:nvPr>
        </p:nvPicPr>
        <p:blipFill rotWithShape="1">
          <a:blip r:embed="rId2"/>
          <a:srcRect l="1554" b="11720"/>
          <a:stretch/>
        </p:blipFill>
        <p:spPr>
          <a:xfrm>
            <a:off x="2855353" y="4036549"/>
            <a:ext cx="6606800" cy="2566088"/>
          </a:xfrm>
          <a:prstGeom prst="rect">
            <a:avLst/>
          </a:prstGeom>
        </p:spPr>
      </p:pic>
    </p:spTree>
    <p:extLst>
      <p:ext uri="{BB962C8B-B14F-4D97-AF65-F5344CB8AC3E}">
        <p14:creationId xmlns:p14="http://schemas.microsoft.com/office/powerpoint/2010/main" val="1342441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A93C88E7-5471-43C4-BB78-ADCC5C1595DE}"/>
              </a:ext>
            </a:extLst>
          </p:cNvPr>
          <p:cNvSpPr>
            <a:spLocks noGrp="1"/>
          </p:cNvSpPr>
          <p:nvPr>
            <p:ph type="title"/>
          </p:nvPr>
        </p:nvSpPr>
        <p:spPr/>
        <p:txBody>
          <a:bodyPr/>
          <a:lstStyle/>
          <a:p>
            <a:endParaRPr lang="uk-UA"/>
          </a:p>
        </p:txBody>
      </p:sp>
      <p:sp>
        <p:nvSpPr>
          <p:cNvPr id="5" name="Місце для вмісту 4">
            <a:extLst>
              <a:ext uri="{FF2B5EF4-FFF2-40B4-BE49-F238E27FC236}">
                <a16:creationId xmlns:a16="http://schemas.microsoft.com/office/drawing/2014/main" id="{8989BB8E-B770-4AF6-B2EE-75E15A99C439}"/>
              </a:ext>
            </a:extLst>
          </p:cNvPr>
          <p:cNvSpPr>
            <a:spLocks noGrp="1"/>
          </p:cNvSpPr>
          <p:nvPr>
            <p:ph sz="half" idx="1"/>
          </p:nvPr>
        </p:nvSpPr>
        <p:spPr/>
        <p:txBody>
          <a:bodyPr/>
          <a:lstStyle/>
          <a:p>
            <a:r>
              <a:rPr lang="ru-RU" dirty="0" err="1"/>
              <a:t>процес</a:t>
            </a:r>
            <a:r>
              <a:rPr lang="ru-RU" dirty="0"/>
              <a:t> </a:t>
            </a:r>
            <a:r>
              <a:rPr lang="ru-RU" dirty="0" err="1"/>
              <a:t>рекламної</a:t>
            </a:r>
            <a:r>
              <a:rPr lang="ru-RU" dirty="0"/>
              <a:t> </a:t>
            </a:r>
            <a:r>
              <a:rPr lang="ru-RU" dirty="0" err="1"/>
              <a:t>комунікації</a:t>
            </a:r>
            <a:r>
              <a:rPr lang="ru-RU" dirty="0"/>
              <a:t> </a:t>
            </a:r>
            <a:r>
              <a:rPr lang="ru-RU" dirty="0" err="1"/>
              <a:t>має</a:t>
            </a:r>
            <a:r>
              <a:rPr lang="ru-RU" dirty="0"/>
              <a:t> </a:t>
            </a:r>
            <a:r>
              <a:rPr lang="ru-RU" dirty="0" err="1"/>
              <a:t>такий</a:t>
            </a:r>
            <a:r>
              <a:rPr lang="ru-RU" dirty="0"/>
              <a:t> </a:t>
            </a:r>
            <a:r>
              <a:rPr lang="ru-RU" dirty="0" err="1"/>
              <a:t>вигляд</a:t>
            </a:r>
            <a:r>
              <a:rPr lang="ru-RU" dirty="0"/>
              <a:t>:</a:t>
            </a:r>
            <a:endParaRPr lang="uk-UA" dirty="0"/>
          </a:p>
        </p:txBody>
      </p:sp>
      <p:pic>
        <p:nvPicPr>
          <p:cNvPr id="10" name="Місце для вмісту 9">
            <a:extLst>
              <a:ext uri="{FF2B5EF4-FFF2-40B4-BE49-F238E27FC236}">
                <a16:creationId xmlns:a16="http://schemas.microsoft.com/office/drawing/2014/main" id="{6BA2A202-7343-447A-BE2A-332230B01200}"/>
              </a:ext>
            </a:extLst>
          </p:cNvPr>
          <p:cNvPicPr>
            <a:picLocks noGrp="1" noChangeAspect="1"/>
          </p:cNvPicPr>
          <p:nvPr>
            <p:ph sz="half" idx="2"/>
          </p:nvPr>
        </p:nvPicPr>
        <p:blipFill>
          <a:blip r:embed="rId2"/>
          <a:stretch>
            <a:fillRect/>
          </a:stretch>
        </p:blipFill>
        <p:spPr>
          <a:xfrm>
            <a:off x="5988207" y="3318636"/>
            <a:ext cx="5402759" cy="1226470"/>
          </a:xfrm>
        </p:spPr>
      </p:pic>
    </p:spTree>
    <p:extLst>
      <p:ext uri="{BB962C8B-B14F-4D97-AF65-F5344CB8AC3E}">
        <p14:creationId xmlns:p14="http://schemas.microsoft.com/office/powerpoint/2010/main" val="816926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46E19124-3B00-4F35-B97B-C76ADE4632B7}"/>
              </a:ext>
            </a:extLst>
          </p:cNvPr>
          <p:cNvSpPr>
            <a:spLocks noGrp="1"/>
          </p:cNvSpPr>
          <p:nvPr>
            <p:ph type="title"/>
          </p:nvPr>
        </p:nvSpPr>
        <p:spPr/>
        <p:txBody>
          <a:bodyPr/>
          <a:lstStyle/>
          <a:p>
            <a:endParaRPr lang="uk-UA"/>
          </a:p>
        </p:txBody>
      </p:sp>
      <p:sp>
        <p:nvSpPr>
          <p:cNvPr id="6" name="Місце для вмісту 5">
            <a:extLst>
              <a:ext uri="{FF2B5EF4-FFF2-40B4-BE49-F238E27FC236}">
                <a16:creationId xmlns:a16="http://schemas.microsoft.com/office/drawing/2014/main" id="{ADBF1389-735C-405A-8485-FDE02A3899D1}"/>
              </a:ext>
            </a:extLst>
          </p:cNvPr>
          <p:cNvSpPr>
            <a:spLocks noGrp="1"/>
          </p:cNvSpPr>
          <p:nvPr>
            <p:ph idx="1"/>
          </p:nvPr>
        </p:nvSpPr>
        <p:spPr/>
        <p:txBody>
          <a:bodyPr>
            <a:normAutofit lnSpcReduction="10000"/>
          </a:bodyPr>
          <a:lstStyle/>
          <a:p>
            <a:pPr algn="just"/>
            <a:r>
              <a:rPr lang="uk-UA" dirty="0"/>
              <a:t>Реакція людини на форму, зміст та ідею реклами буває неоднозначною і залежить насамперед від цілісного відображення предметів і явищ, пов'язаних із джерелом рекламної інформації, під безпосереднім впливом фізичних подразників (тексту, художнього оформлення, кольорової гами, </a:t>
            </a:r>
            <a:r>
              <a:rPr lang="uk-UA" dirty="0" err="1"/>
              <a:t>відеосюжету</a:t>
            </a:r>
            <a:r>
              <a:rPr lang="uk-UA" dirty="0"/>
              <a:t>, мови, музичного супроводу) на рецептори органів чуття людини. Залежно від того, як зміст реклами зацікавив людину, розрізняють таку реакцію на рекламне звернення:</a:t>
            </a:r>
          </a:p>
          <a:p>
            <a:pPr marL="342900" indent="-342900" algn="just">
              <a:buFont typeface="+mj-lt"/>
              <a:buAutoNum type="arabicPeriod"/>
            </a:pPr>
            <a:r>
              <a:rPr lang="uk-UA" dirty="0"/>
              <a:t> особа, що сприйняла рекламу, може більш-менш точно запам'ятати зміст звернення, але не зробити з цього висновків і дій (покупки);</a:t>
            </a:r>
          </a:p>
          <a:p>
            <a:pPr marL="342900" indent="-342900" algn="just">
              <a:buFont typeface="+mj-lt"/>
              <a:buAutoNum type="arabicPeriod"/>
            </a:pPr>
            <a:r>
              <a:rPr lang="uk-UA" dirty="0"/>
              <a:t>рекламне звернення може забезпечити у свідомості людини певну перевагу рекламованій продукції або підтвердити вже прийняте рішення про купівлю;</a:t>
            </a:r>
          </a:p>
          <a:p>
            <a:pPr marL="342900" indent="-342900" algn="just">
              <a:buFont typeface="+mj-lt"/>
              <a:buAutoNum type="arabicPeriod"/>
            </a:pPr>
            <a:r>
              <a:rPr lang="uk-UA" dirty="0"/>
              <a:t>рекламне звернення може активно вплинути на поведінку всієї цільової групи. Це виявлятиметься як пробна купівля або як пошук ґрунтовнішої інформації про виріб тощо. Треба обов'язково враховувати, що значна частина цільова.</a:t>
            </a:r>
          </a:p>
          <a:p>
            <a:endParaRPr lang="uk-UA" dirty="0"/>
          </a:p>
        </p:txBody>
      </p:sp>
    </p:spTree>
    <p:extLst>
      <p:ext uri="{BB962C8B-B14F-4D97-AF65-F5344CB8AC3E}">
        <p14:creationId xmlns:p14="http://schemas.microsoft.com/office/powerpoint/2010/main" val="4105677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6A8934-D231-424D-8075-FD502D0D41F8}"/>
              </a:ext>
            </a:extLst>
          </p:cNvPr>
          <p:cNvSpPr>
            <a:spLocks noGrp="1"/>
          </p:cNvSpPr>
          <p:nvPr>
            <p:ph type="title"/>
          </p:nvPr>
        </p:nvSpPr>
        <p:spPr/>
        <p:txBody>
          <a:bodyPr/>
          <a:lstStyle/>
          <a:p>
            <a:endParaRPr lang="uk-UA" dirty="0"/>
          </a:p>
        </p:txBody>
      </p:sp>
      <p:sp>
        <p:nvSpPr>
          <p:cNvPr id="3" name="Місце для вмісту 2">
            <a:extLst>
              <a:ext uri="{FF2B5EF4-FFF2-40B4-BE49-F238E27FC236}">
                <a16:creationId xmlns:a16="http://schemas.microsoft.com/office/drawing/2014/main" id="{6AD4F485-C0F7-43C8-82F9-0207AA8191F0}"/>
              </a:ext>
            </a:extLst>
          </p:cNvPr>
          <p:cNvSpPr>
            <a:spLocks noGrp="1"/>
          </p:cNvSpPr>
          <p:nvPr>
            <p:ph idx="1"/>
          </p:nvPr>
        </p:nvSpPr>
        <p:spPr/>
        <p:txBody>
          <a:bodyPr>
            <a:normAutofit lnSpcReduction="10000"/>
          </a:bodyPr>
          <a:lstStyle/>
          <a:p>
            <a:pPr algn="just"/>
            <a:r>
              <a:rPr lang="uk-UA" dirty="0"/>
              <a:t>Значна частина цільової аудиторії взагалі не помітить звернення. Тому рекламодавець не повинен обмежуватися одним показом. Потрібно також зважати що фактор забування. Зарубіжні спеціалісти з рекламного бізнесу рекомендують рекламодавцям робити кілька експозицій (показів) у кількох засобах масової інформації. Необхідно визначити і врахувати вплив кожного з елементів моделі </a:t>
            </a:r>
            <a:r>
              <a:rPr lang="uk-UA" dirty="0" err="1"/>
              <a:t>Лассвела</a:t>
            </a:r>
            <a:r>
              <a:rPr lang="uk-UA" dirty="0"/>
              <a:t> на ієрархію стану та поведінки покупця: </a:t>
            </a:r>
          </a:p>
          <a:p>
            <a:pPr algn="just"/>
            <a:r>
              <a:rPr lang="uk-UA" dirty="0"/>
              <a:t>перша стадія – усвідомлення, </a:t>
            </a:r>
          </a:p>
          <a:p>
            <a:pPr algn="just"/>
            <a:r>
              <a:rPr lang="uk-UA" dirty="0"/>
              <a:t>друга – знання, </a:t>
            </a:r>
          </a:p>
          <a:p>
            <a:pPr algn="just"/>
            <a:r>
              <a:rPr lang="uk-UA" dirty="0"/>
              <a:t>третя – доброзичливе ставлення, </a:t>
            </a:r>
          </a:p>
          <a:p>
            <a:pPr algn="just"/>
            <a:r>
              <a:rPr lang="uk-UA" dirty="0"/>
              <a:t>четверта – віддавання переваги, </a:t>
            </a:r>
          </a:p>
          <a:p>
            <a:pPr algn="just"/>
            <a:r>
              <a:rPr lang="uk-UA" dirty="0"/>
              <a:t>п'ята – переконання, </a:t>
            </a:r>
          </a:p>
          <a:p>
            <a:pPr algn="just"/>
            <a:r>
              <a:rPr lang="uk-UA" dirty="0"/>
              <a:t>шоста – здійснення покупки.</a:t>
            </a:r>
          </a:p>
        </p:txBody>
      </p:sp>
    </p:spTree>
    <p:extLst>
      <p:ext uri="{BB962C8B-B14F-4D97-AF65-F5344CB8AC3E}">
        <p14:creationId xmlns:p14="http://schemas.microsoft.com/office/powerpoint/2010/main" val="917170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184B53-0884-49CB-B9DA-076C318810B5}"/>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1C910978-B8C1-4C4A-B1FA-241D079D7CDB}"/>
              </a:ext>
            </a:extLst>
          </p:cNvPr>
          <p:cNvSpPr>
            <a:spLocks noGrp="1"/>
          </p:cNvSpPr>
          <p:nvPr>
            <p:ph idx="1"/>
          </p:nvPr>
        </p:nvSpPr>
        <p:spPr/>
        <p:txBody>
          <a:bodyPr/>
          <a:lstStyle/>
          <a:p>
            <a:r>
              <a:rPr lang="uk-UA" dirty="0"/>
              <a:t>Через складність суто збутової діяльності сучасного </a:t>
            </a:r>
            <a:r>
              <a:rPr lang="uk-UA" dirty="0" err="1"/>
              <a:t>маркетин¬гу</a:t>
            </a:r>
            <a:r>
              <a:rPr lang="uk-UA" dirty="0"/>
              <a:t> постійно підвищується роль позаекономічних цілей реклами, зокрема, формування нових потреб, збільшення знань про виріб, забезпечення йому переваги у свідомості покупців тощо. До позаекономічних цілей реклами належать також створення умов для бажання пізнати (спожити) щось нове, пропаганда певного </a:t>
            </a:r>
            <a:r>
              <a:rPr lang="uk-UA" dirty="0" err="1"/>
              <a:t>сти¬лю</a:t>
            </a:r>
            <a:r>
              <a:rPr lang="uk-UA" dirty="0"/>
              <a:t> життя, певних звичок тощо. Саме в такий спосіб і здійснюється психологічний тиск на покупця, щоб він свідомо й рішуче вибрав рекламований продукт. </a:t>
            </a:r>
          </a:p>
          <a:p>
            <a:pPr marL="0" indent="0">
              <a:buNone/>
            </a:pPr>
            <a:r>
              <a:rPr lang="uk-UA" dirty="0"/>
              <a:t>Сучасні психологія та соціологія поділяють засоби впливу на покупця на три різновиди: </a:t>
            </a:r>
          </a:p>
          <a:p>
            <a:pPr marL="342900" indent="-342900">
              <a:buFont typeface="+mj-lt"/>
              <a:buAutoNum type="arabicPeriod"/>
            </a:pPr>
            <a:r>
              <a:rPr lang="uk-UA" dirty="0"/>
              <a:t>моделі навчання, </a:t>
            </a:r>
          </a:p>
          <a:p>
            <a:pPr marL="342900" indent="-342900">
              <a:buFont typeface="+mj-lt"/>
              <a:buAutoNum type="arabicPeriod"/>
            </a:pPr>
            <a:r>
              <a:rPr lang="uk-UA" dirty="0"/>
              <a:t>теорія думок і уявлень людей про рекламу,</a:t>
            </a:r>
          </a:p>
          <a:p>
            <a:pPr marL="342900" indent="-342900">
              <a:buFont typeface="+mj-lt"/>
              <a:buAutoNum type="arabicPeriod"/>
            </a:pPr>
            <a:r>
              <a:rPr lang="uk-UA" dirty="0"/>
              <a:t>мотиваційні моделі.</a:t>
            </a:r>
          </a:p>
        </p:txBody>
      </p:sp>
    </p:spTree>
    <p:extLst>
      <p:ext uri="{BB962C8B-B14F-4D97-AF65-F5344CB8AC3E}">
        <p14:creationId xmlns:p14="http://schemas.microsoft.com/office/powerpoint/2010/main" val="2215654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00C97D-56CF-4940-B296-A6053EF20F17}"/>
              </a:ext>
            </a:extLst>
          </p:cNvPr>
          <p:cNvSpPr>
            <a:spLocks noGrp="1"/>
          </p:cNvSpPr>
          <p:nvPr>
            <p:ph type="title"/>
          </p:nvPr>
        </p:nvSpPr>
        <p:spPr/>
        <p:txBody>
          <a:bodyPr/>
          <a:lstStyle/>
          <a:p>
            <a:pPr algn="ctr"/>
            <a:r>
              <a:rPr lang="uk-UA" dirty="0"/>
              <a:t>Моделі навчання </a:t>
            </a:r>
          </a:p>
        </p:txBody>
      </p:sp>
      <p:sp>
        <p:nvSpPr>
          <p:cNvPr id="3" name="Місце для вмісту 2">
            <a:extLst>
              <a:ext uri="{FF2B5EF4-FFF2-40B4-BE49-F238E27FC236}">
                <a16:creationId xmlns:a16="http://schemas.microsoft.com/office/drawing/2014/main" id="{5307C8CA-96B6-4F42-B19A-896312A13CD4}"/>
              </a:ext>
            </a:extLst>
          </p:cNvPr>
          <p:cNvSpPr>
            <a:spLocks noGrp="1"/>
          </p:cNvSpPr>
          <p:nvPr>
            <p:ph idx="1"/>
          </p:nvPr>
        </p:nvSpPr>
        <p:spPr/>
        <p:txBody>
          <a:bodyPr>
            <a:normAutofit fontScale="92500" lnSpcReduction="20000"/>
          </a:bodyPr>
          <a:lstStyle/>
          <a:p>
            <a:pPr algn="just"/>
            <a:r>
              <a:rPr lang="uk-UA" dirty="0"/>
              <a:t>Моделі навчання називають часто імітаційним навчанням. Вони спрямовані насамперед на наслідування певними конкретними особами зразків поведінки, побачених на телеекрані. Моделі навчання обов'язково доповнюються дослідженням процесів пам'яті, тому що криві навчання й забування взаємопов'язані. Використання моделей навчання ґрунтується на таких особливостях комунікативних процесів:</a:t>
            </a:r>
          </a:p>
          <a:p>
            <a:pPr marL="342900" indent="-342900" algn="just">
              <a:buFont typeface="+mj-lt"/>
              <a:buAutoNum type="arabicPeriod"/>
            </a:pPr>
            <a:r>
              <a:rPr lang="uk-UA" dirty="0"/>
              <a:t>у процесі рекламної комунікації покупці (свідомо чи несвідомо) відбирають і "відсіюють" інформацію, отриману по радіо, телебаченню, з газет, журналів тощо. Вважається, що зі 100 щоденно отримуваних покупцями рекламних звернень вони сприймають близько 30;</a:t>
            </a:r>
          </a:p>
          <a:p>
            <a:pPr marL="342900" indent="-342900" algn="just">
              <a:buFont typeface="+mj-lt"/>
              <a:buAutoNum type="arabicPeriod"/>
            </a:pPr>
            <a:r>
              <a:rPr lang="uk-UA" dirty="0"/>
              <a:t>покупці зважають не тільки на те, що їм подобається, а на те, що їх лякає;</a:t>
            </a:r>
          </a:p>
          <a:p>
            <a:pPr marL="342900" indent="-342900" algn="just">
              <a:buFont typeface="+mj-lt"/>
              <a:buAutoNum type="arabicPeriod"/>
            </a:pPr>
            <a:r>
              <a:rPr lang="uk-UA" dirty="0"/>
              <a:t>на різні групи покупців реклама впливає по-різному. Споживачі, які прихильно ставляться до товару, самі "відкидають" інформацію, що суперечить їхнім власним уявленням, і шукають підтримки в такому ж прихильному ставленні інших. Якщо їх не цікавить товар, то не зацікавить і будь-яке його рекламування;</a:t>
            </a:r>
          </a:p>
          <a:p>
            <a:pPr marL="342900" indent="-342900" algn="just">
              <a:buFont typeface="+mj-lt"/>
              <a:buAutoNum type="arabicPeriod"/>
            </a:pPr>
            <a:r>
              <a:rPr lang="uk-UA" dirty="0"/>
              <a:t>по-різному реагують на рекламу "раціоналісти" і </a:t>
            </a:r>
            <a:r>
              <a:rPr lang="uk-UA" dirty="0" err="1"/>
              <a:t>по¬купці</a:t>
            </a:r>
            <a:r>
              <a:rPr lang="uk-UA" dirty="0"/>
              <a:t>, схильні до швидких змін.</a:t>
            </a:r>
          </a:p>
          <a:p>
            <a:endParaRPr lang="uk-UA" dirty="0"/>
          </a:p>
        </p:txBody>
      </p:sp>
    </p:spTree>
    <p:extLst>
      <p:ext uri="{BB962C8B-B14F-4D97-AF65-F5344CB8AC3E}">
        <p14:creationId xmlns:p14="http://schemas.microsoft.com/office/powerpoint/2010/main" val="242297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BD2F77-8084-475A-9FF7-E8A69062449A}"/>
              </a:ext>
            </a:extLst>
          </p:cNvPr>
          <p:cNvSpPr>
            <a:spLocks noGrp="1"/>
          </p:cNvSpPr>
          <p:nvPr>
            <p:ph type="title"/>
          </p:nvPr>
        </p:nvSpPr>
        <p:spPr/>
        <p:txBody>
          <a:bodyPr/>
          <a:lstStyle/>
          <a:p>
            <a:pPr algn="ctr"/>
            <a:r>
              <a:rPr lang="uk-UA" dirty="0"/>
              <a:t>Моделі навчання </a:t>
            </a:r>
          </a:p>
        </p:txBody>
      </p:sp>
      <p:sp>
        <p:nvSpPr>
          <p:cNvPr id="3" name="Місце для вмісту 2">
            <a:extLst>
              <a:ext uri="{FF2B5EF4-FFF2-40B4-BE49-F238E27FC236}">
                <a16:creationId xmlns:a16="http://schemas.microsoft.com/office/drawing/2014/main" id="{11D7BADF-8874-4870-A6BC-E2BA7806B70F}"/>
              </a:ext>
            </a:extLst>
          </p:cNvPr>
          <p:cNvSpPr>
            <a:spLocks noGrp="1"/>
          </p:cNvSpPr>
          <p:nvPr>
            <p:ph idx="1"/>
          </p:nvPr>
        </p:nvSpPr>
        <p:spPr/>
        <p:txBody>
          <a:bodyPr>
            <a:normAutofit fontScale="92500" lnSpcReduction="20000"/>
          </a:bodyPr>
          <a:lstStyle/>
          <a:p>
            <a:pPr algn="just"/>
            <a:r>
              <a:rPr lang="uk-UA" dirty="0"/>
              <a:t>Перші керуються у своїй поведінці більше раціональними, ніж ірраціональними мотивами і завжди можуть обґрунтувати відмову від покупки і навпаки. Вони здатні миттєво реагувати на рекламу, якщо вона аргументовано звертається до їхнього розуму. </a:t>
            </a:r>
          </a:p>
          <a:p>
            <a:pPr algn="just"/>
            <a:r>
              <a:rPr lang="uk-UA" dirty="0"/>
              <a:t>Друга група покупців поводиться згідно з теорією психології поведінки (</a:t>
            </a:r>
            <a:r>
              <a:rPr lang="uk-UA" dirty="0" err="1"/>
              <a:t>біхевіористична</a:t>
            </a:r>
            <a:r>
              <a:rPr lang="uk-UA" dirty="0"/>
              <a:t> теорія </a:t>
            </a:r>
            <a:r>
              <a:rPr lang="uk-UA" dirty="0" err="1"/>
              <a:t>Дж</a:t>
            </a:r>
            <a:r>
              <a:rPr lang="uk-UA" dirty="0"/>
              <a:t>. </a:t>
            </a:r>
            <a:r>
              <a:rPr lang="uk-UA" dirty="0" err="1"/>
              <a:t>Уотсона</a:t>
            </a:r>
            <a:r>
              <a:rPr lang="uk-UA" dirty="0"/>
              <a:t>). Ця теорія пов'язує стимул і відповідь. Тут необхідна мінімальна раціональна й максимальна емоційна аргументація. У проведенні рекламних кампаній за кордоном більше уваги приділяють останній групі споживачів (покупців). </a:t>
            </a:r>
          </a:p>
          <a:p>
            <a:pPr marL="0" indent="0" algn="just">
              <a:buNone/>
            </a:pPr>
            <a:r>
              <a:rPr lang="uk-UA" dirty="0"/>
              <a:t>Дослідники-психологи використовують у цих випадках так звані моделі ієрархії навчання: </a:t>
            </a:r>
          </a:p>
          <a:p>
            <a:pPr algn="just"/>
            <a:r>
              <a:rPr lang="uk-UA" dirty="0"/>
              <a:t>стадію інформації (когнітивну), </a:t>
            </a:r>
          </a:p>
          <a:p>
            <a:pPr algn="just"/>
            <a:r>
              <a:rPr lang="uk-UA" dirty="0"/>
              <a:t>стадію ставлення (афективну) </a:t>
            </a:r>
          </a:p>
          <a:p>
            <a:pPr algn="just"/>
            <a:r>
              <a:rPr lang="uk-UA" dirty="0"/>
              <a:t>стадію поведінки. </a:t>
            </a:r>
          </a:p>
          <a:p>
            <a:pPr marL="0" indent="0" algn="just">
              <a:buNone/>
            </a:pPr>
            <a:r>
              <a:rPr lang="uk-UA" dirty="0"/>
              <a:t>Вважають, що потенційні покупці перед здійсненням покупки повинні послідовно пройти всі ці стадії. Сучасні дослідники використовують понад 20 моделей навчання.</a:t>
            </a:r>
          </a:p>
        </p:txBody>
      </p:sp>
    </p:spTree>
    <p:extLst>
      <p:ext uri="{BB962C8B-B14F-4D97-AF65-F5344CB8AC3E}">
        <p14:creationId xmlns:p14="http://schemas.microsoft.com/office/powerpoint/2010/main" val="42040846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а">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TM03457452[[fn=Небеса]]</Template>
  <TotalTime>702</TotalTime>
  <Words>4642</Words>
  <Application>Microsoft Office PowerPoint</Application>
  <PresentationFormat>Широкий екран</PresentationFormat>
  <Paragraphs>178</Paragraphs>
  <Slides>39</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39</vt:i4>
      </vt:variant>
    </vt:vector>
  </HeadingPairs>
  <TitlesOfParts>
    <vt:vector size="44" baseType="lpstr">
      <vt:lpstr>Arial</vt:lpstr>
      <vt:lpstr>Calibri</vt:lpstr>
      <vt:lpstr>Calibri Light</vt:lpstr>
      <vt:lpstr>Times New Roman</vt:lpstr>
      <vt:lpstr>Небеса</vt:lpstr>
      <vt:lpstr>ПСИХОЛОГІЧНІ ОСНОВИ РЕКЛАМИ</vt:lpstr>
      <vt:lpstr>Презентація PowerPoint</vt:lpstr>
      <vt:lpstr>Фази рекламної комунікації</vt:lpstr>
      <vt:lpstr>Презентація PowerPoint</vt:lpstr>
      <vt:lpstr>Презентація PowerPoint</vt:lpstr>
      <vt:lpstr>Презентація PowerPoint</vt:lpstr>
      <vt:lpstr>Презентація PowerPoint</vt:lpstr>
      <vt:lpstr>Моделі навчання </vt:lpstr>
      <vt:lpstr>Моделі навчання </vt:lpstr>
      <vt:lpstr>Моделі навчання </vt:lpstr>
      <vt:lpstr>Теорія пізнання </vt:lpstr>
      <vt:lpstr>Теорія пізнання </vt:lpstr>
      <vt:lpstr>Теорія думок і уявлень людей </vt:lpstr>
      <vt:lpstr>Теорія думок і уявлень людей </vt:lpstr>
      <vt:lpstr>Мотиваційні моделі </vt:lpstr>
      <vt:lpstr>Психоаналітичний підхід</vt:lpstr>
      <vt:lpstr>Ієрархія потреб </vt:lpstr>
      <vt:lpstr>Презентація PowerPoint</vt:lpstr>
      <vt:lpstr>Мотивація поведінки споживача </vt:lpstr>
      <vt:lpstr>модель головного шляху</vt:lpstr>
      <vt:lpstr>модель побічного шляху до переконання</vt:lpstr>
      <vt:lpstr>Презентація PowerPoint</vt:lpstr>
      <vt:lpstr>Модель пізнавальної реакції </vt:lpstr>
      <vt:lpstr>Презентація PowerPoint</vt:lpstr>
      <vt:lpstr>Як вплинути на А і КА?</vt:lpstr>
      <vt:lpstr>Презентація PowerPoint</vt:lpstr>
      <vt:lpstr>модель пізнавальної структури</vt:lpstr>
      <vt:lpstr>модель теорії узгодження</vt:lpstr>
      <vt:lpstr>модель оцінки на базі категорії</vt:lpstr>
      <vt:lpstr>модель впливу за допомогою показу</vt:lpstr>
      <vt:lpstr>Процес сприйняття реклами Основні типи сприйняття</vt:lpstr>
      <vt:lpstr>Презентація PowerPoint</vt:lpstr>
      <vt:lpstr>типові статеві та вікові вподобання</vt:lpstr>
      <vt:lpstr>Тест</vt:lpstr>
      <vt:lpstr>Варіант перший - вправо вгору</vt:lpstr>
      <vt:lpstr>Варіант другий. ліворуч угору, а потім праворуч угору або вбік</vt:lpstr>
      <vt:lpstr>Варіант третій. в бік праворуч</vt:lpstr>
      <vt:lpstr>Варіант четвертий. в бік вліво</vt:lpstr>
      <vt:lpstr>Варіант п'ятий. вліво вниз або вправо вниз.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ПСИХОЛОГІЧНІ ОСНОВИ РЕКЛАМИ</dc:title>
  <dc:creator>Слюсар Вадим Миколайович</dc:creator>
  <cp:lastModifiedBy>Слюсар Вадим Миколайович</cp:lastModifiedBy>
  <cp:revision>17</cp:revision>
  <dcterms:created xsi:type="dcterms:W3CDTF">2024-03-12T20:48:30Z</dcterms:created>
  <dcterms:modified xsi:type="dcterms:W3CDTF">2024-03-13T08:31:06Z</dcterms:modified>
</cp:coreProperties>
</file>