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6" r:id="rId8"/>
    <p:sldId id="264" r:id="rId9"/>
    <p:sldId id="272" r:id="rId10"/>
    <p:sldId id="271" r:id="rId11"/>
    <p:sldId id="265" r:id="rId12"/>
    <p:sldId id="277" r:id="rId13"/>
    <p:sldId id="282" r:id="rId14"/>
    <p:sldId id="280" r:id="rId15"/>
    <p:sldId id="267" r:id="rId16"/>
    <p:sldId id="268" r:id="rId17"/>
    <p:sldId id="276" r:id="rId18"/>
    <p:sldId id="269" r:id="rId19"/>
    <p:sldId id="270" r:id="rId20"/>
    <p:sldId id="281" r:id="rId21"/>
    <p:sldId id="278" r:id="rId22"/>
    <p:sldId id="283" r:id="rId23"/>
    <p:sldId id="284" r:id="rId24"/>
    <p:sldId id="279" r:id="rId25"/>
    <p:sldId id="285" r:id="rId26"/>
    <p:sldId id="273" r:id="rId27"/>
    <p:sldId id="274" r:id="rId28"/>
    <p:sldId id="275" r:id="rId2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2668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127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64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5116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4681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866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015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8293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176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07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809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EDD84-8C5E-47D1-9556-215D4A859BC5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EA9B-13F7-4A9D-B823-12FEC48C42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318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chain.com.ua/regyliarni-virazi-python-vid-prostogo-do-skladnogo-podrobici-prikladi-ilustracii-vpravi/" TargetMode="External"/><Relationship Id="rId2" Type="http://schemas.openxmlformats.org/officeDocument/2006/relationships/hyperlink" Target="https://docs.python.org/3/library/r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python.org/uk/3/howto/regex.html" TargetMode="External"/><Relationship Id="rId4" Type="http://schemas.openxmlformats.org/officeDocument/2006/relationships/hyperlink" Target="https://www.regular-expressions.info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рядків засобами мови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21" y="4190907"/>
            <a:ext cx="3792041" cy="21337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310" y="4353092"/>
            <a:ext cx="5322269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5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02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7363"/>
            <a:ext cx="10515600" cy="4969600"/>
          </a:xfrm>
        </p:spPr>
        <p:txBody>
          <a:bodyPr>
            <a:normAutofit/>
          </a:bodyPr>
          <a:lstStyle/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до 9;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нецифровий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символ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непробільний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цифро-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 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(Приклад)\.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крапці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554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2440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регулярних виразів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94801" y="1136343"/>
          <a:ext cx="11292398" cy="5468644"/>
        </p:xfrm>
        <a:graphic>
          <a:graphicData uri="http://schemas.openxmlformats.org/drawingml/2006/table">
            <a:tbl>
              <a:tblPr/>
              <a:tblGrid>
                <a:gridCol w="5646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6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3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</a:t>
                      </a:r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точності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текст «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028">
                <a:tc>
                  <a:txBody>
                    <a:bodyPr/>
                    <a:lstStyle/>
                    <a:p>
                      <a:pPr algn="ctr" defTabSz="777875" font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d{5}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Послідовності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5 цифр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означає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будь-яку цифру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{5}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0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</a:t>
                      </a:r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</a:t>
                      </a:r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/d{4}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ДД/ММ/РРРР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шматки, на них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схожі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наприклад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98/76/5432)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8029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</a:t>
                      </a:r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{3}b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 в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точності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трьох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означає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кордон слова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(з одного боку буква, а з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іншого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 — будь-яка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{3}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три рази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4529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[-+]?d+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число,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наприклад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7, +17, -42, 0013 (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провідні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нулі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[-+]?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або-або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пусто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d+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послідовність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1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цифр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470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445" y="541538"/>
            <a:ext cx="10515600" cy="55999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дужки - [  ]. 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[0-9]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[0-9]+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числа,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[0–9]%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от 0 до 9 перед знаком %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букви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[123abc]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шести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[\d\-]+ 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цифр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того,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-.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символ, нам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слеш - \.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цифр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\d. )</a:t>
            </a:r>
          </a:p>
          <a:p>
            <a:pPr marL="0" indent="0">
              <a:buNone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a{3}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знайде всі послідовності по 3 букви 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підряд, </a:t>
            </a:r>
          </a:p>
          <a:p>
            <a:pPr marL="0" indent="0">
              <a:buNone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a{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знайде всі послідовності літер 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довжиною від 2 до 3.</a:t>
            </a:r>
          </a:p>
          <a:p>
            <a:pPr marL="0" indent="0">
              <a:buNone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'\w+‘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будь яка буква чи цифра;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'\W+‘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все крім букв і цифр.</a:t>
            </a:r>
          </a:p>
          <a:p>
            <a:pPr marL="0" indent="0">
              <a:buNone/>
            </a:pP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[A-Z]\d[A-Z]\d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буква, цифра,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буква,цифра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594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259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Екранування «\»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78384"/>
            <a:ext cx="10862569" cy="4898579"/>
          </a:xfrm>
        </p:spPr>
        <p:txBody>
          <a:bodyPr/>
          <a:lstStyle/>
          <a:p>
            <a:pPr marL="0" indent="4572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замовчуванням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.^$*+? {}[]\|()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є спецсимволами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спецсимволи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екранувати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символ, а 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знак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крапки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\\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\\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використовуємо запис 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'\\\\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Raw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  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r"\\data"</a:t>
            </a:r>
          </a:p>
          <a:p>
            <a:pPr marL="0" indent="457200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00000"/>
              </a:lnSpc>
              <a:spcBef>
                <a:spcPts val="0"/>
              </a:spcBef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411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03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1852"/>
            <a:ext cx="10515600" cy="5005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У модулі </a:t>
            </a:r>
            <a:r>
              <a:rPr lang="de-DE" dirty="0" err="1"/>
              <a:t>re</a:t>
            </a:r>
            <a:r>
              <a:rPr lang="de-DE" dirty="0"/>
              <a:t> </a:t>
            </a:r>
            <a:r>
              <a:rPr lang="uk-UA" dirty="0"/>
              <a:t>визначено кілька функцій і констант для роботи з </a:t>
            </a:r>
            <a:r>
              <a:rPr lang="de-DE" dirty="0" err="1"/>
              <a:t>RegEx</a:t>
            </a:r>
            <a:r>
              <a:rPr lang="de-DE" dirty="0"/>
              <a:t>. </a:t>
            </a:r>
            <a:r>
              <a:rPr lang="uk-UA" dirty="0"/>
              <a:t>Ось найпоширеніші функції:</a:t>
            </a:r>
            <a:endParaRPr lang="en-US" dirty="0"/>
          </a:p>
          <a:p>
            <a:pPr marL="0" indent="0"/>
            <a:r>
              <a:rPr lang="uk-UA" dirty="0"/>
              <a:t>        </a:t>
            </a:r>
            <a:r>
              <a:rPr lang="de-DE" dirty="0"/>
              <a:t>  </a:t>
            </a:r>
            <a:r>
              <a:rPr lang="de-DE" dirty="0" err="1"/>
              <a:t>re.match</a:t>
            </a:r>
            <a:r>
              <a:rPr lang="de-DE" dirty="0"/>
              <a:t>()</a:t>
            </a:r>
            <a:endParaRPr lang="uk-UA" dirty="0"/>
          </a:p>
          <a:p>
            <a:pPr marL="0" indent="896938"/>
            <a:r>
              <a:rPr lang="de-DE" dirty="0" err="1"/>
              <a:t>re.search</a:t>
            </a:r>
            <a:r>
              <a:rPr lang="de-DE" dirty="0"/>
              <a:t>()</a:t>
            </a:r>
          </a:p>
          <a:p>
            <a:r>
              <a:rPr lang="de-DE" dirty="0"/>
              <a:t>        </a:t>
            </a:r>
            <a:r>
              <a:rPr lang="de-DE" dirty="0" err="1"/>
              <a:t>re.findall</a:t>
            </a:r>
            <a:r>
              <a:rPr lang="de-DE" dirty="0"/>
              <a:t>()</a:t>
            </a:r>
          </a:p>
          <a:p>
            <a:r>
              <a:rPr lang="de-DE" dirty="0"/>
              <a:t>        </a:t>
            </a:r>
            <a:r>
              <a:rPr lang="de-DE" dirty="0" err="1"/>
              <a:t>re.split</a:t>
            </a:r>
            <a:r>
              <a:rPr lang="de-DE" dirty="0"/>
              <a:t>()</a:t>
            </a:r>
          </a:p>
          <a:p>
            <a:r>
              <a:rPr lang="de-DE" dirty="0"/>
              <a:t>        </a:t>
            </a:r>
            <a:r>
              <a:rPr lang="de-DE" dirty="0" err="1"/>
              <a:t>re.sub</a:t>
            </a:r>
            <a:r>
              <a:rPr lang="de-DE" dirty="0"/>
              <a:t>()</a:t>
            </a:r>
          </a:p>
          <a:p>
            <a:r>
              <a:rPr lang="de-DE" dirty="0"/>
              <a:t>        </a:t>
            </a:r>
            <a:r>
              <a:rPr lang="de-DE" dirty="0" err="1"/>
              <a:t>re.compile</a:t>
            </a:r>
            <a:r>
              <a:rPr lang="de-DE" dirty="0"/>
              <a:t>()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696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6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  функцій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056443"/>
            <a:ext cx="10906957" cy="51205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re.match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фрагмента на початку рядка.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re.match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r'шаблон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рядок):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Цей код поверне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фрагменти розташовані не на початку рядка.</a:t>
            </a:r>
          </a:p>
          <a:p>
            <a:pPr marL="0" indent="0" algn="just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re.search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 перше входження фрагмента у будь-якому місці та повертає шуканий фрагмент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у рядку є інші фрагменти, які відповідають запиту,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re.search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 проігнорує. 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e.search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додаткові методи:</a:t>
            </a:r>
          </a:p>
          <a:p>
            <a:pPr marL="1882775" indent="-1341438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span()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кортеж, що містить початкову та кінцеву позиції шуканого фрагмента.</a:t>
            </a:r>
          </a:p>
          <a:p>
            <a:pPr marL="0" indent="541338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 рядок, переданий у функцію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re.search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541338" algn="just">
              <a:buNone/>
            </a:pP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фрагмент рядка, у якому виявлено збіг.</a:t>
            </a:r>
          </a:p>
        </p:txBody>
      </p:sp>
    </p:spTree>
    <p:extLst>
      <p:ext uri="{BB962C8B-B14F-4D97-AF65-F5344CB8AC3E}">
        <p14:creationId xmlns:p14="http://schemas.microsoft.com/office/powerpoint/2010/main" val="2929122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370" y="645726"/>
            <a:ext cx="7482166" cy="20974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390" y="1694462"/>
            <a:ext cx="5943600" cy="571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49" y="3114728"/>
            <a:ext cx="7118181" cy="2584735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463349" y="645726"/>
            <a:ext cx="11468239" cy="5410458"/>
            <a:chOff x="463349" y="660534"/>
            <a:chExt cx="11468239" cy="5410458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349" y="3129536"/>
              <a:ext cx="7118181" cy="258473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5"/>
            <a:srcRect r="10374"/>
            <a:stretch/>
          </p:blipFill>
          <p:spPr>
            <a:xfrm>
              <a:off x="6330565" y="4108842"/>
              <a:ext cx="5601023" cy="1962150"/>
            </a:xfrm>
            <a:prstGeom prst="rect">
              <a:avLst/>
            </a:prstGeom>
          </p:spPr>
        </p:pic>
        <p:pic>
          <p:nvPicPr>
            <p:cNvPr id="9" name="Объект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370" y="660534"/>
              <a:ext cx="7482166" cy="2097473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5390" y="1709270"/>
              <a:ext cx="5943600" cy="571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9593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8575" y="115408"/>
            <a:ext cx="7892248" cy="5628443"/>
          </a:xfrm>
          <a:prstGeom prst="rect">
            <a:avLst/>
          </a:prstGeom>
        </p:spPr>
      </p:pic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33967" y="2605597"/>
            <a:ext cx="5430914" cy="425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46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27969"/>
            <a:ext cx="10658383" cy="54489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 усі входження фрагмента, у будь-якому місці. Функція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 регістр символів. Щоб у результат увійшли фрагменти із символами в іншому регістрі, застосовують прапор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re.IGNORECASE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de-DE" dirty="0" err="1"/>
              <a:t>match</a:t>
            </a:r>
            <a:r>
              <a:rPr lang="de-DE" dirty="0"/>
              <a:t> = </a:t>
            </a:r>
            <a:r>
              <a:rPr lang="de-DE" dirty="0" err="1"/>
              <a:t>re.findall</a:t>
            </a:r>
            <a:r>
              <a:rPr lang="de-DE" dirty="0"/>
              <a:t>(r'</a:t>
            </a:r>
            <a:r>
              <a:rPr lang="uk-UA" dirty="0"/>
              <a:t>не', </a:t>
            </a:r>
            <a:r>
              <a:rPr lang="de-DE" dirty="0"/>
              <a:t>s, </a:t>
            </a:r>
            <a:r>
              <a:rPr lang="de-DE" dirty="0" err="1"/>
              <a:t>re.I</a:t>
            </a:r>
            <a:r>
              <a:rPr lang="de-DE" dirty="0"/>
              <a:t>)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re.split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шаблоном.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числом (прапором)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re.sub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замінює фрагмент відповідно до шаблону.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re.compile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об'єкт із регулярного вираження. Застосовується, якщо один і той же пошуковий шаблон використовується в коді кілька разів.</a:t>
            </a:r>
          </a:p>
        </p:txBody>
      </p:sp>
    </p:spTree>
    <p:extLst>
      <p:ext uri="{BB962C8B-B14F-4D97-AF65-F5344CB8AC3E}">
        <p14:creationId xmlns:p14="http://schemas.microsoft.com/office/powerpoint/2010/main" val="2759311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968" y="696766"/>
            <a:ext cx="6600825" cy="1104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109" y="1615928"/>
            <a:ext cx="7696200" cy="371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43" y="2152881"/>
            <a:ext cx="6610350" cy="847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0209" y="2743431"/>
            <a:ext cx="7658100" cy="257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43" y="3351821"/>
            <a:ext cx="6486525" cy="1076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7509" y="4175417"/>
            <a:ext cx="6400800" cy="3714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593" y="4674269"/>
            <a:ext cx="6496050" cy="1857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9634" y="5721703"/>
            <a:ext cx="149542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8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Обробка текстових даних включає: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Методи та функції обробки рядків.</a:t>
            </a:r>
          </a:p>
          <a:p>
            <a:r>
              <a:rPr lang="uk-UA" dirty="0"/>
              <a:t>Робота з файлами.</a:t>
            </a:r>
          </a:p>
          <a:p>
            <a:r>
              <a:rPr lang="uk-UA" dirty="0"/>
              <a:t>Регулярні вирази.</a:t>
            </a:r>
          </a:p>
        </p:txBody>
      </p:sp>
    </p:spTree>
    <p:extLst>
      <p:ext uri="{BB962C8B-B14F-4D97-AF65-F5344CB8AC3E}">
        <p14:creationId xmlns:p14="http://schemas.microsoft.com/office/powerpoint/2010/main" val="2395102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тексту виділити імена та числа до з знаків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5421"/>
            <a:ext cx="10515600" cy="5191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"Sylvie is 20 years old, her father, Christoph, is 55.\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grandfather Johannes was born at the end of WW-1 in 1918.\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was 100 years old when he died in 2020”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\b[A-z][a-z]{3,}\b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виділення років </a:t>
            </a:r>
            <a:r>
              <a:rPr lang="de-DE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\b\d{2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,3</a:t>
            </a:r>
            <a:r>
              <a:rPr lang="de-DE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}\b</a:t>
            </a:r>
            <a:endParaRPr lang="uk-UA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99" y="3326815"/>
            <a:ext cx="6943725" cy="1962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532" y="5579015"/>
            <a:ext cx="540067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12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92963" y="230820"/>
            <a:ext cx="11611991" cy="6338656"/>
          </a:xfrm>
        </p:spPr>
        <p:txBody>
          <a:bodyPr/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temperature can be in range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10-15C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week though it was lesser last week(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4-9C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It was -5 some time ago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i="1" dirty="0"/>
            </a:br>
            <a:endParaRPr lang="en-US" i="1" dirty="0"/>
          </a:p>
          <a:p>
            <a:endParaRPr lang="en-US" i="1" dirty="0"/>
          </a:p>
          <a:p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temperature can be in range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10- 15C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week though it was lesser last week(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4 - 9C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It was even -5 some time ago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444" y="944746"/>
            <a:ext cx="9429750" cy="1371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59" y="3487155"/>
            <a:ext cx="9410700" cy="1076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8131" y="1955955"/>
            <a:ext cx="1724025" cy="4095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2509" y="4181324"/>
            <a:ext cx="1771650" cy="33337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61746" y="4827814"/>
            <a:ext cx="89723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[\d]+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|*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будь-яка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не бути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\-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|*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будь-яка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не бути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[\d]+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 числом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608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667" y="58275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В тексті знайти історичні дати: </a:t>
            </a:r>
            <a:r>
              <a:rPr lang="de-DE" u="sng" dirty="0"/>
              <a:t>(? :\d{3,4})|(? : [IVX]+ </a:t>
            </a:r>
            <a:r>
              <a:rPr lang="uk-UA" u="sng" dirty="0"/>
              <a:t>століття)</a:t>
            </a:r>
            <a:r>
              <a:rPr lang="uk-UA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69" y="1662648"/>
            <a:ext cx="10144125" cy="3171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56" y="4846967"/>
            <a:ext cx="4533900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04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625" y="64489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IP-адресу з рядка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= 'Ethernet0/1    192.168.200.1   YES NVRAM up‘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рядку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інацію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символів </a:t>
            </a:r>
            <a:r>
              <a:rPr lang="de-DE" sz="2000" dirty="0" err="1"/>
              <a:t>ba</a:t>
            </a:r>
            <a:r>
              <a:rPr lang="de-DE" sz="2000" dirty="0"/>
              <a:t>*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942" y="1536113"/>
            <a:ext cx="5752915" cy="10199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356" y="1712695"/>
            <a:ext cx="1524000" cy="333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7" y="3128962"/>
            <a:ext cx="5191125" cy="600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5646" y="3253203"/>
            <a:ext cx="685615" cy="2900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6335" y="4065534"/>
            <a:ext cx="5314950" cy="742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5146" y="4303659"/>
            <a:ext cx="381000" cy="2667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331" y="5112180"/>
            <a:ext cx="5229225" cy="714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6742" y="5297917"/>
            <a:ext cx="145732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05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965" y="196450"/>
            <a:ext cx="10515600" cy="433865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Прапірці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474" y="701336"/>
            <a:ext cx="11496582" cy="5885895"/>
          </a:xfrm>
        </p:spPr>
        <p:txBody>
          <a:bodyPr>
            <a:noAutofit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Прапірці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використовуються для модифікації поведінки механізму пошуку. Передаються третім параметром пошукової функції чи другим параметром при компіляції регулярного виразу.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Існують наступні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прапірці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re.DOTALL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re.D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. також враховує символ нового рядка \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цей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прапірець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встановлений, то символ нового рядка не буде сприйнятий як "будь-який символ"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re.IGNORECASE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re.I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шукає рядки без урахування регістру символів, тобто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 сприйняті як однакові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re.LOCALE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re.L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коригує пошук під встановлену в системі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Від цього залежать значення скорочених записів послідовностей, як \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w, \W, \b, \B,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містять літери абетки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re.MULTILINE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re.M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 на те, що даний рядок "багаторядковий", тобто містить символи нового рядка. Це означає, що символи ^ та $ будуть враховувати тільки кінець і початок рядка, і не будуть спрацьовувати на кожен новий рядок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re.VERBOSE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re.V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 ігнорування пробілів і символи нового рядка (окрім  при вказанні набору символів чи якщо пробіл вказаний зі зворотнім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слешем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створенні регулярних виразів. Це дозволяє робити регулярні вирази багаторядковими і додавати коментарі після символу #.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re.UNICODE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re.U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 скорочені записи символьних послідовностей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юнікодовими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8178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63480"/>
            <a:ext cx="10915835" cy="54134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import</a:t>
            </a:r>
            <a:r>
              <a:rPr lang="de-DE" dirty="0"/>
              <a:t> </a:t>
            </a:r>
            <a:r>
              <a:rPr lang="de-DE" dirty="0" err="1"/>
              <a:t>re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 err="1"/>
              <a:t>print</a:t>
            </a:r>
            <a:r>
              <a:rPr lang="de-DE" dirty="0"/>
              <a:t>(</a:t>
            </a:r>
            <a:r>
              <a:rPr lang="de-DE" dirty="0" err="1"/>
              <a:t>re.findall</a:t>
            </a:r>
            <a:r>
              <a:rPr lang="de-DE" dirty="0"/>
              <a:t>(r'\d+', '12 + </a:t>
            </a:r>
            <a:r>
              <a:rPr lang="en-US" dirty="0"/>
              <a:t>AV</a:t>
            </a:r>
            <a:r>
              <a:rPr lang="de-DE" dirty="0"/>
              <a:t>')) </a:t>
            </a:r>
          </a:p>
          <a:p>
            <a:pPr marL="0" indent="0">
              <a:buNone/>
            </a:pPr>
            <a:r>
              <a:rPr lang="de-DE" dirty="0"/>
              <a:t># -&gt; ['12', ‚AV'] </a:t>
            </a:r>
          </a:p>
          <a:p>
            <a:pPr marL="0" indent="0">
              <a:buNone/>
            </a:pPr>
            <a:r>
              <a:rPr lang="de-DE" dirty="0" err="1"/>
              <a:t>print</a:t>
            </a:r>
            <a:r>
              <a:rPr lang="de-DE" dirty="0"/>
              <a:t>(</a:t>
            </a:r>
            <a:r>
              <a:rPr lang="de-DE" dirty="0" err="1"/>
              <a:t>re.findall</a:t>
            </a:r>
            <a:r>
              <a:rPr lang="de-DE" dirty="0"/>
              <a:t>(r'\w+', '</a:t>
            </a:r>
            <a:r>
              <a:rPr lang="de-DE" dirty="0" err="1"/>
              <a:t>Hello</a:t>
            </a:r>
            <a:r>
              <a:rPr lang="de-DE" dirty="0"/>
              <a:t>, </a:t>
            </a:r>
            <a:r>
              <a:rPr lang="uk-UA" dirty="0"/>
              <a:t>мир!')) </a:t>
            </a:r>
          </a:p>
          <a:p>
            <a:pPr marL="0" indent="0">
              <a:buNone/>
            </a:pPr>
            <a:r>
              <a:rPr lang="uk-UA" dirty="0"/>
              <a:t># -&gt; ['</a:t>
            </a:r>
            <a:r>
              <a:rPr lang="de-DE" dirty="0" err="1"/>
              <a:t>Hello</a:t>
            </a:r>
            <a:r>
              <a:rPr lang="de-DE" dirty="0"/>
              <a:t>', '</a:t>
            </a:r>
            <a:r>
              <a:rPr lang="uk-UA" dirty="0"/>
              <a:t>мир'] </a:t>
            </a:r>
          </a:p>
          <a:p>
            <a:pPr marL="0" indent="0">
              <a:buNone/>
            </a:pPr>
            <a:r>
              <a:rPr lang="de-DE" dirty="0" err="1"/>
              <a:t>print</a:t>
            </a:r>
            <a:r>
              <a:rPr lang="de-DE" dirty="0"/>
              <a:t>(</a:t>
            </a:r>
            <a:r>
              <a:rPr lang="de-DE" dirty="0" err="1"/>
              <a:t>re.findall</a:t>
            </a:r>
            <a:r>
              <a:rPr lang="de-DE" dirty="0"/>
              <a:t>(r'\d+', '12 + ٦٧', </a:t>
            </a:r>
            <a:r>
              <a:rPr lang="de-DE" dirty="0" err="1"/>
              <a:t>flags</a:t>
            </a:r>
            <a:r>
              <a:rPr lang="de-DE" dirty="0"/>
              <a:t>=</a:t>
            </a:r>
            <a:r>
              <a:rPr lang="de-DE" dirty="0" err="1"/>
              <a:t>re.ASCII</a:t>
            </a:r>
            <a:r>
              <a:rPr lang="de-DE" dirty="0"/>
              <a:t>)) </a:t>
            </a:r>
          </a:p>
          <a:p>
            <a:pPr marL="0" indent="0">
              <a:buNone/>
            </a:pPr>
            <a:r>
              <a:rPr lang="de-DE" dirty="0"/>
              <a:t># -&gt; ['12'] </a:t>
            </a:r>
          </a:p>
          <a:p>
            <a:pPr marL="0" indent="0">
              <a:buNone/>
            </a:pPr>
            <a:r>
              <a:rPr lang="de-DE" dirty="0" err="1"/>
              <a:t>print</a:t>
            </a:r>
            <a:r>
              <a:rPr lang="de-DE" dirty="0"/>
              <a:t>(</a:t>
            </a:r>
            <a:r>
              <a:rPr lang="de-DE" dirty="0" err="1"/>
              <a:t>re.findall</a:t>
            </a:r>
            <a:r>
              <a:rPr lang="de-DE" dirty="0"/>
              <a:t>(r'\w+', '</a:t>
            </a:r>
            <a:r>
              <a:rPr lang="de-DE" dirty="0" err="1"/>
              <a:t>Hello</a:t>
            </a:r>
            <a:r>
              <a:rPr lang="de-DE" dirty="0"/>
              <a:t>, </a:t>
            </a:r>
            <a:r>
              <a:rPr lang="uk-UA" dirty="0"/>
              <a:t>мир!', </a:t>
            </a:r>
            <a:r>
              <a:rPr lang="de-DE" dirty="0" err="1"/>
              <a:t>flags</a:t>
            </a:r>
            <a:r>
              <a:rPr lang="de-DE" dirty="0"/>
              <a:t>=</a:t>
            </a:r>
            <a:r>
              <a:rPr lang="de-DE" dirty="0" err="1"/>
              <a:t>re.ASCII</a:t>
            </a:r>
            <a:r>
              <a:rPr lang="de-DE" dirty="0"/>
              <a:t>)) </a:t>
            </a:r>
          </a:p>
          <a:p>
            <a:pPr marL="0" indent="0">
              <a:buNone/>
            </a:pPr>
            <a:r>
              <a:rPr lang="de-DE" dirty="0"/>
              <a:t># -&gt; ['</a:t>
            </a:r>
            <a:r>
              <a:rPr lang="de-DE" dirty="0" err="1"/>
              <a:t>Hello</a:t>
            </a:r>
            <a:r>
              <a:rPr lang="de-DE" dirty="0"/>
              <a:t>'] </a:t>
            </a:r>
          </a:p>
          <a:p>
            <a:pPr marL="0" indent="0">
              <a:buNone/>
            </a:pPr>
            <a:r>
              <a:rPr lang="de-DE" dirty="0" err="1"/>
              <a:t>print</a:t>
            </a:r>
            <a:r>
              <a:rPr lang="de-DE" dirty="0"/>
              <a:t>(</a:t>
            </a:r>
            <a:r>
              <a:rPr lang="de-DE" dirty="0" err="1"/>
              <a:t>re.findall</a:t>
            </a:r>
            <a:r>
              <a:rPr lang="de-DE" dirty="0"/>
              <a:t>(r'[</a:t>
            </a:r>
            <a:r>
              <a:rPr lang="uk-UA" dirty="0" err="1"/>
              <a:t>аеіоуєюя</a:t>
            </a:r>
            <a:r>
              <a:rPr lang="uk-UA" dirty="0"/>
              <a:t>]+', 'ОООО </a:t>
            </a:r>
            <a:r>
              <a:rPr lang="uk-UA" dirty="0" err="1"/>
              <a:t>ааааа</a:t>
            </a:r>
            <a:r>
              <a:rPr lang="uk-UA" dirty="0"/>
              <a:t> </a:t>
            </a:r>
            <a:r>
              <a:rPr lang="uk-UA" dirty="0" err="1"/>
              <a:t>ррррр</a:t>
            </a:r>
            <a:r>
              <a:rPr lang="uk-UA" dirty="0"/>
              <a:t> УУУУУ </a:t>
            </a:r>
            <a:r>
              <a:rPr lang="uk-UA" dirty="0" err="1"/>
              <a:t>яяяя</a:t>
            </a:r>
            <a:r>
              <a:rPr lang="uk-UA" dirty="0"/>
              <a:t>')) </a:t>
            </a:r>
          </a:p>
          <a:p>
            <a:pPr marL="0" indent="0">
              <a:buNone/>
            </a:pPr>
            <a:r>
              <a:rPr lang="uk-UA" dirty="0"/>
              <a:t># -&gt; ['</a:t>
            </a:r>
            <a:r>
              <a:rPr lang="uk-UA" dirty="0" err="1"/>
              <a:t>ааааа</a:t>
            </a:r>
            <a:r>
              <a:rPr lang="uk-UA" dirty="0"/>
              <a:t>', '</a:t>
            </a:r>
            <a:r>
              <a:rPr lang="uk-UA" dirty="0" err="1"/>
              <a:t>яяяя</a:t>
            </a:r>
            <a:r>
              <a:rPr lang="uk-UA" dirty="0"/>
              <a:t>'] </a:t>
            </a:r>
          </a:p>
          <a:p>
            <a:pPr marL="0" indent="0">
              <a:buNone/>
            </a:pPr>
            <a:r>
              <a:rPr lang="de-DE" dirty="0" err="1"/>
              <a:t>print</a:t>
            </a:r>
            <a:r>
              <a:rPr lang="de-DE" dirty="0"/>
              <a:t>(</a:t>
            </a:r>
            <a:r>
              <a:rPr lang="de-DE" dirty="0" err="1"/>
              <a:t>re.findall</a:t>
            </a:r>
            <a:r>
              <a:rPr lang="de-DE" dirty="0"/>
              <a:t>(r'[</a:t>
            </a:r>
            <a:r>
              <a:rPr lang="uk-UA" dirty="0" err="1"/>
              <a:t>аеіоуєюя</a:t>
            </a:r>
            <a:r>
              <a:rPr lang="uk-UA" dirty="0"/>
              <a:t>]+', 'ОООО </a:t>
            </a:r>
            <a:r>
              <a:rPr lang="uk-UA" dirty="0" err="1"/>
              <a:t>ааааа</a:t>
            </a:r>
            <a:r>
              <a:rPr lang="uk-UA" dirty="0"/>
              <a:t> </a:t>
            </a:r>
            <a:r>
              <a:rPr lang="uk-UA" dirty="0" err="1"/>
              <a:t>ррррр</a:t>
            </a:r>
            <a:r>
              <a:rPr lang="uk-UA" dirty="0"/>
              <a:t> УУУУУ </a:t>
            </a:r>
            <a:r>
              <a:rPr lang="uk-UA" dirty="0" err="1"/>
              <a:t>яяяя</a:t>
            </a:r>
            <a:r>
              <a:rPr lang="uk-UA" dirty="0"/>
              <a:t>', </a:t>
            </a:r>
            <a:r>
              <a:rPr lang="de-DE" dirty="0" err="1"/>
              <a:t>flags</a:t>
            </a:r>
            <a:r>
              <a:rPr lang="de-DE" dirty="0"/>
              <a:t>=</a:t>
            </a:r>
            <a:r>
              <a:rPr lang="de-DE" dirty="0" err="1"/>
              <a:t>re.IGNORECASE</a:t>
            </a:r>
            <a:r>
              <a:rPr lang="de-DE" dirty="0"/>
              <a:t>)) </a:t>
            </a:r>
          </a:p>
          <a:p>
            <a:pPr marL="0" indent="0">
              <a:buNone/>
            </a:pPr>
            <a:r>
              <a:rPr lang="de-DE" dirty="0"/>
              <a:t># -&gt; </a:t>
            </a:r>
            <a:r>
              <a:rPr lang="uk-UA" dirty="0"/>
              <a:t>['ОООО', '</a:t>
            </a:r>
            <a:r>
              <a:rPr lang="uk-UA" dirty="0" err="1"/>
              <a:t>ааааа</a:t>
            </a:r>
            <a:r>
              <a:rPr lang="uk-UA" dirty="0"/>
              <a:t>', 'УУУУУ', '</a:t>
            </a:r>
            <a:r>
              <a:rPr lang="uk-UA" dirty="0" err="1"/>
              <a:t>яяяя</a:t>
            </a:r>
            <a:r>
              <a:rPr lang="uk-UA" dirty="0"/>
              <a:t>']</a:t>
            </a:r>
          </a:p>
        </p:txBody>
      </p:sp>
    </p:spTree>
    <p:extLst>
      <p:ext uri="{BB962C8B-B14F-4D97-AF65-F5344CB8AC3E}">
        <p14:creationId xmlns:p14="http://schemas.microsoft.com/office/powerpoint/2010/main" val="1504863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302" y="582750"/>
            <a:ext cx="11311631" cy="5871315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updates@gmail.com</a:t>
            </a:r>
          </a:p>
          <a:p>
            <a:pPr marL="0" indent="0">
              <a:buNone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[a-zA-Z0–9]+@[a-</a:t>
            </a:r>
            <a:r>
              <a:rPr lang="uk-UA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-Z]+\.(</a:t>
            </a:r>
            <a:r>
              <a:rPr lang="uk-UA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com|net|org|edu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Sylvie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2001"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(r'\b\d{2}\b',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/>
              <a:t>[‘20’]</a:t>
            </a:r>
          </a:p>
          <a:p>
            <a:pPr marL="0" indent="0">
              <a:buNone/>
            </a:pPr>
            <a:r>
              <a:rPr lang="uk-UA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ages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(r'\b[A-z][a-z]{2,}\b', s)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[A-</a:t>
            </a:r>
            <a:r>
              <a:rPr lang="de-DE" dirty="0" err="1">
                <a:solidFill>
                  <a:schemeClr val="accent6">
                    <a:lumMod val="50000"/>
                  </a:schemeClr>
                </a:solidFill>
              </a:rPr>
              <a:t>Za</a:t>
            </a: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-z\d_@$!%*?&amp;]{8,}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5532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Онлайн-конструктори регулярних виразів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Чим складніший регулярний вираз, тим важче його правильно скласти та протестувати.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інтернеті є чимало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візуалізаторів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значно спрощують це завдання. Найзручніший ресурс –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regex101.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надає довідкову та налагоджувальну інформацію, дозволяє візуально тестувати шаблони для пошуку та заміни. Крім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PHP, Java,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Golang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190" y="1550418"/>
            <a:ext cx="5071620" cy="441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7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 посилання по </a:t>
            </a:r>
            <a:r>
              <a:rPr lang="de-DE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https://docs.python.org/3/library/re.html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https://blogchain.com.ua/regyliarni-virazi-python-vid-prostogo-do-skladnogo-podrobici-prikladi-ilustracii-vpravi/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до складного</a:t>
            </a: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https://www.regular-expressions.info/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 складні трюки і тонкощі з прикладами: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http://www.rexegg.com/;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налагодження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https://regex101.com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забудьте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поставити галочку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розділі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FLAVOR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зліва);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візуалізація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https://www.debuggex.com/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забудьте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вибрати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https://docs.python.org/uk/3/howto/regex.html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Могутній текстовий редактор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Sublime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якому дуже зручний пошук за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регуляркам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endParaRPr lang="ru-RU" dirty="0"/>
          </a:p>
          <a:p>
            <a:pPr fontAlgn="base"/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064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8527" y="0"/>
            <a:ext cx="4950041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61" y="1325563"/>
            <a:ext cx="11540971" cy="4851400"/>
          </a:xfrm>
        </p:spPr>
        <p:txBody>
          <a:bodyPr>
            <a:normAutofit lnSpcReduction="10000"/>
          </a:bodyPr>
          <a:lstStyle/>
          <a:p>
            <a:pPr marL="0" indent="457200">
              <a:lnSpc>
                <a:spcPct val="10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r">
              <a:lnSpc>
                <a:spcPct val="100000"/>
              </a:lnSpc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Джеффрі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Фрідл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r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уявляєте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Дж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еффрі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Фрідл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 вираз -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рядок, що задає шаблон пошуку під-рядків в рядку.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 використовуються для аналізу текстів на предмет відповідності текстової інформації деякому шаблону.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8351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605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застосовуються регулярні вирази?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7897" y="1455938"/>
            <a:ext cx="10515600" cy="46855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 мають два основних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напрямки застосування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і пошук в текстових масивах,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даних на відповідність шаблону.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 застосування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 виразів належать: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</a:t>
            </a:r>
            <a:r>
              <a:rPr lang="uk-UA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логів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додатків,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 і вибірка інформації з баз даних, організованих як прості текстові файли,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 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веб-</a:t>
            </a:r>
            <a:r>
              <a:rPr lang="uk-UA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фреймворках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(наприклад, 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Django)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de-DE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додатках для перевірки правильності вхідних даних (наприклад, телефону чи адреси електронної пошти).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315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479394"/>
            <a:ext cx="10924713" cy="5697569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випадки застосування регулярних виразів:</a:t>
            </a:r>
          </a:p>
          <a:p>
            <a:pPr marL="0" indent="0" algn="ctr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2538" indent="-274638"/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вхідних даних, наприклад, тексту,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252538" indent="-2746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веб-інформації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1252538" indent="-274638"/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валідація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введення користувача;</a:t>
            </a:r>
          </a:p>
          <a:p>
            <a:pPr marL="12525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 результатів виведення;</a:t>
            </a:r>
          </a:p>
          <a:p>
            <a:pPr marL="12525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 небажаних символів;</a:t>
            </a:r>
          </a:p>
          <a:p>
            <a:pPr marL="12525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 тексту;</a:t>
            </a:r>
          </a:p>
          <a:p>
            <a:pPr marL="12525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структуризація даних.</a:t>
            </a:r>
          </a:p>
        </p:txBody>
      </p:sp>
    </p:spTree>
    <p:extLst>
      <p:ext uri="{BB962C8B-B14F-4D97-AF65-F5344CB8AC3E}">
        <p14:creationId xmlns:p14="http://schemas.microsoft.com/office/powerpoint/2010/main" val="3391052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609" y="347371"/>
            <a:ext cx="10515600" cy="513764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 використання регулярних виразів</a:t>
            </a:r>
            <a:b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80730"/>
            <a:ext cx="10515600" cy="499623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обережністю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там, де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шкоду.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сповільнення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неочікуваних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задачу.</a:t>
            </a:r>
          </a:p>
          <a:p>
            <a:pPr marL="266700" indent="26670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змінах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корінним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регулярними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виразами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191" y="461638"/>
            <a:ext cx="11194743" cy="6107837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прості та зрозумілі методи для роботи з регулярними виразами. Всі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 знаходяться в модулі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входить до стандартного дистрибутиву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–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 імпортувати його у свій проект: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екранування службових символів у шаблонах пошуку та заміни використовують два способи – зворотний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«сирі» рядки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r''.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метод кращий – він дозволяє уникнути нагромадження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шаблонах.</a:t>
            </a:r>
          </a:p>
          <a:p>
            <a:pPr marL="0" indent="630238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Імпортуємо бібліотеки</a:t>
            </a:r>
          </a:p>
          <a:p>
            <a:pPr marL="0" indent="630238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Sylvie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de-DE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 вираз для вилучення чисел з рядка</a:t>
            </a:r>
          </a:p>
          <a:p>
            <a:pPr marL="0" indent="630238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(r'\d', </a:t>
            </a:r>
            <a:r>
              <a:rPr lang="de-DE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630238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630238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630238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['2', '0']</a:t>
            </a:r>
          </a:p>
        </p:txBody>
      </p:sp>
    </p:spTree>
    <p:extLst>
      <p:ext uri="{BB962C8B-B14F-4D97-AF65-F5344CB8AC3E}">
        <p14:creationId xmlns:p14="http://schemas.microsoft.com/office/powerpoint/2010/main" val="770282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024" y="346229"/>
            <a:ext cx="10515600" cy="6303146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набору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цифр)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метасимволів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^ $ * + ? { } [ ] \ | ( ))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метасимволи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65" y="1586420"/>
            <a:ext cx="10407959" cy="9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1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Модифікатори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437" y="949912"/>
            <a:ext cx="10732363" cy="5504154"/>
          </a:xfrm>
        </p:spPr>
        <p:txBody>
          <a:bodyPr>
            <a:normAutofit fontScale="62500" lnSpcReduction="20000"/>
          </a:bodyPr>
          <a:lstStyle/>
          <a:p>
            <a:pPr marL="0" indent="-457200">
              <a:lnSpc>
                <a:spcPct val="120000"/>
              </a:lnSpc>
              <a:buNone/>
            </a:pPr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групування числових значень. Наприклад, \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d{3}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дає збіги, що включають 3 цифри, а \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d{3,5}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збіги, що містять від 3 до 5 цифр. Власне, це {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}.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>
              <a:lnSpc>
                <a:spcPct val="120000"/>
              </a:lnSpc>
              <a:buNone/>
            </a:pPr>
            <a:r>
              <a:rPr lang="de-DE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символів. Відповідає одному із символів у дужках. Наприклад,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збіги 	з 	кожним символом алфавіту у нижньому регістрі.</a:t>
            </a:r>
          </a:p>
          <a:p>
            <a:pPr marL="0" indent="-457200">
              <a:lnSpc>
                <a:spcPct val="120000"/>
              </a:lnSpc>
              <a:buNone/>
            </a:pPr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 відповідає попередньому елементу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або більше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разів. Наприклад,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a-z]+a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згрупує 	результат 	збігів.</a:t>
            </a:r>
          </a:p>
          <a:p>
            <a:pPr marL="0" indent="-457200">
              <a:lnSpc>
                <a:spcPct val="120000"/>
              </a:lnSpc>
              <a:buNone/>
            </a:pPr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 відповідає попередньому елементу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або один раз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Наприклад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a-z]?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>
              <a:lnSpc>
                <a:spcPct val="120000"/>
              </a:lnSpc>
              <a:buNone/>
            </a:pPr>
            <a:r>
              <a:rPr lang="de-DE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попередньому елементу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або багато разів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Наприклад,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a-z]*a.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>
              <a:lnSpc>
                <a:spcPct val="120000"/>
              </a:lnSpc>
              <a:buNone/>
            </a:pPr>
            <a:r>
              <a:rPr lang="de-DE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 кінець рядка.</a:t>
            </a:r>
          </a:p>
          <a:p>
            <a:pPr marL="0" indent="-457200">
              <a:lnSpc>
                <a:spcPct val="120000"/>
              </a:lnSpc>
              <a:buNone/>
            </a:pPr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^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вказує на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рядка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оператором 	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заперечення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>
              <a:lnSpc>
                <a:spcPct val="120000"/>
              </a:lnSpc>
              <a:buNone/>
            </a:pPr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оператор чи (або). Наприклад,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o|u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і американському, і британському варіантам 	написання 	слова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738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2453</Words>
  <Application>Microsoft Office PowerPoint</Application>
  <PresentationFormat>Широкий екран</PresentationFormat>
  <Paragraphs>188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Тема Office</vt:lpstr>
      <vt:lpstr>Обробка рядків засобами мови Python</vt:lpstr>
      <vt:lpstr>Презентація PowerPoint</vt:lpstr>
      <vt:lpstr>Регулярні вирази</vt:lpstr>
      <vt:lpstr> Де застосовуються регулярні вирази? </vt:lpstr>
      <vt:lpstr>Презентація PowerPoint</vt:lpstr>
      <vt:lpstr> Обмеження використання регулярних виразів </vt:lpstr>
      <vt:lpstr>Презентація PowerPoint</vt:lpstr>
      <vt:lpstr>Презентація PowerPoint</vt:lpstr>
      <vt:lpstr>Модифікатори</vt:lpstr>
      <vt:lpstr>Символи</vt:lpstr>
      <vt:lpstr>Приклади регулярних виразів</vt:lpstr>
      <vt:lpstr>Презентація PowerPoint</vt:lpstr>
      <vt:lpstr>Екранування «\»</vt:lpstr>
      <vt:lpstr>Функции RegEx</vt:lpstr>
      <vt:lpstr>Опис  функцій Regex</vt:lpstr>
      <vt:lpstr>Презентація PowerPoint</vt:lpstr>
      <vt:lpstr>Презентація PowerPoint</vt:lpstr>
      <vt:lpstr>Презентація PowerPoint</vt:lpstr>
      <vt:lpstr>Презентація PowerPoint</vt:lpstr>
      <vt:lpstr>Завдання: З тексту виділити імена та числа до з знаків </vt:lpstr>
      <vt:lpstr>Презентація PowerPoint</vt:lpstr>
      <vt:lpstr>Презентація PowerPoint</vt:lpstr>
      <vt:lpstr>Презентація PowerPoint</vt:lpstr>
      <vt:lpstr> Прапірці </vt:lpstr>
      <vt:lpstr>Презентація PowerPoint</vt:lpstr>
      <vt:lpstr>Презентація PowerPoint</vt:lpstr>
      <vt:lpstr>Онлайн-конструктори регулярних виразів.</vt:lpstr>
      <vt:lpstr>Корисні посилання по Regex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Обробка рядків засобами мови Python</dc:title>
  <dc:creator>Admin</dc:creator>
  <cp:lastModifiedBy>Оксана</cp:lastModifiedBy>
  <cp:revision>43</cp:revision>
  <dcterms:created xsi:type="dcterms:W3CDTF">2023-02-18T16:47:22Z</dcterms:created>
  <dcterms:modified xsi:type="dcterms:W3CDTF">2024-09-30T19:28:06Z</dcterms:modified>
</cp:coreProperties>
</file>