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5" r:id="rId1"/>
  </p:sldMasterIdLst>
  <p:sldIdLst>
    <p:sldId id="256" r:id="rId2"/>
    <p:sldId id="257" r:id="rId3"/>
    <p:sldId id="259"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307" r:id="rId19"/>
    <p:sldId id="308" r:id="rId20"/>
    <p:sldId id="310" r:id="rId21"/>
    <p:sldId id="313" r:id="rId22"/>
    <p:sldId id="311" r:id="rId23"/>
    <p:sldId id="312" r:id="rId24"/>
    <p:sldId id="295" r:id="rId25"/>
    <p:sldId id="296" r:id="rId26"/>
    <p:sldId id="297" r:id="rId27"/>
    <p:sldId id="298" r:id="rId28"/>
    <p:sldId id="299" r:id="rId29"/>
    <p:sldId id="302" r:id="rId30"/>
    <p:sldId id="300" r:id="rId31"/>
    <p:sldId id="304" r:id="rId32"/>
    <p:sldId id="303" r:id="rId33"/>
    <p:sldId id="305" r:id="rId34"/>
    <p:sldId id="306" r:id="rId35"/>
    <p:sldId id="280" r:id="rId36"/>
    <p:sldId id="309"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23.09.2025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24208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23.09.2025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1831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23.09.2025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620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23.09.2025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53590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23.09.2025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7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23.09.2025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708507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23.09.2025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51663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23.09.2025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64805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23.09.2025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692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23.09.2025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2853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965D8C-7ED7-4A25-9C0F-C455DEB3EB2E}" type="datetimeFigureOut">
              <a:rPr lang="ru-RU" smtClean="0"/>
              <a:t>23.09.2025</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76716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965D8C-7ED7-4A25-9C0F-C455DEB3EB2E}" type="datetimeFigureOut">
              <a:rPr lang="ru-RU" smtClean="0"/>
              <a:t>23.09.2025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0045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65D8C-7ED7-4A25-9C0F-C455DEB3EB2E}" type="datetimeFigureOut">
              <a:rPr lang="ru-RU" smtClean="0"/>
              <a:t>23.09.2025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1502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65D8C-7ED7-4A25-9C0F-C455DEB3EB2E}" type="datetimeFigureOut">
              <a:rPr lang="ru-RU" smtClean="0"/>
              <a:t>23.09.2025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05494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23.09.2025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184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23.09.2025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56504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965D8C-7ED7-4A25-9C0F-C455DEB3EB2E}" type="datetimeFigureOut">
              <a:rPr lang="ru-RU" smtClean="0"/>
              <a:t>23.09.2025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7FE0FA-6CDE-479B-BE72-2E9252A0E26F}" type="slidenum">
              <a:rPr lang="ru-RU" smtClean="0"/>
              <a:t>‹#›</a:t>
            </a:fld>
            <a:endParaRPr lang="ru-RU"/>
          </a:p>
        </p:txBody>
      </p:sp>
    </p:spTree>
    <p:extLst>
      <p:ext uri="{BB962C8B-B14F-4D97-AF65-F5344CB8AC3E}">
        <p14:creationId xmlns:p14="http://schemas.microsoft.com/office/powerpoint/2010/main" val="17997447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bank.gov.ua/admin_uploads/article/MFS_2025-06.pdf?v=14"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Autofit/>
          </a:bodyPr>
          <a:lstStyle/>
          <a:p>
            <a:pPr algn="ctr"/>
            <a:r>
              <a:rPr lang="uk-UA" sz="4000" b="1" smtClean="0">
                <a:latin typeface="Times New Roman" panose="02020603050405020304" pitchFamily="18" charset="0"/>
                <a:cs typeface="Times New Roman" panose="02020603050405020304" pitchFamily="18" charset="0"/>
              </a:rPr>
              <a:t>Тема 3. </a:t>
            </a:r>
            <a:r>
              <a:rPr lang="ru-RU" sz="4000" b="1" dirty="0" err="1">
                <a:latin typeface="Times New Roman" panose="02020603050405020304" pitchFamily="18" charset="0"/>
                <a:cs typeface="Times New Roman" panose="02020603050405020304" pitchFamily="18" charset="0"/>
              </a:rPr>
              <a:t>Операції</a:t>
            </a:r>
            <a:r>
              <a:rPr lang="ru-RU" sz="4000" b="1"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банків</a:t>
            </a:r>
            <a:r>
              <a:rPr lang="ru-RU" sz="4000" b="1"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із</a:t>
            </a:r>
            <a:r>
              <a:rPr lang="ru-RU" sz="4000" b="1"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залучення</a:t>
            </a:r>
            <a:r>
              <a:rPr lang="ru-RU" sz="4000" b="1" dirty="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коштів</a:t>
            </a:r>
            <a:endParaRPr lang="en-US" sz="4000" b="1" dirty="0" smtClean="0">
              <a:latin typeface="Times New Roman" panose="02020603050405020304" pitchFamily="18" charset="0"/>
              <a:cs typeface="Times New Roman" panose="02020603050405020304" pitchFamily="18" charset="0"/>
            </a:endParaRPr>
          </a:p>
          <a:p>
            <a:pPr algn="ctr"/>
            <a:endParaRPr lang="uk-UA" sz="4000" dirty="0" smtClean="0">
              <a:latin typeface="Times New Roman" panose="02020603050405020304" pitchFamily="18" charset="0"/>
              <a:cs typeface="Times New Roman" panose="02020603050405020304" pitchFamily="18" charset="0"/>
            </a:endParaRPr>
          </a:p>
          <a:p>
            <a:pPr algn="just">
              <a:spcBef>
                <a:spcPts val="0"/>
              </a:spcBef>
            </a:pPr>
            <a:r>
              <a:rPr lang="uk-UA" sz="4000" dirty="0">
                <a:solidFill>
                  <a:srgbClr val="000000"/>
                </a:solidFill>
                <a:latin typeface="Times New Roman" panose="02020603050405020304" pitchFamily="18" charset="0"/>
                <a:cs typeface="Times New Roman" panose="02020603050405020304" pitchFamily="18" charset="0"/>
              </a:rPr>
              <a:t>1.</a:t>
            </a:r>
            <a:r>
              <a:rPr lang="en-US" sz="4000" dirty="0">
                <a:solidFill>
                  <a:srgbClr val="000000"/>
                </a:solidFill>
                <a:latin typeface="Times New Roman" panose="02020603050405020304" pitchFamily="18" charset="0"/>
                <a:cs typeface="Times New Roman" panose="02020603050405020304" pitchFamily="18" charset="0"/>
              </a:rPr>
              <a:t> </a:t>
            </a:r>
            <a:r>
              <a:rPr lang="uk-UA" sz="4000" dirty="0">
                <a:solidFill>
                  <a:srgbClr val="000000"/>
                </a:solidFill>
                <a:latin typeface="Times New Roman" panose="02020603050405020304" pitchFamily="18" charset="0"/>
                <a:cs typeface="Times New Roman" panose="02020603050405020304" pitchFamily="18" charset="0"/>
              </a:rPr>
              <a:t>Депозитні операції банків з фізичними та юридичними особами</a:t>
            </a:r>
          </a:p>
          <a:p>
            <a:pPr algn="just">
              <a:spcBef>
                <a:spcPts val="0"/>
              </a:spcBef>
            </a:pPr>
            <a:r>
              <a:rPr lang="uk-UA" sz="4000" dirty="0">
                <a:solidFill>
                  <a:srgbClr val="000000"/>
                </a:solidFill>
                <a:latin typeface="Times New Roman" panose="02020603050405020304" pitchFamily="18" charset="0"/>
                <a:cs typeface="Times New Roman" panose="02020603050405020304" pitchFamily="18" charset="0"/>
              </a:rPr>
              <a:t>2. Депозитні та ощадні сертифікати, порядок їх розміщення і погашення</a:t>
            </a:r>
          </a:p>
          <a:p>
            <a:pPr algn="just">
              <a:spcBef>
                <a:spcPts val="0"/>
              </a:spcBef>
            </a:pPr>
            <a:endParaRPr lang="uk-UA"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28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Загальна сума нарахованих за депозитом відсотків становитиме:</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окремих випадках банки пропонують депозитні угоди із використанням капіталізованої (складної) ставки відсотків. В такому разі сума відсотків визначається за формулою:</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Капіталізовані (складні) відсотки</a:t>
            </a:r>
            <a:r>
              <a:rPr lang="uk-UA" sz="2200" dirty="0" smtClean="0">
                <a:solidFill>
                  <a:srgbClr val="000000"/>
                </a:solidFill>
                <a:latin typeface="Times New Roman" panose="02020603050405020304" pitchFamily="18" charset="0"/>
                <a:cs typeface="Times New Roman" panose="02020603050405020304" pitchFamily="18" charset="0"/>
              </a:rPr>
              <a:t> (нарахування відсотка за прирощену суму) визначається наступним чином: після закінчення розрахункового періоду на суму вкладу нараховується процент і отримана величина приєднується до суми вкладу; у наступному розрахунковому періоді процентна ставка застосовується до нової, прирощеної суми: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 </a:t>
            </a:r>
            <a:r>
              <a:rPr lang="en-US" sz="2200" dirty="0">
                <a:solidFill>
                  <a:srgbClr val="000000"/>
                </a:solidFill>
                <a:latin typeface="Times New Roman" panose="02020603050405020304" pitchFamily="18" charset="0"/>
                <a:cs typeface="Times New Roman" panose="02020603050405020304" pitchFamily="18" charset="0"/>
              </a:rPr>
              <a:t>S1 - </a:t>
            </a:r>
            <a:r>
              <a:rPr lang="uk-UA" sz="2200" dirty="0">
                <a:solidFill>
                  <a:srgbClr val="000000"/>
                </a:solidFill>
                <a:latin typeface="Times New Roman" panose="02020603050405020304" pitchFamily="18" charset="0"/>
                <a:cs typeface="Times New Roman" panose="02020603050405020304" pitchFamily="18" charset="0"/>
              </a:rPr>
              <a:t>сума нарахованих відсотків </a:t>
            </a:r>
            <a:r>
              <a:rPr lang="uk-UA" sz="2200" dirty="0" smtClean="0">
                <a:solidFill>
                  <a:srgbClr val="000000"/>
                </a:solidFill>
                <a:latin typeface="Times New Roman" panose="02020603050405020304" pitchFamily="18" charset="0"/>
                <a:cs typeface="Times New Roman" panose="02020603050405020304" pitchFamily="18" charset="0"/>
              </a:rPr>
              <a:t>за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перший </a:t>
            </a:r>
            <a:r>
              <a:rPr lang="uk-UA" sz="2200" dirty="0">
                <a:solidFill>
                  <a:srgbClr val="000000"/>
                </a:solidFill>
                <a:latin typeface="Times New Roman" panose="02020603050405020304" pitchFamily="18" charset="0"/>
                <a:cs typeface="Times New Roman" panose="02020603050405020304" pitchFamily="18" charset="0"/>
              </a:rPr>
              <a:t>період дії угоди</a:t>
            </a: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smtClean="0">
                <a:solidFill>
                  <a:srgbClr val="000000"/>
                </a:solidFill>
                <a:latin typeface="Times New Roman" panose="02020603050405020304" pitchFamily="18" charset="0"/>
                <a:cs typeface="Times New Roman" panose="02020603050405020304" pitchFamily="18" charset="0"/>
              </a:rPr>
              <a:t>S2 </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сума </a:t>
            </a:r>
            <a:r>
              <a:rPr lang="uk-UA" sz="2200" dirty="0" smtClean="0">
                <a:solidFill>
                  <a:srgbClr val="000000"/>
                </a:solidFill>
                <a:latin typeface="Times New Roman" panose="02020603050405020304" pitchFamily="18" charset="0"/>
                <a:cs typeface="Times New Roman" panose="02020603050405020304" pitchFamily="18" charset="0"/>
              </a:rPr>
              <a:t>нара-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хованих </a:t>
            </a:r>
            <a:r>
              <a:rPr lang="uk-UA" sz="2200" dirty="0">
                <a:solidFill>
                  <a:srgbClr val="000000"/>
                </a:solidFill>
                <a:latin typeface="Times New Roman" panose="02020603050405020304" pitchFamily="18" charset="0"/>
                <a:cs typeface="Times New Roman" panose="02020603050405020304" pitchFamily="18" charset="0"/>
              </a:rPr>
              <a:t>відсотків за другий період </a:t>
            </a:r>
            <a:r>
              <a:rPr lang="uk-UA" sz="2200" dirty="0" smtClean="0">
                <a:solidFill>
                  <a:srgbClr val="000000"/>
                </a:solidFill>
                <a:latin typeface="Times New Roman" panose="02020603050405020304" pitchFamily="18" charset="0"/>
                <a:cs typeface="Times New Roman" panose="02020603050405020304" pitchFamily="18" charset="0"/>
              </a:rPr>
              <a:t>дії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угоди, </a:t>
            </a:r>
            <a:r>
              <a:rPr lang="en-US" sz="2200" dirty="0" smtClean="0">
                <a:solidFill>
                  <a:srgbClr val="000000"/>
                </a:solidFill>
                <a:latin typeface="Times New Roman" panose="02020603050405020304" pitchFamily="18" charset="0"/>
                <a:cs typeface="Times New Roman" panose="02020603050405020304" pitchFamily="18" charset="0"/>
              </a:rPr>
              <a:t>S3 </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сума нарахованих </a:t>
            </a:r>
            <a:r>
              <a:rPr lang="uk-UA" sz="2200" dirty="0" smtClean="0">
                <a:solidFill>
                  <a:srgbClr val="000000"/>
                </a:solidFill>
                <a:latin typeface="Times New Roman" panose="02020603050405020304" pitchFamily="18" charset="0"/>
                <a:cs typeface="Times New Roman" panose="02020603050405020304" pitchFamily="18" charset="0"/>
              </a:rPr>
              <a:t>відсотків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за </a:t>
            </a:r>
            <a:r>
              <a:rPr lang="uk-UA" sz="2200" dirty="0">
                <a:solidFill>
                  <a:srgbClr val="000000"/>
                </a:solidFill>
                <a:latin typeface="Times New Roman" panose="02020603050405020304" pitchFamily="18" charset="0"/>
                <a:cs typeface="Times New Roman" panose="02020603050405020304" pitchFamily="18" charset="0"/>
              </a:rPr>
              <a:t>третій період дії угоди.</a:t>
            </a:r>
          </a:p>
        </p:txBody>
      </p:sp>
      <p:pic>
        <p:nvPicPr>
          <p:cNvPr id="2" name="Рисунок 1"/>
          <p:cNvPicPr>
            <a:picLocks noChangeAspect="1"/>
          </p:cNvPicPr>
          <p:nvPr/>
        </p:nvPicPr>
        <p:blipFill>
          <a:blip r:embed="rId2"/>
          <a:stretch>
            <a:fillRect/>
          </a:stretch>
        </p:blipFill>
        <p:spPr>
          <a:xfrm>
            <a:off x="3093012" y="986827"/>
            <a:ext cx="6045205" cy="411108"/>
          </a:xfrm>
          <a:prstGeom prst="rect">
            <a:avLst/>
          </a:prstGeom>
        </p:spPr>
      </p:pic>
      <p:pic>
        <p:nvPicPr>
          <p:cNvPr id="4" name="Рисунок 3"/>
          <p:cNvPicPr>
            <a:picLocks noChangeAspect="1"/>
          </p:cNvPicPr>
          <p:nvPr/>
        </p:nvPicPr>
        <p:blipFill>
          <a:blip r:embed="rId3"/>
          <a:stretch>
            <a:fillRect/>
          </a:stretch>
        </p:blipFill>
        <p:spPr>
          <a:xfrm>
            <a:off x="4462440" y="2426330"/>
            <a:ext cx="2040919" cy="445298"/>
          </a:xfrm>
          <a:prstGeom prst="rect">
            <a:avLst/>
          </a:prstGeom>
        </p:spPr>
      </p:pic>
      <p:pic>
        <p:nvPicPr>
          <p:cNvPr id="5" name="Рисунок 4"/>
          <p:cNvPicPr>
            <a:picLocks noChangeAspect="1"/>
          </p:cNvPicPr>
          <p:nvPr/>
        </p:nvPicPr>
        <p:blipFill>
          <a:blip r:embed="rId4"/>
          <a:stretch>
            <a:fillRect/>
          </a:stretch>
        </p:blipFill>
        <p:spPr>
          <a:xfrm>
            <a:off x="5724698" y="4300396"/>
            <a:ext cx="5881845" cy="1955549"/>
          </a:xfrm>
          <a:prstGeom prst="rect">
            <a:avLst/>
          </a:prstGeom>
        </p:spPr>
      </p:pic>
    </p:spTree>
    <p:extLst>
      <p:ext uri="{BB962C8B-B14F-4D97-AF65-F5344CB8AC3E}">
        <p14:creationId xmlns:p14="http://schemas.microsoft.com/office/powerpoint/2010/main" val="107747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Наприклад.</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Як і в попередньому випадку, між банком </a:t>
            </a:r>
            <a:r>
              <a:rPr lang="uk-UA" sz="2200" dirty="0" smtClean="0">
                <a:solidFill>
                  <a:srgbClr val="000000"/>
                </a:solidFill>
                <a:latin typeface="Times New Roman" panose="02020603050405020304" pitchFamily="18" charset="0"/>
                <a:cs typeface="Times New Roman" panose="02020603050405020304" pitchFamily="18" charset="0"/>
              </a:rPr>
              <a:t>та підприємством </a:t>
            </a:r>
            <a:r>
              <a:rPr lang="uk-UA" sz="2200" dirty="0">
                <a:solidFill>
                  <a:srgbClr val="000000"/>
                </a:solidFill>
                <a:latin typeface="Times New Roman" panose="02020603050405020304" pitchFamily="18" charset="0"/>
                <a:cs typeface="Times New Roman" panose="02020603050405020304" pitchFamily="18" charset="0"/>
              </a:rPr>
              <a:t>укладено депозитний договір, згідно з </a:t>
            </a:r>
            <a:r>
              <a:rPr lang="uk-UA" sz="2200" dirty="0" smtClean="0">
                <a:solidFill>
                  <a:srgbClr val="000000"/>
                </a:solidFill>
                <a:latin typeface="Times New Roman" panose="02020603050405020304" pitchFamily="18" charset="0"/>
                <a:cs typeface="Times New Roman" panose="02020603050405020304" pitchFamily="18" charset="0"/>
              </a:rPr>
              <a:t>яким підприємство </a:t>
            </a:r>
            <a:r>
              <a:rPr lang="uk-UA" sz="2200" dirty="0">
                <a:solidFill>
                  <a:srgbClr val="000000"/>
                </a:solidFill>
                <a:latin typeface="Times New Roman" panose="02020603050405020304" pitchFamily="18" charset="0"/>
                <a:cs typeface="Times New Roman" panose="02020603050405020304" pitchFamily="18" charset="0"/>
              </a:rPr>
              <a:t>розміщує депозит в розмірі 120 000 грн. під 20</a:t>
            </a:r>
            <a:r>
              <a:rPr lang="uk-UA" sz="2200" dirty="0" smtClean="0">
                <a:solidFill>
                  <a:srgbClr val="000000"/>
                </a:solidFill>
                <a:latin typeface="Times New Roman" panose="02020603050405020304" pitchFamily="18" charset="0"/>
                <a:cs typeface="Times New Roman" panose="02020603050405020304" pitchFamily="18" charset="0"/>
              </a:rPr>
              <a:t>% річних </a:t>
            </a:r>
            <a:r>
              <a:rPr lang="uk-UA" sz="2200" dirty="0">
                <a:solidFill>
                  <a:srgbClr val="000000"/>
                </a:solidFill>
                <a:latin typeface="Times New Roman" panose="02020603050405020304" pitchFamily="18" charset="0"/>
                <a:cs typeface="Times New Roman" panose="02020603050405020304" pitchFamily="18" charset="0"/>
              </a:rPr>
              <a:t>складної відсоткової ставки з 1 вересня до 30 листопада</a:t>
            </a:r>
            <a:r>
              <a:rPr lang="uk-UA" sz="2200" dirty="0" smtClean="0">
                <a:solidFill>
                  <a:srgbClr val="000000"/>
                </a:solidFill>
                <a:latin typeface="Times New Roman" panose="02020603050405020304" pitchFamily="18" charset="0"/>
                <a:cs typeface="Times New Roman" panose="02020603050405020304" pitchFamily="18" charset="0"/>
              </a:rPr>
              <a:t>. Рік </a:t>
            </a:r>
            <a:r>
              <a:rPr lang="uk-UA" sz="2200" dirty="0">
                <a:solidFill>
                  <a:srgbClr val="000000"/>
                </a:solidFill>
                <a:latin typeface="Times New Roman" panose="02020603050405020304" pitchFamily="18" charset="0"/>
                <a:cs typeface="Times New Roman" panose="02020603050405020304" pitchFamily="18" charset="0"/>
              </a:rPr>
              <a:t>не є високосним</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254419" y="1665839"/>
            <a:ext cx="7061597" cy="2608647"/>
          </a:xfrm>
          <a:prstGeom prst="rect">
            <a:avLst/>
          </a:prstGeom>
        </p:spPr>
      </p:pic>
      <p:pic>
        <p:nvPicPr>
          <p:cNvPr id="4" name="Рисунок 3"/>
          <p:cNvPicPr>
            <a:picLocks noChangeAspect="1"/>
          </p:cNvPicPr>
          <p:nvPr/>
        </p:nvPicPr>
        <p:blipFill>
          <a:blip r:embed="rId3"/>
          <a:stretch>
            <a:fillRect/>
          </a:stretch>
        </p:blipFill>
        <p:spPr>
          <a:xfrm>
            <a:off x="1701308" y="4321038"/>
            <a:ext cx="8828614" cy="1888354"/>
          </a:xfrm>
          <a:prstGeom prst="rect">
            <a:avLst/>
          </a:prstGeom>
        </p:spPr>
      </p:pic>
    </p:spTree>
    <p:extLst>
      <p:ext uri="{BB962C8B-B14F-4D97-AF65-F5344CB8AC3E}">
        <p14:creationId xmlns:p14="http://schemas.microsoft.com/office/powerpoint/2010/main" val="106076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Власнику </a:t>
            </a:r>
            <a:r>
              <a:rPr lang="uk-UA" sz="2200" dirty="0">
                <a:solidFill>
                  <a:srgbClr val="000000"/>
                </a:solidFill>
                <a:latin typeface="Times New Roman" panose="02020603050405020304" pitchFamily="18" charset="0"/>
                <a:cs typeface="Times New Roman" panose="02020603050405020304" pitchFamily="18" charset="0"/>
              </a:rPr>
              <a:t>коштів складні відсотки </a:t>
            </a:r>
            <a:r>
              <a:rPr lang="uk-UA" sz="2200" dirty="0" smtClean="0">
                <a:solidFill>
                  <a:srgbClr val="000000"/>
                </a:solidFill>
                <a:latin typeface="Times New Roman" panose="02020603050405020304" pitchFamily="18" charset="0"/>
                <a:cs typeface="Times New Roman" panose="02020603050405020304" pitchFamily="18" charset="0"/>
              </a:rPr>
              <a:t>доцільно використовувати </a:t>
            </a:r>
            <a:r>
              <a:rPr lang="uk-UA" sz="2200" dirty="0">
                <a:solidFill>
                  <a:srgbClr val="000000"/>
                </a:solidFill>
                <a:latin typeface="Times New Roman" panose="02020603050405020304" pitchFamily="18" charset="0"/>
                <a:cs typeface="Times New Roman" panose="02020603050405020304" pitchFamily="18" charset="0"/>
              </a:rPr>
              <a:t>в тому разі, коли виплата доходу </a:t>
            </a:r>
            <a:r>
              <a:rPr lang="uk-UA" sz="2200" dirty="0" smtClean="0">
                <a:solidFill>
                  <a:srgbClr val="000000"/>
                </a:solidFill>
                <a:latin typeface="Times New Roman" panose="02020603050405020304" pitchFamily="18" charset="0"/>
                <a:cs typeface="Times New Roman" panose="02020603050405020304" pitchFamily="18" charset="0"/>
              </a:rPr>
              <a:t>здійснюється після </a:t>
            </a:r>
            <a:r>
              <a:rPr lang="uk-UA" sz="2200" dirty="0">
                <a:solidFill>
                  <a:srgbClr val="000000"/>
                </a:solidFill>
                <a:latin typeface="Times New Roman" panose="02020603050405020304" pitchFamily="18" charset="0"/>
                <a:cs typeface="Times New Roman" panose="02020603050405020304" pitchFamily="18" charset="0"/>
              </a:rPr>
              <a:t>закінчення терміну дії вкладу, а банку – коли </a:t>
            </a:r>
            <a:r>
              <a:rPr lang="uk-UA" sz="2200" dirty="0" smtClean="0">
                <a:solidFill>
                  <a:srgbClr val="000000"/>
                </a:solidFill>
                <a:latin typeface="Times New Roman" panose="02020603050405020304" pitchFamily="18" charset="0"/>
                <a:cs typeface="Times New Roman" panose="02020603050405020304" pitchFamily="18" charset="0"/>
              </a:rPr>
              <a:t>необхідно зацікавити </a:t>
            </a:r>
            <a:r>
              <a:rPr lang="uk-UA" sz="2200" dirty="0">
                <a:solidFill>
                  <a:srgbClr val="000000"/>
                </a:solidFill>
                <a:latin typeface="Times New Roman" panose="02020603050405020304" pitchFamily="18" charset="0"/>
                <a:cs typeface="Times New Roman" panose="02020603050405020304" pitchFamily="18" charset="0"/>
              </a:rPr>
              <a:t>власника коштів розмістити депозит на середній </a:t>
            </a:r>
            <a:r>
              <a:rPr lang="uk-UA" sz="2200" dirty="0" smtClean="0">
                <a:solidFill>
                  <a:srgbClr val="000000"/>
                </a:solidFill>
                <a:latin typeface="Times New Roman" panose="02020603050405020304" pitchFamily="18" charset="0"/>
                <a:cs typeface="Times New Roman" panose="02020603050405020304" pitchFamily="18" charset="0"/>
              </a:rPr>
              <a:t>або довгий </a:t>
            </a:r>
            <a:r>
              <a:rPr lang="uk-UA" sz="2200" dirty="0">
                <a:solidFill>
                  <a:srgbClr val="000000"/>
                </a:solidFill>
                <a:latin typeface="Times New Roman" panose="02020603050405020304" pitchFamily="18" charset="0"/>
                <a:cs typeface="Times New Roman" panose="02020603050405020304" pitchFamily="18" charset="0"/>
              </a:rPr>
              <a:t>період.</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Ще </a:t>
            </a:r>
            <a:r>
              <a:rPr lang="uk-UA" sz="2200" dirty="0">
                <a:solidFill>
                  <a:srgbClr val="000000"/>
                </a:solidFill>
                <a:latin typeface="Times New Roman" panose="02020603050405020304" pitchFamily="18" charset="0"/>
                <a:cs typeface="Times New Roman" panose="02020603050405020304" pitchFamily="18" charset="0"/>
              </a:rPr>
              <a:t>одним із способів стимулювання депозитів і вкладів </a:t>
            </a:r>
            <a:r>
              <a:rPr lang="uk-UA" sz="2200" dirty="0" smtClean="0">
                <a:solidFill>
                  <a:srgbClr val="000000"/>
                </a:solidFill>
                <a:latin typeface="Times New Roman" panose="02020603050405020304" pitchFamily="18" charset="0"/>
                <a:cs typeface="Times New Roman" panose="02020603050405020304" pitchFamily="18" charset="0"/>
              </a:rPr>
              <a:t>є застосування </a:t>
            </a:r>
            <a:r>
              <a:rPr lang="uk-UA" sz="2200" dirty="0">
                <a:solidFill>
                  <a:srgbClr val="000000"/>
                </a:solidFill>
                <a:latin typeface="Times New Roman" panose="02020603050405020304" pitchFamily="18" charset="0"/>
                <a:cs typeface="Times New Roman" panose="02020603050405020304" pitchFamily="18" charset="0"/>
              </a:rPr>
              <a:t>відсоткової ставки, </a:t>
            </a:r>
            <a:r>
              <a:rPr lang="uk-UA" sz="2200" i="1" dirty="0">
                <a:solidFill>
                  <a:srgbClr val="000000"/>
                </a:solidFill>
                <a:latin typeface="Times New Roman" panose="02020603050405020304" pitchFamily="18" charset="0"/>
                <a:cs typeface="Times New Roman" panose="02020603050405020304" pitchFamily="18" charset="0"/>
              </a:rPr>
              <a:t>що прогресивно </a:t>
            </a:r>
            <a:r>
              <a:rPr lang="uk-UA" sz="2200" i="1" dirty="0" smtClean="0">
                <a:solidFill>
                  <a:srgbClr val="000000"/>
                </a:solidFill>
                <a:latin typeface="Times New Roman" panose="02020603050405020304" pitchFamily="18" charset="0"/>
                <a:cs typeface="Times New Roman" panose="02020603050405020304" pitchFamily="18" charset="0"/>
              </a:rPr>
              <a:t>зростає</a:t>
            </a:r>
            <a:r>
              <a:rPr lang="uk-UA" sz="2200" dirty="0" smtClean="0">
                <a:solidFill>
                  <a:srgbClr val="000000"/>
                </a:solidFill>
                <a:latin typeface="Times New Roman" panose="02020603050405020304" pitchFamily="18" charset="0"/>
                <a:cs typeface="Times New Roman" panose="02020603050405020304" pitchFamily="18" charset="0"/>
              </a:rPr>
              <a:t> залежно </a:t>
            </a:r>
            <a:r>
              <a:rPr lang="uk-UA" sz="2200" dirty="0">
                <a:solidFill>
                  <a:srgbClr val="000000"/>
                </a:solidFill>
                <a:latin typeface="Times New Roman" panose="02020603050405020304" pitchFamily="18" charset="0"/>
                <a:cs typeface="Times New Roman" panose="02020603050405020304" pitchFamily="18" charset="0"/>
              </a:rPr>
              <a:t>від часу фактичного перебування коштів на </a:t>
            </a:r>
            <a:r>
              <a:rPr lang="uk-UA" sz="2200" dirty="0" smtClean="0">
                <a:solidFill>
                  <a:srgbClr val="000000"/>
                </a:solidFill>
                <a:latin typeface="Times New Roman" panose="02020603050405020304" pitchFamily="18" charset="0"/>
                <a:cs typeface="Times New Roman" panose="02020603050405020304" pitchFamily="18" charset="0"/>
              </a:rPr>
              <a:t>рахунку.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Наприклад, як і в попередніх випадках, між банком та підприємством укладено депозитний договір, згідно з яким підприємство розміщує депозит в розмірі 120 000 грн. під 20% річних простої відсоткової ставки з 1 до 30 вересня, якщо підприємство вирішить пролонгувати (продовжити) угоду з 1 до 31 жовтня, то ставка відсотка зросте на 2%, при подальшій пролонгації з 1 до 30 листопада ставка зросте ще на 2%. Рік не є високосним, сплата відсотків відбувається щомісячно.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цьому разі відсотковий дохід підприємства буде щомісячно дорівнювати: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станом на 1 жовтня (кількість діб в вересні дорівнює 30, але за умовами депозитних договорів доба зарахування коштів на депозитний рахунок та доба закінчення терміну дії угоди вважаються як одна):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34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 банківській практиці застосовується дві форми оформлення строкових депозитних операцій: через укладання угоди та через оформлення депозитного (ощадного) сертифіката.</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984942" y="633743"/>
            <a:ext cx="8417105" cy="3943607"/>
          </a:xfrm>
          <a:prstGeom prst="rect">
            <a:avLst/>
          </a:prstGeom>
        </p:spPr>
      </p:pic>
    </p:spTree>
    <p:extLst>
      <p:ext uri="{BB962C8B-B14F-4D97-AF65-F5344CB8AC3E}">
        <p14:creationId xmlns:p14="http://schemas.microsoft.com/office/powerpoint/2010/main" val="35400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Договір банківського вкладу (депозиту) укладається на умовах видачі вкладу (депозиту) на першу вимогу або на умовах повернення вкладу (депозиту) зі </a:t>
            </a:r>
            <a:r>
              <a:rPr lang="uk-UA" sz="2200" dirty="0" err="1" smtClean="0">
                <a:solidFill>
                  <a:srgbClr val="000000"/>
                </a:solidFill>
                <a:latin typeface="Times New Roman" panose="02020603050405020304" pitchFamily="18" charset="0"/>
                <a:cs typeface="Times New Roman" panose="02020603050405020304" pitchFamily="18" charset="0"/>
              </a:rPr>
              <a:t>спливом</a:t>
            </a:r>
            <a:r>
              <a:rPr lang="uk-UA" sz="2200" dirty="0" smtClean="0">
                <a:solidFill>
                  <a:srgbClr val="000000"/>
                </a:solidFill>
                <a:latin typeface="Times New Roman" panose="02020603050405020304" pitchFamily="18" charset="0"/>
                <a:cs typeface="Times New Roman" panose="02020603050405020304" pitchFamily="18" charset="0"/>
              </a:rPr>
              <a:t> встановленого договором строку.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Договором банківського вкладу (депозиту) може бути передбачено внесення грошових коштів або банківських металів на інших умовах їх повернення. Умови цього договору не можуть суперечити законодавству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Сума, строки та умови приймання вкладів (депозитів) визначаються між банком та вкладником на договірних засадах.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Залучення банком вкладів (депозитів) юридичних і фізичних осіб підтверджується: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 договором банківського рахунку, у якому зокрема, зазначаються: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вид банківського вкладу;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сума, що вноситься або перераховується на вкладний (депозитний) рахунок;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строк зберігання коштів (за строковим вкладом);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розмір і порядок сплати процентів або доходу в іншій формі, умови перегляду їх розміру, - відповідальність сторін;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умови дострокового розірвання договору;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інші умови за погодженням сторін;</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26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договором банківського вкладу (депозиту) з </a:t>
            </a:r>
            <a:r>
              <a:rPr lang="uk-UA" sz="2200" dirty="0" err="1" smtClean="0">
                <a:solidFill>
                  <a:srgbClr val="000000"/>
                </a:solidFill>
                <a:latin typeface="Times New Roman" panose="02020603050405020304" pitchFamily="18" charset="0"/>
                <a:cs typeface="Times New Roman" panose="02020603050405020304" pitchFamily="18" charset="0"/>
              </a:rPr>
              <a:t>видачею</a:t>
            </a:r>
            <a:r>
              <a:rPr lang="uk-UA" sz="2200" dirty="0" smtClean="0">
                <a:solidFill>
                  <a:srgbClr val="000000"/>
                </a:solidFill>
                <a:latin typeface="Times New Roman" panose="02020603050405020304" pitchFamily="18" charset="0"/>
                <a:cs typeface="Times New Roman" panose="02020603050405020304" pitchFamily="18" charset="0"/>
              </a:rPr>
              <a:t> ощадної книжки;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договором банківського вкладу (депозиту) з </a:t>
            </a:r>
            <a:r>
              <a:rPr lang="uk-UA" sz="2200" dirty="0" err="1" smtClean="0">
                <a:solidFill>
                  <a:srgbClr val="000000"/>
                </a:solidFill>
                <a:latin typeface="Times New Roman" panose="02020603050405020304" pitchFamily="18" charset="0"/>
                <a:cs typeface="Times New Roman" panose="02020603050405020304" pitchFamily="18" charset="0"/>
              </a:rPr>
              <a:t>видачею</a:t>
            </a:r>
            <a:r>
              <a:rPr lang="uk-UA" sz="2200" dirty="0" smtClean="0">
                <a:solidFill>
                  <a:srgbClr val="000000"/>
                </a:solidFill>
                <a:latin typeface="Times New Roman" panose="02020603050405020304" pitchFamily="18" charset="0"/>
                <a:cs typeface="Times New Roman" panose="02020603050405020304" pitchFamily="18" charset="0"/>
              </a:rPr>
              <a:t> ощадного (депозитного) сертифіката;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договором банківського вкладу (депозиту) з </a:t>
            </a:r>
            <a:r>
              <a:rPr lang="uk-UA" sz="2200" dirty="0" err="1" smtClean="0">
                <a:solidFill>
                  <a:srgbClr val="000000"/>
                </a:solidFill>
                <a:latin typeface="Times New Roman" panose="02020603050405020304" pitchFamily="18" charset="0"/>
                <a:cs typeface="Times New Roman" panose="02020603050405020304" pitchFamily="18" charset="0"/>
              </a:rPr>
              <a:t>видачею</a:t>
            </a:r>
            <a:r>
              <a:rPr lang="uk-UA" sz="2200" dirty="0" smtClean="0">
                <a:solidFill>
                  <a:srgbClr val="000000"/>
                </a:solidFill>
                <a:latin typeface="Times New Roman" panose="02020603050405020304" pitchFamily="18" charset="0"/>
                <a:cs typeface="Times New Roman" panose="02020603050405020304" pitchFamily="18" charset="0"/>
              </a:rPr>
              <a:t> іншого документа, що підтверджує внесення грошової суми або банківських металів і відповідає вимогам, установленим законом, іншими нормативно-правовими актами у сфері банківської діяльності (банківськими правилами) та звичаями ділового обороту.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Процентні ставки за вкладними (депозитними) операціями встановлюються банками самостійно.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Особливості залучення грошових коштів або банківських металів на вклади (депозити) регулюються внутрішніми положеннями банків, розробленими відповідно до законодавства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Механізм взаємодії банку та клієнта при проведенні депозитної операції наведено на рис.4:</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17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4.</a:t>
            </a: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Операції з формування залучених ресурсів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Називають депозитними або пасивними,</a:t>
            </a:r>
          </a:p>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оскількі</a:t>
            </a:r>
            <a:r>
              <a:rPr lang="uk-UA" sz="2200" dirty="0" smtClean="0">
                <a:solidFill>
                  <a:srgbClr val="000000"/>
                </a:solidFill>
                <a:latin typeface="Times New Roman" panose="02020603050405020304" pitchFamily="18" charset="0"/>
                <a:cs typeface="Times New Roman" panose="02020603050405020304" pitchFamily="18" charset="0"/>
              </a:rPr>
              <a:t> вони обліковуються в пасиві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балансу.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Депозитні банківські операції – це </a:t>
            </a:r>
            <a:r>
              <a:rPr lang="uk-UA" sz="2200" dirty="0" err="1" smtClean="0">
                <a:solidFill>
                  <a:srgbClr val="000000"/>
                </a:solidFill>
                <a:latin typeface="Times New Roman" panose="02020603050405020304" pitchFamily="18" charset="0"/>
                <a:cs typeface="Times New Roman" panose="02020603050405020304" pitchFamily="18" charset="0"/>
              </a:rPr>
              <a:t>кон</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кретні</a:t>
            </a:r>
            <a:r>
              <a:rPr lang="uk-UA" sz="2200" dirty="0" smtClean="0">
                <a:solidFill>
                  <a:srgbClr val="000000"/>
                </a:solidFill>
                <a:latin typeface="Times New Roman" panose="02020603050405020304" pitchFamily="18" charset="0"/>
                <a:cs typeface="Times New Roman" panose="02020603050405020304" pitchFamily="18" charset="0"/>
              </a:rPr>
              <a:t> дії і процедури, які здійснюються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банком, що утворюють депозитний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продукт. Банківські операції </a:t>
            </a:r>
            <a:r>
              <a:rPr lang="uk-UA" sz="2200" dirty="0" err="1" smtClean="0">
                <a:solidFill>
                  <a:srgbClr val="000000"/>
                </a:solidFill>
                <a:latin typeface="Times New Roman" panose="02020603050405020304" pitchFamily="18" charset="0"/>
                <a:cs typeface="Times New Roman" panose="02020603050405020304" pitchFamily="18" charset="0"/>
              </a:rPr>
              <a:t>характеризу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ють</a:t>
            </a:r>
            <a:r>
              <a:rPr lang="uk-UA" sz="2200" dirty="0" smtClean="0">
                <a:solidFill>
                  <a:srgbClr val="000000"/>
                </a:solidFill>
                <a:latin typeface="Times New Roman" panose="02020603050405020304" pitchFamily="18" charset="0"/>
                <a:cs typeface="Times New Roman" panose="02020603050405020304" pitchFamily="18" charset="0"/>
              </a:rPr>
              <a:t> відносини, що складаються між </a:t>
            </a:r>
            <a:r>
              <a:rPr lang="uk-UA" sz="2200" dirty="0" err="1" smtClean="0">
                <a:solidFill>
                  <a:srgbClr val="000000"/>
                </a:solidFill>
                <a:latin typeface="Times New Roman" panose="02020603050405020304" pitchFamily="18" charset="0"/>
                <a:cs typeface="Times New Roman" panose="02020603050405020304" pitchFamily="18" charset="0"/>
              </a:rPr>
              <a:t>бан</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ком і клієнтом з приводу надання банків-</a:t>
            </a:r>
          </a:p>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ського</a:t>
            </a:r>
            <a:r>
              <a:rPr lang="uk-UA" sz="2200" dirty="0" smtClean="0">
                <a:solidFill>
                  <a:srgbClr val="000000"/>
                </a:solidFill>
                <a:latin typeface="Times New Roman" panose="02020603050405020304" pitchFamily="18" charset="0"/>
                <a:cs typeface="Times New Roman" panose="02020603050405020304" pitchFamily="18" charset="0"/>
              </a:rPr>
              <a:t> продукту і відносини між </a:t>
            </a:r>
            <a:r>
              <a:rPr lang="uk-UA" sz="2200" dirty="0" err="1" smtClean="0">
                <a:solidFill>
                  <a:srgbClr val="000000"/>
                </a:solidFill>
                <a:latin typeface="Times New Roman" panose="02020603050405020304" pitchFamily="18" charset="0"/>
                <a:cs typeface="Times New Roman" panose="02020603050405020304" pitchFamily="18" charset="0"/>
              </a:rPr>
              <a:t>підрозді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лами і конкретними працівниками банку.</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5986792" y="561315"/>
            <a:ext cx="5244799" cy="5694630"/>
          </a:xfrm>
          <a:prstGeom prst="rect">
            <a:avLst/>
          </a:prstGeom>
        </p:spPr>
      </p:pic>
    </p:spTree>
    <p:extLst>
      <p:ext uri="{BB962C8B-B14F-4D97-AF65-F5344CB8AC3E}">
        <p14:creationId xmlns:p14="http://schemas.microsoft.com/office/powerpoint/2010/main" val="970526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Субʼєктами</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депозитних операцій виступають вкладник </a:t>
            </a:r>
            <a:r>
              <a:rPr lang="uk-UA" sz="2200" dirty="0" smtClean="0">
                <a:solidFill>
                  <a:srgbClr val="000000"/>
                </a:solidFill>
                <a:latin typeface="Times New Roman" panose="02020603050405020304" pitchFamily="18" charset="0"/>
                <a:cs typeface="Times New Roman" panose="02020603050405020304" pitchFamily="18" charset="0"/>
              </a:rPr>
              <a:t>та банк</a:t>
            </a:r>
            <a:r>
              <a:rPr lang="uk-UA" sz="2200" dirty="0">
                <a:solidFill>
                  <a:srgbClr val="000000"/>
                </a:solidFill>
                <a:latin typeface="Times New Roman" panose="02020603050405020304" pitchFamily="18" charset="0"/>
                <a:cs typeface="Times New Roman" panose="02020603050405020304" pitchFamily="18" charset="0"/>
              </a:rPr>
              <a:t>. Об'єктами депозитних операцій, безперечно, є </a:t>
            </a:r>
            <a:r>
              <a:rPr lang="uk-UA" sz="2200" dirty="0" smtClean="0">
                <a:solidFill>
                  <a:srgbClr val="000000"/>
                </a:solidFill>
                <a:latin typeface="Times New Roman" panose="02020603050405020304" pitchFamily="18" charset="0"/>
                <a:cs typeface="Times New Roman" panose="02020603050405020304" pitchFamily="18" charset="0"/>
              </a:rPr>
              <a:t>фінансові активи </a:t>
            </a:r>
            <a:r>
              <a:rPr lang="uk-UA" sz="2200" dirty="0">
                <a:solidFill>
                  <a:srgbClr val="000000"/>
                </a:solidFill>
                <a:latin typeface="Times New Roman" panose="02020603050405020304" pitchFamily="18" charset="0"/>
                <a:cs typeface="Times New Roman" panose="02020603050405020304" pitchFamily="18" charset="0"/>
              </a:rPr>
              <a:t>(кошти).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Специфічність </a:t>
            </a:r>
            <a:r>
              <a:rPr lang="uk-UA" sz="2200" dirty="0">
                <a:solidFill>
                  <a:srgbClr val="000000"/>
                </a:solidFill>
                <a:latin typeface="Times New Roman" panose="02020603050405020304" pitchFamily="18" charset="0"/>
                <a:cs typeface="Times New Roman" panose="02020603050405020304" pitchFamily="18" charset="0"/>
              </a:rPr>
              <a:t>депозитних операцій полягає у </a:t>
            </a:r>
            <a:r>
              <a:rPr lang="uk-UA" sz="2200" dirty="0" smtClean="0">
                <a:solidFill>
                  <a:srgbClr val="000000"/>
                </a:solidFill>
                <a:latin typeface="Times New Roman" panose="02020603050405020304" pitchFamily="18" charset="0"/>
                <a:cs typeface="Times New Roman" panose="02020603050405020304" pitchFamily="18" charset="0"/>
              </a:rPr>
              <a:t>визначальній ролі </a:t>
            </a:r>
            <a:r>
              <a:rPr lang="uk-UA" sz="2200" dirty="0">
                <a:solidFill>
                  <a:srgbClr val="000000"/>
                </a:solidFill>
                <a:latin typeface="Times New Roman" panose="02020603050405020304" pitchFamily="18" charset="0"/>
                <a:cs typeface="Times New Roman" panose="02020603050405020304" pitchFamily="18" charset="0"/>
              </a:rPr>
              <a:t>клієнта банку, який самостійно приймає рішення щодо </a:t>
            </a:r>
            <a:r>
              <a:rPr lang="uk-UA" sz="2200" dirty="0" smtClean="0">
                <a:solidFill>
                  <a:srgbClr val="000000"/>
                </a:solidFill>
                <a:latin typeface="Times New Roman" panose="02020603050405020304" pitchFamily="18" charset="0"/>
                <a:cs typeface="Times New Roman" panose="02020603050405020304" pitchFamily="18" charset="0"/>
              </a:rPr>
              <a:t>виду та </a:t>
            </a:r>
            <a:r>
              <a:rPr lang="uk-UA" sz="2200" dirty="0">
                <a:solidFill>
                  <a:srgbClr val="000000"/>
                </a:solidFill>
                <a:latin typeface="Times New Roman" panose="02020603050405020304" pitchFamily="18" charset="0"/>
                <a:cs typeface="Times New Roman" panose="02020603050405020304" pitchFamily="18" charset="0"/>
              </a:rPr>
              <a:t>величини депозитного вкладу. Тобто саме клієнт вирішує </a:t>
            </a:r>
            <a:r>
              <a:rPr lang="uk-UA" sz="2200" dirty="0" smtClean="0">
                <a:solidFill>
                  <a:srgbClr val="000000"/>
                </a:solidFill>
                <a:latin typeface="Times New Roman" panose="02020603050405020304" pitchFamily="18" charset="0"/>
                <a:cs typeface="Times New Roman" panose="02020603050405020304" pitchFamily="18" charset="0"/>
              </a:rPr>
              <a:t>яку частку </a:t>
            </a:r>
            <a:r>
              <a:rPr lang="uk-UA" sz="2200" dirty="0">
                <a:solidFill>
                  <a:srgbClr val="000000"/>
                </a:solidFill>
                <a:latin typeface="Times New Roman" panose="02020603050405020304" pitchFamily="18" charset="0"/>
                <a:cs typeface="Times New Roman" panose="02020603050405020304" pitchFamily="18" charset="0"/>
              </a:rPr>
              <a:t>своїх доходів він може спрямувати на заощадження.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Виходячи </a:t>
            </a:r>
            <a:r>
              <a:rPr lang="uk-UA" sz="2200" dirty="0">
                <a:solidFill>
                  <a:srgbClr val="000000"/>
                </a:solidFill>
                <a:latin typeface="Times New Roman" panose="02020603050405020304" pitchFamily="18" charset="0"/>
                <a:cs typeface="Times New Roman" panose="02020603050405020304" pitchFamily="18" charset="0"/>
              </a:rPr>
              <a:t>з цього, заходи впливу на поведінку </a:t>
            </a:r>
            <a:r>
              <a:rPr lang="uk-UA" sz="2200" dirty="0" smtClean="0">
                <a:solidFill>
                  <a:srgbClr val="000000"/>
                </a:solidFill>
                <a:latin typeface="Times New Roman" panose="02020603050405020304" pitchFamily="18" charset="0"/>
                <a:cs typeface="Times New Roman" panose="02020603050405020304" pitchFamily="18" charset="0"/>
              </a:rPr>
              <a:t>потенційних вкладників </a:t>
            </a:r>
            <a:r>
              <a:rPr lang="uk-UA" sz="2200" dirty="0">
                <a:solidFill>
                  <a:srgbClr val="000000"/>
                </a:solidFill>
                <a:latin typeface="Times New Roman" panose="02020603050405020304" pitchFamily="18" charset="0"/>
                <a:cs typeface="Times New Roman" panose="02020603050405020304" pitchFamily="18" charset="0"/>
              </a:rPr>
              <a:t>в умовах конкурентної боротьби за клієнта </a:t>
            </a:r>
            <a:r>
              <a:rPr lang="uk-UA" sz="2200" dirty="0" smtClean="0">
                <a:solidFill>
                  <a:srgbClr val="000000"/>
                </a:solidFill>
                <a:latin typeface="Times New Roman" panose="02020603050405020304" pitchFamily="18" charset="0"/>
                <a:cs typeface="Times New Roman" panose="02020603050405020304" pitchFamily="18" charset="0"/>
              </a:rPr>
              <a:t>мають зайняти </a:t>
            </a:r>
            <a:r>
              <a:rPr lang="uk-UA" sz="2200" dirty="0">
                <a:solidFill>
                  <a:srgbClr val="000000"/>
                </a:solidFill>
                <a:latin typeface="Times New Roman" panose="02020603050405020304" pitchFamily="18" charset="0"/>
                <a:cs typeface="Times New Roman" panose="02020603050405020304" pitchFamily="18" charset="0"/>
              </a:rPr>
              <a:t>вагоме місце в процесі розробки та реалізації </a:t>
            </a:r>
            <a:r>
              <a:rPr lang="uk-UA" sz="2200" dirty="0" smtClean="0">
                <a:solidFill>
                  <a:srgbClr val="000000"/>
                </a:solidFill>
                <a:latin typeface="Times New Roman" panose="02020603050405020304" pitchFamily="18" charset="0"/>
                <a:cs typeface="Times New Roman" panose="02020603050405020304" pitchFamily="18" charset="0"/>
              </a:rPr>
              <a:t>депозитної політики </a:t>
            </a:r>
            <a:r>
              <a:rPr lang="uk-UA" sz="2200" dirty="0">
                <a:solidFill>
                  <a:srgbClr val="000000"/>
                </a:solidFill>
                <a:latin typeface="Times New Roman" panose="02020603050405020304" pitchFamily="18" charset="0"/>
                <a:cs typeface="Times New Roman" panose="02020603050405020304" pitchFamily="18" charset="0"/>
              </a:rPr>
              <a:t>банку. Результатом проведення депозитних операцій </a:t>
            </a:r>
            <a:r>
              <a:rPr lang="uk-UA" sz="2200" dirty="0" smtClean="0">
                <a:solidFill>
                  <a:srgbClr val="000000"/>
                </a:solidFill>
                <a:latin typeface="Times New Roman" panose="02020603050405020304" pitchFamily="18" charset="0"/>
                <a:cs typeface="Times New Roman" panose="02020603050405020304" pitchFamily="18" charset="0"/>
              </a:rPr>
              <a:t>є отримання </a:t>
            </a:r>
            <a:r>
              <a:rPr lang="uk-UA" sz="2200" dirty="0">
                <a:solidFill>
                  <a:srgbClr val="000000"/>
                </a:solidFill>
                <a:latin typeface="Times New Roman" panose="02020603050405020304" pitchFamily="18" charset="0"/>
                <a:cs typeface="Times New Roman" panose="02020603050405020304" pitchFamily="18" charset="0"/>
              </a:rPr>
              <a:t>банками та їх клієнтами певних переваг.</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Так</a:t>
            </a:r>
            <a:r>
              <a:rPr lang="uk-UA" sz="2200" dirty="0">
                <a:solidFill>
                  <a:srgbClr val="000000"/>
                </a:solidFill>
                <a:latin typeface="Times New Roman" panose="02020603050405020304" pitchFamily="18" charset="0"/>
                <a:cs typeface="Times New Roman" panose="02020603050405020304" pitchFamily="18" charset="0"/>
              </a:rPr>
              <a:t>, розміщення грошових коштів у депозити для </a:t>
            </a:r>
            <a:r>
              <a:rPr lang="uk-UA" sz="2200" dirty="0" smtClean="0">
                <a:solidFill>
                  <a:srgbClr val="000000"/>
                </a:solidFill>
                <a:latin typeface="Times New Roman" panose="02020603050405020304" pitchFamily="18" charset="0"/>
                <a:cs typeface="Times New Roman" panose="02020603050405020304" pitchFamily="18" charset="0"/>
              </a:rPr>
              <a:t>клієнтів банку </a:t>
            </a:r>
            <a:r>
              <a:rPr lang="uk-UA" sz="2200" dirty="0">
                <a:solidFill>
                  <a:srgbClr val="000000"/>
                </a:solidFill>
                <a:latin typeface="Times New Roman" panose="02020603050405020304" pitchFamily="18" charset="0"/>
                <a:cs typeface="Times New Roman" panose="02020603050405020304" pitchFamily="18" charset="0"/>
              </a:rPr>
              <a:t>дає можливість: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отримувати </a:t>
            </a:r>
            <a:r>
              <a:rPr lang="uk-UA" sz="2200" dirty="0">
                <a:solidFill>
                  <a:srgbClr val="000000"/>
                </a:solidFill>
                <a:latin typeface="Times New Roman" panose="02020603050405020304" pitchFamily="18" charset="0"/>
                <a:cs typeface="Times New Roman" panose="02020603050405020304" pitchFamily="18" charset="0"/>
              </a:rPr>
              <a:t>стабільний дохід в національній та </a:t>
            </a:r>
            <a:r>
              <a:rPr lang="uk-UA" sz="2200" dirty="0" smtClean="0">
                <a:solidFill>
                  <a:srgbClr val="000000"/>
                </a:solidFill>
                <a:latin typeface="Times New Roman" panose="02020603050405020304" pitchFamily="18" charset="0"/>
                <a:cs typeface="Times New Roman" panose="02020603050405020304" pitchFamily="18" charset="0"/>
              </a:rPr>
              <a:t>іноземній валюті </a:t>
            </a:r>
            <a:r>
              <a:rPr lang="uk-UA" sz="2200" dirty="0">
                <a:solidFill>
                  <a:srgbClr val="000000"/>
                </a:solidFill>
                <a:latin typeface="Times New Roman" panose="02020603050405020304" pitchFamily="18" charset="0"/>
                <a:cs typeface="Times New Roman" panose="02020603050405020304" pitchFamily="18" charset="0"/>
              </a:rPr>
              <a:t>у вигляді відсотку протягом певного часу;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збільшувати </a:t>
            </a:r>
            <a:r>
              <a:rPr lang="uk-UA" sz="2200" dirty="0">
                <a:solidFill>
                  <a:srgbClr val="000000"/>
                </a:solidFill>
                <a:latin typeface="Times New Roman" panose="02020603050405020304" pitchFamily="18" charset="0"/>
                <a:cs typeface="Times New Roman" panose="02020603050405020304" pitchFamily="18" charset="0"/>
              </a:rPr>
              <a:t>суму своїх заощаджень за </a:t>
            </a:r>
            <a:r>
              <a:rPr lang="uk-UA" sz="2200" dirty="0" smtClean="0">
                <a:solidFill>
                  <a:srgbClr val="000000"/>
                </a:solidFill>
                <a:latin typeface="Times New Roman" panose="02020603050405020304" pitchFamily="18" charset="0"/>
                <a:cs typeface="Times New Roman" panose="02020603050405020304" pitchFamily="18" charset="0"/>
              </a:rPr>
              <a:t>рахунок процентного </a:t>
            </a:r>
            <a:r>
              <a:rPr lang="uk-UA" sz="2200" dirty="0">
                <a:solidFill>
                  <a:srgbClr val="000000"/>
                </a:solidFill>
                <a:latin typeface="Times New Roman" panose="02020603050405020304" pitchFamily="18" charset="0"/>
                <a:cs typeface="Times New Roman" panose="02020603050405020304" pitchFamily="18" charset="0"/>
              </a:rPr>
              <a:t>доходу;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мінімізувати </a:t>
            </a:r>
            <a:r>
              <a:rPr lang="uk-UA" sz="2200" dirty="0">
                <a:solidFill>
                  <a:srgbClr val="000000"/>
                </a:solidFill>
                <a:latin typeface="Times New Roman" panose="02020603050405020304" pitchFamily="18" charset="0"/>
                <a:cs typeface="Times New Roman" panose="02020603050405020304" pitchFamily="18" charset="0"/>
              </a:rPr>
              <a:t>ризики втрати коштів тощо.</a:t>
            </a:r>
          </a:p>
        </p:txBody>
      </p:sp>
    </p:spTree>
    <p:extLst>
      <p:ext uri="{BB962C8B-B14F-4D97-AF65-F5344CB8AC3E}">
        <p14:creationId xmlns:p14="http://schemas.microsoft.com/office/powerpoint/2010/main" val="435534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776" y="434316"/>
            <a:ext cx="7915677" cy="5948628"/>
          </a:xfrm>
          <a:prstGeom prst="rect">
            <a:avLst/>
          </a:prstGeom>
        </p:spPr>
      </p:pic>
    </p:spTree>
    <p:extLst>
      <p:ext uri="{BB962C8B-B14F-4D97-AF65-F5344CB8AC3E}">
        <p14:creationId xmlns:p14="http://schemas.microsoft.com/office/powerpoint/2010/main" val="1478147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69" y="443620"/>
            <a:ext cx="10256492" cy="6175469"/>
          </a:xfrm>
          <a:prstGeom prst="rect">
            <a:avLst/>
          </a:prstGeom>
        </p:spPr>
      </p:pic>
    </p:spTree>
    <p:extLst>
      <p:ext uri="{BB962C8B-B14F-4D97-AF65-F5344CB8AC3E}">
        <p14:creationId xmlns:p14="http://schemas.microsoft.com/office/powerpoint/2010/main" val="53539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ru-RU" sz="2400" b="1" dirty="0" smtClean="0">
                <a:solidFill>
                  <a:srgbClr val="000000"/>
                </a:solidFill>
                <a:latin typeface="Times New Roman" panose="02020603050405020304" pitchFamily="18" charset="0"/>
                <a:cs typeface="Times New Roman" panose="02020603050405020304" pitchFamily="18" charset="0"/>
              </a:rPr>
              <a:t>3.1</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Депозитні</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операції</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банків</a:t>
            </a:r>
            <a:r>
              <a:rPr lang="ru-RU" sz="2400" b="1" dirty="0">
                <a:solidFill>
                  <a:srgbClr val="000000"/>
                </a:solidFill>
                <a:latin typeface="Times New Roman" panose="02020603050405020304" pitchFamily="18" charset="0"/>
                <a:cs typeface="Times New Roman" panose="02020603050405020304" pitchFamily="18" charset="0"/>
              </a:rPr>
              <a:t> з </a:t>
            </a:r>
            <a:r>
              <a:rPr lang="ru-RU" sz="2400" b="1" dirty="0" err="1">
                <a:solidFill>
                  <a:srgbClr val="000000"/>
                </a:solidFill>
                <a:latin typeface="Times New Roman" panose="02020603050405020304" pitchFamily="18" charset="0"/>
                <a:cs typeface="Times New Roman" panose="02020603050405020304" pitchFamily="18" charset="0"/>
              </a:rPr>
              <a:t>фізичними</a:t>
            </a:r>
            <a:r>
              <a:rPr lang="ru-RU" sz="2400" b="1" dirty="0">
                <a:solidFill>
                  <a:srgbClr val="000000"/>
                </a:solidFill>
                <a:latin typeface="Times New Roman" panose="02020603050405020304" pitchFamily="18" charset="0"/>
                <a:cs typeface="Times New Roman" panose="02020603050405020304" pitchFamily="18" charset="0"/>
              </a:rPr>
              <a:t> та </a:t>
            </a:r>
            <a:r>
              <a:rPr lang="ru-RU" sz="2400" b="1" dirty="0" err="1">
                <a:solidFill>
                  <a:srgbClr val="000000"/>
                </a:solidFill>
                <a:latin typeface="Times New Roman" panose="02020603050405020304" pitchFamily="18" charset="0"/>
                <a:cs typeface="Times New Roman" panose="02020603050405020304" pitchFamily="18" charset="0"/>
              </a:rPr>
              <a:t>юридичними</a:t>
            </a:r>
            <a:r>
              <a:rPr lang="ru-RU" sz="2400" b="1" dirty="0">
                <a:solidFill>
                  <a:srgbClr val="000000"/>
                </a:solidFill>
                <a:latin typeface="Times New Roman" panose="02020603050405020304" pitchFamily="18" charset="0"/>
                <a:cs typeface="Times New Roman" panose="02020603050405020304" pitchFamily="18" charset="0"/>
              </a:rPr>
              <a:t> особами</a:t>
            </a: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Найбільшу частину зобов’язань банку складають залучені кошти (залучений капітал</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Залучений капітал – це грошові кошти юридичних і фізичних осіб, залучені банком в якості депозитів, вкладів, залишків на розрахункових рахунках, поточних рахунках  бюджетних установ, залишки на пластикових </a:t>
            </a:r>
            <a:r>
              <a:rPr lang="uk-UA" sz="2200" dirty="0" err="1" smtClean="0">
                <a:solidFill>
                  <a:srgbClr val="000000"/>
                </a:solidFill>
                <a:latin typeface="Times New Roman" panose="02020603050405020304" pitchFamily="18" charset="0"/>
                <a:cs typeface="Times New Roman" panose="02020603050405020304" pitchFamily="18" charset="0"/>
              </a:rPr>
              <a:t>картаках</a:t>
            </a:r>
            <a:r>
              <a:rPr lang="uk-UA" sz="2200" dirty="0" smtClean="0">
                <a:solidFill>
                  <a:srgbClr val="000000"/>
                </a:solidFill>
                <a:latin typeface="Times New Roman" panose="02020603050405020304" pitchFamily="18" charset="0"/>
                <a:cs typeface="Times New Roman" panose="02020603050405020304" pitchFamily="18" charset="0"/>
              </a:rPr>
              <a:t>, кредиторська заборгованість тощо. У банківській практиці залучені кошти називають депозитними зобов’язаннями, які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формують депозитний портфель.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Залучений капітал складається із депозитів (вкладів), ощадних (депозитних) сертифікатів і має принципові відмінності від регулятивного капіталу, які наведено на рис.1.</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Основну суму залучених коштів становлять тимчасово вільні грошові кошти, що утворюються внаслідок кругообігу промислового і торгового капіталу, грошові накопичення держави, особисті грошові накопичення населення - депозити. Під депозитом (від латинського «</a:t>
            </a:r>
            <a:r>
              <a:rPr lang="uk-UA" sz="2200" dirty="0" err="1" smtClean="0">
                <a:solidFill>
                  <a:srgbClr val="000000"/>
                </a:solidFill>
                <a:latin typeface="Times New Roman" panose="02020603050405020304" pitchFamily="18" charset="0"/>
                <a:cs typeface="Times New Roman" panose="02020603050405020304" pitchFamily="18" charset="0"/>
              </a:rPr>
              <a:t>depositum</a:t>
            </a:r>
            <a:r>
              <a:rPr lang="uk-UA" sz="2200" dirty="0" smtClean="0">
                <a:solidFill>
                  <a:srgbClr val="000000"/>
                </a:solidFill>
                <a:latin typeface="Times New Roman" panose="02020603050405020304" pitchFamily="18" charset="0"/>
                <a:cs typeface="Times New Roman" panose="02020603050405020304" pitchFamily="18" charset="0"/>
              </a:rPr>
              <a:t>» - річ, передана на зберігання) в світовій банківській практиці розуміють грошові кошти або цінні папери, що передані на зберігання фінансово-кредитній чи банківській установі. Згідно із ст.2 Закону України «Про банки і банківську діяльність»:</a:t>
            </a:r>
          </a:p>
        </p:txBody>
      </p:sp>
    </p:spTree>
    <p:extLst>
      <p:ext uri="{BB962C8B-B14F-4D97-AF65-F5344CB8AC3E}">
        <p14:creationId xmlns:p14="http://schemas.microsoft.com/office/powerpoint/2010/main" val="260484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613" y="458962"/>
            <a:ext cx="10330004" cy="6049180"/>
          </a:xfrm>
          <a:prstGeom prst="rect">
            <a:avLst/>
          </a:prstGeom>
        </p:spPr>
      </p:pic>
    </p:spTree>
    <p:extLst>
      <p:ext uri="{BB962C8B-B14F-4D97-AF65-F5344CB8AC3E}">
        <p14:creationId xmlns:p14="http://schemas.microsoft.com/office/powerpoint/2010/main" val="398084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850" y="394785"/>
            <a:ext cx="8865529" cy="6173503"/>
          </a:xfrm>
          <a:prstGeom prst="rect">
            <a:avLst/>
          </a:prstGeom>
        </p:spPr>
      </p:pic>
    </p:spTree>
    <p:extLst>
      <p:ext uri="{BB962C8B-B14F-4D97-AF65-F5344CB8AC3E}">
        <p14:creationId xmlns:p14="http://schemas.microsoft.com/office/powerpoint/2010/main" val="177568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61962"/>
            <a:ext cx="7772400" cy="5934075"/>
          </a:xfrm>
          <a:prstGeom prst="rect">
            <a:avLst/>
          </a:prstGeom>
        </p:spPr>
      </p:pic>
    </p:spTree>
    <p:extLst>
      <p:ext uri="{BB962C8B-B14F-4D97-AF65-F5344CB8AC3E}">
        <p14:creationId xmlns:p14="http://schemas.microsoft.com/office/powerpoint/2010/main" val="2497505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962" y="585787"/>
            <a:ext cx="7458075" cy="5686425"/>
          </a:xfrm>
          <a:prstGeom prst="rect">
            <a:avLst/>
          </a:prstGeom>
        </p:spPr>
      </p:pic>
    </p:spTree>
    <p:extLst>
      <p:ext uri="{BB962C8B-B14F-4D97-AF65-F5344CB8AC3E}">
        <p14:creationId xmlns:p14="http://schemas.microsoft.com/office/powerpoint/2010/main" val="4145210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400" b="1" dirty="0">
                <a:solidFill>
                  <a:srgbClr val="000000"/>
                </a:solidFill>
                <a:latin typeface="Times New Roman" panose="02020603050405020304" pitchFamily="18" charset="0"/>
                <a:cs typeface="Times New Roman" panose="02020603050405020304" pitchFamily="18" charset="0"/>
              </a:rPr>
              <a:t>2. Депозитні та ощадні сертифікати, порядок їх розміщення і погашення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Згідно з Законом України «Про ринки капіталу та організовані товарні ринки» з 01 липня 2021 р., запроваджено два нових інструменти – ощадні та депозитні сертифікати (раніше в Україні в обігу перебували ощадні (депозитні) сертифікати - іменні або на пред’явника).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Ощадний сертифікат - це цінний папір, який підтверджує суму вкладу, внесеного в банк, і права вкладника (власника сертифіката) на одержання після спливу встановленого строку суми вкладу та процентів, встановлених сертифікатом, у банку, який його видав. Такі сертифікати можуть бути виключно ордерними та існують виключно у паперовій формі.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Депозитний сертифікат - це цінний папір, який підтверджує суму вимоги до банку, що дорівнює номінальній вартості відповідного сертифіката, і права власника сертифіката на одержання після спливу встановленого строку номінальної вартості сертифіката та відсоткового доходу (якщо виплата відсоткового доходу передбачена сертифікатом) у банку, який здійснив його емісію. Депозитні сертифікати банків є іменними цінними паперами та можуть існувати виключно в електронній формі.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Розміщення та погашення ощадних сертифікатів здійснюється лише банком України-емітентом. Банк самостійно розробляє форму ощадного сертифіката, рис. 5.</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297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5.</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056088" y="688525"/>
            <a:ext cx="8295609" cy="5771476"/>
          </a:xfrm>
          <a:prstGeom prst="rect">
            <a:avLst/>
          </a:prstGeom>
        </p:spPr>
      </p:pic>
    </p:spTree>
    <p:extLst>
      <p:ext uri="{BB962C8B-B14F-4D97-AF65-F5344CB8AC3E}">
        <p14:creationId xmlns:p14="http://schemas.microsoft.com/office/powerpoint/2010/main" val="579314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Ощадні </a:t>
            </a:r>
            <a:r>
              <a:rPr lang="uk-UA" sz="2200" dirty="0">
                <a:solidFill>
                  <a:srgbClr val="000000"/>
                </a:solidFill>
                <a:latin typeface="Times New Roman" panose="02020603050405020304" pitchFamily="18" charset="0"/>
                <a:cs typeface="Times New Roman" panose="02020603050405020304" pitchFamily="18" charset="0"/>
              </a:rPr>
              <a:t>сертифікати можуть бути виключно ордерними, у паперовій формі та номіновані в національній валюті, іноземній валюті або банківських металах.</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Ощадні сертифікати мають містити обов'язкові реквізити, визначені Законом України «Про ринки капіталу та організовані товарні ринки».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Банки України видають ощадні сертифікати на певний строк (під проценти, передбачені умовами їх видачі</a:t>
            </a:r>
            <a:r>
              <a:rPr lang="uk-UA" sz="2200" dirty="0" smtClean="0">
                <a:solidFill>
                  <a:srgbClr val="000000"/>
                </a:solidFill>
                <a:latin typeface="Times New Roman" panose="02020603050405020304" pitchFamily="18" charset="0"/>
                <a:cs typeface="Times New Roman" panose="02020603050405020304" pitchFamily="18" charset="0"/>
              </a:rPr>
              <a:t>). Строк </a:t>
            </a:r>
            <a:r>
              <a:rPr lang="uk-UA" sz="2200" dirty="0">
                <a:solidFill>
                  <a:srgbClr val="000000"/>
                </a:solidFill>
                <a:latin typeface="Times New Roman" panose="02020603050405020304" pitchFamily="18" charset="0"/>
                <a:cs typeface="Times New Roman" panose="02020603050405020304" pitchFamily="18" charset="0"/>
              </a:rPr>
              <a:t>обігу ощадних сертифікатів установлюється від дати видачі сертифіката безпосередньо вкладнику (власнику сертифіката) до дати, з якої власник сертифіката отримав право вимоги за вкладом (депозитом</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Сертифікат</a:t>
            </a:r>
            <a:r>
              <a:rPr lang="uk-UA" sz="2200" dirty="0">
                <a:solidFill>
                  <a:srgbClr val="000000"/>
                </a:solidFill>
                <a:latin typeface="Times New Roman" panose="02020603050405020304" pitchFamily="18" charset="0"/>
                <a:cs typeface="Times New Roman" panose="02020603050405020304" pitchFamily="18" charset="0"/>
              </a:rPr>
              <a:t>, виданий на користь фізичної особи, отримує ця особа або уповноважена нею особа згідно із законодавством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Ощадний </a:t>
            </a:r>
            <a:r>
              <a:rPr lang="uk-UA" sz="2200" dirty="0">
                <a:solidFill>
                  <a:srgbClr val="000000"/>
                </a:solidFill>
                <a:latin typeface="Times New Roman" panose="02020603050405020304" pitchFamily="18" charset="0"/>
                <a:cs typeface="Times New Roman" panose="02020603050405020304" pitchFamily="18" charset="0"/>
              </a:rPr>
              <a:t>сертифікат, виданий на </a:t>
            </a:r>
            <a:r>
              <a:rPr lang="uk-UA" sz="2200">
                <a:solidFill>
                  <a:srgbClr val="000000"/>
                </a:solidFill>
                <a:latin typeface="Times New Roman" panose="02020603050405020304" pitchFamily="18" charset="0"/>
                <a:cs typeface="Times New Roman" panose="02020603050405020304" pitchFamily="18" charset="0"/>
              </a:rPr>
              <a:t>користь </a:t>
            </a:r>
            <a:r>
              <a:rPr lang="uk-UA" sz="2200" smtClean="0">
                <a:solidFill>
                  <a:srgbClr val="000000"/>
                </a:solidFill>
                <a:latin typeface="Times New Roman" panose="02020603050405020304" pitchFamily="18" charset="0"/>
                <a:cs typeface="Times New Roman" panose="02020603050405020304" pitchFamily="18" charset="0"/>
              </a:rPr>
              <a:t>суб’єкта </a:t>
            </a:r>
            <a:r>
              <a:rPr lang="uk-UA" sz="2200" dirty="0">
                <a:solidFill>
                  <a:srgbClr val="000000"/>
                </a:solidFill>
                <a:latin typeface="Times New Roman" panose="02020603050405020304" pitchFamily="18" charset="0"/>
                <a:cs typeface="Times New Roman" panose="02020603050405020304" pitchFamily="18" charset="0"/>
              </a:rPr>
              <a:t>господарювання, юридичної особи-нерезидента, відокремленого підрозділу юридичної особи-нерезидента, представництва юридичної особи-нерезидента, яке не здійснює підприємницької діяльності, офіційного представництва, міжнародної організації, відокремленого підрозділу міжнародної організації, представництва іншої організації, інвестора, отримує в банку України його/її керівник або уповноважена ним особа.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Особа</a:t>
            </a:r>
            <a:r>
              <a:rPr lang="uk-UA" sz="2200" dirty="0">
                <a:solidFill>
                  <a:srgbClr val="000000"/>
                </a:solidFill>
                <a:latin typeface="Times New Roman" panose="02020603050405020304" pitchFamily="18" charset="0"/>
                <a:cs typeface="Times New Roman" panose="02020603050405020304" pitchFamily="18" charset="0"/>
              </a:rPr>
              <a:t>, зазначена в ощадному сертифікаті, має право передати право власності на такий сертифікат іншій особі лише шляхом вчинення повного (іменного) </a:t>
            </a:r>
            <a:r>
              <a:rPr lang="uk-UA" sz="2200" dirty="0" smtClean="0">
                <a:solidFill>
                  <a:srgbClr val="000000"/>
                </a:solidFill>
                <a:latin typeface="Times New Roman" panose="02020603050405020304" pitchFamily="18" charset="0"/>
                <a:cs typeface="Times New Roman" panose="02020603050405020304" pitchFamily="18" charset="0"/>
              </a:rPr>
              <a:t>індосаменту.</a:t>
            </a:r>
          </a:p>
        </p:txBody>
      </p:sp>
    </p:spTree>
    <p:extLst>
      <p:ext uri="{BB962C8B-B14F-4D97-AF65-F5344CB8AC3E}">
        <p14:creationId xmlns:p14="http://schemas.microsoft.com/office/powerpoint/2010/main" val="2381720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Особливості переходу прав на цінні папери та прав за цінними паперами встановлюються Національною комісією з цінних паперів та фондового ринку та/або правочином щодо таких цінних паперів.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Розрахунки за ощадними сертифікатами для фізичних осіб здійснюються з дотриманням вимог валютного законодавства як у готівковій, так і в безготівковій формі:</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у національній валюті, якщо ощадний сертифікат номінований в національній валюті;</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в іноземній валюті, якщо ощадний сертифікат номінований в іноземній валюті;</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у банківських металах (без фізичної поставки або з фізичною поставкою), якщо ощадний сертифікат номінований у банківських металах.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 </a:t>
            </a:r>
            <a:r>
              <a:rPr lang="uk-UA" sz="2200" dirty="0">
                <a:solidFill>
                  <a:srgbClr val="000000"/>
                </a:solidFill>
                <a:latin typeface="Times New Roman" panose="02020603050405020304" pitchFamily="18" charset="0"/>
                <a:cs typeface="Times New Roman" panose="02020603050405020304" pitchFamily="18" charset="0"/>
              </a:rPr>
              <a:t>України-емітент здійснює погашення </a:t>
            </a:r>
            <a:r>
              <a:rPr lang="uk-UA" sz="2200" dirty="0" smtClean="0">
                <a:solidFill>
                  <a:srgbClr val="000000"/>
                </a:solidFill>
                <a:latin typeface="Times New Roman" panose="02020603050405020304" pitchFamily="18" charset="0"/>
                <a:cs typeface="Times New Roman" panose="02020603050405020304" pitchFamily="18" charset="0"/>
              </a:rPr>
              <a:t>пред’явленого </a:t>
            </a:r>
            <a:r>
              <a:rPr lang="uk-UA" sz="2200" dirty="0">
                <a:solidFill>
                  <a:srgbClr val="000000"/>
                </a:solidFill>
                <a:latin typeface="Times New Roman" panose="02020603050405020304" pitchFamily="18" charset="0"/>
                <a:cs typeface="Times New Roman" panose="02020603050405020304" pitchFamily="18" charset="0"/>
              </a:rPr>
              <a:t>вкладником оригіналу ощадного сертифіката та виплату процентів за ним за умови настання строку вимоги за вкладом (депозитом) для</a:t>
            </a:r>
            <a:r>
              <a:rPr lang="uk-UA" sz="2200" dirty="0" smtClean="0">
                <a:solidFill>
                  <a:srgbClr val="000000"/>
                </a:solidFill>
                <a:latin typeface="Times New Roman" panose="02020603050405020304" pitchFamily="18" charset="0"/>
                <a:cs typeface="Times New Roman" panose="02020603050405020304" pitchFamily="18" charset="0"/>
              </a:rPr>
              <a:t>: 1</a:t>
            </a:r>
            <a:r>
              <a:rPr lang="uk-UA" sz="2200" dirty="0">
                <a:solidFill>
                  <a:srgbClr val="000000"/>
                </a:solidFill>
                <a:latin typeface="Times New Roman" panose="02020603050405020304" pitchFamily="18" charset="0"/>
                <a:cs typeface="Times New Roman" panose="02020603050405020304" pitchFamily="18" charset="0"/>
              </a:rPr>
              <a:t>) фізичних осіб як у готівковій, так і в безготівковій формі</a:t>
            </a:r>
            <a:r>
              <a:rPr lang="uk-UA" sz="2200" dirty="0" smtClean="0">
                <a:solidFill>
                  <a:srgbClr val="000000"/>
                </a:solidFill>
                <a:latin typeface="Times New Roman" panose="02020603050405020304" pitchFamily="18" charset="0"/>
                <a:cs typeface="Times New Roman" panose="02020603050405020304" pitchFamily="18" charset="0"/>
              </a:rPr>
              <a:t>; 2) для юридичних осіб </a:t>
            </a:r>
            <a:r>
              <a:rPr lang="uk-UA" sz="2200" dirty="0">
                <a:solidFill>
                  <a:srgbClr val="000000"/>
                </a:solidFill>
                <a:latin typeface="Times New Roman" panose="02020603050405020304" pitchFamily="18" charset="0"/>
                <a:cs typeface="Times New Roman" panose="02020603050405020304" pitchFamily="18" charset="0"/>
              </a:rPr>
              <a:t>лише в безготівковій </a:t>
            </a:r>
            <a:r>
              <a:rPr lang="uk-UA" sz="2200" dirty="0" smtClean="0">
                <a:solidFill>
                  <a:srgbClr val="000000"/>
                </a:solidFill>
                <a:latin typeface="Times New Roman" panose="02020603050405020304" pitchFamily="18" charset="0"/>
                <a:cs typeface="Times New Roman" panose="02020603050405020304" pitchFamily="18" charset="0"/>
              </a:rPr>
              <a:t>формі.</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Банк </a:t>
            </a:r>
            <a:r>
              <a:rPr lang="ru-RU" sz="2200" dirty="0" err="1">
                <a:solidFill>
                  <a:srgbClr val="000000"/>
                </a:solidFill>
                <a:latin typeface="Times New Roman" panose="02020603050405020304" pitchFamily="18" charset="0"/>
                <a:cs typeface="Times New Roman" panose="02020603050405020304" pitchFamily="18" charset="0"/>
              </a:rPr>
              <a:t>України-емітент</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зобов’язаний</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сплатити</a:t>
            </a:r>
            <a:r>
              <a:rPr lang="ru-RU" sz="2200" dirty="0">
                <a:solidFill>
                  <a:srgbClr val="000000"/>
                </a:solidFill>
                <a:latin typeface="Times New Roman" panose="02020603050405020304" pitchFamily="18" charset="0"/>
                <a:cs typeface="Times New Roman" panose="02020603050405020304" pitchFamily="18" charset="0"/>
              </a:rPr>
              <a:t> суму вкладу (депозиту) та </a:t>
            </a:r>
            <a:r>
              <a:rPr lang="ru-RU" sz="2200" dirty="0" err="1">
                <a:solidFill>
                  <a:srgbClr val="000000"/>
                </a:solidFill>
                <a:latin typeface="Times New Roman" panose="02020603050405020304" pitchFamily="18" charset="0"/>
                <a:cs typeface="Times New Roman" panose="02020603050405020304" pitchFamily="18" charset="0"/>
              </a:rPr>
              <a:t>процентів</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ощадним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сертифікатом</a:t>
            </a:r>
            <a:r>
              <a:rPr lang="ru-RU" sz="2200" dirty="0">
                <a:solidFill>
                  <a:srgbClr val="000000"/>
                </a:solidFill>
                <a:latin typeface="Times New Roman" panose="02020603050405020304" pitchFamily="18" charset="0"/>
                <a:cs typeface="Times New Roman" panose="02020603050405020304" pitchFamily="18" charset="0"/>
              </a:rPr>
              <a:t>, строк </a:t>
            </a:r>
            <a:r>
              <a:rPr lang="ru-RU" sz="2200" dirty="0" err="1">
                <a:solidFill>
                  <a:srgbClr val="000000"/>
                </a:solidFill>
                <a:latin typeface="Times New Roman" panose="02020603050405020304" pitchFamily="18" charset="0"/>
                <a:cs typeface="Times New Roman" panose="02020603050405020304" pitchFamily="18" charset="0"/>
              </a:rPr>
              <a:t>одержання</a:t>
            </a:r>
            <a:r>
              <a:rPr lang="ru-RU" sz="2200" dirty="0">
                <a:solidFill>
                  <a:srgbClr val="000000"/>
                </a:solidFill>
                <a:latin typeface="Times New Roman" panose="02020603050405020304" pitchFamily="18" charset="0"/>
                <a:cs typeface="Times New Roman" panose="02020603050405020304" pitchFamily="18" charset="0"/>
              </a:rPr>
              <a:t> вкладу (депозиту) за </a:t>
            </a:r>
            <a:r>
              <a:rPr lang="ru-RU" sz="2200" dirty="0" err="1">
                <a:solidFill>
                  <a:srgbClr val="000000"/>
                </a:solidFill>
                <a:latin typeface="Times New Roman" panose="02020603050405020304" pitchFamily="18" charset="0"/>
                <a:cs typeface="Times New Roman" panose="02020603050405020304" pitchFamily="18" charset="0"/>
              </a:rPr>
              <a:t>яким</a:t>
            </a:r>
            <a:r>
              <a:rPr lang="ru-RU" sz="2200" dirty="0">
                <a:solidFill>
                  <a:srgbClr val="000000"/>
                </a:solidFill>
                <a:latin typeface="Times New Roman" panose="02020603050405020304" pitchFamily="18" charset="0"/>
                <a:cs typeface="Times New Roman" panose="02020603050405020304" pitchFamily="18" charset="0"/>
              </a:rPr>
              <a:t> прострочено, </a:t>
            </a:r>
            <a:r>
              <a:rPr lang="ru-RU" sz="2200" dirty="0" err="1">
                <a:solidFill>
                  <a:srgbClr val="000000"/>
                </a:solidFill>
                <a:latin typeface="Times New Roman" panose="02020603050405020304" pitchFamily="18" charset="0"/>
                <a:cs typeface="Times New Roman" panose="02020603050405020304" pitchFamily="18" charset="0"/>
              </a:rPr>
              <a:t>під</a:t>
            </a:r>
            <a:r>
              <a:rPr lang="ru-RU" sz="2200" dirty="0">
                <a:solidFill>
                  <a:srgbClr val="000000"/>
                </a:solidFill>
                <a:latin typeface="Times New Roman" panose="02020603050405020304" pitchFamily="18" charset="0"/>
                <a:cs typeface="Times New Roman" panose="02020603050405020304" pitchFamily="18" charset="0"/>
              </a:rPr>
              <a:t> час </a:t>
            </a:r>
            <a:r>
              <a:rPr lang="ru-RU" sz="2200" dirty="0" err="1">
                <a:solidFill>
                  <a:srgbClr val="000000"/>
                </a:solidFill>
                <a:latin typeface="Times New Roman" panose="02020603050405020304" pitchFamily="18" charset="0"/>
                <a:cs typeface="Times New Roman" panose="02020603050405020304" pitchFamily="18" charset="0"/>
              </a:rPr>
              <a:t>пред'явлення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оригіналу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ощадного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сертифіката</a:t>
            </a:r>
            <a:r>
              <a:rPr lang="ru-RU" sz="2200" dirty="0">
                <a:solidFill>
                  <a:srgbClr val="000000"/>
                </a:solidFill>
                <a:latin typeface="Times New Roman" panose="02020603050405020304" pitchFamily="18" charset="0"/>
                <a:cs typeface="Times New Roman" panose="02020603050405020304" pitchFamily="18" charset="0"/>
              </a:rPr>
              <a:t> в банк,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його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розмістив</a:t>
            </a:r>
            <a:r>
              <a:rPr lang="ru-RU"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28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 </a:t>
            </a:r>
            <a:r>
              <a:rPr lang="uk-UA" sz="2200" dirty="0">
                <a:solidFill>
                  <a:srgbClr val="000000"/>
                </a:solidFill>
                <a:latin typeface="Times New Roman" panose="02020603050405020304" pitchFamily="18" charset="0"/>
                <a:cs typeface="Times New Roman" panose="02020603050405020304" pitchFamily="18" charset="0"/>
              </a:rPr>
              <a:t>України-емітент здійснює погашення ощадних сертифікатів та виплату процентів за ними: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a:t>
            </a:r>
            <a:r>
              <a:rPr lang="uk-UA" sz="2200" dirty="0">
                <a:solidFill>
                  <a:srgbClr val="000000"/>
                </a:solidFill>
                <a:latin typeface="Times New Roman" panose="02020603050405020304" pitchFamily="18" charset="0"/>
                <a:cs typeface="Times New Roman" panose="02020603050405020304" pitchFamily="18" charset="0"/>
              </a:rPr>
              <a:t>) у національній валюті, якщо ощадні сертифікати були номіновані в національній валюті;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a:t>
            </a:r>
            <a:r>
              <a:rPr lang="uk-UA" sz="2200" dirty="0">
                <a:solidFill>
                  <a:srgbClr val="000000"/>
                </a:solidFill>
                <a:latin typeface="Times New Roman" panose="02020603050405020304" pitchFamily="18" charset="0"/>
                <a:cs typeface="Times New Roman" panose="02020603050405020304" pitchFamily="18" charset="0"/>
              </a:rPr>
              <a:t>) в іноземній валюті, якщо ощадні сертифікати були номіновані в іноземній валюті, або за письмовою заявою вкладника (власника сертифіката) чи особи, уповноваженої на здійснення цієї операції, - у національній валюті за курсом Національного банку на дату закінчення строку, що зазначений в ощадному сертифікаті;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3</a:t>
            </a:r>
            <a:r>
              <a:rPr lang="uk-UA" sz="2200" dirty="0">
                <a:solidFill>
                  <a:srgbClr val="000000"/>
                </a:solidFill>
                <a:latin typeface="Times New Roman" panose="02020603050405020304" pitchFamily="18" charset="0"/>
                <a:cs typeface="Times New Roman" panose="02020603050405020304" pitchFamily="18" charset="0"/>
              </a:rPr>
              <a:t>) у банківських металах, якщо ощадні сертифікати були номіновані в банківських </a:t>
            </a:r>
            <a:r>
              <a:rPr lang="uk-UA" sz="2200" dirty="0" smtClean="0">
                <a:solidFill>
                  <a:srgbClr val="000000"/>
                </a:solidFill>
                <a:latin typeface="Times New Roman" panose="02020603050405020304" pitchFamily="18" charset="0"/>
                <a:cs typeface="Times New Roman" panose="02020603050405020304" pitchFamily="18" charset="0"/>
              </a:rPr>
              <a:t>металах, </a:t>
            </a:r>
            <a:r>
              <a:rPr lang="uk-UA" sz="2200" dirty="0">
                <a:solidFill>
                  <a:srgbClr val="000000"/>
                </a:solidFill>
                <a:latin typeface="Times New Roman" panose="02020603050405020304" pitchFamily="18" charset="0"/>
                <a:cs typeface="Times New Roman" panose="02020603050405020304" pitchFamily="18" charset="0"/>
              </a:rPr>
              <a:t>або за письмовою заявою вкладника (власника сертифіката) чи особи, уповноваженої на здійснення цієї операції, - у національній валюті за курсом Національного банку на дату закінчення строку, зазначеного в ощадному сертифікаті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Депозитний сертифікат</a:t>
            </a:r>
            <a:r>
              <a:rPr lang="uk-UA" sz="2200" dirty="0" smtClean="0">
                <a:solidFill>
                  <a:srgbClr val="000000"/>
                </a:solidFill>
                <a:latin typeface="Times New Roman" panose="02020603050405020304" pitchFamily="18" charset="0"/>
                <a:cs typeface="Times New Roman" panose="02020603050405020304" pitchFamily="18" charset="0"/>
              </a:rPr>
              <a:t> — це новий інструмент грошового ринку, що випускається банками для вкладників, рис. 6. По суті, це нова форма вкладу у формі іменного цінного паперу, що існує виключно в електронній формі. Сертифікат може бути відсотковим, за яким</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665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6.</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574269" y="612791"/>
            <a:ext cx="10032274" cy="5643154"/>
          </a:xfrm>
          <a:prstGeom prst="rect">
            <a:avLst/>
          </a:prstGeom>
        </p:spPr>
      </p:pic>
    </p:spTree>
    <p:extLst>
      <p:ext uri="{BB962C8B-B14F-4D97-AF65-F5344CB8AC3E}">
        <p14:creationId xmlns:p14="http://schemas.microsoft.com/office/powerpoint/2010/main" val="130630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1.</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2035258" y="561315"/>
            <a:ext cx="9492033" cy="5486400"/>
          </a:xfrm>
          <a:prstGeom prst="rect">
            <a:avLst/>
          </a:prstGeom>
        </p:spPr>
      </p:pic>
    </p:spTree>
    <p:extLst>
      <p:ext uri="{BB962C8B-B14F-4D97-AF65-F5344CB8AC3E}">
        <p14:creationId xmlns:p14="http://schemas.microsoft.com/office/powerpoint/2010/main" val="105488207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передбачається виплата відсоткового доходу його власнику, та дисконтним, що придбавається першим власником за ціною, нижчою за його номінальну вартість (що може визначатись в іноземній валюті).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Переваги та недоліки сертифікатів</a:t>
            </a:r>
            <a:r>
              <a:rPr lang="uk-UA" sz="2200" dirty="0" smtClean="0">
                <a:solidFill>
                  <a:srgbClr val="000000"/>
                </a:solidFill>
                <a:latin typeface="Times New Roman" panose="02020603050405020304" pitchFamily="18" charset="0"/>
                <a:cs typeface="Times New Roman" panose="02020603050405020304" pitchFamily="18" charset="0"/>
              </a:rPr>
              <a:t>, рис</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7.</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противагу звичному депозиту, який має обумовлений договором строк щодо повернення вкладу, виплати процентів, до закінчення якого отримати грошові кошти є проблематичним, депозитний сертифікат має значно кращі умови обліку та обігу.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 переваги депозитного сертифіката для вкладників та банків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Прибутковість за таким сертифікатом вище, ніж по звичайному депозиту.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Сертифікат можна продати іншому банку або іншій особі: перепродаж сертифікату можливий у будь-який зручний спосіб та час без необхідності особистого звернення до банка-емітента та проходження значної кількості бюрократичних процедур щодо переоформлення сертифіката на іншу особу.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 може викупити сертифікат на вторинному ринку для наступного перепродажу або анулювання.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Сертифікат можна використовувати у якості застави.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85027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7.</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51378" y="594750"/>
            <a:ext cx="10064347" cy="5661195"/>
          </a:xfrm>
          <a:prstGeom prst="rect">
            <a:avLst/>
          </a:prstGeom>
        </p:spPr>
      </p:pic>
    </p:spTree>
    <p:extLst>
      <p:ext uri="{BB962C8B-B14F-4D97-AF65-F5344CB8AC3E}">
        <p14:creationId xmlns:p14="http://schemas.microsoft.com/office/powerpoint/2010/main" val="4055824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Депозитний </a:t>
            </a:r>
            <a:r>
              <a:rPr lang="uk-UA" sz="2200" dirty="0">
                <a:solidFill>
                  <a:srgbClr val="000000"/>
                </a:solidFill>
                <a:latin typeface="Times New Roman" panose="02020603050405020304" pitchFamily="18" charset="0"/>
                <a:cs typeface="Times New Roman" panose="02020603050405020304" pitchFamily="18" charset="0"/>
              </a:rPr>
              <a:t>сертифікат — це зручний інструмент, навіть для тих, хто раніше ніколи не мав справи з цінними паперами. Випуск (емісія) депозитних сертифікатів банку може здійснюватися серед заздалегідь визначеного кола осіб (без здійснення публічної пропозиції) та із здійсненням публічної пропозиції. Механізм реалізації відбувається безпосереднього через депозитарну систему України, що робить його максимально простим і зрозумілим.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Сертифікат </a:t>
            </a:r>
            <a:r>
              <a:rPr lang="uk-UA" sz="2200" dirty="0">
                <a:solidFill>
                  <a:srgbClr val="000000"/>
                </a:solidFill>
                <a:latin typeface="Times New Roman" panose="02020603050405020304" pitchFamily="18" charset="0"/>
                <a:cs typeface="Times New Roman" panose="02020603050405020304" pitchFamily="18" charset="0"/>
              </a:rPr>
              <a:t>можна обліковувати не тільки через банк-емітент, а й в звичній для вкладника депозитарній установі або через будь-який інший банк. Банк-емітент через </a:t>
            </a:r>
            <a:r>
              <a:rPr lang="en-US" sz="2200" dirty="0">
                <a:solidFill>
                  <a:srgbClr val="000000"/>
                </a:solidFill>
                <a:latin typeface="Times New Roman" panose="02020603050405020304" pitchFamily="18" charset="0"/>
                <a:cs typeface="Times New Roman" panose="02020603050405020304" pitchFamily="18" charset="0"/>
              </a:rPr>
              <a:t>web-</a:t>
            </a:r>
            <a:r>
              <a:rPr lang="uk-UA" sz="2200" dirty="0">
                <a:solidFill>
                  <a:srgbClr val="000000"/>
                </a:solidFill>
                <a:latin typeface="Times New Roman" panose="02020603050405020304" pitchFamily="18" charset="0"/>
                <a:cs typeface="Times New Roman" panose="02020603050405020304" pitchFamily="18" charset="0"/>
              </a:rPr>
              <a:t>сервіс «Кабінет Клієнта» подає до Центрального депозитарію рішення про випуск та інформацію про випущені депозитні сертифікати, депонування яких здійснюється ЦД протягом одного дня після отримання всіх документів. Центральний депозитарій також контролює факт оплати інвестором вартості сертифікатів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Однак є і певні </a:t>
            </a:r>
            <a:r>
              <a:rPr lang="uk-UA" sz="2200" i="1" dirty="0">
                <a:solidFill>
                  <a:srgbClr val="000000"/>
                </a:solidFill>
                <a:latin typeface="Times New Roman" panose="02020603050405020304" pitchFamily="18" charset="0"/>
                <a:cs typeface="Times New Roman" panose="02020603050405020304" pitchFamily="18" charset="0"/>
              </a:rPr>
              <a:t>недоліки інвестування у сертифікати.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Так, Фонд гарантування вкладів повідомляє, що у зв`язку зі змінами до законодавства, що набрали чинності 05.08.2021, змінено визначення поняття «вклад».</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537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Відповідно </a:t>
            </a:r>
            <a:r>
              <a:rPr lang="uk-UA" sz="2200" dirty="0">
                <a:solidFill>
                  <a:srgbClr val="000000"/>
                </a:solidFill>
                <a:latin typeface="Times New Roman" panose="02020603050405020304" pitchFamily="18" charset="0"/>
                <a:cs typeface="Times New Roman" panose="02020603050405020304" pitchFamily="18" charset="0"/>
              </a:rPr>
              <a:t>до ст. 2 Закону України «Про систему гарантування вкладів фізичних осіб», вкладом є кошти в готівковій або безготівковій формі у валюті України або в іноземній валюті, які залучені банком від вкладника (або які надійшли для вкладника) на умовах договору банківського рахунку, банківського вкладу (депозиту), включаючи нараховані відсотки на такі кошти</a:t>
            </a: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«Як і раніше, Фондом гарантуються вклади фізичних осіб, у тому числі фізичних осіб-підприємців, включаючи нараховані відсотки. Однак кошти за ощадними та депозитними сертифікатами не відшкодовуються. Водночас, Фонд і далі відшкодовує кошти за іменними ощадними (депозитними) сертифікатами банку, виданими до 30 червня 2021 року», - йдеться в повідомленні ФГВФО.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Окрім цього, змінено правила розрахунку суми відшкодування коштів вкладників (ст. 26 Закону). Відповідно до чинного закону, Фонд відшкодовує кошти в розмірі вкладу, включаючи відсотки, станом на кінець дня, що передує дню початку процедури виведення Фондом банку з ринку. Перерахунок валютних вкладів в національну валюту здійснюється за офіційним курсом НБУ, встановленим на кінець дня, що передує дню</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120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початку процедури виведення банку з ринку. У попередній редакції закону ці розрахунки здійснювалися станом на день початку процедури виведення Фондом банку з ринку.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Слід мати на увазі, що в банківській практиці використовуються поняття «депозитний сертифікат НБУ».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Депозитний сертифікат Національного банку - це один з монетарних інструментів, що є борговим зобов'язанням Національного банку у формі записів на рахунках у системи кількісного обліку СЕРТИФ (з іменною ідентифікацією власників на підставі реєстру власників), який свідчить про розміщення в Національному банку коштів банків та їх право на отримання внесеної суми і процентів після </a:t>
            </a:r>
            <a:r>
              <a:rPr lang="uk-UA" sz="2200" dirty="0">
                <a:solidFill>
                  <a:srgbClr val="000000"/>
                </a:solidFill>
                <a:latin typeface="Times New Roman" panose="02020603050405020304" pitchFamily="18" charset="0"/>
                <a:cs typeface="Times New Roman" panose="02020603050405020304" pitchFamily="18" charset="0"/>
              </a:rPr>
              <a:t>закінчення встановленого </a:t>
            </a:r>
            <a:r>
              <a:rPr lang="uk-UA" sz="2200" dirty="0" smtClean="0">
                <a:solidFill>
                  <a:srgbClr val="000000"/>
                </a:solidFill>
                <a:latin typeface="Times New Roman" panose="02020603050405020304" pitchFamily="18" charset="0"/>
                <a:cs typeface="Times New Roman" panose="02020603050405020304" pitchFamily="18" charset="0"/>
              </a:rPr>
              <a:t>строку.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34947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200" b="1" dirty="0" smtClean="0">
                <a:solidFill>
                  <a:srgbClr val="000000"/>
                </a:solidFill>
                <a:latin typeface="Times New Roman" panose="02020603050405020304" pitchFamily="18" charset="0"/>
                <a:cs typeface="Times New Roman" panose="02020603050405020304" pitchFamily="18" charset="0"/>
              </a:rPr>
              <a:t>Список використаної літератури:</a:t>
            </a: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 </a:t>
            </a:r>
            <a:r>
              <a:rPr lang="ru-RU" sz="2200" dirty="0" smtClean="0">
                <a:solidFill>
                  <a:srgbClr val="000000"/>
                </a:solidFill>
                <a:latin typeface="Times New Roman" panose="02020603050405020304" pitchFamily="18" charset="0"/>
                <a:cs typeface="Times New Roman" panose="02020603050405020304" pitchFamily="18" charset="0"/>
              </a:rPr>
              <a:t>Закон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«Про </a:t>
            </a:r>
            <a:r>
              <a:rPr lang="ru-RU" sz="2200" dirty="0">
                <a:solidFill>
                  <a:srgbClr val="000000"/>
                </a:solidFill>
                <a:latin typeface="Times New Roman" panose="02020603050405020304" pitchFamily="18" charset="0"/>
                <a:cs typeface="Times New Roman" panose="02020603050405020304" pitchFamily="18" charset="0"/>
              </a:rPr>
              <a:t>банки та </a:t>
            </a:r>
            <a:r>
              <a:rPr lang="ru-RU" sz="2200" dirty="0" err="1">
                <a:solidFill>
                  <a:srgbClr val="000000"/>
                </a:solidFill>
                <a:latin typeface="Times New Roman" panose="02020603050405020304" pitchFamily="18" charset="0"/>
                <a:cs typeface="Times New Roman" panose="02020603050405020304" pitchFamily="18" charset="0"/>
              </a:rPr>
              <a:t>банківську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діяльність</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a:t>
            </a:r>
            <a:r>
              <a:rPr lang="ru-RU" sz="2200" dirty="0">
                <a:solidFill>
                  <a:srgbClr val="000000"/>
                </a:solidFill>
                <a:latin typeface="Times New Roman" panose="02020603050405020304" pitchFamily="18" charset="0"/>
                <a:cs typeface="Times New Roman" panose="02020603050405020304" pitchFamily="18" charset="0"/>
              </a:rPr>
              <a:t> 7 </a:t>
            </a:r>
            <a:r>
              <a:rPr lang="ru-RU" sz="2200" dirty="0" err="1">
                <a:solidFill>
                  <a:srgbClr val="000000"/>
                </a:solidFill>
                <a:latin typeface="Times New Roman" panose="02020603050405020304" pitchFamily="18" charset="0"/>
                <a:cs typeface="Times New Roman" panose="02020603050405020304" pitchFamily="18" charset="0"/>
              </a:rPr>
              <a:t>грудня</a:t>
            </a:r>
            <a:r>
              <a:rPr lang="ru-RU" sz="2200" dirty="0">
                <a:solidFill>
                  <a:srgbClr val="000000"/>
                </a:solidFill>
                <a:latin typeface="Times New Roman" panose="02020603050405020304" pitchFamily="18" charset="0"/>
                <a:cs typeface="Times New Roman" panose="02020603050405020304" pitchFamily="18" charset="0"/>
              </a:rPr>
              <a:t> 2000 р. № 2121</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Закон </a:t>
            </a:r>
            <a:r>
              <a:rPr lang="uk-UA" sz="2200" dirty="0" err="1" smtClean="0">
                <a:solidFill>
                  <a:srgbClr val="000000"/>
                </a:solidFill>
                <a:latin typeface="Times New Roman" panose="02020603050405020304" pitchFamily="18" charset="0"/>
                <a:cs typeface="Times New Roman" panose="02020603050405020304" pitchFamily="18" charset="0"/>
              </a:rPr>
              <a:t>україни</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«Про </a:t>
            </a:r>
            <a:r>
              <a:rPr lang="uk-UA" sz="2200" dirty="0">
                <a:solidFill>
                  <a:srgbClr val="000000"/>
                </a:solidFill>
                <a:latin typeface="Times New Roman" panose="02020603050405020304" pitchFamily="18" charset="0"/>
                <a:cs typeface="Times New Roman" panose="02020603050405020304" pitchFamily="18" charset="0"/>
              </a:rPr>
              <a:t>ринки капіталу та організовані товарні </a:t>
            </a:r>
            <a:r>
              <a:rPr lang="uk-UA" sz="2200" dirty="0" smtClean="0">
                <a:solidFill>
                  <a:srgbClr val="000000"/>
                </a:solidFill>
                <a:latin typeface="Times New Roman" panose="02020603050405020304" pitchFamily="18" charset="0"/>
                <a:cs typeface="Times New Roman" panose="02020603050405020304" pitchFamily="18" charset="0"/>
              </a:rPr>
              <a:t>ринки» (</a:t>
            </a:r>
            <a:r>
              <a:rPr lang="uk-UA" sz="2200" dirty="0">
                <a:solidFill>
                  <a:srgbClr val="000000"/>
                </a:solidFill>
                <a:latin typeface="Times New Roman" panose="02020603050405020304" pitchFamily="18" charset="0"/>
                <a:cs typeface="Times New Roman" panose="02020603050405020304" pitchFamily="18" charset="0"/>
              </a:rPr>
              <a:t>Відомості Верховної Ради України (ВВР), 2006, № 31, ст. 268)</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3. </a:t>
            </a:r>
            <a:r>
              <a:rPr lang="ru-RU" sz="2200" dirty="0" err="1" smtClean="0">
                <a:solidFill>
                  <a:srgbClr val="000000"/>
                </a:solidFill>
                <a:latin typeface="Times New Roman" panose="02020603050405020304" pitchFamily="18" charset="0"/>
                <a:cs typeface="Times New Roman" panose="02020603050405020304" pitchFamily="18" charset="0"/>
              </a:rPr>
              <a:t>Положення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про порядок </a:t>
            </a:r>
            <a:r>
              <a:rPr lang="ru-RU" sz="2200" dirty="0" err="1">
                <a:solidFill>
                  <a:srgbClr val="000000"/>
                </a:solidFill>
                <a:latin typeface="Times New Roman" panose="02020603050405020304" pitchFamily="18" charset="0"/>
                <a:cs typeface="Times New Roman" panose="02020603050405020304" pitchFamily="18" charset="0"/>
              </a:rPr>
              <a:t>здійснення</a:t>
            </a:r>
            <a:r>
              <a:rPr lang="ru-RU" sz="2200" dirty="0">
                <a:solidFill>
                  <a:srgbClr val="000000"/>
                </a:solidFill>
                <a:latin typeface="Times New Roman" panose="02020603050405020304" pitchFamily="18" charset="0"/>
                <a:cs typeface="Times New Roman" panose="02020603050405020304" pitchFamily="18" charset="0"/>
              </a:rPr>
              <a:t> банками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вкладних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депозитних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операцій</a:t>
            </a:r>
            <a:r>
              <a:rPr lang="ru-RU" sz="2200" dirty="0">
                <a:solidFill>
                  <a:srgbClr val="000000"/>
                </a:solidFill>
                <a:latin typeface="Times New Roman" panose="02020603050405020304" pitchFamily="18" charset="0"/>
                <a:cs typeface="Times New Roman" panose="02020603050405020304" pitchFamily="18" charset="0"/>
              </a:rPr>
              <a:t> з </a:t>
            </a:r>
            <a:r>
              <a:rPr lang="ru-RU" sz="2200" dirty="0" err="1">
                <a:solidFill>
                  <a:srgbClr val="000000"/>
                </a:solidFill>
                <a:latin typeface="Times New Roman" panose="02020603050405020304" pitchFamily="18" charset="0"/>
                <a:cs typeface="Times New Roman" panose="02020603050405020304" pitchFamily="18" charset="0"/>
              </a:rPr>
              <a:t>юридичними</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фізичними</a:t>
            </a:r>
            <a:r>
              <a:rPr lang="ru-RU" sz="2200" dirty="0">
                <a:solidFill>
                  <a:srgbClr val="000000"/>
                </a:solidFill>
                <a:latin typeface="Times New Roman" panose="02020603050405020304" pitchFamily="18" charset="0"/>
                <a:cs typeface="Times New Roman" panose="02020603050405020304" pitchFamily="18" charset="0"/>
              </a:rPr>
              <a:t> особами: </a:t>
            </a:r>
            <a:r>
              <a:rPr lang="ru-RU" sz="2200" dirty="0" err="1">
                <a:solidFill>
                  <a:srgbClr val="000000"/>
                </a:solidFill>
                <a:latin typeface="Times New Roman" panose="02020603050405020304" pitchFamily="18" charset="0"/>
                <a:cs typeface="Times New Roman" panose="02020603050405020304" pitchFamily="18" charset="0"/>
              </a:rPr>
              <a:t>Затв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постановою</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Правління</a:t>
            </a:r>
            <a:r>
              <a:rPr lang="ru-RU" sz="2200" dirty="0">
                <a:solidFill>
                  <a:srgbClr val="000000"/>
                </a:solidFill>
                <a:latin typeface="Times New Roman" panose="02020603050405020304" pitchFamily="18" charset="0"/>
                <a:cs typeface="Times New Roman" panose="02020603050405020304" pitchFamily="18" charset="0"/>
              </a:rPr>
              <a:t> НБУ </a:t>
            </a:r>
            <a:r>
              <a:rPr lang="ru-RU" sz="2200" dirty="0" err="1">
                <a:solidFill>
                  <a:srgbClr val="000000"/>
                </a:solidFill>
                <a:latin typeface="Times New Roman" panose="02020603050405020304" pitchFamily="18" charset="0"/>
                <a:cs typeface="Times New Roman" panose="02020603050405020304" pitchFamily="18" charset="0"/>
              </a:rPr>
              <a:t>від</a:t>
            </a:r>
            <a:r>
              <a:rPr lang="ru-RU" sz="2200" dirty="0">
                <a:solidFill>
                  <a:srgbClr val="000000"/>
                </a:solidFill>
                <a:latin typeface="Times New Roman" panose="02020603050405020304" pitchFamily="18" charset="0"/>
                <a:cs typeface="Times New Roman" panose="02020603050405020304" pitchFamily="18" charset="0"/>
              </a:rPr>
              <a:t> 03.12. 2003 р. № 516</a:t>
            </a:r>
            <a:r>
              <a:rPr lang="ru-RU" sz="2200" dirty="0" smtClean="0">
                <a:solidFill>
                  <a:srgbClr val="000000"/>
                </a:solidFill>
                <a:latin typeface="Times New Roman" panose="02020603050405020304" pitchFamily="18" charset="0"/>
                <a:cs typeface="Times New Roman" panose="02020603050405020304" pitchFamily="18" charset="0"/>
              </a:rPr>
              <a:t>.</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4</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Банківська система: навчальний посібник / [Ситник Н.С., </a:t>
            </a:r>
            <a:r>
              <a:rPr lang="uk-UA" sz="2200" dirty="0" err="1">
                <a:solidFill>
                  <a:srgbClr val="000000"/>
                </a:solidFill>
                <a:latin typeface="Times New Roman" panose="02020603050405020304" pitchFamily="18" charset="0"/>
                <a:cs typeface="Times New Roman" panose="02020603050405020304" pitchFamily="18" charset="0"/>
              </a:rPr>
              <a:t>Стасишин</a:t>
            </a:r>
            <a:r>
              <a:rPr lang="uk-UA" sz="2200" dirty="0">
                <a:solidFill>
                  <a:srgbClr val="000000"/>
                </a:solidFill>
                <a:latin typeface="Times New Roman" panose="02020603050405020304" pitchFamily="18" charset="0"/>
                <a:cs typeface="Times New Roman" panose="02020603050405020304" pitchFamily="18" charset="0"/>
              </a:rPr>
              <a:t> А.В., </a:t>
            </a:r>
            <a:r>
              <a:rPr lang="uk-UA" sz="2200" dirty="0" err="1">
                <a:solidFill>
                  <a:srgbClr val="000000"/>
                </a:solidFill>
                <a:latin typeface="Times New Roman" panose="02020603050405020304" pitchFamily="18" charset="0"/>
                <a:cs typeface="Times New Roman" panose="02020603050405020304" pitchFamily="18" charset="0"/>
              </a:rPr>
              <a:t>Блащук-Девяткіна</a:t>
            </a:r>
            <a:r>
              <a:rPr lang="uk-UA" sz="2200" dirty="0">
                <a:solidFill>
                  <a:srgbClr val="000000"/>
                </a:solidFill>
                <a:latin typeface="Times New Roman" panose="02020603050405020304" pitchFamily="18" charset="0"/>
                <a:cs typeface="Times New Roman" panose="02020603050405020304" pitchFamily="18" charset="0"/>
              </a:rPr>
              <a:t> Н.З., </a:t>
            </a:r>
            <a:r>
              <a:rPr lang="uk-UA" sz="2200" dirty="0" err="1">
                <a:solidFill>
                  <a:srgbClr val="000000"/>
                </a:solidFill>
                <a:latin typeface="Times New Roman" panose="02020603050405020304" pitchFamily="18" charset="0"/>
                <a:cs typeface="Times New Roman" panose="02020603050405020304" pitchFamily="18" charset="0"/>
              </a:rPr>
              <a:t>Петик</a:t>
            </a:r>
            <a:r>
              <a:rPr lang="uk-UA" sz="2200" dirty="0">
                <a:solidFill>
                  <a:srgbClr val="000000"/>
                </a:solidFill>
                <a:latin typeface="Times New Roman" panose="02020603050405020304" pitchFamily="18" charset="0"/>
                <a:cs typeface="Times New Roman" panose="02020603050405020304" pitchFamily="18" charset="0"/>
              </a:rPr>
              <a:t> Л.О</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 </a:t>
            </a:r>
            <a:r>
              <a:rPr lang="uk-UA" sz="2200" dirty="0" err="1">
                <a:solidFill>
                  <a:srgbClr val="000000"/>
                </a:solidFill>
                <a:latin typeface="Times New Roman" panose="02020603050405020304" pitchFamily="18" charset="0"/>
                <a:cs typeface="Times New Roman" panose="02020603050405020304" pitchFamily="18" charset="0"/>
              </a:rPr>
              <a:t>заг</a:t>
            </a:r>
            <a:r>
              <a:rPr lang="uk-UA" sz="2200" dirty="0">
                <a:solidFill>
                  <a:srgbClr val="000000"/>
                </a:solidFill>
                <a:latin typeface="Times New Roman" panose="02020603050405020304" pitchFamily="18" charset="0"/>
                <a:cs typeface="Times New Roman" panose="02020603050405020304" pitchFamily="18" charset="0"/>
              </a:rPr>
              <a:t>. ред. Н. С. Ситник</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Львів: ЛНУ </a:t>
            </a:r>
            <a:r>
              <a:rPr lang="uk-UA" sz="2200" dirty="0" smtClean="0">
                <a:solidFill>
                  <a:srgbClr val="000000"/>
                </a:solidFill>
                <a:latin typeface="Times New Roman" panose="02020603050405020304" pitchFamily="18" charset="0"/>
                <a:cs typeface="Times New Roman" panose="02020603050405020304" pitchFamily="18" charset="0"/>
              </a:rPr>
              <a:t>імені </a:t>
            </a:r>
            <a:r>
              <a:rPr lang="uk-UA" sz="2200" dirty="0">
                <a:solidFill>
                  <a:srgbClr val="000000"/>
                </a:solidFill>
                <a:latin typeface="Times New Roman" panose="02020603050405020304" pitchFamily="18" charset="0"/>
                <a:cs typeface="Times New Roman" panose="02020603050405020304" pitchFamily="18" charset="0"/>
              </a:rPr>
              <a:t>Івана Франка, 2020.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580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5. </a:t>
            </a:r>
            <a:r>
              <a:rPr lang="ru-RU" sz="2200" dirty="0" err="1">
                <a:solidFill>
                  <a:srgbClr val="000000"/>
                </a:solidFill>
                <a:latin typeface="Times New Roman" panose="02020603050405020304" pitchFamily="18" charset="0"/>
                <a:cs typeface="Times New Roman" panose="02020603050405020304" pitchFamily="18" charset="0"/>
              </a:rPr>
              <a:t>Банківська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система: </a:t>
            </a:r>
            <a:r>
              <a:rPr lang="ru-RU" sz="2200" dirty="0" err="1">
                <a:solidFill>
                  <a:srgbClr val="000000"/>
                </a:solidFill>
                <a:latin typeface="Times New Roman" panose="02020603050405020304" pitchFamily="18" charset="0"/>
                <a:cs typeface="Times New Roman" panose="02020603050405020304" pitchFamily="18" charset="0"/>
              </a:rPr>
              <a:t>підручник</a:t>
            </a:r>
            <a:r>
              <a:rPr lang="ru-RU" sz="2200" dirty="0">
                <a:solidFill>
                  <a:srgbClr val="000000"/>
                </a:solidFill>
                <a:latin typeface="Times New Roman" panose="02020603050405020304" pitchFamily="18" charset="0"/>
                <a:cs typeface="Times New Roman" panose="02020603050405020304" pitchFamily="18" charset="0"/>
              </a:rPr>
              <a:t> / [М. Крупка, Є. </a:t>
            </a:r>
            <a:r>
              <a:rPr lang="ru-RU" sz="2200" dirty="0" err="1">
                <a:solidFill>
                  <a:srgbClr val="000000"/>
                </a:solidFill>
                <a:latin typeface="Times New Roman" panose="02020603050405020304" pitchFamily="18" charset="0"/>
                <a:cs typeface="Times New Roman" panose="02020603050405020304" pitchFamily="18" charset="0"/>
              </a:rPr>
              <a:t>Андрущак</a:t>
            </a:r>
            <a:r>
              <a:rPr lang="ru-RU" sz="2200" dirty="0" smtClean="0">
                <a:solidFill>
                  <a:srgbClr val="000000"/>
                </a:solidFill>
                <a:latin typeface="Times New Roman" panose="02020603050405020304" pitchFamily="18" charset="0"/>
                <a:cs typeface="Times New Roman" panose="02020603050405020304" pitchFamily="18" charset="0"/>
              </a:rPr>
              <a:t>, Н</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Пайтра</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ін</a:t>
            </a:r>
            <a:r>
              <a:rPr lang="ru-RU" sz="2200" dirty="0">
                <a:solidFill>
                  <a:srgbClr val="000000"/>
                </a:solidFill>
                <a:latin typeface="Times New Roman" panose="02020603050405020304" pitchFamily="18" charset="0"/>
                <a:cs typeface="Times New Roman" panose="02020603050405020304" pitchFamily="18" charset="0"/>
              </a:rPr>
              <a:t>.] ; за ред. д-ра </a:t>
            </a:r>
            <a:r>
              <a:rPr lang="ru-RU" sz="2200" dirty="0" err="1">
                <a:solidFill>
                  <a:srgbClr val="000000"/>
                </a:solidFill>
                <a:latin typeface="Times New Roman" panose="02020603050405020304" pitchFamily="18" charset="0"/>
                <a:cs typeface="Times New Roman" panose="02020603050405020304" pitchFamily="18" charset="0"/>
              </a:rPr>
              <a:t>екон</a:t>
            </a:r>
            <a:r>
              <a:rPr lang="ru-RU" sz="2200" dirty="0">
                <a:solidFill>
                  <a:srgbClr val="000000"/>
                </a:solidFill>
                <a:latin typeface="Times New Roman" panose="02020603050405020304" pitchFamily="18" charset="0"/>
                <a:cs typeface="Times New Roman" panose="02020603050405020304" pitchFamily="18" charset="0"/>
              </a:rPr>
              <a:t>. наук, проф. М. Крупки</a:t>
            </a:r>
            <a:r>
              <a:rPr lang="ru-RU" sz="2200" dirty="0" smtClean="0">
                <a:solidFill>
                  <a:srgbClr val="000000"/>
                </a:solidFill>
                <a:latin typeface="Times New Roman" panose="02020603050405020304" pitchFamily="18" charset="0"/>
                <a:cs typeface="Times New Roman" panose="02020603050405020304" pitchFamily="18" charset="0"/>
              </a:rPr>
              <a:t>. 2-ге вид</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переробл</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доповн</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Львів</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ЛНУ </a:t>
            </a:r>
            <a:r>
              <a:rPr lang="ru-RU" sz="2200" dirty="0" err="1">
                <a:solidFill>
                  <a:srgbClr val="000000"/>
                </a:solidFill>
                <a:latin typeface="Times New Roman" panose="02020603050405020304" pitchFamily="18" charset="0"/>
                <a:cs typeface="Times New Roman" panose="02020603050405020304" pitchFamily="18" charset="0"/>
              </a:rPr>
              <a:t>ім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Івана</a:t>
            </a:r>
            <a:r>
              <a:rPr lang="ru-RU" sz="2200" dirty="0">
                <a:solidFill>
                  <a:srgbClr val="000000"/>
                </a:solidFill>
                <a:latin typeface="Times New Roman" panose="02020603050405020304" pitchFamily="18" charset="0"/>
                <a:cs typeface="Times New Roman" panose="02020603050405020304" pitchFamily="18" charset="0"/>
              </a:rPr>
              <a:t> Франка, 2023</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524 с.</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6</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Банківські операції: в схемах, таблицях, </a:t>
            </a:r>
            <a:r>
              <a:rPr lang="uk-UA" sz="2200" dirty="0" smtClean="0">
                <a:solidFill>
                  <a:srgbClr val="000000"/>
                </a:solidFill>
                <a:latin typeface="Times New Roman" panose="02020603050405020304" pitchFamily="18" charset="0"/>
                <a:cs typeface="Times New Roman" panose="02020603050405020304" pitchFamily="18" charset="0"/>
              </a:rPr>
              <a:t>коментарях: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smtClean="0">
                <a:solidFill>
                  <a:srgbClr val="000000"/>
                </a:solidFill>
                <a:latin typeface="Times New Roman" panose="02020603050405020304" pitchFamily="18" charset="0"/>
                <a:cs typeface="Times New Roman" panose="02020603050405020304" pitchFamily="18" charset="0"/>
              </a:rPr>
              <a:t>.</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посібник</a:t>
            </a:r>
            <a:r>
              <a:rPr lang="uk-UA" sz="2200" dirty="0">
                <a:solidFill>
                  <a:srgbClr val="000000"/>
                </a:solidFill>
                <a:latin typeface="Times New Roman" panose="02020603050405020304" pitchFamily="18" charset="0"/>
                <a:cs typeface="Times New Roman" panose="02020603050405020304" pitchFamily="18" charset="0"/>
              </a:rPr>
              <a:t>. / уклад</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О.М. </a:t>
            </a:r>
            <a:r>
              <a:rPr lang="uk-UA" sz="2200" dirty="0" err="1">
                <a:solidFill>
                  <a:srgbClr val="000000"/>
                </a:solidFill>
                <a:latin typeface="Times New Roman" panose="02020603050405020304" pitchFamily="18" charset="0"/>
                <a:cs typeface="Times New Roman" panose="02020603050405020304" pitchFamily="18" charset="0"/>
              </a:rPr>
              <a:t>Гладчук</a:t>
            </a:r>
            <a:r>
              <a:rPr lang="uk-UA" sz="2200" dirty="0">
                <a:solidFill>
                  <a:srgbClr val="000000"/>
                </a:solidFill>
                <a:latin typeface="Times New Roman" panose="02020603050405020304" pitchFamily="18" charset="0"/>
                <a:cs typeface="Times New Roman" panose="02020603050405020304" pitchFamily="18" charset="0"/>
              </a:rPr>
              <a:t>, І.Я. Ткачук, В.М. </a:t>
            </a:r>
            <a:r>
              <a:rPr lang="uk-UA" sz="2200" dirty="0" err="1">
                <a:solidFill>
                  <a:srgbClr val="000000"/>
                </a:solidFill>
                <a:latin typeface="Times New Roman" panose="02020603050405020304" pitchFamily="18" charset="0"/>
                <a:cs typeface="Times New Roman" panose="02020603050405020304" pitchFamily="18" charset="0"/>
              </a:rPr>
              <a:t>Харабара</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Чернівці: </a:t>
            </a:r>
            <a:r>
              <a:rPr lang="uk-UA" sz="2200" dirty="0" err="1">
                <a:solidFill>
                  <a:srgbClr val="000000"/>
                </a:solidFill>
                <a:latin typeface="Times New Roman" panose="02020603050405020304" pitchFamily="18" charset="0"/>
                <a:cs typeface="Times New Roman" panose="02020603050405020304" pitchFamily="18" charset="0"/>
              </a:rPr>
              <a:t>Чернівец</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нац</a:t>
            </a:r>
            <a:r>
              <a:rPr lang="uk-UA" sz="2200" dirty="0">
                <a:solidFill>
                  <a:srgbClr val="000000"/>
                </a:solidFill>
                <a:latin typeface="Times New Roman" panose="02020603050405020304" pitchFamily="18" charset="0"/>
                <a:cs typeface="Times New Roman" panose="02020603050405020304" pitchFamily="18" charset="0"/>
              </a:rPr>
              <a:t>. ун-т ім. Ю. </a:t>
            </a:r>
            <a:r>
              <a:rPr lang="uk-UA" sz="2200" dirty="0" err="1">
                <a:solidFill>
                  <a:srgbClr val="000000"/>
                </a:solidFill>
                <a:latin typeface="Times New Roman" panose="02020603050405020304" pitchFamily="18" charset="0"/>
                <a:cs typeface="Times New Roman" panose="02020603050405020304" pitchFamily="18" charset="0"/>
              </a:rPr>
              <a:t>Федьковича</a:t>
            </a:r>
            <a:r>
              <a:rPr lang="uk-UA" sz="2200" dirty="0">
                <a:solidFill>
                  <a:srgbClr val="000000"/>
                </a:solidFill>
                <a:latin typeface="Times New Roman" panose="02020603050405020304" pitchFamily="18" charset="0"/>
                <a:cs typeface="Times New Roman" panose="02020603050405020304" pitchFamily="18" charset="0"/>
              </a:rPr>
              <a:t>, 2020</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208 </a:t>
            </a:r>
            <a:r>
              <a:rPr lang="uk-UA" sz="2200" dirty="0" smtClean="0">
                <a:solidFill>
                  <a:srgbClr val="000000"/>
                </a:solidFill>
                <a:latin typeface="Times New Roman" panose="02020603050405020304" pitchFamily="18" charset="0"/>
                <a:cs typeface="Times New Roman" panose="02020603050405020304" pitchFamily="18" charset="0"/>
              </a:rPr>
              <a:t>с</a:t>
            </a:r>
            <a:r>
              <a:rPr lang="uk-UA" sz="2200" dirty="0">
                <a:solidFill>
                  <a:srgbClr val="000000"/>
                </a:solidFill>
                <a:latin typeface="Times New Roman" panose="02020603050405020304" pitchFamily="18" charset="0"/>
                <a:cs typeface="Times New Roman" panose="02020603050405020304" pitchFamily="18" charset="0"/>
              </a:rPr>
              <a:t>.</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7. Ушакова </a:t>
            </a:r>
            <a:r>
              <a:rPr lang="ru-RU" sz="2200" dirty="0">
                <a:solidFill>
                  <a:srgbClr val="000000"/>
                </a:solidFill>
                <a:latin typeface="Times New Roman" panose="02020603050405020304" pitchFamily="18" charset="0"/>
                <a:cs typeface="Times New Roman" panose="02020603050405020304" pitchFamily="18" charset="0"/>
              </a:rPr>
              <a:t>О.А. </a:t>
            </a:r>
            <a:r>
              <a:rPr lang="ru-RU" sz="2200" dirty="0" err="1">
                <a:solidFill>
                  <a:srgbClr val="000000"/>
                </a:solidFill>
                <a:latin typeface="Times New Roman" panose="02020603050405020304" pitchFamily="18" charset="0"/>
                <a:cs typeface="Times New Roman" panose="02020603050405020304" pitchFamily="18" charset="0"/>
              </a:rPr>
              <a:t>Банківські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операції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навч</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посіб</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Рівне</a:t>
            </a:r>
            <a:r>
              <a:rPr lang="ru-RU" sz="2200" dirty="0">
                <a:solidFill>
                  <a:srgbClr val="000000"/>
                </a:solidFill>
                <a:latin typeface="Times New Roman" panose="02020603050405020304" pitchFamily="18" charset="0"/>
                <a:cs typeface="Times New Roman" panose="02020603050405020304" pitchFamily="18" charset="0"/>
              </a:rPr>
              <a:t>: НУВГП, 2021. 226 с</a:t>
            </a:r>
            <a:r>
              <a:rPr lang="ru-RU" sz="2200" dirty="0" smtClean="0">
                <a:solidFill>
                  <a:srgbClr val="000000"/>
                </a:solidFill>
                <a:latin typeface="Times New Roman" panose="02020603050405020304" pitchFamily="18" charset="0"/>
                <a:cs typeface="Times New Roman" panose="02020603050405020304" pitchFamily="18" charset="0"/>
              </a:rPr>
              <a:t>.</a:t>
            </a: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70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8. 	Петрук О.М. Банківські операції: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посібн</a:t>
            </a:r>
            <a:r>
              <a:rPr lang="uk-UA" sz="2200" dirty="0">
                <a:solidFill>
                  <a:srgbClr val="000000"/>
                </a:solidFill>
                <a:latin typeface="Times New Roman" panose="02020603050405020304" pitchFamily="18" charset="0"/>
                <a:cs typeface="Times New Roman" panose="02020603050405020304" pitchFamily="18" charset="0"/>
              </a:rPr>
              <a:t>. / О.М. Петрук, С.З. </a:t>
            </a:r>
            <a:r>
              <a:rPr lang="uk-UA" sz="2200" dirty="0" err="1">
                <a:solidFill>
                  <a:srgbClr val="000000"/>
                </a:solidFill>
                <a:latin typeface="Times New Roman" panose="02020603050405020304" pitchFamily="18" charset="0"/>
                <a:cs typeface="Times New Roman" panose="02020603050405020304" pitchFamily="18" charset="0"/>
              </a:rPr>
              <a:t>Мошенський</a:t>
            </a:r>
            <a:r>
              <a:rPr lang="uk-UA" sz="2200" dirty="0">
                <a:solidFill>
                  <a:srgbClr val="000000"/>
                </a:solidFill>
                <a:latin typeface="Times New Roman" panose="02020603050405020304" pitchFamily="18" charset="0"/>
                <a:cs typeface="Times New Roman" panose="02020603050405020304" pitchFamily="18" charset="0"/>
              </a:rPr>
              <a:t>, О.С. Новак. Житомир : ЖДТУ, 2011. 568 с.</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9. </a:t>
            </a:r>
            <a:r>
              <a:rPr lang="ru-RU" sz="2200" dirty="0" err="1">
                <a:solidFill>
                  <a:srgbClr val="000000"/>
                </a:solidFill>
                <a:latin typeface="Times New Roman" panose="02020603050405020304" pitchFamily="18" charset="0"/>
                <a:cs typeface="Times New Roman" panose="02020603050405020304" pitchFamily="18" charset="0"/>
              </a:rPr>
              <a:t>Грошово-кредитна</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фінансова</a:t>
            </a:r>
            <a:r>
              <a:rPr lang="ru-RU" sz="2200" dirty="0">
                <a:solidFill>
                  <a:srgbClr val="000000"/>
                </a:solidFill>
                <a:latin typeface="Times New Roman" panose="02020603050405020304" pitchFamily="18" charset="0"/>
                <a:cs typeface="Times New Roman" panose="02020603050405020304" pitchFamily="18" charset="0"/>
              </a:rPr>
              <a:t> статистика | Червень 2025 року. </a:t>
            </a:r>
            <a:r>
              <a:rPr lang="ru-RU" sz="2200" dirty="0" err="1">
                <a:solidFill>
                  <a:srgbClr val="000000"/>
                </a:solidFill>
                <a:latin typeface="Times New Roman" panose="02020603050405020304" pitchFamily="18" charset="0"/>
                <a:cs typeface="Times New Roman" panose="02020603050405020304" pitchFamily="18" charset="0"/>
              </a:rPr>
              <a:t>Національний</a:t>
            </a:r>
            <a:r>
              <a:rPr lang="ru-RU" sz="2200" dirty="0">
                <a:solidFill>
                  <a:srgbClr val="000000"/>
                </a:solidFill>
                <a:latin typeface="Times New Roman" panose="02020603050405020304" pitchFamily="18" charset="0"/>
                <a:cs typeface="Times New Roman" panose="02020603050405020304" pitchFamily="18" charset="0"/>
              </a:rPr>
              <a:t> банк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15 с. URL: </a:t>
            </a:r>
            <a:r>
              <a:rPr lang="ru-RU" sz="2200" dirty="0">
                <a:solidFill>
                  <a:srgbClr val="000000"/>
                </a:solidFill>
                <a:latin typeface="Times New Roman" panose="02020603050405020304" pitchFamily="18" charset="0"/>
                <a:cs typeface="Times New Roman" panose="02020603050405020304" pitchFamily="18" charset="0"/>
                <a:hlinkClick r:id="rId2"/>
              </a:rPr>
              <a:t>https://bank.gov.ua/admin_uploads/article/MFS_2025-06.pdf?v=14</a:t>
            </a: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Пасиви банків України (2008-2025). Мінфін. </a:t>
            </a:r>
            <a:r>
              <a:rPr lang="en-US" sz="2200" dirty="0">
                <a:solidFill>
                  <a:srgbClr val="000000"/>
                </a:solidFill>
                <a:latin typeface="Times New Roman" panose="02020603050405020304" pitchFamily="18" charset="0"/>
                <a:cs typeface="Times New Roman" panose="02020603050405020304" pitchFamily="18" charset="0"/>
              </a:rPr>
              <a:t>URL</a:t>
            </a:r>
            <a:r>
              <a:rPr lang="uk-UA" sz="2200" dirty="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https://index.minfin.com.ua/ua/banks/stat/passive</a:t>
            </a:r>
            <a:r>
              <a:rPr lang="en-US"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63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«вклад (депозит) - це кошти в готівковій або у безготівковій формі, у валюті України або в іноземній валюті, які розміщені клієнтами на їх іменних рахунках у банку на договірних засадах на визначений строк зберігання або без зазначення такого строку і підлягають виплаті вкладнику відповідно до законодавства України та умов договору».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Залежно від цілей вкладення грошей вкладники можуть обирати різні види депозитів: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поточні – якщо гроші вкладаються з метою здійснення безготівкових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строкові – якщо гроші вкладаються з метою накопичення та отримання доходу.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навчальній літературі та фахових джерелах можна зустріти доволі велику кількість класифікацій депозитів, рис. 2.</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Депозити за своїм економічним значенням можуть бути як </a:t>
            </a:r>
            <a:r>
              <a:rPr lang="uk-UA" sz="2200" i="1" dirty="0" smtClean="0">
                <a:solidFill>
                  <a:srgbClr val="000000"/>
                </a:solidFill>
                <a:latin typeface="Times New Roman" panose="02020603050405020304" pitchFamily="18" charset="0"/>
                <a:cs typeface="Times New Roman" panose="02020603050405020304" pitchFamily="18" charset="0"/>
              </a:rPr>
              <a:t>пасивними, так і активними.</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Активні</a:t>
            </a:r>
            <a:r>
              <a:rPr lang="uk-UA" sz="2200" dirty="0" smtClean="0">
                <a:solidFill>
                  <a:srgbClr val="000000"/>
                </a:solidFill>
                <a:latin typeface="Times New Roman" panose="02020603050405020304" pitchFamily="18" charset="0"/>
                <a:cs typeface="Times New Roman" panose="02020603050405020304" pitchFamily="18" charset="0"/>
              </a:rPr>
              <a:t> депозити – розміщення банківських коштів на вклади в інші банки. Депозитні операції можуть бути активними лише на міжбанківському кредитному ринку. Пасивні депозити – це кошти, залучені банком. </a:t>
            </a:r>
            <a:r>
              <a:rPr lang="uk-UA" sz="2200" i="1" dirty="0" smtClean="0">
                <a:solidFill>
                  <a:srgbClr val="000000"/>
                </a:solidFill>
                <a:latin typeface="Times New Roman" panose="02020603050405020304" pitchFamily="18" charset="0"/>
                <a:cs typeface="Times New Roman" panose="02020603050405020304" pitchFamily="18" charset="0"/>
              </a:rPr>
              <a:t>Пасивні</a:t>
            </a:r>
            <a:r>
              <a:rPr lang="uk-UA" sz="2200" dirty="0" smtClean="0">
                <a:solidFill>
                  <a:srgbClr val="000000"/>
                </a:solidFill>
                <a:latin typeface="Times New Roman" panose="02020603050405020304" pitchFamily="18" charset="0"/>
                <a:cs typeface="Times New Roman" panose="02020603050405020304" pitchFamily="18" charset="0"/>
              </a:rPr>
              <a:t> депозити можуть бути залучені від будь-яких </a:t>
            </a:r>
            <a:r>
              <a:rPr lang="uk-UA" sz="2200" dirty="0" err="1" smtClean="0">
                <a:solidFill>
                  <a:srgbClr val="000000"/>
                </a:solidFill>
                <a:latin typeface="Times New Roman" panose="02020603050405020304" pitchFamily="18" charset="0"/>
                <a:cs typeface="Times New Roman" panose="02020603050405020304" pitchFamily="18" charset="0"/>
              </a:rPr>
              <a:t>субʼєктів</a:t>
            </a:r>
            <a:r>
              <a:rPr lang="uk-UA" sz="2200" dirty="0" smtClean="0">
                <a:solidFill>
                  <a:srgbClr val="000000"/>
                </a:solidFill>
                <a:latin typeface="Times New Roman" panose="02020603050405020304" pitchFamily="18" charset="0"/>
                <a:cs typeface="Times New Roman" panose="02020603050405020304" pitchFamily="18" charset="0"/>
              </a:rPr>
              <a:t> господарювання різних форм власності – інших банків, фінансових установ, державних та комерційних підприємств і організацій тощо, а також фізичних осіб.</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00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2.</a:t>
            </a: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залежності від терміну залучення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коштів депозити поділяються на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строкові та на вимогу. Вклад</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(депозит) строковий – грошові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кошти або банківські метали,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залучені банком від вкладника або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які надійшли для вкладника на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умовах повернення вкладу зі</a:t>
            </a:r>
          </a:p>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спливом</a:t>
            </a:r>
            <a:r>
              <a:rPr lang="uk-UA" sz="2200" dirty="0" smtClean="0">
                <a:solidFill>
                  <a:srgbClr val="000000"/>
                </a:solidFill>
                <a:latin typeface="Times New Roman" panose="02020603050405020304" pitchFamily="18" charset="0"/>
                <a:cs typeface="Times New Roman" panose="02020603050405020304" pitchFamily="18" charset="0"/>
              </a:rPr>
              <a:t> установленого договором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строку.</a:t>
            </a:r>
          </a:p>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Згідно</a:t>
            </a:r>
            <a:r>
              <a:rPr lang="ru-RU" sz="2200" dirty="0">
                <a:solidFill>
                  <a:srgbClr val="000000"/>
                </a:solidFill>
                <a:latin typeface="Times New Roman" panose="02020603050405020304" pitchFamily="18" charset="0"/>
                <a:cs typeface="Times New Roman" panose="02020603050405020304" pitchFamily="18" charset="0"/>
              </a:rPr>
              <a:t> з «</a:t>
            </a:r>
            <a:r>
              <a:rPr lang="ru-RU" sz="2200" dirty="0" err="1">
                <a:solidFill>
                  <a:srgbClr val="000000"/>
                </a:solidFill>
                <a:latin typeface="Times New Roman" panose="02020603050405020304" pitchFamily="18" charset="0"/>
                <a:cs typeface="Times New Roman" panose="02020603050405020304" pitchFamily="18" charset="0"/>
              </a:rPr>
              <a:t>Інструкцією</a:t>
            </a:r>
            <a:r>
              <a:rPr lang="ru-RU" sz="2200" dirty="0">
                <a:solidFill>
                  <a:srgbClr val="000000"/>
                </a:solidFill>
                <a:latin typeface="Times New Roman" panose="02020603050405020304" pitchFamily="18" charset="0"/>
                <a:cs typeface="Times New Roman" panose="02020603050405020304" pitchFamily="18" charset="0"/>
              </a:rPr>
              <a:t> з </a:t>
            </a:r>
            <a:r>
              <a:rPr lang="ru-RU" sz="2200" dirty="0" err="1" smtClean="0">
                <a:solidFill>
                  <a:srgbClr val="000000"/>
                </a:solidFill>
                <a:latin typeface="Times New Roman" panose="02020603050405020304" pitchFamily="18" charset="0"/>
                <a:cs typeface="Times New Roman" panose="02020603050405020304" pitchFamily="18" charset="0"/>
              </a:rPr>
              <a:t>бухгалтерсь</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кого </a:t>
            </a:r>
            <a:r>
              <a:rPr lang="ru-RU" sz="2200" dirty="0" err="1">
                <a:solidFill>
                  <a:srgbClr val="000000"/>
                </a:solidFill>
                <a:latin typeface="Times New Roman" panose="02020603050405020304" pitchFamily="18" charset="0"/>
                <a:cs typeface="Times New Roman" panose="02020603050405020304" pitchFamily="18" charset="0"/>
              </a:rPr>
              <a:t>обліку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кредитних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вкладних</a:t>
            </a: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a:t>
            </a:r>
            <a:r>
              <a:rPr lang="ru-RU" sz="2200" dirty="0" err="1" smtClean="0">
                <a:solidFill>
                  <a:srgbClr val="000000"/>
                </a:solidFill>
                <a:latin typeface="Times New Roman" panose="02020603050405020304" pitchFamily="18" charset="0"/>
                <a:cs typeface="Times New Roman" panose="02020603050405020304" pitchFamily="18" charset="0"/>
              </a:rPr>
              <a:t>депозитних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операцій</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smtClean="0">
                <a:solidFill>
                  <a:srgbClr val="000000"/>
                </a:solidFill>
                <a:latin typeface="Times New Roman" panose="02020603050405020304" pitchFamily="18" charset="0"/>
                <a:cs typeface="Times New Roman" panose="02020603050405020304" pitchFamily="18" charset="0"/>
              </a:rPr>
              <a:t>форму-</a:t>
            </a:r>
          </a:p>
          <a:p>
            <a:pPr algn="just">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вання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і </a:t>
            </a:r>
            <a:r>
              <a:rPr lang="ru-RU" sz="2200" dirty="0" err="1">
                <a:solidFill>
                  <a:srgbClr val="000000"/>
                </a:solidFill>
                <a:latin typeface="Times New Roman" panose="02020603050405020304" pitchFamily="18" charset="0"/>
                <a:cs typeface="Times New Roman" panose="02020603050405020304" pitchFamily="18" charset="0"/>
              </a:rPr>
              <a:t>використання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резервів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під</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5175222" y="550997"/>
            <a:ext cx="5562188" cy="5704948"/>
          </a:xfrm>
          <a:prstGeom prst="rect">
            <a:avLst/>
          </a:prstGeom>
        </p:spPr>
      </p:pic>
    </p:spTree>
    <p:extLst>
      <p:ext uri="{BB962C8B-B14F-4D97-AF65-F5344CB8AC3E}">
        <p14:creationId xmlns:p14="http://schemas.microsoft.com/office/powerpoint/2010/main" val="363871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кредитні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ризики</a:t>
            </a:r>
            <a:r>
              <a:rPr lang="ru-RU" sz="2200" dirty="0">
                <a:solidFill>
                  <a:srgbClr val="000000"/>
                </a:solidFill>
                <a:latin typeface="Times New Roman" panose="02020603050405020304" pitchFamily="18" charset="0"/>
                <a:cs typeface="Times New Roman" panose="02020603050405020304" pitchFamily="18" charset="0"/>
              </a:rPr>
              <a:t> в банках </a:t>
            </a:r>
            <a:r>
              <a:rPr lang="ru-RU" sz="2200" dirty="0" err="1" smtClean="0">
                <a:solidFill>
                  <a:srgbClr val="000000"/>
                </a:solidFill>
                <a:latin typeface="Times New Roman" panose="02020603050405020304" pitchFamily="18" charset="0"/>
                <a:cs typeface="Times New Roman" panose="02020603050405020304" pitchFamily="18" charset="0"/>
              </a:rPr>
              <a:t>України</a:t>
            </a: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кошти </a:t>
            </a:r>
            <a:r>
              <a:rPr lang="uk-UA" sz="2200" dirty="0">
                <a:solidFill>
                  <a:srgbClr val="000000"/>
                </a:solidFill>
                <a:latin typeface="Times New Roman" panose="02020603050405020304" pitchFamily="18" charset="0"/>
                <a:cs typeface="Times New Roman" panose="02020603050405020304" pitchFamily="18" charset="0"/>
              </a:rPr>
              <a:t>можуть бути залучені на термін до 1 </a:t>
            </a:r>
            <a:r>
              <a:rPr lang="uk-UA" sz="2200" dirty="0" smtClean="0">
                <a:solidFill>
                  <a:srgbClr val="000000"/>
                </a:solidFill>
                <a:latin typeface="Times New Roman" panose="02020603050405020304" pitchFamily="18" charset="0"/>
                <a:cs typeface="Times New Roman" panose="02020603050405020304" pitchFamily="18" charset="0"/>
              </a:rPr>
              <a:t>року (</a:t>
            </a:r>
            <a:r>
              <a:rPr lang="uk-UA" sz="2200" dirty="0">
                <a:solidFill>
                  <a:srgbClr val="000000"/>
                </a:solidFill>
                <a:latin typeface="Times New Roman" panose="02020603050405020304" pitchFamily="18" charset="0"/>
                <a:cs typeface="Times New Roman" panose="02020603050405020304" pitchFamily="18" charset="0"/>
              </a:rPr>
              <a:t>короткострокові депозити) та терміном понад 1 </a:t>
            </a:r>
            <a:r>
              <a:rPr lang="uk-UA" sz="2200" dirty="0" smtClean="0">
                <a:solidFill>
                  <a:srgbClr val="000000"/>
                </a:solidFill>
                <a:latin typeface="Times New Roman" panose="02020603050405020304" pitchFamily="18" charset="0"/>
                <a:cs typeface="Times New Roman" panose="02020603050405020304" pitchFamily="18" charset="0"/>
              </a:rPr>
              <a:t>рік (</a:t>
            </a:r>
            <a:r>
              <a:rPr lang="uk-UA" sz="2200" dirty="0">
                <a:solidFill>
                  <a:srgbClr val="000000"/>
                </a:solidFill>
                <a:latin typeface="Times New Roman" panose="02020603050405020304" pitchFamily="18" charset="0"/>
                <a:cs typeface="Times New Roman" panose="02020603050405020304" pitchFamily="18" charset="0"/>
              </a:rPr>
              <a:t>довгострокові депозити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Строковим</a:t>
            </a:r>
            <a:r>
              <a:rPr lang="ru-RU" sz="2200" dirty="0" smtClean="0">
                <a:solidFill>
                  <a:srgbClr val="000000"/>
                </a:solidFill>
                <a:latin typeface="Times New Roman" panose="02020603050405020304" pitchFamily="18" charset="0"/>
                <a:cs typeface="Times New Roman" panose="02020603050405020304" pitchFamily="18" charset="0"/>
              </a:rPr>
              <a:t> депозитам</a:t>
            </a:r>
          </a:p>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в</a:t>
            </a:r>
            <a:r>
              <a:rPr lang="ru-RU" sz="2200" dirty="0" err="1" smtClean="0">
                <a:solidFill>
                  <a:srgbClr val="000000"/>
                </a:solidFill>
                <a:latin typeface="Times New Roman" panose="02020603050405020304" pitchFamily="18" charset="0"/>
                <a:cs typeface="Times New Roman" panose="02020603050405020304" pitchFamily="18" charset="0"/>
              </a:rPr>
              <a:t>ластиві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певні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особливості</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н</a:t>
            </a:r>
            <a:r>
              <a:rPr lang="ru-RU" sz="2200" dirty="0" err="1" smtClean="0">
                <a:solidFill>
                  <a:srgbClr val="000000"/>
                </a:solidFill>
                <a:latin typeface="Times New Roman" panose="02020603050405020304" pitchFamily="18" charset="0"/>
                <a:cs typeface="Times New Roman" panose="02020603050405020304" pitchFamily="18" charset="0"/>
              </a:rPr>
              <a:t>аведені</a:t>
            </a:r>
            <a:r>
              <a:rPr lang="ru-RU" sz="2200" dirty="0" smtClean="0">
                <a:solidFill>
                  <a:srgbClr val="000000"/>
                </a:solidFill>
                <a:latin typeface="Times New Roman" panose="02020603050405020304" pitchFamily="18" charset="0"/>
                <a:cs typeface="Times New Roman" panose="02020603050405020304" pitchFamily="18" charset="0"/>
              </a:rPr>
              <a:t> на рис.3.</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4250804" y="1638677"/>
            <a:ext cx="7224260" cy="4617268"/>
          </a:xfrm>
          <a:prstGeom prst="rect">
            <a:avLst/>
          </a:prstGeom>
        </p:spPr>
      </p:pic>
    </p:spTree>
    <p:extLst>
      <p:ext uri="{BB962C8B-B14F-4D97-AF65-F5344CB8AC3E}">
        <p14:creationId xmlns:p14="http://schemas.microsoft.com/office/powerpoint/2010/main" val="99340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Депозитні </a:t>
            </a:r>
            <a:r>
              <a:rPr lang="uk-UA" sz="2200" dirty="0">
                <a:solidFill>
                  <a:srgbClr val="000000"/>
                </a:solidFill>
                <a:latin typeface="Times New Roman" panose="02020603050405020304" pitchFamily="18" charset="0"/>
                <a:cs typeface="Times New Roman" panose="02020603050405020304" pitchFamily="18" charset="0"/>
              </a:rPr>
              <a:t>відносини між вкладником і </a:t>
            </a:r>
            <a:r>
              <a:rPr lang="uk-UA" sz="2200" dirty="0" smtClean="0">
                <a:solidFill>
                  <a:srgbClr val="000000"/>
                </a:solidFill>
                <a:latin typeface="Times New Roman" panose="02020603050405020304" pitchFamily="18" charset="0"/>
                <a:cs typeface="Times New Roman" panose="02020603050405020304" pitchFamily="18" charset="0"/>
              </a:rPr>
              <a:t>банком оформлюються </a:t>
            </a:r>
            <a:r>
              <a:rPr lang="uk-UA" sz="2200" dirty="0">
                <a:solidFill>
                  <a:srgbClr val="000000"/>
                </a:solidFill>
                <a:latin typeface="Times New Roman" panose="02020603050405020304" pitchFamily="18" charset="0"/>
                <a:cs typeface="Times New Roman" panose="02020603050405020304" pitchFamily="18" charset="0"/>
              </a:rPr>
              <a:t>депозитною угодою. Юридичні особи </a:t>
            </a:r>
            <a:r>
              <a:rPr lang="uk-UA" sz="2200" dirty="0" smtClean="0">
                <a:solidFill>
                  <a:srgbClr val="000000"/>
                </a:solidFill>
                <a:latin typeface="Times New Roman" panose="02020603050405020304" pitchFamily="18" charset="0"/>
                <a:cs typeface="Times New Roman" panose="02020603050405020304" pitchFamily="18" charset="0"/>
              </a:rPr>
              <a:t>мають право </a:t>
            </a:r>
            <a:r>
              <a:rPr lang="uk-UA" sz="2200" dirty="0">
                <a:solidFill>
                  <a:srgbClr val="000000"/>
                </a:solidFill>
                <a:latin typeface="Times New Roman" panose="02020603050405020304" pitchFamily="18" charset="0"/>
                <a:cs typeface="Times New Roman" panose="02020603050405020304" pitchFamily="18" charset="0"/>
              </a:rPr>
              <a:t>перераховувати кошти на депозитний рахунок тільки </a:t>
            </a:r>
            <a:r>
              <a:rPr lang="uk-UA" sz="2200" dirty="0" smtClean="0">
                <a:solidFill>
                  <a:srgbClr val="000000"/>
                </a:solidFill>
                <a:latin typeface="Times New Roman" panose="02020603050405020304" pitchFamily="18" charset="0"/>
                <a:cs typeface="Times New Roman" panose="02020603050405020304" pitchFamily="18" charset="0"/>
              </a:rPr>
              <a:t>з розрахункового </a:t>
            </a:r>
            <a:r>
              <a:rPr lang="uk-UA" sz="2200" dirty="0">
                <a:solidFill>
                  <a:srgbClr val="000000"/>
                </a:solidFill>
                <a:latin typeface="Times New Roman" panose="02020603050405020304" pitchFamily="18" charset="0"/>
                <a:cs typeface="Times New Roman" panose="02020603050405020304" pitchFamily="18" charset="0"/>
              </a:rPr>
              <a:t>рахунку, а фізичні особи можуть вносити </a:t>
            </a:r>
            <a:r>
              <a:rPr lang="uk-UA" sz="2200" dirty="0" smtClean="0">
                <a:solidFill>
                  <a:srgbClr val="000000"/>
                </a:solidFill>
                <a:latin typeface="Times New Roman" panose="02020603050405020304" pitchFamily="18" charset="0"/>
                <a:cs typeface="Times New Roman" panose="02020603050405020304" pitchFamily="18" charset="0"/>
              </a:rPr>
              <a:t>кошти готівкою </a:t>
            </a:r>
            <a:r>
              <a:rPr lang="uk-UA" sz="2200" dirty="0">
                <a:solidFill>
                  <a:srgbClr val="000000"/>
                </a:solidFill>
                <a:latin typeface="Times New Roman" panose="02020603050405020304" pitchFamily="18" charset="0"/>
                <a:cs typeface="Times New Roman" panose="02020603050405020304" pitchFamily="18" charset="0"/>
              </a:rPr>
              <a:t>або перераховувати з поточного рахунку.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Вилучення строкових депозитів та вкладів відбувається по закінченню терміну дії угоди переказуванням грошей на вказаний власником рахунок або готівкою з каси банку. Вони можуть бути повернені власнику і достроково після попереднього повідомлення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Вклад (депозит) </a:t>
            </a:r>
            <a:r>
              <a:rPr lang="uk-UA" sz="2200" i="1" dirty="0" smtClean="0">
                <a:solidFill>
                  <a:srgbClr val="000000"/>
                </a:solidFill>
                <a:latin typeface="Times New Roman" panose="02020603050405020304" pitchFamily="18" charset="0"/>
                <a:cs typeface="Times New Roman" panose="02020603050405020304" pitchFamily="18" charset="0"/>
              </a:rPr>
              <a:t>на вимогу</a:t>
            </a:r>
            <a:r>
              <a:rPr lang="uk-UA" sz="2200" dirty="0" smtClean="0">
                <a:solidFill>
                  <a:srgbClr val="000000"/>
                </a:solidFill>
                <a:latin typeface="Times New Roman" panose="02020603050405020304" pitchFamily="18" charset="0"/>
                <a:cs typeface="Times New Roman" panose="02020603050405020304" pitchFamily="18" charset="0"/>
              </a:rPr>
              <a:t> - грошові кошти або банківські метали, залучені банком від вкладника або які надійшли для вкладника на умовах видачі вкладу (депозиту) на першу вимогу вкладника. Депозити на вимогу (до запитання) юридичних осіб обслуговуються через розрахункові рахунки, а фізичних – через поточні. Депозити до запитання не є стабільними (прогнозованими), що обмежує можливість їх використання банком для позичкових та інвестиційних операцій, тому власникам поточних рахунків сплачується низький депозитний процент або не сплачується зовсім.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 депозитів на вимогу (до запитання) можна віднести і кредитові залишки на контокорентних рахунках, тобто єдиному активно-пасивному рахунку. З нього проводяться практично всі платежі (за дебетом), включаючи оплату розрахункових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91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документів за різні види товарно-матеріальних цінностей і послуг, </a:t>
            </a:r>
            <a:r>
              <a:rPr lang="uk-UA" sz="2200" dirty="0" err="1" smtClean="0">
                <a:solidFill>
                  <a:srgbClr val="000000"/>
                </a:solidFill>
                <a:latin typeface="Times New Roman" panose="02020603050405020304" pitchFamily="18" charset="0"/>
                <a:cs typeface="Times New Roman" panose="02020603050405020304" pitchFamily="18" charset="0"/>
              </a:rPr>
              <a:t>чеків</a:t>
            </a:r>
            <a:r>
              <a:rPr lang="uk-UA" sz="2200" dirty="0" smtClean="0">
                <a:solidFill>
                  <a:srgbClr val="000000"/>
                </a:solidFill>
                <a:latin typeface="Times New Roman" panose="02020603050405020304" pitchFamily="18" charset="0"/>
                <a:cs typeface="Times New Roman" panose="02020603050405020304" pitchFamily="18" charset="0"/>
              </a:rPr>
              <a:t>, доручень за </a:t>
            </a:r>
            <a:r>
              <a:rPr lang="uk-UA" sz="2200" dirty="0" err="1" smtClean="0">
                <a:solidFill>
                  <a:srgbClr val="000000"/>
                </a:solidFill>
                <a:latin typeface="Times New Roman" panose="02020603050405020304" pitchFamily="18" charset="0"/>
                <a:cs typeface="Times New Roman" panose="02020603050405020304" pitchFamily="18" charset="0"/>
              </a:rPr>
              <a:t>платежами</a:t>
            </a:r>
            <a:r>
              <a:rPr lang="uk-UA" sz="2200" dirty="0" smtClean="0">
                <a:solidFill>
                  <a:srgbClr val="000000"/>
                </a:solidFill>
                <a:latin typeface="Times New Roman" panose="02020603050405020304" pitchFamily="18" charset="0"/>
                <a:cs typeface="Times New Roman" panose="02020603050405020304" pitchFamily="18" charset="0"/>
              </a:rPr>
              <a:t> у бюджет тощо.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Депозитни</a:t>
            </a:r>
            <a:r>
              <a:rPr lang="uk-UA" sz="2200" dirty="0" smtClean="0">
                <a:solidFill>
                  <a:srgbClr val="000000"/>
                </a:solidFill>
                <a:latin typeface="Times New Roman" panose="02020603050405020304" pitchFamily="18" charset="0"/>
                <a:cs typeface="Times New Roman" panose="02020603050405020304" pitchFamily="18" charset="0"/>
              </a:rPr>
              <a:t> договором може бути передбачене нарахування простої або складної (капіталізованої) ставки. Сума відсотків за користування банком коштами за стандартними строковими депозитами визначається із використанням формули простих відсотків: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Наприклад.</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Між </a:t>
            </a:r>
            <a:r>
              <a:rPr lang="uk-UA" sz="2200" dirty="0">
                <a:solidFill>
                  <a:srgbClr val="000000"/>
                </a:solidFill>
                <a:latin typeface="Times New Roman" panose="02020603050405020304" pitchFamily="18" charset="0"/>
                <a:cs typeface="Times New Roman" panose="02020603050405020304" pitchFamily="18" charset="0"/>
              </a:rPr>
              <a:t>банком та підприємством укладено депозитний договір, згідно з яким підприємство розміщує депозит в розмірі 120 000 грн. під 20% річних простої відсоткової ставки з 1 вересня до 30 листопада.</a:t>
            </a:r>
          </a:p>
        </p:txBody>
      </p:sp>
      <p:pic>
        <p:nvPicPr>
          <p:cNvPr id="2" name="Рисунок 1"/>
          <p:cNvPicPr>
            <a:picLocks noChangeAspect="1"/>
          </p:cNvPicPr>
          <p:nvPr/>
        </p:nvPicPr>
        <p:blipFill>
          <a:blip r:embed="rId2"/>
          <a:stretch>
            <a:fillRect/>
          </a:stretch>
        </p:blipFill>
        <p:spPr>
          <a:xfrm>
            <a:off x="774298" y="3265965"/>
            <a:ext cx="2133708" cy="927284"/>
          </a:xfrm>
          <a:prstGeom prst="rect">
            <a:avLst/>
          </a:prstGeom>
        </p:spPr>
      </p:pic>
      <p:pic>
        <p:nvPicPr>
          <p:cNvPr id="4" name="Рисунок 3"/>
          <p:cNvPicPr>
            <a:picLocks noChangeAspect="1"/>
          </p:cNvPicPr>
          <p:nvPr/>
        </p:nvPicPr>
        <p:blipFill>
          <a:blip r:embed="rId3"/>
          <a:stretch>
            <a:fillRect/>
          </a:stretch>
        </p:blipFill>
        <p:spPr>
          <a:xfrm>
            <a:off x="3057616" y="2323657"/>
            <a:ext cx="7851913" cy="1884615"/>
          </a:xfrm>
          <a:prstGeom prst="rect">
            <a:avLst/>
          </a:prstGeom>
        </p:spPr>
      </p:pic>
    </p:spTree>
    <p:extLst>
      <p:ext uri="{BB962C8B-B14F-4D97-AF65-F5344CB8AC3E}">
        <p14:creationId xmlns:p14="http://schemas.microsoft.com/office/powerpoint/2010/main" val="376189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Рік </a:t>
            </a:r>
            <a:r>
              <a:rPr lang="uk-UA" sz="2200" dirty="0">
                <a:solidFill>
                  <a:srgbClr val="000000"/>
                </a:solidFill>
                <a:latin typeface="Times New Roman" panose="02020603050405020304" pitchFamily="18" charset="0"/>
                <a:cs typeface="Times New Roman" panose="02020603050405020304" pitchFamily="18" charset="0"/>
              </a:rPr>
              <a:t>не є високосним</a:t>
            </a:r>
            <a:r>
              <a:rPr lang="uk-UA" sz="2200" dirty="0" smtClean="0">
                <a:solidFill>
                  <a:srgbClr val="000000"/>
                </a:solidFill>
                <a:latin typeface="Times New Roman" panose="02020603050405020304" pitchFamily="18" charset="0"/>
                <a:cs typeface="Times New Roman" panose="02020603050405020304" pitchFamily="18" charset="0"/>
              </a:rPr>
              <a:t>. Відсотки </a:t>
            </a:r>
            <a:r>
              <a:rPr lang="uk-UA" sz="2200" dirty="0">
                <a:solidFill>
                  <a:srgbClr val="000000"/>
                </a:solidFill>
                <a:latin typeface="Times New Roman" panose="02020603050405020304" pitchFamily="18" charset="0"/>
                <a:cs typeface="Times New Roman" panose="02020603050405020304" pitchFamily="18" charset="0"/>
              </a:rPr>
              <a:t>щомісячно зараховуються на розрахунковий </a:t>
            </a:r>
            <a:r>
              <a:rPr lang="uk-UA" sz="2200" dirty="0" smtClean="0">
                <a:solidFill>
                  <a:srgbClr val="000000"/>
                </a:solidFill>
                <a:latin typeface="Times New Roman" panose="02020603050405020304" pitchFamily="18" charset="0"/>
                <a:cs typeface="Times New Roman" panose="02020603050405020304" pitchFamily="18" charset="0"/>
              </a:rPr>
              <a:t>рахунок підприємства. Згідно </a:t>
            </a:r>
            <a:r>
              <a:rPr lang="uk-UA" sz="2200" dirty="0">
                <a:solidFill>
                  <a:srgbClr val="000000"/>
                </a:solidFill>
                <a:latin typeface="Times New Roman" panose="02020603050405020304" pitchFamily="18" charset="0"/>
                <a:cs typeface="Times New Roman" panose="02020603050405020304" pitchFamily="18" charset="0"/>
              </a:rPr>
              <a:t>з формулою простих відсотків сума прибутку </a:t>
            </a:r>
            <a:r>
              <a:rPr lang="uk-UA" sz="2200" dirty="0" smtClean="0">
                <a:solidFill>
                  <a:srgbClr val="000000"/>
                </a:solidFill>
                <a:latin typeface="Times New Roman" panose="02020603050405020304" pitchFamily="18" charset="0"/>
                <a:cs typeface="Times New Roman" panose="02020603050405020304" pitchFamily="18" charset="0"/>
              </a:rPr>
              <a:t>для підприємства </a:t>
            </a:r>
            <a:r>
              <a:rPr lang="uk-UA" sz="2200" dirty="0">
                <a:solidFill>
                  <a:srgbClr val="000000"/>
                </a:solidFill>
                <a:latin typeface="Times New Roman" panose="02020603050405020304" pitchFamily="18" charset="0"/>
                <a:cs typeface="Times New Roman" panose="02020603050405020304" pitchFamily="18" charset="0"/>
              </a:rPr>
              <a:t>за депозитом </a:t>
            </a:r>
            <a:r>
              <a:rPr lang="uk-UA" sz="2200" dirty="0" smtClean="0">
                <a:solidFill>
                  <a:srgbClr val="000000"/>
                </a:solidFill>
                <a:latin typeface="Times New Roman" panose="02020603050405020304" pitchFamily="18" charset="0"/>
                <a:cs typeface="Times New Roman" panose="02020603050405020304" pitchFamily="18" charset="0"/>
              </a:rPr>
              <a:t>становитиме:</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Станом </a:t>
            </a:r>
            <a:r>
              <a:rPr lang="uk-UA" sz="2200" dirty="0">
                <a:solidFill>
                  <a:srgbClr val="000000"/>
                </a:solidFill>
                <a:latin typeface="Times New Roman" panose="02020603050405020304" pitchFamily="18" charset="0"/>
                <a:cs typeface="Times New Roman" panose="02020603050405020304" pitchFamily="18" charset="0"/>
              </a:rPr>
              <a:t>на 1 жовтня (кількість діб в вересні дорівнює 30</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Станом на 1 грудня (кількість діб в листопаді становить 30, але за умовами депозитних договорів доба зарахування коштів на депозитний рахунок та доба закінчення терміну дії угоди вважаються як одна) </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378594" y="2000817"/>
            <a:ext cx="7756893" cy="1991100"/>
          </a:xfrm>
          <a:prstGeom prst="rect">
            <a:avLst/>
          </a:prstGeom>
        </p:spPr>
      </p:pic>
      <p:pic>
        <p:nvPicPr>
          <p:cNvPr id="4" name="Рисунок 3"/>
          <p:cNvPicPr>
            <a:picLocks noChangeAspect="1"/>
          </p:cNvPicPr>
          <p:nvPr/>
        </p:nvPicPr>
        <p:blipFill>
          <a:blip r:embed="rId3"/>
          <a:stretch>
            <a:fillRect/>
          </a:stretch>
        </p:blipFill>
        <p:spPr>
          <a:xfrm>
            <a:off x="5406484" y="5013252"/>
            <a:ext cx="6092438" cy="889607"/>
          </a:xfrm>
          <a:prstGeom prst="rect">
            <a:avLst/>
          </a:prstGeom>
        </p:spPr>
      </p:pic>
    </p:spTree>
    <p:extLst>
      <p:ext uri="{BB962C8B-B14F-4D97-AF65-F5344CB8AC3E}">
        <p14:creationId xmlns:p14="http://schemas.microsoft.com/office/powerpoint/2010/main" val="1830791381"/>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Override1.xml><?xml version="1.0" encoding="utf-8"?>
<a:themeOverride xmlns:a="http://schemas.openxmlformats.org/drawingml/2006/main">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docProps/app.xml><?xml version="1.0" encoding="utf-8"?>
<Properties xmlns="http://schemas.openxmlformats.org/officeDocument/2006/extended-properties" xmlns:vt="http://schemas.openxmlformats.org/officeDocument/2006/docPropsVTypes">
  <Template/>
  <TotalTime>2867</TotalTime>
  <Words>419</Words>
  <Application>Microsoft Office PowerPoint</Application>
  <PresentationFormat>Широкоэкранный</PresentationFormat>
  <Paragraphs>189</Paragraphs>
  <Slides>36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36</vt:i4>
      </vt:variant>
    </vt:vector>
  </HeadingPairs>
  <TitlesOfParts>
    <vt:vector size="41"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269</cp:revision>
  <dcterms:created xsi:type="dcterms:W3CDTF">2021-12-07T18:51:55Z</dcterms:created>
  <dcterms:modified xsi:type="dcterms:W3CDTF">2025-09-23T10:01:33Z</dcterms:modified>
</cp:coreProperties>
</file>