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7"/>
  </p:notesMasterIdLst>
  <p:sldIdLst>
    <p:sldId id="256" r:id="rId3"/>
    <p:sldId id="257" r:id="rId4"/>
    <p:sldId id="260" r:id="rId5"/>
    <p:sldId id="261" r:id="rId6"/>
    <p:sldId id="32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266" r:id="rId18"/>
    <p:sldId id="287" r:id="rId19"/>
    <p:sldId id="288" r:id="rId20"/>
    <p:sldId id="289" r:id="rId21"/>
    <p:sldId id="321" r:id="rId22"/>
    <p:sldId id="290" r:id="rId23"/>
    <p:sldId id="291" r:id="rId24"/>
    <p:sldId id="292" r:id="rId25"/>
    <p:sldId id="293" r:id="rId26"/>
    <p:sldId id="328" r:id="rId27"/>
    <p:sldId id="341" r:id="rId28"/>
    <p:sldId id="329" r:id="rId29"/>
    <p:sldId id="322" r:id="rId30"/>
    <p:sldId id="294" r:id="rId31"/>
    <p:sldId id="267" r:id="rId32"/>
    <p:sldId id="295" r:id="rId33"/>
    <p:sldId id="296" r:id="rId34"/>
    <p:sldId id="297" r:id="rId35"/>
    <p:sldId id="298" r:id="rId36"/>
    <p:sldId id="342" r:id="rId37"/>
    <p:sldId id="343" r:id="rId38"/>
    <p:sldId id="299" r:id="rId39"/>
    <p:sldId id="300" r:id="rId40"/>
    <p:sldId id="303" r:id="rId41"/>
    <p:sldId id="344" r:id="rId42"/>
    <p:sldId id="304" r:id="rId43"/>
    <p:sldId id="345" r:id="rId44"/>
    <p:sldId id="305" r:id="rId45"/>
    <p:sldId id="346" r:id="rId46"/>
    <p:sldId id="347" r:id="rId47"/>
    <p:sldId id="306" r:id="rId48"/>
    <p:sldId id="323" r:id="rId49"/>
    <p:sldId id="348" r:id="rId50"/>
    <p:sldId id="307" r:id="rId51"/>
    <p:sldId id="324" r:id="rId52"/>
    <p:sldId id="325" r:id="rId53"/>
    <p:sldId id="326" r:id="rId54"/>
    <p:sldId id="327" r:id="rId55"/>
    <p:sldId id="330" r:id="rId5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63A4-0842-4BD0-B00B-6A46712841AD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66D8B-23BE-4978-893B-3D872D3455A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16</a:t>
            </a:fld>
            <a:endParaRPr lang="uk-U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29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30</a:t>
            </a:fld>
            <a:endParaRPr lang="uk-U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22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23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24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AB75051-7736-7DA1-79E5-AC08BC7CE3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3315C9-9D91-4916-8E8C-4961C394DBEE}" type="slidenum">
              <a:rPr kumimoji="0" lang="ru-RU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1" name="Rectangle 7">
            <a:extLst>
              <a:ext uri="{FF2B5EF4-FFF2-40B4-BE49-F238E27FC236}">
                <a16:creationId xmlns:a16="http://schemas.microsoft.com/office/drawing/2014/main" id="{C109FFD1-7D3E-E9E9-60B7-FC5789DC3D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F5570D-47AD-4C7C-8E12-E5447553F080}" type="slidenum">
              <a:rPr kumimoji="0" lang="ru-RU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Slide Image Placeholder 1">
            <a:extLst>
              <a:ext uri="{FF2B5EF4-FFF2-40B4-BE49-F238E27FC236}">
                <a16:creationId xmlns:a16="http://schemas.microsoft.com/office/drawing/2014/main" id="{10C5E945-6FDD-DDC6-A4B4-EDDD299B35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3" name="Notes Placeholder 2">
            <a:extLst>
              <a:ext uri="{FF2B5EF4-FFF2-40B4-BE49-F238E27FC236}">
                <a16:creationId xmlns:a16="http://schemas.microsoft.com/office/drawing/2014/main" id="{E62B9FAA-DBCB-0814-69D4-1F25AC910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altLang="uk-U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4" name="Slide Number Placeholder 3">
            <a:extLst>
              <a:ext uri="{FF2B5EF4-FFF2-40B4-BE49-F238E27FC236}">
                <a16:creationId xmlns:a16="http://schemas.microsoft.com/office/drawing/2014/main" id="{7FAA8390-838A-CBB5-41C4-69D3B7986CF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80519C-5991-4EBF-9E45-84EB519CE279}" type="slidenum">
              <a:rPr kumimoji="0" lang="ru-RU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A7EFE4-28AB-D098-13FE-448F36CD22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3CE339-10C8-214A-887D-C5DAA90E83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B61517-5BB1-AAC5-95B5-771BAA2E9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95255-5B44-4F7D-BA41-115D8A09850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46923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D5F82A-5819-840A-B38F-CF23012573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908AFF-1BFA-A44E-67A5-2225790317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21FC1B-0E14-B451-A898-64751FC8AA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AD151-6045-4E50-8DDE-EE27F2BFBD2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86868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B9142E-3B37-5847-26FA-E91D863A10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0ED2FA-FF83-2586-685D-F763BE8692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EFF959-8BF2-2BC7-D9E5-0D40918150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7A51B-CDD1-4EC0-8832-798A0E279D2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0797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D9A5D3-9459-22F2-AE72-736B7A2532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6A2F12-B0D5-A635-AA10-AA0F1A4A52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CB8096-279F-1A51-B8D3-088BA5D0F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AA321-A84E-453B-ABE5-C51514F3D9E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45420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D9673B-AEBD-370F-47A7-F2643AF690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E4E592-5F29-5AC5-C669-CB42D10C43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9B12550-9C20-13D1-ECB4-C99803098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C0443-769C-4FF2-9868-5CE7281F955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68373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4BAB68-5DAE-00E3-5428-CDB797AA4D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E03861-8BF5-075B-4AE0-1B463A17FA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1638D0-3F7F-C024-5203-4010F9C615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89C2-D29D-4E5B-979E-E96474ADB0F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31055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898B2D1-7813-EF8E-6701-079D3D5723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A57C32-3E6A-344D-1059-DA0BD9B6AF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0DD094E-AACD-A48E-BDF5-3804E303DC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4EF5D-6801-4C81-A05B-A38DA1FA64F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35970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1EB925-E14C-4E83-941A-F1C3AB5567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8E713A-B7D0-48BA-CF1C-F3AF09354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9C444E-0DE5-5081-14AA-0DE44BA27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60A19-2B7E-4092-8118-9B4ABBB0EF0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941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FB5B9E-27D1-D70F-D3AE-1E618948DD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765AB9-7FFA-489C-D5D0-4FEA0CA434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2AFABF-2588-2119-07AC-F372FC78D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78E2D-760A-420A-A240-AB517B6BE36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45306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97C581-1E42-4060-4F70-45BFE1B1F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70B7A1-244F-6024-408C-47F6E068E7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F4D4DC-B31A-BECD-950F-38A569A52A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F1F69-85F8-4A65-8A75-1C4CD3F6851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42656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9E9ACE-3035-00AC-4691-95FC48DCFD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78CE5E-B02F-C577-1F12-0BD3DBE5DA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F0D6E4-057B-B867-A40B-9F68CD7D8D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78AD-D20F-48FB-94F8-34CDC8E83A9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2417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B72BB6-CD28-C31B-0C0A-5374C7309A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156C42-8625-4CB1-0D03-531FC9D2B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82AA369-0B94-0CBA-6950-90A530F2CB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5025F35-4B80-6558-42C4-21C846C094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450FFF4-A904-27AE-76B7-C1B78A7910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069E183-280E-46F6-879C-A490B68BBCE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8369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Система </a:t>
            </a:r>
            <a:r>
              <a:rPr lang="ru-RU" sz="3200" dirty="0" err="1"/>
              <a:t>інформаційного</a:t>
            </a:r>
            <a:r>
              <a:rPr lang="ru-RU" sz="3200" dirty="0"/>
              <a:t> </a:t>
            </a:r>
            <a:r>
              <a:rPr lang="ru-RU" sz="3200" dirty="0" err="1"/>
              <a:t>забезпечення</a:t>
            </a:r>
            <a:r>
              <a:rPr lang="ru-RU" sz="3200" dirty="0"/>
              <a:t> </a:t>
            </a:r>
            <a:r>
              <a:rPr lang="ru-RU" sz="3200" dirty="0" err="1"/>
              <a:t>фінансового</a:t>
            </a:r>
            <a:r>
              <a:rPr lang="ru-RU" sz="3200" dirty="0"/>
              <a:t> </a:t>
            </a:r>
            <a:r>
              <a:rPr lang="ru-RU" sz="3200" dirty="0" err="1"/>
              <a:t>аналізу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/>
              <a:t>ЛЕКЦІЯ №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0196D74-651F-E9E1-0762-F7CD40C01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4824"/>
            <a:ext cx="7239000" cy="3117079"/>
          </a:xfrm>
        </p:spPr>
      </p:pic>
    </p:spTree>
    <p:extLst>
      <p:ext uri="{BB962C8B-B14F-4D97-AF65-F5344CB8AC3E}">
        <p14:creationId xmlns:p14="http://schemas.microsoft.com/office/powerpoint/2010/main" val="146783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8AE9DCF-0EE4-0ED4-4346-D78E16079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2776"/>
            <a:ext cx="7427168" cy="3995083"/>
          </a:xfrm>
        </p:spPr>
      </p:pic>
    </p:spTree>
    <p:extLst>
      <p:ext uri="{BB962C8B-B14F-4D97-AF65-F5344CB8AC3E}">
        <p14:creationId xmlns:p14="http://schemas.microsoft.com/office/powerpoint/2010/main" val="2195504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F0A2D7-FE6D-26F6-69F7-873C1749B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96752"/>
            <a:ext cx="7239000" cy="3816424"/>
          </a:xfrm>
        </p:spPr>
      </p:pic>
    </p:spTree>
    <p:extLst>
      <p:ext uri="{BB962C8B-B14F-4D97-AF65-F5344CB8AC3E}">
        <p14:creationId xmlns:p14="http://schemas.microsoft.com/office/powerpoint/2010/main" val="2776670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174346-D379-A914-7F91-E6162BE4E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2777"/>
            <a:ext cx="7239000" cy="3744415"/>
          </a:xfrm>
        </p:spPr>
      </p:pic>
    </p:spTree>
    <p:extLst>
      <p:ext uri="{BB962C8B-B14F-4D97-AF65-F5344CB8AC3E}">
        <p14:creationId xmlns:p14="http://schemas.microsoft.com/office/powerpoint/2010/main" val="139940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A245B3-D0AB-52A6-8FE1-5F5F5CB85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80729"/>
            <a:ext cx="7239000" cy="223224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1A82C8-DEFC-ECDD-C017-4157697EF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284983"/>
            <a:ext cx="7056784" cy="23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51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3EE5A2D-8D6B-2DF7-4933-391D4D2F3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84785"/>
            <a:ext cx="7239000" cy="3808888"/>
          </a:xfrm>
        </p:spPr>
      </p:pic>
    </p:spTree>
    <p:extLst>
      <p:ext uri="{BB962C8B-B14F-4D97-AF65-F5344CB8AC3E}">
        <p14:creationId xmlns:p14="http://schemas.microsoft.com/office/powerpoint/2010/main" val="4147202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35846"/>
            <a:ext cx="70723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аналітичних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дослі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дженнях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Аналітичність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відповідати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потребам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деталізацією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всебічного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фінансово-економічних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Об’єктивність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достовірність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відповідати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відображати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реальний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Оперативність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своєчасність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потрібна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аналітика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якомога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своєчасного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реагування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перебіг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господарських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928671"/>
            <a:ext cx="68580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Раціональність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одного боку,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зайвих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повноту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достатність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різнобічність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Зіставність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порівнюваність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зацікавлених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користува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можливістю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порівняти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Єдність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надходити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усунути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можливу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відмінність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дублювання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142984"/>
            <a:ext cx="70009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Нейтральність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суб’єктивних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оцінок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вона не повинна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надаватися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вибірково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користувачів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– система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передбачати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мінімум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трат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збирання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забезпечуючи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потреби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214422"/>
            <a:ext cx="73581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Інформаційне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динамічна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опрацювання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вивчити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реальний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об’єкта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обґрунтування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360000" algn="ctr">
              <a:buNone/>
            </a:pPr>
            <a:r>
              <a:rPr lang="uk-UA" sz="2800" b="1" u="sng" dirty="0">
                <a:latin typeface="Times New Roman" pitchFamily="18" charset="0"/>
                <a:cs typeface="Times New Roman" pitchFamily="18" charset="0"/>
              </a:rPr>
              <a:t>Питання лекції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60000" algn="just">
              <a:buFont typeface="+mj-lt"/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Поняття інформаційного забезпечення фінансового аналізу.</a:t>
            </a:r>
          </a:p>
          <a:p>
            <a:pPr marL="0" lvl="0" indent="360000" algn="just">
              <a:buFont typeface="+mj-lt"/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Сутність та завдання аналізу фінансових звітів</a:t>
            </a:r>
          </a:p>
          <a:p>
            <a:pPr marL="0" lvl="0" indent="360000" algn="just">
              <a:buFont typeface="+mj-lt"/>
              <a:buAutoNum type="arabicPeriod"/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buFont typeface="+mj-lt"/>
              <a:buAutoNum type="arabicPeriod"/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buFont typeface="+mj-lt"/>
              <a:buAutoNum type="arabicPeriod"/>
            </a:pPr>
            <a:endParaRPr lang="uk-UA" dirty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BF64C8-BAB1-1A2B-BFCF-5B593D816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132856"/>
            <a:ext cx="7012632" cy="2505025"/>
          </a:xfrm>
        </p:spPr>
      </p:pic>
    </p:spTree>
    <p:extLst>
      <p:ext uri="{BB962C8B-B14F-4D97-AF65-F5344CB8AC3E}">
        <p14:creationId xmlns:p14="http://schemas.microsoft.com/office/powerpoint/2010/main" val="4097974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74344"/>
            <a:ext cx="73581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інформаційної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формою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змістом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за формою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встановлює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⇒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погляду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реквізитів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включаючи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підписи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відповідальних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⇒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правильність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арифметичних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підсумків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формах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⇒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узгодженість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⇒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перенесених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попередніх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⇒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балансової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1142984"/>
            <a:ext cx="6286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змістом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встановлює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наскільки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фактичному стану справ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достовірні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інф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умова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об’єктивності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аналітичної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доказову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силу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висновків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сформульованих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результатами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1142984"/>
            <a:ext cx="64294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звітність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Звітність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характеризують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звітний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142984"/>
            <a:ext cx="67866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Фінансова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звітність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бухгалтерська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звітність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стан,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звітний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Метою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зві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користувачам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правдивої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неупередженої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стан,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E9FA30-BD16-59DF-435A-4DEC4A6D6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800" b="1" dirty="0"/>
              <a:t>Три </a:t>
            </a:r>
            <a:r>
              <a:rPr lang="ru-RU" altLang="uk-UA" sz="2800" b="1" dirty="0" err="1"/>
              <a:t>ключові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звіти</a:t>
            </a:r>
            <a:r>
              <a:rPr lang="ru-RU" altLang="uk-UA" sz="2800" b="1" dirty="0"/>
              <a:t> в </a:t>
            </a:r>
            <a:r>
              <a:rPr lang="ru-RU" altLang="uk-UA" sz="2800" b="1" dirty="0" err="1"/>
              <a:t>структурі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фінансової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звітності</a:t>
            </a:r>
            <a:r>
              <a:rPr lang="ru-RU" altLang="uk-UA" sz="2800" b="1" dirty="0">
                <a:solidFill>
                  <a:srgbClr val="FF0000"/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uk-UA" sz="2800" dirty="0"/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uk-UA" sz="2800" dirty="0"/>
              <a:t>Баланс.</a:t>
            </a: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uk-UA" altLang="uk-UA" sz="2800" dirty="0"/>
              <a:t>Звіт про прибутки й збитки</a:t>
            </a:r>
            <a:r>
              <a:rPr lang="uk-UA" altLang="uk-UA" sz="2800" dirty="0">
                <a:solidFill>
                  <a:srgbClr val="FF0000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uk-UA" altLang="uk-UA" sz="2800" dirty="0"/>
              <a:t>Звіт про рух грошових коштів</a:t>
            </a:r>
            <a:r>
              <a:rPr lang="uk-UA" altLang="uk-UA" sz="2800" dirty="0">
                <a:solidFill>
                  <a:srgbClr val="FF0000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endParaRPr lang="uk-UA" altLang="uk-UA" sz="28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uk-UA" sz="2800" b="1" dirty="0"/>
              <a:t>Баланс</a:t>
            </a:r>
            <a:r>
              <a:rPr lang="uk-UA" altLang="uk-UA" sz="2800" dirty="0"/>
              <a:t> відповідає на питання “що ми маємо, якими ресурсами володіємо та звідки вони походять?”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uk-UA" sz="2800" b="1" dirty="0"/>
              <a:t>Звіт про прибутки й збитки</a:t>
            </a:r>
            <a:r>
              <a:rPr lang="uk-UA" altLang="uk-UA" sz="2800" dirty="0"/>
              <a:t> відповідає на питання “чи є ми ефективними та чи збільшуємо капітал підприємства?”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uk-UA" sz="2800" b="1" dirty="0"/>
              <a:t>Звіт про рух грошових коштів</a:t>
            </a:r>
            <a:r>
              <a:rPr lang="uk-UA" altLang="uk-UA" sz="2800" dirty="0"/>
              <a:t> відповідає на питання “звідки надходять кошти та на що витрачаються, чи достатньо їх для нашого функціонування”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4617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7D1A0E-5D49-90A1-D77A-C52D4F9BD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268760"/>
            <a:ext cx="7239000" cy="4782193"/>
          </a:xfrm>
        </p:spPr>
      </p:pic>
    </p:spTree>
    <p:extLst>
      <p:ext uri="{BB962C8B-B14F-4D97-AF65-F5344CB8AC3E}">
        <p14:creationId xmlns:p14="http://schemas.microsoft.com/office/powerpoint/2010/main" val="1007227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9">
            <a:extLst>
              <a:ext uri="{FF2B5EF4-FFF2-40B4-BE49-F238E27FC236}">
                <a16:creationId xmlns:a16="http://schemas.microsoft.com/office/drawing/2014/main" id="{CE787347-5539-FC96-EAF9-741EA4255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63452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uk-U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7" name="TextBox 6">
            <a:extLst>
              <a:ext uri="{FF2B5EF4-FFF2-40B4-BE49-F238E27FC236}">
                <a16:creationId xmlns:a16="http://schemas.microsoft.com/office/drawing/2014/main" id="{2CD6822D-D846-04E8-0935-6D101AED2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3240087" cy="9540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Побутовий погляд на підприємство</a:t>
            </a:r>
          </a:p>
        </p:txBody>
      </p:sp>
      <p:sp>
        <p:nvSpPr>
          <p:cNvPr id="11268" name="TextBox 6">
            <a:extLst>
              <a:ext uri="{FF2B5EF4-FFF2-40B4-BE49-F238E27FC236}">
                <a16:creationId xmlns:a16="http://schemas.microsoft.com/office/drawing/2014/main" id="{F310CE32-64CB-1ACC-7909-399F087EF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427163"/>
            <a:ext cx="3240088" cy="13731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Фінансовий погляд на підприємство</a:t>
            </a:r>
          </a:p>
        </p:txBody>
      </p:sp>
      <p:pic>
        <p:nvPicPr>
          <p:cNvPr id="11269" name="Picture 2">
            <a:extLst>
              <a:ext uri="{FF2B5EF4-FFF2-40B4-BE49-F238E27FC236}">
                <a16:creationId xmlns:a16="http://schemas.microsoft.com/office/drawing/2014/main" id="{2362532E-0C6F-FD97-04CC-488306168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781300"/>
            <a:ext cx="35925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3BB594A-E7DE-F5CD-9E74-555ACFF9EA26}"/>
              </a:ext>
            </a:extLst>
          </p:cNvPr>
          <p:cNvCxnSpPr/>
          <p:nvPr/>
        </p:nvCxnSpPr>
        <p:spPr>
          <a:xfrm>
            <a:off x="468313" y="4581525"/>
            <a:ext cx="3024187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TextBox 13">
            <a:extLst>
              <a:ext uri="{FF2B5EF4-FFF2-40B4-BE49-F238E27FC236}">
                <a16:creationId xmlns:a16="http://schemas.microsoft.com/office/drawing/2014/main" id="{29AA79C2-F958-A751-EC3C-31F138FE2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283075"/>
            <a:ext cx="2808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Гроші</a:t>
            </a:r>
          </a:p>
        </p:txBody>
      </p:sp>
      <p:sp>
        <p:nvSpPr>
          <p:cNvPr id="11272" name="TextBox 14">
            <a:extLst>
              <a:ext uri="{FF2B5EF4-FFF2-40B4-BE49-F238E27FC236}">
                <a16:creationId xmlns:a16="http://schemas.microsoft.com/office/drawing/2014/main" id="{30BB58D2-4157-DB86-234A-40497753B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797425"/>
            <a:ext cx="79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uk-U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endParaRPr kumimoji="0" lang="uk-UA" altLang="uk-U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73" name="TextBox 15">
            <a:extLst>
              <a:ext uri="{FF2B5EF4-FFF2-40B4-BE49-F238E27FC236}">
                <a16:creationId xmlns:a16="http://schemas.microsoft.com/office/drawing/2014/main" id="{FAFD92A9-37B3-D54A-DC81-E0D8EAF38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373688"/>
            <a:ext cx="280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Гроші</a:t>
            </a:r>
          </a:p>
        </p:txBody>
      </p:sp>
      <p:sp>
        <p:nvSpPr>
          <p:cNvPr id="11274" name="TextBox 16">
            <a:extLst>
              <a:ext uri="{FF2B5EF4-FFF2-40B4-BE49-F238E27FC236}">
                <a16:creationId xmlns:a16="http://schemas.microsoft.com/office/drawing/2014/main" id="{3E87505A-33B8-C1EA-3054-1578C931F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572000"/>
            <a:ext cx="2808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Прибуток</a:t>
            </a:r>
          </a:p>
        </p:txBody>
      </p:sp>
      <p:sp>
        <p:nvSpPr>
          <p:cNvPr id="11275" name="TextBox 17">
            <a:extLst>
              <a:ext uri="{FF2B5EF4-FFF2-40B4-BE49-F238E27FC236}">
                <a16:creationId xmlns:a16="http://schemas.microsoft.com/office/drawing/2014/main" id="{284139AE-9A42-C2E2-C664-E0C3B6471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781300"/>
            <a:ext cx="2808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Баланс</a:t>
            </a:r>
          </a:p>
        </p:txBody>
      </p:sp>
      <p:sp>
        <p:nvSpPr>
          <p:cNvPr id="11276" name="TextBox 18">
            <a:extLst>
              <a:ext uri="{FF2B5EF4-FFF2-40B4-BE49-F238E27FC236}">
                <a16:creationId xmlns:a16="http://schemas.microsoft.com/office/drawing/2014/main" id="{5033FDE9-CAE3-CE4A-6B53-3831E28CB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20713"/>
            <a:ext cx="4537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altLang="uk-UA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 – </a:t>
            </a:r>
            <a:r>
              <a:rPr kumimoji="0" lang="uk-UA" altLang="uk-UA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простір фінансів</a:t>
            </a:r>
          </a:p>
        </p:txBody>
      </p:sp>
      <p:pic>
        <p:nvPicPr>
          <p:cNvPr id="11277" name="Picture 3">
            <a:extLst>
              <a:ext uri="{FF2B5EF4-FFF2-40B4-BE49-F238E27FC236}">
                <a16:creationId xmlns:a16="http://schemas.microsoft.com/office/drawing/2014/main" id="{2E75DC5B-8F49-37E6-1507-4EF487C06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0"/>
            <a:ext cx="2187575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E0681A-29B9-02D9-28B7-A75BA892E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052737"/>
            <a:ext cx="6696744" cy="252027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9798E7-DB06-43A3-751C-2F4C0A6AB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84984"/>
            <a:ext cx="669674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2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785794"/>
            <a:ext cx="66437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дотриманням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автономності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кожне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розгля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юридична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особа,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відокремлена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тому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особисте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зобов’язання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відображатись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безперервності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оцінку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зобо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в’язань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припущення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триватиме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000125"/>
            <a:ext cx="8136904" cy="3429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b="1" dirty="0"/>
              <a:t>	</a:t>
            </a:r>
          </a:p>
          <a:p>
            <a:pPr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лат.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informatio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пояснення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викладення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повідом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корисних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упорядкованих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відомостей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об’єктом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збирання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реєстрації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передавання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перетворення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335846"/>
            <a:ext cx="74295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нарахування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результату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порівняти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доходи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здійснені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доходи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відображаються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момент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сплати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грошей;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висвітлення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фінансова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звітність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містити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всю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фактичні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потенційні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вплинути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приймаються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постійне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року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застосу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обраної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облікової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облікової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повинна бути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обґрунтована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розкрита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889844"/>
            <a:ext cx="66437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обачності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застосовуються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бух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галтерському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запобігати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заниженню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зобов’язань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завищенню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превалювання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сутності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над формою, за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ліковуватися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сутності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юридичної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грошового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вимірника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вимірювання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узагальнення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єдиній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214290"/>
            <a:ext cx="68580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Форми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фінансової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звітності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та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їх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призначення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7" y="1142984"/>
          <a:ext cx="6834213" cy="4794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9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543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Форми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фінансової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звітності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Зміст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Використання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інформації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845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Баланс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Наявність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економічних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ресурсів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які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контролюються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підприємством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 на дату балансу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Оцінка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структури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ресурсів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підприємства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їх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ліквідності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платоспроможності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підприємства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Прогнозування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майбутніх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потреб у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позиках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Оцінка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прогнозування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змін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економічних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ресурсів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які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підприємство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ймовірно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контролюватиме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майбутньому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397000"/>
          <a:ext cx="6905652" cy="3535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Звіт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про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фінансові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результати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Звіт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про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сукупний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дохід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Доходи,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витрати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фінансові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результати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діяльності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підприємства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за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звітний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період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Оцінка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та прогноз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прибутковості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діяльності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підприємства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структури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доходів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витрат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Звіт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про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власний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капітал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Зміни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складі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власного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капіталу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підприємства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протягом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звітного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періоду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Оцінка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та прогноз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змін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власному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капіталі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500042"/>
          <a:ext cx="7358115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5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2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7377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Звіт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про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рух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грошових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коштів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Генерування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використання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грошових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коштів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протягом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звітного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періоду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Оцінка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та прогноз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операційної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інвестиційної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фінансової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діяльності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підприємства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1845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Примітки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до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звіту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Обрана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облікова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політика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Інформація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 не наведена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безпосередньо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фінансових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звітах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але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обов'язкова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за П(С)БО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Додатковий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аналіз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статей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звітності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необхідний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для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забезпечення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її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зрозумілості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Оцінка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та прогноз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облікової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політики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ризиків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або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непевності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які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впливають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підприємство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його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ресурси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зобов'язання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діяльності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підрозділів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підприємства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тощо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EC4485-3A29-6CAF-885E-07CBDBA7B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404664"/>
            <a:ext cx="6624735" cy="6192688"/>
          </a:xfrm>
        </p:spPr>
      </p:pic>
    </p:spTree>
    <p:extLst>
      <p:ext uri="{BB962C8B-B14F-4D97-AF65-F5344CB8AC3E}">
        <p14:creationId xmlns:p14="http://schemas.microsoft.com/office/powerpoint/2010/main" val="4231637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637711-AC08-2836-DAB0-02B7A73B3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" y="1988841"/>
            <a:ext cx="7219950" cy="2376263"/>
          </a:xfrm>
        </p:spPr>
      </p:pic>
    </p:spTree>
    <p:extLst>
      <p:ext uri="{BB962C8B-B14F-4D97-AF65-F5344CB8AC3E}">
        <p14:creationId xmlns:p14="http://schemas.microsoft.com/office/powerpoint/2010/main" val="675103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028342"/>
            <a:ext cx="72152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Баланс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стан) 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дату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зобов’язання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активу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пасиву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балансу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відображаються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стан майна, а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пасиві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характеризують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Метою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балансу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користувачам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правдивої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неупередженої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дату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Прямоугольник 3"/>
          <p:cNvSpPr/>
          <p:nvPr/>
        </p:nvSpPr>
        <p:spPr>
          <a:xfrm>
            <a:off x="785786" y="928670"/>
            <a:ext cx="6715172" cy="5324535"/>
          </a:xfrm>
          <a:prstGeom prst="rect">
            <a:avLst/>
          </a:prstGeom>
          <a:ln>
            <a:gradFill>
              <a:gsLst>
                <a:gs pos="54000">
                  <a:schemeClr val="bg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№ 1 «Баланс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стан)»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оцінюються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 склад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структура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необоротних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оборотних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запасів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дебіторської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заборгованості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склад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структура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пасивів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довгострокових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поточних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зобов’язань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поточної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кредиторської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заборгованості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оборотних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стійкості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стан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ліквідності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балансу;</a:t>
            </a:r>
          </a:p>
          <a:p>
            <a:pPr algn="just">
              <a:buFontTx/>
              <a:buChar char="-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платоспроможність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системою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відносних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оборотності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майна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залученням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№ 2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сукупний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дохід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)»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785794"/>
            <a:ext cx="68580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сукупний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дохід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доходи,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сукупний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дохід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Метою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звіту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користувачам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правдивої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неупередженої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 доходи,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прибутки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збитки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сукупний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дохід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звітний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928670"/>
            <a:ext cx="63579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розумінні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вхідної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отримують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фіксації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способом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господарських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явищах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процесах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розумінні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результативної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накопичу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ється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відповідного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оброблення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F548CB-758B-7EF9-0F66-C1FA74081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20888"/>
            <a:ext cx="7239000" cy="2699418"/>
          </a:xfrm>
        </p:spPr>
      </p:pic>
    </p:spTree>
    <p:extLst>
      <p:ext uri="{BB962C8B-B14F-4D97-AF65-F5344CB8AC3E}">
        <p14:creationId xmlns:p14="http://schemas.microsoft.com/office/powerpoint/2010/main" val="4033853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474344"/>
            <a:ext cx="70723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№ 2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сукупний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дохід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динаміці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􀂃 склад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структура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􀂃 склад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структура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􀂃 склад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структура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сукупного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доходу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абсолютні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операційної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оборотності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майна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залученням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№ 1 «Баланс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стан)».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8C41FA-9E69-C787-B93E-EA2110104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3" y="188640"/>
            <a:ext cx="6408712" cy="6408712"/>
          </a:xfrm>
        </p:spPr>
      </p:pic>
    </p:spTree>
    <p:extLst>
      <p:ext uri="{BB962C8B-B14F-4D97-AF65-F5344CB8AC3E}">
        <p14:creationId xmlns:p14="http://schemas.microsoft.com/office/powerpoint/2010/main" val="156403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642918"/>
            <a:ext cx="58579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вибуття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операційної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	Метою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звіту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користувачам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правдивої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неупередженої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відбулися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коштах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еквівалентах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3BBA77-0D93-FE18-2FF7-23B0B57B9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916832"/>
            <a:ext cx="7210425" cy="3288779"/>
          </a:xfrm>
        </p:spPr>
      </p:pic>
    </p:spTree>
    <p:extLst>
      <p:ext uri="{BB962C8B-B14F-4D97-AF65-F5344CB8AC3E}">
        <p14:creationId xmlns:p14="http://schemas.microsoft.com/office/powerpoint/2010/main" val="7328391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D5BB9F-BB9F-7EFE-0021-BAC98EA5B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476672"/>
            <a:ext cx="6408712" cy="5926758"/>
          </a:xfrm>
        </p:spPr>
      </p:pic>
    </p:spTree>
    <p:extLst>
      <p:ext uri="{BB962C8B-B14F-4D97-AF65-F5344CB8AC3E}">
        <p14:creationId xmlns:p14="http://schemas.microsoft.com/office/powerpoint/2010/main" val="4156538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785794"/>
            <a:ext cx="68580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власний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капітал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	Метою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звіту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власний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капітал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користувачам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правдивої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неупередженої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8E40A3-43E1-1DB6-9CDC-01F961816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692696"/>
            <a:ext cx="6768752" cy="302433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319C76-7004-4A33-EF2E-8D415D3F1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717030"/>
            <a:ext cx="7056784" cy="244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242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0B1D087-47DD-DC02-947A-EDEA525CC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87651"/>
            <a:ext cx="7239000" cy="4290785"/>
          </a:xfrm>
        </p:spPr>
      </p:pic>
    </p:spTree>
    <p:extLst>
      <p:ext uri="{BB962C8B-B14F-4D97-AF65-F5344CB8AC3E}">
        <p14:creationId xmlns:p14="http://schemas.microsoft.com/office/powerpoint/2010/main" val="10546059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142984"/>
            <a:ext cx="66437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Примітки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річної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пояснень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деталізацію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обґрунтованість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статей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розкриття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передбачено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національними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положеннями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(стандартами)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міжнародними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стандартами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85B0C44-FDD0-EA03-420D-8C473458F28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08050"/>
            <a:ext cx="7239000" cy="2233613"/>
          </a:xfrm>
        </p:spPr>
      </p:pic>
    </p:spTree>
    <p:extLst>
      <p:ext uri="{BB962C8B-B14F-4D97-AF65-F5344CB8AC3E}">
        <p14:creationId xmlns:p14="http://schemas.microsoft.com/office/powerpoint/2010/main" val="13052181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603BC-C13D-974A-9F3D-767A7006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uk-UA" dirty="0"/>
              <a:t>Агрегування звітності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CD36431-965A-7CA0-4CDF-A64A325BB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196753"/>
            <a:ext cx="7239000" cy="2880320"/>
          </a:xfrm>
        </p:spPr>
      </p:pic>
    </p:spTree>
    <p:extLst>
      <p:ext uri="{BB962C8B-B14F-4D97-AF65-F5344CB8AC3E}">
        <p14:creationId xmlns:p14="http://schemas.microsoft.com/office/powerpoint/2010/main" val="21336399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F4B2DB7-88A7-2398-0B43-35CCDC593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764704"/>
            <a:ext cx="7272807" cy="5112568"/>
          </a:xfrm>
        </p:spPr>
      </p:pic>
    </p:spTree>
    <p:extLst>
      <p:ext uri="{BB962C8B-B14F-4D97-AF65-F5344CB8AC3E}">
        <p14:creationId xmlns:p14="http://schemas.microsoft.com/office/powerpoint/2010/main" val="30511105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82FA89-57FF-231A-2AB8-9F475FF06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836713"/>
            <a:ext cx="7200800" cy="421709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BDA998-4A7A-B19C-4191-AFE1B50DB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941168"/>
            <a:ext cx="6768751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64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9DD807-047F-08BF-62CC-2FDD29280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340768"/>
            <a:ext cx="7272808" cy="3797176"/>
          </a:xfrm>
        </p:spPr>
      </p:pic>
    </p:spTree>
    <p:extLst>
      <p:ext uri="{BB962C8B-B14F-4D97-AF65-F5344CB8AC3E}">
        <p14:creationId xmlns:p14="http://schemas.microsoft.com/office/powerpoint/2010/main" val="10839977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DC55F4-87C7-783E-EE2B-06AC34D08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eaLnBrk="1" hangingPunct="1">
              <a:defRPr/>
            </a:pPr>
            <a:r>
              <a:rPr lang="uk-UA" sz="2800" dirty="0">
                <a:latin typeface="Arial" charset="0"/>
                <a:cs typeface="Arial" charset="0"/>
              </a:rPr>
              <a:t>Подивитися фільм “</a:t>
            </a:r>
            <a:r>
              <a:rPr lang="en-US" sz="2800" dirty="0">
                <a:latin typeface="Arial" charset="0"/>
                <a:cs typeface="Arial" charset="0"/>
              </a:rPr>
              <a:t>Enron: </a:t>
            </a:r>
            <a:r>
              <a:rPr lang="uk-UA" sz="2800" dirty="0">
                <a:latin typeface="Arial" charset="0"/>
                <a:cs typeface="Arial" charset="0"/>
              </a:rPr>
              <a:t>афера століття”. Як маніпулювали інформацією у фінансовій звітності?</a:t>
            </a:r>
          </a:p>
          <a:p>
            <a:pPr marL="342900" indent="-342900" eaLnBrk="1" hangingPunct="1">
              <a:defRPr/>
            </a:pPr>
            <a:r>
              <a:rPr lang="uk-UA" sz="2800" dirty="0">
                <a:latin typeface="Arial" charset="0"/>
                <a:cs typeface="Arial" charset="0"/>
              </a:rPr>
              <a:t>Як було посилено контроль фінансової звітності в США (знайти інформацію про закон </a:t>
            </a:r>
            <a:r>
              <a:rPr lang="uk-UA" sz="2800" dirty="0" err="1">
                <a:latin typeface="Arial" charset="0"/>
                <a:cs typeface="Arial" charset="0"/>
              </a:rPr>
              <a:t>Сарбейнза-Окслі</a:t>
            </a:r>
            <a:r>
              <a:rPr lang="uk-UA" sz="2800" dirty="0">
                <a:latin typeface="Arial" charset="0"/>
                <a:cs typeface="Arial" charset="0"/>
              </a:rPr>
              <a:t> </a:t>
            </a:r>
            <a:r>
              <a:rPr lang="en-US" sz="2400" i="1" dirty="0">
                <a:latin typeface="Arial" charset="0"/>
                <a:cs typeface="Arial" charset="0"/>
              </a:rPr>
              <a:t>Sarbanes-Oxley Act</a:t>
            </a:r>
            <a:r>
              <a:rPr lang="en-US" sz="2800" dirty="0">
                <a:latin typeface="Arial" charset="0"/>
                <a:cs typeface="Arial" charset="0"/>
              </a:rPr>
              <a:t>)</a:t>
            </a:r>
            <a:r>
              <a:rPr lang="uk-UA" sz="2800" dirty="0">
                <a:latin typeface="Arial" charset="0"/>
                <a:cs typeface="Arial" charset="0"/>
              </a:rPr>
              <a:t>?</a:t>
            </a:r>
          </a:p>
          <a:p>
            <a:pPr marL="342900" indent="-342900" eaLnBrk="1" hangingPunct="1">
              <a:defRPr/>
            </a:pPr>
            <a:r>
              <a:rPr lang="en-US" sz="2800" dirty="0">
                <a:latin typeface="Arial" charset="0"/>
                <a:cs typeface="Arial" charset="0"/>
              </a:rPr>
              <a:t>https://www.youtube.com/watch?v=imZe617jNhQ</a:t>
            </a:r>
            <a:endParaRPr lang="uk-UA" sz="2800" dirty="0">
              <a:latin typeface="Arial" charset="0"/>
              <a:cs typeface="Arial" charset="0"/>
            </a:endParaRPr>
          </a:p>
          <a:p>
            <a:r>
              <a:rPr lang="en-US"/>
              <a:t>https://www.youtube.com/watch?v=uNacJGq9L-8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12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E3C6B-B115-18B0-913A-43F04745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algn="ctr"/>
            <a:r>
              <a:rPr lang="uk-UA" sz="2000" dirty="0"/>
              <a:t>Класифікація звітності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5F35B1-042F-05FE-16FB-69AACDF61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196752"/>
            <a:ext cx="6840760" cy="5259611"/>
          </a:xfrm>
        </p:spPr>
      </p:pic>
    </p:spTree>
    <p:extLst>
      <p:ext uri="{BB962C8B-B14F-4D97-AF65-F5344CB8AC3E}">
        <p14:creationId xmlns:p14="http://schemas.microsoft.com/office/powerpoint/2010/main" val="43699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829DD27-7103-2888-158A-AD6BD587D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2816"/>
            <a:ext cx="7239000" cy="3456384"/>
          </a:xfrm>
        </p:spPr>
      </p:pic>
    </p:spTree>
    <p:extLst>
      <p:ext uri="{BB962C8B-B14F-4D97-AF65-F5344CB8AC3E}">
        <p14:creationId xmlns:p14="http://schemas.microsoft.com/office/powerpoint/2010/main" val="447713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C4898D-A94F-E608-F9DC-E796C7435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412776"/>
            <a:ext cx="7444680" cy="3910809"/>
          </a:xfrm>
        </p:spPr>
      </p:pic>
    </p:spTree>
    <p:extLst>
      <p:ext uri="{BB962C8B-B14F-4D97-AF65-F5344CB8AC3E}">
        <p14:creationId xmlns:p14="http://schemas.microsoft.com/office/powerpoint/2010/main" val="354958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E01E70A-E622-94A4-7150-99C83222E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556792"/>
            <a:ext cx="7239000" cy="4018403"/>
          </a:xfrm>
        </p:spPr>
      </p:pic>
    </p:spTree>
    <p:extLst>
      <p:ext uri="{BB962C8B-B14F-4D97-AF65-F5344CB8AC3E}">
        <p14:creationId xmlns:p14="http://schemas.microsoft.com/office/powerpoint/2010/main" val="3761755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1344</TotalTime>
  <Words>1655</Words>
  <Application>Microsoft Office PowerPoint</Application>
  <PresentationFormat>Экран (4:3)</PresentationFormat>
  <Paragraphs>129</Paragraphs>
  <Slides>54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54</vt:i4>
      </vt:variant>
    </vt:vector>
  </HeadingPairs>
  <TitlesOfParts>
    <vt:vector size="62" baseType="lpstr"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Оформление по умолчанию</vt:lpstr>
      <vt:lpstr>Система інформаційного забезпечення фінансового аналізу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Класифікація звітності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Агрегування звітності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ФІНАНСОВОЇ САНАЦІЇ ПІДПРИЄМСТВА</dc:title>
  <dc:creator>andrew</dc:creator>
  <cp:lastModifiedBy>Користувач</cp:lastModifiedBy>
  <cp:revision>192</cp:revision>
  <dcterms:created xsi:type="dcterms:W3CDTF">2013-11-10T19:44:41Z</dcterms:created>
  <dcterms:modified xsi:type="dcterms:W3CDTF">2024-09-16T20:56:07Z</dcterms:modified>
</cp:coreProperties>
</file>