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97" r:id="rId3"/>
    <p:sldId id="298" r:id="rId4"/>
    <p:sldId id="299" r:id="rId5"/>
    <p:sldId id="300" r:id="rId6"/>
    <p:sldId id="309" r:id="rId7"/>
    <p:sldId id="301" r:id="rId8"/>
    <p:sldId id="311" r:id="rId9"/>
    <p:sldId id="302" r:id="rId10"/>
    <p:sldId id="312" r:id="rId11"/>
    <p:sldId id="313" r:id="rId12"/>
    <p:sldId id="314" r:id="rId13"/>
    <p:sldId id="303" r:id="rId14"/>
    <p:sldId id="315" r:id="rId15"/>
    <p:sldId id="316" r:id="rId16"/>
    <p:sldId id="304" r:id="rId17"/>
    <p:sldId id="317" r:id="rId18"/>
    <p:sldId id="318" r:id="rId19"/>
    <p:sldId id="319" r:id="rId20"/>
    <p:sldId id="305" r:id="rId21"/>
    <p:sldId id="320" r:id="rId22"/>
    <p:sldId id="321" r:id="rId23"/>
    <p:sldId id="323" r:id="rId24"/>
    <p:sldId id="324" r:id="rId25"/>
    <p:sldId id="322" r:id="rId26"/>
    <p:sldId id="325" r:id="rId27"/>
    <p:sldId id="326" r:id="rId28"/>
    <p:sldId id="327" r:id="rId29"/>
    <p:sldId id="307" r:id="rId30"/>
    <p:sldId id="308" r:id="rId31"/>
    <p:sldId id="333" r:id="rId32"/>
    <p:sldId id="334" r:id="rId33"/>
    <p:sldId id="335" r:id="rId34"/>
    <p:sldId id="336" r:id="rId35"/>
    <p:sldId id="337" r:id="rId36"/>
    <p:sldId id="310" r:id="rId37"/>
    <p:sldId id="328" r:id="rId38"/>
    <p:sldId id="329" r:id="rId39"/>
    <p:sldId id="330" r:id="rId40"/>
    <p:sldId id="331" r:id="rId41"/>
    <p:sldId id="332" r:id="rId42"/>
    <p:sldId id="338" r:id="rId43"/>
    <p:sldId id="339" r:id="rId44"/>
    <p:sldId id="340" r:id="rId45"/>
    <p:sldId id="296" r:id="rId4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Помір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130"/>
  </p:normalViewPr>
  <p:slideViewPr>
    <p:cSldViewPr snapToGrid="0">
      <p:cViewPr varScale="1">
        <p:scale>
          <a:sx n="90" d="100"/>
          <a:sy n="90" d="100"/>
        </p:scale>
        <p:origin x="6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C9B2A6-8FEB-8E2F-C3CC-03194768DB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7B22F5-58B5-BA2D-17C0-C13BA7298F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233335-5D51-AF44-8FB9-AFA8D4D23CD0}" type="datetimeFigureOut">
              <a:rPr lang="en-US" smtClean="0"/>
              <a:t>9/26/25</a:t>
            </a:fld>
            <a:endParaRPr lang="en-US"/>
          </a:p>
        </p:txBody>
      </p:sp>
      <p:sp>
        <p:nvSpPr>
          <p:cNvPr id="4" name="Footer Placeholder 3">
            <a:extLst>
              <a:ext uri="{FF2B5EF4-FFF2-40B4-BE49-F238E27FC236}">
                <a16:creationId xmlns:a16="http://schemas.microsoft.com/office/drawing/2014/main" id="{1431F8F2-8515-EDE4-A883-C3DB6523C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C14E96-9840-D4C1-D558-28D43BB03E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68B1CE-8F65-F244-822F-4190B3874806}" type="slidenum">
              <a:rPr lang="en-US" smtClean="0"/>
              <a:t>‹#›</a:t>
            </a:fld>
            <a:endParaRPr lang="en-US"/>
          </a:p>
        </p:txBody>
      </p:sp>
    </p:spTree>
    <p:extLst>
      <p:ext uri="{BB962C8B-B14F-4D97-AF65-F5344CB8AC3E}">
        <p14:creationId xmlns:p14="http://schemas.microsoft.com/office/powerpoint/2010/main" val="2744006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37754-2E7D-EA41-80E8-85D6C5C6D1EE}" type="datetimeFigureOut">
              <a:rPr lang="en-US" smtClean="0"/>
              <a:t>9/26/25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01BA8-DF7F-DB47-A16F-7BDE80B2DA73}" type="slidenum">
              <a:rPr lang="en-US" smtClean="0"/>
              <a:t>‹#›</a:t>
            </a:fld>
            <a:endParaRPr lang="en-US"/>
          </a:p>
        </p:txBody>
      </p:sp>
    </p:spTree>
    <p:extLst>
      <p:ext uri="{BB962C8B-B14F-4D97-AF65-F5344CB8AC3E}">
        <p14:creationId xmlns:p14="http://schemas.microsoft.com/office/powerpoint/2010/main" val="108866209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medium.com/%40keshanu425/azure-regions-and-availability-zones-f57732a5dbfd?utm_source=chatgpt.com" TargetMode="External"/><Relationship Id="rId3" Type="http://schemas.openxmlformats.org/officeDocument/2006/relationships/hyperlink" Target="https://learn.microsoft.com/ru-ru/azure/reliability/regions-overview?utm_source=chatgpt.com" TargetMode="External"/><Relationship Id="rId7" Type="http://schemas.openxmlformats.org/officeDocument/2006/relationships/hyperlink" Target="https://www.azurespeed.com/Information/AzureRegions?utm_source=chatgpt.co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xam-labs.com/blog/microsoft-azure-regions-and-availability-zones-3-key-insights-you-should-know?utm_source=chatgpt.com" TargetMode="External"/><Relationship Id="rId5" Type="http://schemas.openxmlformats.org/officeDocument/2006/relationships/hyperlink" Target="https://learn.microsoft.com/ru-ru/azure/virtual-machines/regions?utm_source=chatgpt.com" TargetMode="External"/><Relationship Id="rId4" Type="http://schemas.openxmlformats.org/officeDocument/2006/relationships/hyperlink" Target="https://learn.microsoft.com/en-us/azure/reliability/availability-zones-overview?utm_source=chatgpt.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1</a:t>
            </a:fld>
            <a:endParaRPr lang="en-US"/>
          </a:p>
        </p:txBody>
      </p:sp>
    </p:spTree>
    <p:extLst>
      <p:ext uri="{BB962C8B-B14F-4D97-AF65-F5344CB8AC3E}">
        <p14:creationId xmlns:p14="http://schemas.microsoft.com/office/powerpoint/2010/main" val="542157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1" dirty="0"/>
              <a:t>Передбачуваність (</a:t>
            </a:r>
            <a:r>
              <a:rPr lang="en-US" b="1" dirty="0"/>
              <a:t>Predictability)</a:t>
            </a:r>
          </a:p>
          <a:p>
            <a:br>
              <a:rPr lang="en-US" dirty="0"/>
            </a:br>
            <a:endParaRPr lang="en-US" dirty="0"/>
          </a:p>
          <a:p>
            <a:r>
              <a:rPr lang="uk-UA" dirty="0"/>
              <a:t>Передбачуваність у хмарі дає змогу діяти з упевненістю. Вона стосується як продуктивності, так і витрат.</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Передбачуваність у хмарі дозволяє рухатися вперед з упевненістю. Передбачуваність може бути зосереджена на передбачуваності </a:t>
            </a:r>
            <a:r>
              <a:rPr lang="uk-UA" u="sng" dirty="0"/>
              <a:t>продуктивності</a:t>
            </a:r>
            <a:r>
              <a:rPr lang="uk-UA" dirty="0"/>
              <a:t> або передбачуваності </a:t>
            </a:r>
            <a:r>
              <a:rPr lang="uk-UA" u="sng" dirty="0"/>
              <a:t>витрат</a:t>
            </a:r>
            <a:r>
              <a:rPr lang="uk-UA" dirty="0"/>
              <a:t>. На передбачуваність продуктивності та витрат значний вплив має </a:t>
            </a:r>
            <a:r>
              <a:rPr lang="en-US" dirty="0"/>
              <a:t>Microsoft Azure Well-Architected Framework.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20</a:t>
            </a:fld>
            <a:endParaRPr lang="en-US"/>
          </a:p>
        </p:txBody>
      </p:sp>
    </p:spTree>
    <p:extLst>
      <p:ext uri="{BB962C8B-B14F-4D97-AF65-F5344CB8AC3E}">
        <p14:creationId xmlns:p14="http://schemas.microsoft.com/office/powerpoint/2010/main" val="242041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1" dirty="0"/>
              <a:t>Продуктивність</a:t>
            </a:r>
          </a:p>
          <a:p>
            <a:r>
              <a:rPr lang="uk-UA" dirty="0"/>
              <a:t>Передбачуваність продуктивності зосереджена на прогнозуванні ресурсів, необхідних для забезпечення позитивного досвіду для клієнтів. </a:t>
            </a:r>
            <a:r>
              <a:rPr lang="uk-UA" dirty="0" err="1"/>
              <a:t>Автомасштабування</a:t>
            </a:r>
            <a:r>
              <a:rPr lang="uk-UA" dirty="0"/>
              <a:t>, балансування навантаження та висока доступність – це лише деякі з хмарних концепцій, що підтримують передбачуваність продуктивності. Якщо вам раптово знадобиться більше ресурсів, </a:t>
            </a:r>
            <a:r>
              <a:rPr lang="uk-UA" dirty="0" err="1"/>
              <a:t>автомасштабування</a:t>
            </a:r>
            <a:r>
              <a:rPr lang="uk-UA" dirty="0"/>
              <a:t> може розгорнути додаткові ресурси для задоволення попиту, а потім зменшити їх, коли попит знизиться. Або якщо трафік сильно зосереджений в одній області, балансування навантаження допоможе перенаправити частину перевантаження в менш завантажені області.</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29</a:t>
            </a:fld>
            <a:endParaRPr lang="en-US"/>
          </a:p>
        </p:txBody>
      </p:sp>
    </p:spTree>
    <p:extLst>
      <p:ext uri="{BB962C8B-B14F-4D97-AF65-F5344CB8AC3E}">
        <p14:creationId xmlns:p14="http://schemas.microsoft.com/office/powerpoint/2010/main" val="365729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Передбачуваність витрат зосереджена на прогнозуванні або передбаченні витрат на хмарні послуги. За допомогою хмари ви можете відстежувати використання ресурсів у режимі реального часу, контролювати ресурси, щоб переконатися, що ви використовуєте їх найефективніше, та застосовувати аналіз даних для виявлення закономірностей і тенденцій, які допоможуть краще планувати розгортання ресурсів. Працюючи в хмарі та використовуючи хмарну аналітику й інформацію, ви можете передбачити майбутні витрати та коригувати свої ресурси за потреби. Ви навіть можете використовувати такі інструменти, як загальна вартість володіння (</a:t>
            </a:r>
            <a:r>
              <a:rPr lang="en-US" dirty="0"/>
              <a:t>TCO) </a:t>
            </a:r>
            <a:r>
              <a:rPr lang="uk-UA" dirty="0"/>
              <a:t>або калькулятор цін, щоб отримати оцінку потенційних витрат на хмарні технології</a:t>
            </a:r>
            <a:r>
              <a:rPr lang="en-US" dirty="0"/>
              <a:t>.</a:t>
            </a:r>
            <a:endParaRPr lang="uk-UA"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30</a:t>
            </a:fld>
            <a:endParaRPr lang="en-US"/>
          </a:p>
        </p:txBody>
      </p:sp>
    </p:spTree>
    <p:extLst>
      <p:ext uri="{BB962C8B-B14F-4D97-AF65-F5344CB8AC3E}">
        <p14:creationId xmlns:p14="http://schemas.microsoft.com/office/powerpoint/2010/main" val="2024736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Незалежно від того, чи ви розгортаєте інфраструктуру як послугу чи програмне забезпечення як послугу, хмарні функції підтримують управління та відповідність вимогам. Такі речі, як встановлені шаблони, допомагають гарантувати, що всі ваші розгорнуті ресурси відповідають корпоративним стандартам і державним нормативним вимогам. Крім того, ви можете оновлювати всі розгорнуті ресурси відповідно до нових стандартів у міру їх зміни. Хмарний аудит допомагає виявляти будь-які ресурси, що не відповідають вашим корпоративним стандартам, і пропонує стратегії їх усунення. Залежно від вашої операційної моделі, програмні виправлення та оновлення також можуть застосовуватися автоматично, що сприяє як управлінню, так і безпеці.</a:t>
            </a:r>
          </a:p>
          <a:p>
            <a:br>
              <a:rPr lang="uk-UA" dirty="0"/>
            </a:br>
            <a:endParaRPr lang="uk-UA" dirty="0"/>
          </a:p>
          <a:p>
            <a:r>
              <a:rPr lang="uk-UA" dirty="0"/>
              <a:t>Що стосується безпеки, ви можете знайти хмарне рішення, яке відповідає вашим потребам у цій сфері. Якщо ви хочете отримати максимальний контроль над безпекою, інфраструктура як послуга надає вам фізичні ресурси, але дозволяє вам керувати операційними системами та встановленим програмним забезпеченням, включаючи виправлення та обслуговування. Якщо ви хочете, щоб виправлення та обслуговування виконувалися автоматично, найкращими хмарними стратегіями для вас можуть бути розгортання платформи як послуги або програмного забезпечення як послуги.</a:t>
            </a:r>
          </a:p>
          <a:p>
            <a:br>
              <a:rPr lang="uk-UA" dirty="0"/>
            </a:br>
            <a:endParaRPr lang="uk-UA" dirty="0"/>
          </a:p>
          <a:p>
            <a:r>
              <a:rPr lang="uk-UA" dirty="0"/>
              <a:t>А оскільки хмара призначена для надання ІТ-ресурсів через Інтернет, хмарні провайдери зазвичай добре пристосовані для боротьби з такими проблемами, як розподілені атаки типу «відмова в обслуговуванні» (</a:t>
            </a:r>
            <a:r>
              <a:rPr lang="en-US" dirty="0"/>
              <a:t>DDoS), </a:t>
            </a:r>
            <a:r>
              <a:rPr lang="uk-UA" dirty="0"/>
              <a:t>що робить вашу мережу більш надійною та безпечною.</a:t>
            </a:r>
          </a:p>
          <a:p>
            <a:br>
              <a:rPr lang="uk-UA" dirty="0"/>
            </a:br>
            <a:endParaRPr lang="uk-UA" dirty="0"/>
          </a:p>
          <a:p>
            <a:r>
              <a:rPr lang="uk-UA" dirty="0"/>
              <a:t>Завдяки ранньому встановленню належного управління ви можете підтримувати свою хмарну інфраструктуру в актуальному стані, забезпечити її безпеку та ефективне управління.</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36</a:t>
            </a:fld>
            <a:endParaRPr lang="en-US"/>
          </a:p>
        </p:txBody>
      </p:sp>
    </p:spTree>
    <p:extLst>
      <p:ext uri="{BB962C8B-B14F-4D97-AF65-F5344CB8AC3E}">
        <p14:creationId xmlns:p14="http://schemas.microsoft.com/office/powerpoint/2010/main" val="2803581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Основною перевагою хмарних обчислень є можливості управління. У цій серії ви дізнаєтеся про два типи управління хмарними обчисленнями, і обидва вони мають чудові переваги.</a:t>
            </a:r>
          </a:p>
          <a:p>
            <a:r>
              <a:rPr lang="uk-UA" dirty="0"/>
              <a:t>Управління хмарою</a:t>
            </a:r>
          </a:p>
          <a:p>
            <a:r>
              <a:rPr lang="uk-UA" dirty="0"/>
              <a:t>Управління хмарою означає управління вашими хмарними ресурсами. У хмарі ви можете:</a:t>
            </a:r>
          </a:p>
          <a:p>
            <a:r>
              <a:rPr lang="uk-UA" dirty="0"/>
              <a:t>Автоматично масштабувати розгортання ресурсів залежно від потреб.</a:t>
            </a:r>
          </a:p>
          <a:p>
            <a:r>
              <a:rPr lang="uk-UA" dirty="0"/>
              <a:t>Розгортати ресурси на основі попередньо налаштованого шаблону, що усуває необхідність ручного налаштування.</a:t>
            </a:r>
          </a:p>
          <a:p>
            <a:r>
              <a:rPr lang="uk-UA" dirty="0" err="1"/>
              <a:t>Моніторити</a:t>
            </a:r>
            <a:r>
              <a:rPr lang="uk-UA" dirty="0"/>
              <a:t> стан ресурсів і автоматично замінювати несправні ресурси.</a:t>
            </a:r>
          </a:p>
          <a:p>
            <a:r>
              <a:rPr lang="uk-UA" dirty="0"/>
              <a:t>Отримувати автоматичні сповіщення на основі налаштованих метрик, щоб бути в курсі продуктивності в режимі реального часу.</a:t>
            </a:r>
          </a:p>
          <a:p>
            <a:r>
              <a:rPr lang="uk-UA" dirty="0"/>
              <a:t>Управління в хмарі</a:t>
            </a:r>
          </a:p>
          <a:p>
            <a:r>
              <a:rPr lang="uk-UA" dirty="0"/>
              <a:t>Управління в хмарі стосується того, як ви можете керувати своїм хмарним середовищем і ресурсами. Ви можете керувати ними:</a:t>
            </a:r>
          </a:p>
          <a:p>
            <a:r>
              <a:rPr lang="uk-UA" dirty="0"/>
              <a:t>Через веб-портал.</a:t>
            </a:r>
          </a:p>
          <a:p>
            <a:r>
              <a:rPr lang="uk-UA" dirty="0"/>
              <a:t>За допомогою інтерфейсу командного рядка.</a:t>
            </a:r>
          </a:p>
          <a:p>
            <a:r>
              <a:rPr lang="uk-UA" dirty="0"/>
              <a:t>За допомогою </a:t>
            </a:r>
            <a:r>
              <a:rPr lang="en-US" dirty="0"/>
              <a:t>API.</a:t>
            </a:r>
          </a:p>
          <a:p>
            <a:r>
              <a:rPr lang="uk-UA" dirty="0"/>
              <a:t>За допомогою </a:t>
            </a:r>
            <a:r>
              <a:rPr lang="en-US" dirty="0"/>
              <a:t>PowerShell.</a:t>
            </a:r>
          </a:p>
          <a:p>
            <a:br>
              <a:rPr lang="en-US" dirty="0"/>
            </a:b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42</a:t>
            </a:fld>
            <a:endParaRPr lang="en-US"/>
          </a:p>
        </p:txBody>
      </p:sp>
    </p:spTree>
    <p:extLst>
      <p:ext uri="{BB962C8B-B14F-4D97-AF65-F5344CB8AC3E}">
        <p14:creationId xmlns:p14="http://schemas.microsoft.com/office/powerpoint/2010/main" val="394925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Регіон </a:t>
            </a:r>
            <a:r>
              <a:rPr lang="en-US" dirty="0"/>
              <a:t>Azure — </a:t>
            </a:r>
            <a:r>
              <a:rPr lang="uk-UA" dirty="0"/>
              <a:t>це </a:t>
            </a:r>
            <a:r>
              <a:rPr lang="uk-UA" b="1" dirty="0"/>
              <a:t>географічно ізольована зона</a:t>
            </a:r>
            <a:r>
              <a:rPr lang="uk-UA" dirty="0"/>
              <a:t>, що складається з одного або кількох центрів обробки даних, з’єднаних високошвидкісною, </a:t>
            </a:r>
            <a:r>
              <a:rPr lang="uk-UA" dirty="0" err="1"/>
              <a:t>відмовостійкою</a:t>
            </a:r>
            <a:r>
              <a:rPr lang="uk-UA" dirty="0"/>
              <a:t>, </a:t>
            </a:r>
            <a:r>
              <a:rPr lang="uk-UA" dirty="0" err="1"/>
              <a:t>низькозатримковою</a:t>
            </a:r>
            <a:r>
              <a:rPr lang="uk-UA" dirty="0"/>
              <a:t> мережею</a:t>
            </a:r>
            <a:endParaRPr lang="en-US" dirty="0"/>
          </a:p>
          <a:p>
            <a:endParaRPr lang="en-US" dirty="0"/>
          </a:p>
          <a:p>
            <a:endParaRPr lang="en-US" dirty="0"/>
          </a:p>
          <a:p>
            <a:r>
              <a:rPr lang="uk-UA" b="1" dirty="0"/>
              <a:t>Основні характеристики:</a:t>
            </a:r>
          </a:p>
          <a:p>
            <a:r>
              <a:rPr lang="uk-UA" b="1" dirty="0"/>
              <a:t>Географія (</a:t>
            </a:r>
            <a:r>
              <a:rPr lang="en-US" b="1" dirty="0"/>
              <a:t>Geography)</a:t>
            </a:r>
            <a:r>
              <a:rPr lang="en-US" dirty="0"/>
              <a:t>: </a:t>
            </a:r>
            <a:r>
              <a:rPr lang="uk-UA" dirty="0"/>
              <a:t>кожен регіон входить до ширшої географії, яка встановлює межі розміщення даних (наприклад, Європа, США) </a:t>
            </a:r>
            <a:r>
              <a:rPr lang="en-US" dirty="0">
                <a:hlinkClick r:id="rId3"/>
              </a:rPr>
              <a:t>Microsoft Learn+1</a:t>
            </a:r>
            <a:r>
              <a:rPr lang="en-US" dirty="0"/>
              <a:t>.</a:t>
            </a:r>
          </a:p>
          <a:p>
            <a:r>
              <a:rPr lang="uk-UA" b="1" dirty="0"/>
              <a:t>Зони доступності (</a:t>
            </a:r>
            <a:r>
              <a:rPr lang="en-US" b="1" dirty="0"/>
              <a:t>Availability Zones)</a:t>
            </a:r>
            <a:r>
              <a:rPr lang="en-US" dirty="0"/>
              <a:t>: </a:t>
            </a:r>
            <a:r>
              <a:rPr lang="uk-UA" dirty="0"/>
              <a:t>у багатьох регіонах </a:t>
            </a:r>
            <a:r>
              <a:rPr lang="en-US" dirty="0"/>
              <a:t>Azure </a:t>
            </a:r>
            <a:r>
              <a:rPr lang="uk-UA" dirty="0"/>
              <a:t>є кілька фізично розділених центрів, кожен із незалежним живленням, охолодженням і мережевим підключенням. Це дає змогу підтримувати високу доступність та стійкість до збоїв </a:t>
            </a:r>
            <a:r>
              <a:rPr lang="en-US" dirty="0">
                <a:hlinkClick r:id="rId4"/>
              </a:rPr>
              <a:t>Exam-Labs+10Microsoft Learn+10blog.consoleconnect.com+10</a:t>
            </a:r>
            <a:r>
              <a:rPr lang="en-US" dirty="0"/>
              <a:t>.</a:t>
            </a:r>
          </a:p>
          <a:p>
            <a:r>
              <a:rPr lang="uk-UA" b="1" dirty="0"/>
              <a:t>Пари регіонів (</a:t>
            </a:r>
            <a:r>
              <a:rPr lang="en-US" b="1" dirty="0"/>
              <a:t>Paired Regions)</a:t>
            </a:r>
            <a:r>
              <a:rPr lang="en-US" dirty="0"/>
              <a:t>: </a:t>
            </a:r>
            <a:r>
              <a:rPr lang="uk-UA" dirty="0"/>
              <a:t>деякі регіони пов’язані в пари для забезпечення </a:t>
            </a:r>
            <a:r>
              <a:rPr lang="uk-UA" dirty="0" err="1"/>
              <a:t>геореплікації</a:t>
            </a:r>
            <a:r>
              <a:rPr lang="uk-UA" dirty="0"/>
              <a:t>, резервування та аварійного відновлення. Пари формуються </a:t>
            </a:r>
            <a:r>
              <a:rPr lang="en-US" dirty="0"/>
              <a:t>Microsoft </a:t>
            </a:r>
            <a:r>
              <a:rPr lang="uk-UA" dirty="0"/>
              <a:t>і не вибираються клієнтами. Наприклад, "Східна США" приєднано до "Центральної США" </a:t>
            </a:r>
            <a:r>
              <a:rPr lang="en-US" dirty="0">
                <a:hlinkClick r:id="rId5"/>
              </a:rPr>
              <a:t>Microsoft Learn+1</a:t>
            </a:r>
            <a:r>
              <a:rPr lang="en-US" dirty="0">
                <a:hlinkClick r:id="rId6"/>
              </a:rPr>
              <a:t>Exam-Labs</a:t>
            </a:r>
            <a:r>
              <a:rPr lang="en-US" dirty="0"/>
              <a:t>.</a:t>
            </a:r>
          </a:p>
          <a:p>
            <a:r>
              <a:rPr lang="uk-UA" b="1" dirty="0"/>
              <a:t>Спеціальні (суверенні) регіони</a:t>
            </a:r>
            <a:r>
              <a:rPr lang="uk-UA" dirty="0"/>
              <a:t>: існують області, обмежені правовими або нормативними вимогами — наприклад, </a:t>
            </a:r>
            <a:r>
              <a:rPr lang="en-US" dirty="0"/>
              <a:t>Azure China (</a:t>
            </a:r>
            <a:r>
              <a:rPr lang="uk-UA" dirty="0"/>
              <a:t>оперується через 21</a:t>
            </a:r>
            <a:r>
              <a:rPr lang="en-US" dirty="0"/>
              <a:t>Vianet) </a:t>
            </a:r>
            <a:r>
              <a:rPr lang="uk-UA" dirty="0"/>
              <a:t>або </a:t>
            </a:r>
            <a:r>
              <a:rPr lang="en-US" dirty="0"/>
              <a:t>Azure Government </a:t>
            </a:r>
            <a:r>
              <a:rPr lang="en-US" dirty="0">
                <a:hlinkClick r:id="rId7"/>
              </a:rPr>
              <a:t>Microsoft Learn+3azurespeed.com+3docs.azure.cn+3</a:t>
            </a:r>
            <a:r>
              <a:rPr lang="en-US" dirty="0"/>
              <a:t>.</a:t>
            </a:r>
          </a:p>
          <a:p>
            <a:r>
              <a:rPr lang="uk-UA" b="1" dirty="0"/>
              <a:t>Навіщо це потрібно?</a:t>
            </a:r>
          </a:p>
          <a:p>
            <a:r>
              <a:rPr lang="uk-UA" b="1" dirty="0"/>
              <a:t>Низька затримка</a:t>
            </a:r>
            <a:r>
              <a:rPr lang="uk-UA" dirty="0"/>
              <a:t> — внутрішня мережа між дата-центрами мінімізує час відповіді.</a:t>
            </a:r>
          </a:p>
          <a:p>
            <a:r>
              <a:rPr lang="uk-UA" b="1" dirty="0"/>
              <a:t>Відповідність нормативам (</a:t>
            </a:r>
            <a:r>
              <a:rPr lang="en-US" b="1" dirty="0"/>
              <a:t>compliance)</a:t>
            </a:r>
            <a:r>
              <a:rPr lang="en-US" dirty="0"/>
              <a:t> — </a:t>
            </a:r>
            <a:r>
              <a:rPr lang="uk-UA" dirty="0"/>
              <a:t>вибір регіону впливає на юрисдикцію та регуляторні вимоги.</a:t>
            </a:r>
          </a:p>
          <a:p>
            <a:r>
              <a:rPr lang="uk-UA" b="1" dirty="0"/>
              <a:t>Висока доступність і стійкість</a:t>
            </a:r>
            <a:r>
              <a:rPr lang="uk-UA" dirty="0"/>
              <a:t> — через зони доступності і </a:t>
            </a:r>
            <a:r>
              <a:rPr lang="uk-UA" dirty="0" err="1"/>
              <a:t>георезервування</a:t>
            </a:r>
            <a:r>
              <a:rPr lang="uk-UA" dirty="0"/>
              <a:t> (пари регіонів).</a:t>
            </a:r>
          </a:p>
          <a:p>
            <a:r>
              <a:rPr lang="uk-UA" b="1" dirty="0"/>
              <a:t>Глобальне масштабування</a:t>
            </a:r>
            <a:r>
              <a:rPr lang="uk-UA" dirty="0"/>
              <a:t> — сервіс працює у десятках регіонів по всьому світу </a:t>
            </a:r>
            <a:r>
              <a:rPr lang="en-US" dirty="0" err="1">
                <a:hlinkClick r:id="rId8"/>
              </a:rPr>
              <a:t>Medium</a:t>
            </a:r>
            <a:r>
              <a:rPr lang="en-US" dirty="0" err="1">
                <a:hlinkClick r:id="rId3"/>
              </a:rPr>
              <a:t>Microsoft</a:t>
            </a:r>
            <a:r>
              <a:rPr lang="en-US" dirty="0">
                <a:hlinkClick r:id="rId3"/>
              </a:rPr>
              <a:t> Learn</a:t>
            </a:r>
            <a:r>
              <a:rPr lang="en-US" dirty="0"/>
              <a:t>.</a:t>
            </a:r>
          </a:p>
          <a:p>
            <a:br>
              <a:rPr lang="en-US" dirty="0"/>
            </a:br>
            <a:endParaRPr lang="en-US" dirty="0"/>
          </a:p>
          <a:p>
            <a:r>
              <a:rPr lang="uk-UA" b="1" dirty="0"/>
              <a:t>Коротко:</a:t>
            </a:r>
            <a:endParaRPr lang="uk-UA" dirty="0"/>
          </a:p>
          <a:p>
            <a:r>
              <a:rPr lang="uk-UA" i="1" dirty="0"/>
              <a:t>Регіон </a:t>
            </a:r>
            <a:r>
              <a:rPr lang="en-US" i="1" dirty="0"/>
              <a:t>Azure</a:t>
            </a:r>
            <a:r>
              <a:rPr lang="en-US" dirty="0"/>
              <a:t> — </a:t>
            </a:r>
            <a:r>
              <a:rPr lang="uk-UA" dirty="0"/>
              <a:t>це група дата-центрів у певній географічній локації.</a:t>
            </a:r>
          </a:p>
          <a:p>
            <a:r>
              <a:rPr lang="uk-UA" dirty="0"/>
              <a:t>Має зони доступності, інколи включає регіони-пари.</a:t>
            </a:r>
          </a:p>
          <a:p>
            <a:r>
              <a:rPr lang="uk-UA" dirty="0"/>
              <a:t>Важливий для продуктивності, надійності та відповідності вимогам.</a:t>
            </a:r>
          </a:p>
          <a:p>
            <a:r>
              <a:rPr lang="uk-UA" dirty="0"/>
              <a:t>Якщо потрібна інформація щодо конкретного регіону, наявності зон або пар, можу швидко уточнити — скажи, що саме цікавить.</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2</a:t>
            </a:fld>
            <a:endParaRPr lang="en-US"/>
          </a:p>
        </p:txBody>
      </p:sp>
    </p:spTree>
    <p:extLst>
      <p:ext uri="{BB962C8B-B14F-4D97-AF65-F5344CB8AC3E}">
        <p14:creationId xmlns:p14="http://schemas.microsoft.com/office/powerpoint/2010/main" val="75633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Availability Zone (AZ)</a:t>
            </a:r>
            <a:r>
              <a:rPr lang="en-US" dirty="0"/>
              <a:t> </a:t>
            </a:r>
            <a:r>
              <a:rPr lang="uk-UA" dirty="0"/>
              <a:t>в </a:t>
            </a:r>
            <a:r>
              <a:rPr lang="en-US" dirty="0"/>
              <a:t>Azure — </a:t>
            </a:r>
            <a:r>
              <a:rPr lang="uk-UA" dirty="0"/>
              <a:t>це </a:t>
            </a:r>
            <a:r>
              <a:rPr lang="uk-UA" b="1" dirty="0"/>
              <a:t>фізично відокремлений дата-центр усередині одного регіону</a:t>
            </a:r>
            <a:r>
              <a:rPr lang="uk-UA" dirty="0"/>
              <a:t>, який має власні:</a:t>
            </a:r>
          </a:p>
          <a:p>
            <a:r>
              <a:rPr lang="uk-UA" dirty="0"/>
              <a:t>незалежне живлення,</a:t>
            </a:r>
          </a:p>
          <a:p>
            <a:r>
              <a:rPr lang="uk-UA" dirty="0"/>
              <a:t>власне охолодження,</a:t>
            </a:r>
          </a:p>
          <a:p>
            <a:r>
              <a:rPr lang="uk-UA" dirty="0"/>
              <a:t>окрему мережеву інфраструктуру.</a:t>
            </a:r>
          </a:p>
          <a:p>
            <a:r>
              <a:rPr lang="uk-UA" dirty="0"/>
              <a:t>У кожному регіоні з підтримкою </a:t>
            </a:r>
            <a:r>
              <a:rPr lang="en-US" dirty="0"/>
              <a:t>AZ </a:t>
            </a:r>
            <a:r>
              <a:rPr lang="uk-UA" dirty="0"/>
              <a:t>є </a:t>
            </a:r>
            <a:r>
              <a:rPr lang="uk-UA" b="1" dirty="0"/>
              <a:t>мінімум три зони</a:t>
            </a:r>
            <a:r>
              <a:rPr lang="uk-UA" dirty="0"/>
              <a:t>, з’єднані високошвидкісною і </a:t>
            </a:r>
            <a:r>
              <a:rPr lang="uk-UA" dirty="0" err="1"/>
              <a:t>низькозатримковою</a:t>
            </a:r>
            <a:r>
              <a:rPr lang="uk-UA" dirty="0"/>
              <a:t> мережею </a:t>
            </a:r>
            <a:r>
              <a:rPr lang="en-US" dirty="0"/>
              <a:t>Microsoft.</a:t>
            </a:r>
          </a:p>
          <a:p>
            <a:r>
              <a:rPr lang="uk-UA" b="1" dirty="0"/>
              <a:t>Навіщо потрібні </a:t>
            </a:r>
            <a:r>
              <a:rPr lang="en-US" b="1" dirty="0"/>
              <a:t>AZ:</a:t>
            </a:r>
          </a:p>
          <a:p>
            <a:r>
              <a:rPr lang="uk-UA" b="1" dirty="0"/>
              <a:t>Захист від відмови</a:t>
            </a:r>
            <a:r>
              <a:rPr lang="uk-UA" dirty="0"/>
              <a:t>: якщо одна зона виходить з ладу (наприклад, аварія з живленням), сервіси в інших зонах продовжують працювати.</a:t>
            </a:r>
          </a:p>
          <a:p>
            <a:r>
              <a:rPr lang="uk-UA" b="1" dirty="0"/>
              <a:t>Висока доступність</a:t>
            </a:r>
            <a:r>
              <a:rPr lang="uk-UA" dirty="0"/>
              <a:t>: розміщуючи ресурси (наприклад, ВМ, бази даних, диски) у кількох зонах, можна досягти </a:t>
            </a:r>
            <a:r>
              <a:rPr lang="en-US" dirty="0"/>
              <a:t>SLA </a:t>
            </a:r>
            <a:r>
              <a:rPr lang="uk-UA" dirty="0"/>
              <a:t>до 99.99% і вище.</a:t>
            </a:r>
          </a:p>
          <a:p>
            <a:r>
              <a:rPr lang="uk-UA" b="1" dirty="0"/>
              <a:t>Стійкість до катастроф</a:t>
            </a:r>
            <a:r>
              <a:rPr lang="uk-UA" dirty="0"/>
              <a:t>: забезпечується безперервність бізнесу без потреби виходити за межі регіону.</a:t>
            </a:r>
          </a:p>
          <a:p>
            <a:r>
              <a:rPr lang="uk-UA" b="1" dirty="0"/>
              <a:t>Приклади використання:</a:t>
            </a:r>
          </a:p>
          <a:p>
            <a:r>
              <a:rPr lang="uk-UA" b="1" dirty="0"/>
              <a:t>Віртуальні машини</a:t>
            </a:r>
            <a:r>
              <a:rPr lang="uk-UA" dirty="0"/>
              <a:t>: можна створити </a:t>
            </a:r>
            <a:r>
              <a:rPr lang="en-US" dirty="0"/>
              <a:t>VM Scale Set, </a:t>
            </a:r>
            <a:r>
              <a:rPr lang="uk-UA" dirty="0"/>
              <a:t>що розгортається відразу у кількох зонах.</a:t>
            </a:r>
          </a:p>
          <a:p>
            <a:r>
              <a:rPr lang="en-US" b="1" dirty="0"/>
              <a:t>Azure Kubernetes Service (AKS)</a:t>
            </a:r>
            <a:r>
              <a:rPr lang="en-US" dirty="0"/>
              <a:t>: </a:t>
            </a:r>
            <a:r>
              <a:rPr lang="uk-UA" dirty="0"/>
              <a:t>вузли кластера розподіляються між зонами, щоб витримувати відмови.</a:t>
            </a:r>
          </a:p>
          <a:p>
            <a:r>
              <a:rPr lang="uk-UA" b="1" dirty="0"/>
              <a:t>Бази даних (</a:t>
            </a:r>
            <a:r>
              <a:rPr lang="en-US" b="1" dirty="0"/>
              <a:t>Azure SQL, Cosmos DB)</a:t>
            </a:r>
            <a:r>
              <a:rPr lang="en-US" dirty="0"/>
              <a:t>: </a:t>
            </a:r>
            <a:r>
              <a:rPr lang="uk-UA" dirty="0"/>
              <a:t>можуть </a:t>
            </a:r>
            <a:r>
              <a:rPr lang="uk-UA" dirty="0" err="1"/>
              <a:t>реплікуватися</a:t>
            </a:r>
            <a:r>
              <a:rPr lang="uk-UA" dirty="0"/>
              <a:t> між зонами автоматично.</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3</a:t>
            </a:fld>
            <a:endParaRPr lang="en-US"/>
          </a:p>
        </p:txBody>
      </p:sp>
    </p:spTree>
    <p:extLst>
      <p:ext uri="{BB962C8B-B14F-4D97-AF65-F5344CB8AC3E}">
        <p14:creationId xmlns:p14="http://schemas.microsoft.com/office/powerpoint/2010/main" val="416944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Paired Region</a:t>
            </a:r>
            <a:r>
              <a:rPr lang="en-US" dirty="0"/>
              <a:t> </a:t>
            </a:r>
            <a:r>
              <a:rPr lang="uk-UA" dirty="0"/>
              <a:t>в </a:t>
            </a:r>
            <a:r>
              <a:rPr lang="en-US" dirty="0"/>
              <a:t>Azure — </a:t>
            </a:r>
            <a:r>
              <a:rPr lang="uk-UA" dirty="0"/>
              <a:t>це </a:t>
            </a:r>
            <a:r>
              <a:rPr lang="uk-UA" b="1" dirty="0"/>
              <a:t>пара регіонів усередині однієї географії</a:t>
            </a:r>
            <a:r>
              <a:rPr lang="uk-UA" dirty="0"/>
              <a:t>, які </a:t>
            </a:r>
            <a:r>
              <a:rPr lang="en-US" dirty="0"/>
              <a:t>Microsoft </a:t>
            </a:r>
            <a:r>
              <a:rPr lang="uk-UA" dirty="0"/>
              <a:t>заздалегідь визначає як «парні».</a:t>
            </a:r>
          </a:p>
          <a:p>
            <a:r>
              <a:rPr lang="uk-UA" b="1" dirty="0"/>
              <a:t>Основні властивості:</a:t>
            </a:r>
          </a:p>
          <a:p>
            <a:r>
              <a:rPr lang="uk-UA" b="1" dirty="0"/>
              <a:t>Географічна близькість</a:t>
            </a:r>
            <a:r>
              <a:rPr lang="uk-UA" dirty="0"/>
              <a:t>: обидва регіони розташовані в межах однієї географії (наприклад, Європа), але на достатній відстані один від одного, щоб зменшити ризик одночасної відмови.</a:t>
            </a:r>
          </a:p>
          <a:p>
            <a:r>
              <a:rPr lang="uk-UA" b="1" dirty="0"/>
              <a:t>Гарантоване оновлення</a:t>
            </a:r>
            <a:r>
              <a:rPr lang="uk-UA" dirty="0"/>
              <a:t>: </a:t>
            </a:r>
            <a:r>
              <a:rPr lang="en-US" dirty="0"/>
              <a:t>Microsoft </a:t>
            </a:r>
            <a:r>
              <a:rPr lang="uk-UA" dirty="0"/>
              <a:t>ніколи не виконує планові оновлення одночасно в обох регіонах пари.</a:t>
            </a:r>
          </a:p>
          <a:p>
            <a:r>
              <a:rPr lang="uk-UA" b="1" dirty="0"/>
              <a:t>Аварійне відновлення (</a:t>
            </a:r>
            <a:r>
              <a:rPr lang="en-US" b="1" dirty="0"/>
              <a:t>DR)</a:t>
            </a:r>
            <a:r>
              <a:rPr lang="en-US" dirty="0"/>
              <a:t>: </a:t>
            </a:r>
            <a:r>
              <a:rPr lang="uk-UA" dirty="0"/>
              <a:t>сервіси </a:t>
            </a:r>
            <a:r>
              <a:rPr lang="en-US" dirty="0"/>
              <a:t>Azure (</a:t>
            </a:r>
            <a:r>
              <a:rPr lang="uk-UA" dirty="0"/>
              <a:t>наприклад, </a:t>
            </a:r>
            <a:r>
              <a:rPr lang="en-US" dirty="0"/>
              <a:t>Azure Storage, SQL Database) </a:t>
            </a:r>
            <a:r>
              <a:rPr lang="uk-UA" dirty="0"/>
              <a:t>автоматично використовують реплікацію у </a:t>
            </a:r>
            <a:r>
              <a:rPr lang="en-US" dirty="0"/>
              <a:t>paired region </a:t>
            </a:r>
            <a:r>
              <a:rPr lang="uk-UA" dirty="0"/>
              <a:t>для захисту від катастроф.</a:t>
            </a:r>
          </a:p>
          <a:p>
            <a:r>
              <a:rPr lang="uk-UA" b="1" dirty="0"/>
              <a:t>Юридичні та нормативні межі</a:t>
            </a:r>
            <a:r>
              <a:rPr lang="uk-UA" dirty="0"/>
              <a:t>: пара завжди лишається в одній географії, що допомагає дотримуватись вимог до зберігання даних.</a:t>
            </a:r>
          </a:p>
          <a:p>
            <a:r>
              <a:rPr lang="uk-UA" b="1" dirty="0"/>
              <a:t>Приклади:</a:t>
            </a:r>
          </a:p>
          <a:p>
            <a:r>
              <a:rPr lang="en-US" b="1" dirty="0"/>
              <a:t>North Europe ↔ West Europe</a:t>
            </a:r>
            <a:endParaRPr lang="en-US" dirty="0"/>
          </a:p>
          <a:p>
            <a:r>
              <a:rPr lang="en-US" b="1" dirty="0"/>
              <a:t>East US ↔ West US</a:t>
            </a:r>
            <a:endParaRPr lang="en-US" dirty="0"/>
          </a:p>
          <a:p>
            <a:r>
              <a:rPr lang="en-US" b="1" dirty="0"/>
              <a:t>France Central ↔ France South</a:t>
            </a:r>
            <a:endParaRPr lang="en-US" dirty="0"/>
          </a:p>
          <a:p>
            <a:r>
              <a:rPr lang="uk-UA" b="1" dirty="0"/>
              <a:t>Практичне значення:</a:t>
            </a:r>
          </a:p>
          <a:p>
            <a:r>
              <a:rPr lang="uk-UA" dirty="0"/>
              <a:t>Якщо ти зберігаєш дані в </a:t>
            </a:r>
            <a:r>
              <a:rPr lang="en-US" i="1" dirty="0"/>
              <a:t>West Europe</a:t>
            </a:r>
            <a:r>
              <a:rPr lang="en-US" dirty="0"/>
              <a:t>, </a:t>
            </a:r>
            <a:r>
              <a:rPr lang="uk-UA" dirty="0"/>
              <a:t>то при використанні </a:t>
            </a:r>
            <a:r>
              <a:rPr lang="en-US" b="1" dirty="0"/>
              <a:t>Geo-Redundant Storage (GRS)</a:t>
            </a:r>
            <a:r>
              <a:rPr lang="en-US" dirty="0"/>
              <a:t> </a:t>
            </a:r>
            <a:r>
              <a:rPr lang="uk-UA" dirty="0"/>
              <a:t>вони будуть </a:t>
            </a:r>
            <a:r>
              <a:rPr lang="uk-UA" dirty="0" err="1"/>
              <a:t>репліковані</a:t>
            </a:r>
            <a:r>
              <a:rPr lang="uk-UA" dirty="0"/>
              <a:t> в </a:t>
            </a:r>
            <a:r>
              <a:rPr lang="en-US" i="1" dirty="0"/>
              <a:t>North Europe</a:t>
            </a:r>
            <a:r>
              <a:rPr lang="en-US" dirty="0"/>
              <a:t>.</a:t>
            </a:r>
          </a:p>
          <a:p>
            <a:r>
              <a:rPr lang="uk-UA" dirty="0"/>
              <a:t>При аварії в одному регіоні можна швидко відновити роботу сервісів у парному.</a:t>
            </a:r>
          </a:p>
          <a:p>
            <a:r>
              <a:rPr lang="uk-UA" dirty="0"/>
              <a:t>При плануванні високої доступності та </a:t>
            </a:r>
            <a:r>
              <a:rPr lang="en-US" dirty="0"/>
              <a:t>DR </a:t>
            </a:r>
            <a:r>
              <a:rPr lang="uk-UA" dirty="0"/>
              <a:t>потрібно враховувати саме </a:t>
            </a:r>
            <a:r>
              <a:rPr lang="en-US" b="1" dirty="0"/>
              <a:t>paired region</a:t>
            </a:r>
            <a:r>
              <a:rPr lang="en-US" dirty="0"/>
              <a:t>, </a:t>
            </a:r>
            <a:r>
              <a:rPr lang="uk-UA" dirty="0"/>
              <a:t>а не довільну пару регіонів.</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4</a:t>
            </a:fld>
            <a:endParaRPr lang="en-US"/>
          </a:p>
        </p:txBody>
      </p:sp>
    </p:spTree>
    <p:extLst>
      <p:ext uri="{BB962C8B-B14F-4D97-AF65-F5344CB8AC3E}">
        <p14:creationId xmlns:p14="http://schemas.microsoft.com/office/powerpoint/2010/main" val="225208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600" dirty="0"/>
              <a:t>Коли ви розгортаєте застосунок, сервіс чи ІТ-ресурси, важливо, щоб вони були доступні саме тоді, коли це потрібно. </a:t>
            </a:r>
            <a:r>
              <a:rPr lang="uk-UA" sz="1600" b="1" dirty="0"/>
              <a:t>Висока доступність</a:t>
            </a:r>
            <a:r>
              <a:rPr lang="uk-UA" sz="1600" dirty="0"/>
              <a:t> зосереджена на забезпеченні максимальної доступності попри можливі порушення або інциденти.</a:t>
            </a:r>
          </a:p>
          <a:p>
            <a:r>
              <a:rPr lang="uk-UA" sz="1600" dirty="0"/>
              <a:t>При проектуванні рішення потрібно враховувати гарантії доступності сервісу. </a:t>
            </a:r>
            <a:r>
              <a:rPr lang="en-US" sz="1600" dirty="0"/>
              <a:t>Azure — </a:t>
            </a:r>
            <a:r>
              <a:rPr lang="uk-UA" sz="1600" dirty="0"/>
              <a:t>це хмарний </a:t>
            </a:r>
            <a:r>
              <a:rPr lang="uk-UA" sz="1600" dirty="0" err="1"/>
              <a:t>сервісз</a:t>
            </a:r>
            <a:r>
              <a:rPr lang="uk-UA" sz="1600" dirty="0"/>
              <a:t> високою доступністю і гарантіями часу роботи (</a:t>
            </a:r>
            <a:r>
              <a:rPr lang="en-US" sz="1600" dirty="0"/>
              <a:t>uptime) </a:t>
            </a:r>
            <a:r>
              <a:rPr lang="uk-UA" sz="1600" dirty="0"/>
              <a:t>залежно від конкретного сервісу. Ці гарантії закріплені в угодах про рівень сервісу (</a:t>
            </a:r>
            <a:r>
              <a:rPr lang="en-US" sz="1600" dirty="0"/>
              <a:t>SLA).</a:t>
            </a:r>
          </a:p>
          <a:p>
            <a:endParaRPr lang="en-US" sz="1600"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7</a:t>
            </a:fld>
            <a:endParaRPr lang="en-US"/>
          </a:p>
        </p:txBody>
      </p:sp>
    </p:spTree>
    <p:extLst>
      <p:ext uri="{BB962C8B-B14F-4D97-AF65-F5344CB8AC3E}">
        <p14:creationId xmlns:p14="http://schemas.microsoft.com/office/powerpoint/2010/main" val="274307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SLA</a:t>
            </a:r>
            <a:r>
              <a:rPr lang="en-US" dirty="0"/>
              <a:t> (Service Level Agreement) — </a:t>
            </a:r>
            <a:r>
              <a:rPr lang="uk-UA" dirty="0"/>
              <a:t>це договір/угода між постачальником сервісу (наприклад, </a:t>
            </a:r>
            <a:r>
              <a:rPr lang="en-US" dirty="0"/>
              <a:t>Microsoft Azure) </a:t>
            </a:r>
            <a:r>
              <a:rPr lang="uk-UA" dirty="0"/>
              <a:t>і клієнтом, який визначає мінімальний рівень якості сервісу, що клієнт може очікувати. </a:t>
            </a:r>
            <a:r>
              <a:rPr lang="en-US" dirty="0"/>
              <a:t>SLA </a:t>
            </a:r>
            <a:r>
              <a:rPr lang="uk-UA" dirty="0"/>
              <a:t>охоплює такі аспекти як доступність, продуктивність, час відновлення, гарантії, і часто містить положення про компенсації (</a:t>
            </a:r>
            <a:r>
              <a:rPr lang="en-US" dirty="0"/>
              <a:t>service credits) </a:t>
            </a:r>
            <a:r>
              <a:rPr lang="uk-UA" dirty="0"/>
              <a:t>у випадку невиконання умов.</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SLA </a:t>
            </a:r>
            <a:r>
              <a:rPr lang="uk-UA" dirty="0"/>
              <a:t>часто виражається у відсотках часу, коли сервіс має бути доступним протягом місяця чи обраного періоду. Наприклад, 99.9 %, 99.95 %, 99.99 % і </a:t>
            </a:r>
            <a:r>
              <a:rPr lang="uk-UA" dirty="0" err="1"/>
              <a:t>т.д</a:t>
            </a:r>
            <a:r>
              <a:rPr lang="uk-UA" dirty="0"/>
              <a:t>. Чим вища цифра — тим менше “допустимий час простоїв”. </a:t>
            </a:r>
          </a:p>
          <a:p>
            <a:endParaRPr lang="en-US" dirty="0"/>
          </a:p>
          <a:p>
            <a:r>
              <a:rPr lang="uk-UA" dirty="0"/>
              <a:t>Щоб отримати гарантовану доступність, часто потрібна певна конфігурація:</a:t>
            </a:r>
          </a:p>
          <a:p>
            <a:r>
              <a:rPr lang="uk-UA" dirty="0"/>
              <a:t>розгортання кількох </a:t>
            </a:r>
            <a:r>
              <a:rPr lang="uk-UA" dirty="0" err="1"/>
              <a:t>інстансів</a:t>
            </a:r>
            <a:endParaRPr lang="uk-UA" dirty="0"/>
          </a:p>
          <a:p>
            <a:r>
              <a:rPr lang="uk-UA" dirty="0"/>
              <a:t>використання </a:t>
            </a:r>
            <a:r>
              <a:rPr lang="en-US" dirty="0"/>
              <a:t>Availability Zones </a:t>
            </a:r>
            <a:r>
              <a:rPr lang="uk-UA" dirty="0"/>
              <a:t>або </a:t>
            </a:r>
            <a:r>
              <a:rPr lang="en-US" dirty="0"/>
              <a:t>Availability Sets</a:t>
            </a:r>
          </a:p>
          <a:p>
            <a:r>
              <a:rPr lang="uk-UA" dirty="0"/>
              <a:t>належна конфігурація сховища / мережі і </a:t>
            </a:r>
            <a:r>
              <a:rPr lang="uk-UA" dirty="0" err="1"/>
              <a:t>т.п</a:t>
            </a:r>
            <a:r>
              <a:rPr lang="uk-UA" dirty="0"/>
              <a: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Якщо ваша система складається з кількох </a:t>
            </a:r>
            <a:r>
              <a:rPr lang="en-US" dirty="0"/>
              <a:t>Azure </a:t>
            </a:r>
            <a:r>
              <a:rPr lang="uk-UA" dirty="0"/>
              <a:t>сервісів, кожен з яких має власний </a:t>
            </a:r>
            <a:r>
              <a:rPr lang="en-US" dirty="0"/>
              <a:t>SLA, </a:t>
            </a:r>
            <a:r>
              <a:rPr lang="uk-UA" dirty="0"/>
              <a:t>то загальна доступність (для кінцевого користувача) — це комбінація (продукт) цих </a:t>
            </a:r>
            <a:r>
              <a:rPr lang="en-US" dirty="0"/>
              <a:t>SLA, </a:t>
            </a:r>
            <a:r>
              <a:rPr lang="uk-UA" dirty="0"/>
              <a:t>якщо сервіси залежать один від одного. Це означає, що навіть якщо один із сервісів має дуже високу гарантію, інший із нижчою може знизити загальний результат.</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SLA </a:t>
            </a:r>
            <a:r>
              <a:rPr lang="uk-UA" dirty="0"/>
              <a:t>визначає, які ситуації не враховуються (</a:t>
            </a:r>
            <a:r>
              <a:rPr lang="en-US" dirty="0"/>
              <a:t>maintenance windows, planned maintenance, force majeure, </a:t>
            </a:r>
            <a:r>
              <a:rPr lang="uk-UA" dirty="0"/>
              <a:t>неправильна конфігурація з боку клієнта й </a:t>
            </a:r>
            <a:r>
              <a:rPr lang="uk-UA" dirty="0" err="1"/>
              <a:t>т.п</a:t>
            </a:r>
            <a:r>
              <a:rPr lang="uk-UA" dirty="0"/>
              <a:t>.). Якщо клієнт порушив умови (наприклад, не розгорнув ресурси згідно рекомендацій), то він може не мати права на компенсацію.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Якщо </a:t>
            </a:r>
            <a:r>
              <a:rPr lang="en-US" dirty="0"/>
              <a:t>Microsoft </a:t>
            </a:r>
            <a:r>
              <a:rPr lang="uk-UA" dirty="0"/>
              <a:t>не виконує умови </a:t>
            </a:r>
            <a:r>
              <a:rPr lang="en-US" dirty="0"/>
              <a:t>SLA, </a:t>
            </a:r>
            <a:r>
              <a:rPr lang="uk-UA" dirty="0"/>
              <a:t>клієнту може бути надано компенсацію — зазвичай у вигляді кредитів на майбутнє використання сервісів. Умови цих компенсацій також прописані в договорі </a:t>
            </a:r>
            <a:r>
              <a:rPr lang="en-US" dirty="0"/>
              <a:t>SLA.</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uk-UA" dirty="0"/>
              <a:t>В </a:t>
            </a:r>
            <a:r>
              <a:rPr lang="en-US" dirty="0"/>
              <a:t>Azure </a:t>
            </a:r>
            <a:r>
              <a:rPr lang="uk-UA" dirty="0"/>
              <a:t>існують публічні сторінки і інструменти, де можна дивитися поточні та історичні показники доступності сервісів (наприклад, </a:t>
            </a:r>
            <a:r>
              <a:rPr lang="en-US" dirty="0"/>
              <a:t>Azure SLA Board).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9</a:t>
            </a:fld>
            <a:endParaRPr lang="en-US"/>
          </a:p>
        </p:txBody>
      </p:sp>
    </p:spTree>
    <p:extLst>
      <p:ext uri="{BB962C8B-B14F-4D97-AF65-F5344CB8AC3E}">
        <p14:creationId xmlns:p14="http://schemas.microsoft.com/office/powerpoint/2010/main" val="388914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Іншою великою перевагою хмарних обчислень є </a:t>
            </a:r>
            <a:r>
              <a:rPr lang="uk-UA" b="1" dirty="0"/>
              <a:t>масштабованість</a:t>
            </a:r>
            <a:r>
              <a:rPr lang="uk-UA" dirty="0"/>
              <a:t> ресурсів. Масштабованість — це здатність коригувати ресурси залежно від навантаження. Якщо раптом виникає пік трафіку і ваша система стає перевантаженою, можливість масштабування дозволяє додати більше ресурсів для ефективної роботи при збільшеному навантаженні.</a:t>
            </a:r>
          </a:p>
          <a:p>
            <a:br>
              <a:rPr lang="uk-UA" dirty="0"/>
            </a:br>
            <a:endParaRPr lang="uk-UA" dirty="0"/>
          </a:p>
          <a:p>
            <a:r>
              <a:rPr lang="uk-UA" dirty="0"/>
              <a:t>Ще одна перевага масштабованості — ви не переплачуєте за ресурси, які не використовуєте. Оскільки модель хмари базується на споживанні, ви платите лише за те, що використовуєте. Якщо попит знижується, ресурси можна зменшити і таким чином зменшити витрати.</a:t>
            </a:r>
          </a:p>
          <a:p>
            <a:endParaRPr lang="uk-UA" dirty="0"/>
          </a:p>
          <a:p>
            <a:endParaRPr lang="uk-UA" dirty="0"/>
          </a:p>
          <a:p>
            <a:r>
              <a:rPr lang="uk-UA" b="1" dirty="0"/>
              <a:t>Вертикальне масштабування (</a:t>
            </a:r>
            <a:r>
              <a:rPr lang="en-US" b="1" dirty="0"/>
              <a:t>Vertical scaling)</a:t>
            </a:r>
            <a:endParaRPr lang="en-US" dirty="0"/>
          </a:p>
          <a:p>
            <a:r>
              <a:rPr lang="uk-UA" dirty="0"/>
              <a:t>Цей вид масштабування передбачає збільшення або зменшення можливостей окремого ресурсу. Наприклад, якщо застосунок потребує більше обчислювальної потужності, можна “вертикально” масштабувати вгору — додати більше </a:t>
            </a:r>
            <a:r>
              <a:rPr lang="en-US" dirty="0"/>
              <a:t>CPU </a:t>
            </a:r>
            <a:r>
              <a:rPr lang="uk-UA" dirty="0"/>
              <a:t>або </a:t>
            </a:r>
            <a:r>
              <a:rPr lang="en-US" dirty="0"/>
              <a:t>RAM </a:t>
            </a:r>
            <a:r>
              <a:rPr lang="uk-UA" dirty="0"/>
              <a:t>до віртуальної машини. Якщо ж виявиться, що характеристики були надмірними, можна зменшити кількість </a:t>
            </a:r>
            <a:r>
              <a:rPr lang="en-US" dirty="0"/>
              <a:t>CPU </a:t>
            </a:r>
            <a:r>
              <a:rPr lang="uk-UA" dirty="0"/>
              <a:t>або обсяг </a:t>
            </a:r>
            <a:r>
              <a:rPr lang="en-US" dirty="0"/>
              <a:t>RAM.</a:t>
            </a:r>
          </a:p>
          <a:p>
            <a:r>
              <a:rPr lang="uk-UA" b="1" dirty="0"/>
              <a:t>Горизонтальне масштабування (</a:t>
            </a:r>
            <a:r>
              <a:rPr lang="en-US" b="1" dirty="0"/>
              <a:t>Horizontal scaling)</a:t>
            </a:r>
            <a:endParaRPr lang="en-US" dirty="0"/>
          </a:p>
          <a:p>
            <a:r>
              <a:rPr lang="uk-UA" dirty="0"/>
              <a:t>Це додавання або видалення кількості ресурсів. Якщо раптом зростає навантаження, можна масштабувати “вшир” — додати додаткові віртуальні машини або контейнери, автоматично чи вручну. Коли навантаження спадає — зменшити кількість таких екземплярів.</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13</a:t>
            </a:fld>
            <a:endParaRPr lang="en-US"/>
          </a:p>
        </p:txBody>
      </p:sp>
    </p:spTree>
    <p:extLst>
      <p:ext uri="{BB962C8B-B14F-4D97-AF65-F5344CB8AC3E}">
        <p14:creationId xmlns:p14="http://schemas.microsoft.com/office/powerpoint/2010/main" val="144423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Вертикальне масштабування</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14</a:t>
            </a:fld>
            <a:endParaRPr lang="en-US"/>
          </a:p>
        </p:txBody>
      </p:sp>
    </p:spTree>
    <p:extLst>
      <p:ext uri="{BB962C8B-B14F-4D97-AF65-F5344CB8AC3E}">
        <p14:creationId xmlns:p14="http://schemas.microsoft.com/office/powerpoint/2010/main" val="3728466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dirty="0"/>
              <a:t>Надійність — це здатність системи відновлюватися після збоїв і продовжувати функціонувати.  </a:t>
            </a:r>
          </a:p>
          <a:p>
            <a:r>
              <a:rPr lang="uk-UA" dirty="0"/>
              <a:t>Хмара має децентралізовану архітектуру, що природно підтримує надійну та стійку до збоїв інфраструктуру.  </a:t>
            </a:r>
          </a:p>
          <a:p>
            <a:r>
              <a:rPr lang="uk-UA" dirty="0"/>
              <a:t>Через глобальний масштаб розгортання — ресурси можуть бути розташовані по різних регіонах світу. Якщо один регіон зазнає катастрофічної події, інші регіони продовжують працювати.  </a:t>
            </a:r>
          </a:p>
          <a:p>
            <a:r>
              <a:rPr lang="uk-UA" dirty="0"/>
              <a:t>Додатково, у деяких випадках ваша хмарна середа автоматично переключається на інший регіон без вашого втручання.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D8301BA8-DF7F-DB47-A16F-7BDE80B2DA73}" type="slidenum">
              <a:rPr lang="en-US" smtClean="0"/>
              <a:t>16</a:t>
            </a:fld>
            <a:endParaRPr lang="en-US"/>
          </a:p>
        </p:txBody>
      </p:sp>
    </p:spTree>
    <p:extLst>
      <p:ext uri="{BB962C8B-B14F-4D97-AF65-F5344CB8AC3E}">
        <p14:creationId xmlns:p14="http://schemas.microsoft.com/office/powerpoint/2010/main" val="2572371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ий слайд">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Місце для заголовка 1"/>
          <p:cNvSpPr>
            <a:spLocks noGrp="1"/>
          </p:cNvSpPr>
          <p:nvPr>
            <p:ph type="title"/>
          </p:nvPr>
        </p:nvSpPr>
        <p:spPr>
          <a:xfrm>
            <a:off x="334962" y="1992473"/>
            <a:ext cx="11522075" cy="3190553"/>
          </a:xfrm>
          <a:prstGeom prst="rect">
            <a:avLst/>
          </a:prstGeom>
        </p:spPr>
        <p:txBody>
          <a:bodyPr vert="horz" lIns="91440" tIns="45720" rIns="91440" bIns="45720" rtlCol="0" anchor="ctr">
            <a:normAutofit/>
          </a:bodyPr>
          <a:lstStyle>
            <a:lvl1pPr algn="ctr">
              <a:defRPr sz="5400">
                <a:solidFill>
                  <a:schemeClr val="bg1"/>
                </a:solidFill>
              </a:defRPr>
            </a:lvl1pPr>
          </a:lstStyle>
          <a:p>
            <a:r>
              <a:rPr lang="uk-UA" dirty="0"/>
              <a:t>Зразок заголовка</a:t>
            </a:r>
          </a:p>
        </p:txBody>
      </p:sp>
    </p:spTree>
    <p:extLst>
      <p:ext uri="{BB962C8B-B14F-4D97-AF65-F5344CB8AC3E}">
        <p14:creationId xmlns:p14="http://schemas.microsoft.com/office/powerpoint/2010/main" val="77590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Основний слайд">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07"/>
            <a:ext cx="12192000" cy="6858000"/>
          </a:xfrm>
          <a:prstGeom prst="rect">
            <a:avLst/>
          </a:prstGeom>
        </p:spPr>
      </p:pic>
      <p:sp>
        <p:nvSpPr>
          <p:cNvPr id="7" name="Місце для заголовка 1"/>
          <p:cNvSpPr>
            <a:spLocks noGrp="1"/>
          </p:cNvSpPr>
          <p:nvPr>
            <p:ph type="title"/>
          </p:nvPr>
        </p:nvSpPr>
        <p:spPr>
          <a:xfrm>
            <a:off x="334961" y="188914"/>
            <a:ext cx="11522075" cy="1405108"/>
          </a:xfrm>
          <a:prstGeom prst="rect">
            <a:avLst/>
          </a:prstGeom>
        </p:spPr>
        <p:txBody>
          <a:bodyPr vert="horz" lIns="91440" tIns="45720" rIns="91440" bIns="45720" rtlCol="0" anchor="t">
            <a:normAutofit/>
          </a:bodyPr>
          <a:lstStyle/>
          <a:p>
            <a:r>
              <a:rPr lang="uk-UA" dirty="0"/>
              <a:t>Зразок заголовка</a:t>
            </a:r>
          </a:p>
        </p:txBody>
      </p:sp>
      <p:sp>
        <p:nvSpPr>
          <p:cNvPr id="5" name="Місце для тексту 4"/>
          <p:cNvSpPr>
            <a:spLocks noGrp="1"/>
          </p:cNvSpPr>
          <p:nvPr>
            <p:ph type="body" sz="quarter" idx="10"/>
          </p:nvPr>
        </p:nvSpPr>
        <p:spPr>
          <a:xfrm>
            <a:off x="334963" y="1593850"/>
            <a:ext cx="11522075" cy="4176713"/>
          </a:xfrm>
          <a:prstGeom prst="rect">
            <a:avLst/>
          </a:prstGeom>
        </p:spPr>
        <p:txBody>
          <a:bodyPr/>
          <a:lstStyle>
            <a:lvl1pPr>
              <a:defRPr sz="3600" b="1"/>
            </a:lvl1pPr>
          </a:lstStyle>
          <a:p>
            <a:pPr lvl="0"/>
            <a:r>
              <a:rPr lang="uk-UA" dirty="0"/>
              <a:t>Зразок тексту</a:t>
            </a:r>
          </a:p>
          <a:p>
            <a:pPr lvl="1"/>
            <a:r>
              <a:rPr lang="uk-UA" dirty="0"/>
              <a:t>Другий рівень</a:t>
            </a:r>
          </a:p>
        </p:txBody>
      </p:sp>
    </p:spTree>
    <p:extLst>
      <p:ext uri="{BB962C8B-B14F-4D97-AF65-F5344CB8AC3E}">
        <p14:creationId xmlns:p14="http://schemas.microsoft.com/office/powerpoint/2010/main" val="256395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Основний слайд з вмістом">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07"/>
            <a:ext cx="12192000" cy="6858000"/>
          </a:xfrm>
          <a:prstGeom prst="rect">
            <a:avLst/>
          </a:prstGeom>
        </p:spPr>
      </p:pic>
      <p:sp>
        <p:nvSpPr>
          <p:cNvPr id="4" name="Місце для вмісту 3"/>
          <p:cNvSpPr>
            <a:spLocks noGrp="1"/>
          </p:cNvSpPr>
          <p:nvPr>
            <p:ph sz="quarter" idx="10"/>
          </p:nvPr>
        </p:nvSpPr>
        <p:spPr>
          <a:xfrm>
            <a:off x="334963" y="188913"/>
            <a:ext cx="11522075" cy="5578475"/>
          </a:xfrm>
          <a:prstGeom prst="rect">
            <a:avLst/>
          </a:prstGeom>
        </p:spPr>
        <p:txBody>
          <a:bodyPr/>
          <a:lstStyle>
            <a:lvl1pPr>
              <a:defRPr sz="3200" b="1"/>
            </a:lvl1pPr>
          </a:lstStyle>
          <a:p>
            <a:pPr lvl="0"/>
            <a:r>
              <a:rPr lang="uk-UA" dirty="0"/>
              <a:t>Зразок тексту</a:t>
            </a:r>
          </a:p>
          <a:p>
            <a:pPr lvl="1"/>
            <a:r>
              <a:rPr lang="uk-UA" dirty="0"/>
              <a:t>Другий рівень</a:t>
            </a:r>
          </a:p>
        </p:txBody>
      </p:sp>
    </p:spTree>
    <p:extLst>
      <p:ext uri="{BB962C8B-B14F-4D97-AF65-F5344CB8AC3E}">
        <p14:creationId xmlns:p14="http://schemas.microsoft.com/office/powerpoint/2010/main" val="319292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ФІнальний слайд">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2221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8990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1" r:id="rId4"/>
  </p:sldLayoutIdLst>
  <p:hf hdr="0" ftr="0" dt="0"/>
  <p:txStyles>
    <p:titleStyle>
      <a:lvl1pPr algn="l" defTabSz="91440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2260" userDrawn="1">
          <p15:clr>
            <a:srgbClr val="F26B43"/>
          </p15:clr>
        </p15:guide>
        <p15:guide id="6"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6ED3-AB67-4F9E-C353-6C2056525202}"/>
              </a:ext>
            </a:extLst>
          </p:cNvPr>
          <p:cNvSpPr>
            <a:spLocks noGrp="1"/>
          </p:cNvSpPr>
          <p:nvPr>
            <p:ph type="title"/>
          </p:nvPr>
        </p:nvSpPr>
        <p:spPr>
          <a:xfrm>
            <a:off x="334962" y="1360968"/>
            <a:ext cx="11522075" cy="1780607"/>
          </a:xfrm>
        </p:spPr>
        <p:txBody>
          <a:bodyPr>
            <a:normAutofit fontScale="90000"/>
          </a:bodyPr>
          <a:lstStyle/>
          <a:p>
            <a:r>
              <a:rPr lang="uk-UA" sz="4400" b="1" dirty="0"/>
              <a:t>Лекція №4</a:t>
            </a:r>
            <a:br>
              <a:rPr lang="uk-UA" sz="3000" b="1" dirty="0"/>
            </a:br>
            <a:br>
              <a:rPr lang="uk-UA" sz="3000" b="1" dirty="0"/>
            </a:br>
            <a:br>
              <a:rPr lang="uk-UA" sz="3000" b="1" dirty="0"/>
            </a:br>
            <a:r>
              <a:rPr lang="uk-UA" sz="3600" b="1" dirty="0"/>
              <a:t>«</a:t>
            </a:r>
            <a:r>
              <a:rPr lang="uk-UA" sz="5300" b="1" dirty="0"/>
              <a:t>Інструменти для розгортання та управління ресурсами в </a:t>
            </a:r>
            <a:r>
              <a:rPr lang="en-US" sz="5300" b="1" dirty="0"/>
              <a:t>Azure</a:t>
            </a:r>
            <a:r>
              <a:rPr lang="uk-UA" sz="3600" b="1" dirty="0"/>
              <a:t>»</a:t>
            </a:r>
            <a:endParaRPr lang="en-US" sz="3000" dirty="0"/>
          </a:p>
        </p:txBody>
      </p:sp>
      <p:sp>
        <p:nvSpPr>
          <p:cNvPr id="3" name="TextBox 2">
            <a:extLst>
              <a:ext uri="{FF2B5EF4-FFF2-40B4-BE49-F238E27FC236}">
                <a16:creationId xmlns:a16="http://schemas.microsoft.com/office/drawing/2014/main" id="{661C8DB8-A080-545C-F444-820BD984E258}"/>
              </a:ext>
            </a:extLst>
          </p:cNvPr>
          <p:cNvSpPr txBox="1"/>
          <p:nvPr/>
        </p:nvSpPr>
        <p:spPr>
          <a:xfrm>
            <a:off x="334962" y="3716426"/>
            <a:ext cx="9037675" cy="1077218"/>
          </a:xfrm>
          <a:prstGeom prst="rect">
            <a:avLst/>
          </a:prstGeom>
          <a:noFill/>
        </p:spPr>
        <p:txBody>
          <a:bodyPr wrap="square" rtlCol="0">
            <a:spAutoFit/>
          </a:bodyPr>
          <a:lstStyle/>
          <a:p>
            <a:r>
              <a:rPr lang="uk-UA" sz="1600" b="1" dirty="0">
                <a:solidFill>
                  <a:schemeClr val="bg1"/>
                </a:solidFill>
              </a:rPr>
              <a:t>«Розподілені системи та хмарні технології»</a:t>
            </a:r>
          </a:p>
          <a:p>
            <a:endParaRPr lang="uk-UA" sz="1600" b="1" dirty="0">
              <a:solidFill>
                <a:schemeClr val="bg1"/>
              </a:solidFill>
            </a:endParaRPr>
          </a:p>
          <a:p>
            <a:r>
              <a:rPr lang="uk-UA" sz="1600" b="1" dirty="0">
                <a:solidFill>
                  <a:schemeClr val="bg1"/>
                </a:solidFill>
              </a:rPr>
              <a:t>Старший викладач кафедри комп'ютерної інженерії та кібербезпеки</a:t>
            </a:r>
          </a:p>
          <a:p>
            <a:r>
              <a:rPr lang="uk-UA" sz="1600" b="1" dirty="0">
                <a:solidFill>
                  <a:schemeClr val="bg1"/>
                </a:solidFill>
              </a:rPr>
              <a:t>Миколайчук Вадим Володимирович</a:t>
            </a:r>
            <a:endParaRPr lang="en-US" sz="1600" dirty="0">
              <a:solidFill>
                <a:schemeClr val="bg1"/>
              </a:solidFill>
            </a:endParaRPr>
          </a:p>
        </p:txBody>
      </p:sp>
    </p:spTree>
    <p:extLst>
      <p:ext uri="{BB962C8B-B14F-4D97-AF65-F5344CB8AC3E}">
        <p14:creationId xmlns:p14="http://schemas.microsoft.com/office/powerpoint/2010/main" val="4196026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D7335A-78DB-07A3-A844-B785F04882FD}"/>
              </a:ext>
            </a:extLst>
          </p:cNvPr>
          <p:cNvPicPr>
            <a:picLocks noChangeAspect="1"/>
          </p:cNvPicPr>
          <p:nvPr/>
        </p:nvPicPr>
        <p:blipFill>
          <a:blip r:embed="rId2"/>
          <a:stretch>
            <a:fillRect/>
          </a:stretch>
        </p:blipFill>
        <p:spPr>
          <a:xfrm>
            <a:off x="2209800" y="469135"/>
            <a:ext cx="7772400" cy="4895602"/>
          </a:xfrm>
          <a:prstGeom prst="rect">
            <a:avLst/>
          </a:prstGeom>
        </p:spPr>
      </p:pic>
    </p:spTree>
    <p:extLst>
      <p:ext uri="{BB962C8B-B14F-4D97-AF65-F5344CB8AC3E}">
        <p14:creationId xmlns:p14="http://schemas.microsoft.com/office/powerpoint/2010/main" val="2484614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AAEF3-F08B-CA59-1CD5-C92C1294F0B8}"/>
              </a:ext>
            </a:extLst>
          </p:cNvPr>
          <p:cNvPicPr>
            <a:picLocks noChangeAspect="1"/>
          </p:cNvPicPr>
          <p:nvPr/>
        </p:nvPicPr>
        <p:blipFill>
          <a:blip r:embed="rId2"/>
          <a:stretch>
            <a:fillRect/>
          </a:stretch>
        </p:blipFill>
        <p:spPr>
          <a:xfrm>
            <a:off x="1659636" y="341879"/>
            <a:ext cx="8872728" cy="4793603"/>
          </a:xfrm>
          <a:prstGeom prst="rect">
            <a:avLst/>
          </a:prstGeom>
        </p:spPr>
      </p:pic>
    </p:spTree>
    <p:extLst>
      <p:ext uri="{BB962C8B-B14F-4D97-AF65-F5344CB8AC3E}">
        <p14:creationId xmlns:p14="http://schemas.microsoft.com/office/powerpoint/2010/main" val="205686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2FEE38D-FFA1-C134-1235-660717DA8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 y="994320"/>
            <a:ext cx="10692384" cy="413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4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D8B2-F073-2D02-E71A-C53003F4F52F}"/>
              </a:ext>
            </a:extLst>
          </p:cNvPr>
          <p:cNvSpPr>
            <a:spLocks noGrp="1"/>
          </p:cNvSpPr>
          <p:nvPr>
            <p:ph type="title"/>
          </p:nvPr>
        </p:nvSpPr>
        <p:spPr/>
        <p:txBody>
          <a:bodyPr/>
          <a:lstStyle/>
          <a:p>
            <a:pPr algn="ctr"/>
            <a:r>
              <a:rPr lang="uk-UA" b="1" dirty="0"/>
              <a:t>Масштабованість (</a:t>
            </a:r>
            <a:r>
              <a:rPr lang="en-US" b="1" dirty="0"/>
              <a:t>Scalability)</a:t>
            </a:r>
            <a:endParaRPr lang="en-US" dirty="0"/>
          </a:p>
        </p:txBody>
      </p:sp>
      <p:pic>
        <p:nvPicPr>
          <p:cNvPr id="3074" name="Picture 2" descr="Масштабованість хмари: горизонтальне та вертикальне масштабування  ІТ-інфраструктур">
            <a:extLst>
              <a:ext uri="{FF2B5EF4-FFF2-40B4-BE49-F238E27FC236}">
                <a16:creationId xmlns:a16="http://schemas.microsoft.com/office/drawing/2014/main" id="{7D446EDC-CA89-7728-DE24-7B44F6D63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606" y="1428787"/>
            <a:ext cx="8946787" cy="40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89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F027F7-91DA-DF44-DB25-685E2E49AC2B}"/>
              </a:ext>
            </a:extLst>
          </p:cNvPr>
          <p:cNvPicPr>
            <a:picLocks noChangeAspect="1"/>
          </p:cNvPicPr>
          <p:nvPr/>
        </p:nvPicPr>
        <p:blipFill>
          <a:blip r:embed="rId3"/>
          <a:stretch>
            <a:fillRect/>
          </a:stretch>
        </p:blipFill>
        <p:spPr>
          <a:xfrm>
            <a:off x="686144" y="1792224"/>
            <a:ext cx="10819712" cy="2211721"/>
          </a:xfrm>
          <a:prstGeom prst="rect">
            <a:avLst/>
          </a:prstGeom>
        </p:spPr>
      </p:pic>
    </p:spTree>
    <p:extLst>
      <p:ext uri="{BB962C8B-B14F-4D97-AF65-F5344CB8AC3E}">
        <p14:creationId xmlns:p14="http://schemas.microsoft.com/office/powerpoint/2010/main" val="296404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B02D8E-F668-0239-24AF-EBFED646B031}"/>
              </a:ext>
            </a:extLst>
          </p:cNvPr>
          <p:cNvPicPr>
            <a:picLocks noChangeAspect="1"/>
          </p:cNvPicPr>
          <p:nvPr/>
        </p:nvPicPr>
        <p:blipFill>
          <a:blip r:embed="rId2"/>
          <a:stretch>
            <a:fillRect/>
          </a:stretch>
        </p:blipFill>
        <p:spPr>
          <a:xfrm>
            <a:off x="3932838" y="402336"/>
            <a:ext cx="4326324" cy="5029200"/>
          </a:xfrm>
          <a:prstGeom prst="rect">
            <a:avLst/>
          </a:prstGeom>
        </p:spPr>
      </p:pic>
    </p:spTree>
    <p:extLst>
      <p:ext uri="{BB962C8B-B14F-4D97-AF65-F5344CB8AC3E}">
        <p14:creationId xmlns:p14="http://schemas.microsoft.com/office/powerpoint/2010/main" val="40250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BB65-6A88-5EA9-CB9F-2E6189AD180F}"/>
              </a:ext>
            </a:extLst>
          </p:cNvPr>
          <p:cNvSpPr>
            <a:spLocks noGrp="1"/>
          </p:cNvSpPr>
          <p:nvPr>
            <p:ph type="title"/>
          </p:nvPr>
        </p:nvSpPr>
        <p:spPr/>
        <p:txBody>
          <a:bodyPr/>
          <a:lstStyle/>
          <a:p>
            <a:pPr algn="ctr"/>
            <a:r>
              <a:rPr lang="uk-UA" b="1" dirty="0"/>
              <a:t>Надійність (</a:t>
            </a:r>
            <a:r>
              <a:rPr lang="en-US" b="1" dirty="0"/>
              <a:t>Reliability)</a:t>
            </a:r>
          </a:p>
        </p:txBody>
      </p:sp>
      <p:pic>
        <p:nvPicPr>
          <p:cNvPr id="4098" name="Picture 2" descr="Більше 60 700 стокових ілюстрацій, векторної графіки та картинок роялті-фрі  на тему надійність - iStock">
            <a:extLst>
              <a:ext uri="{FF2B5EF4-FFF2-40B4-BE49-F238E27FC236}">
                <a16:creationId xmlns:a16="http://schemas.microsoft.com/office/drawing/2014/main" id="{B5A7F2E3-3464-056F-5F24-7DCE7C087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168" y="1418168"/>
            <a:ext cx="4021664" cy="402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30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9B7DD2-2190-09CA-2F40-2CB78EA3D4CB}"/>
              </a:ext>
            </a:extLst>
          </p:cNvPr>
          <p:cNvPicPr>
            <a:picLocks noChangeAspect="1"/>
          </p:cNvPicPr>
          <p:nvPr/>
        </p:nvPicPr>
        <p:blipFill>
          <a:blip r:embed="rId2"/>
          <a:stretch>
            <a:fillRect/>
          </a:stretch>
        </p:blipFill>
        <p:spPr>
          <a:xfrm>
            <a:off x="3956525" y="434140"/>
            <a:ext cx="4278950" cy="4814516"/>
          </a:xfrm>
          <a:prstGeom prst="rect">
            <a:avLst/>
          </a:prstGeom>
        </p:spPr>
      </p:pic>
    </p:spTree>
    <p:extLst>
      <p:ext uri="{BB962C8B-B14F-4D97-AF65-F5344CB8AC3E}">
        <p14:creationId xmlns:p14="http://schemas.microsoft.com/office/powerpoint/2010/main" val="1045905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244AF-8A4F-6D3A-630D-8206FF5CEAFA}"/>
              </a:ext>
            </a:extLst>
          </p:cNvPr>
          <p:cNvPicPr>
            <a:picLocks noChangeAspect="1"/>
          </p:cNvPicPr>
          <p:nvPr/>
        </p:nvPicPr>
        <p:blipFill>
          <a:blip r:embed="rId2"/>
          <a:stretch>
            <a:fillRect/>
          </a:stretch>
        </p:blipFill>
        <p:spPr>
          <a:xfrm>
            <a:off x="854964" y="364785"/>
            <a:ext cx="10482072" cy="5108014"/>
          </a:xfrm>
          <a:prstGeom prst="rect">
            <a:avLst/>
          </a:prstGeom>
        </p:spPr>
      </p:pic>
    </p:spTree>
    <p:extLst>
      <p:ext uri="{BB962C8B-B14F-4D97-AF65-F5344CB8AC3E}">
        <p14:creationId xmlns:p14="http://schemas.microsoft.com/office/powerpoint/2010/main" val="202652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B25AA5-18CB-B48C-9055-D83E63019694}"/>
              </a:ext>
            </a:extLst>
          </p:cNvPr>
          <p:cNvPicPr>
            <a:picLocks noChangeAspect="1"/>
          </p:cNvPicPr>
          <p:nvPr/>
        </p:nvPicPr>
        <p:blipFill>
          <a:blip r:embed="rId2"/>
          <a:stretch>
            <a:fillRect/>
          </a:stretch>
        </p:blipFill>
        <p:spPr>
          <a:xfrm>
            <a:off x="801802" y="585216"/>
            <a:ext cx="9802190" cy="4530051"/>
          </a:xfrm>
          <a:prstGeom prst="rect">
            <a:avLst/>
          </a:prstGeom>
        </p:spPr>
      </p:pic>
    </p:spTree>
    <p:extLst>
      <p:ext uri="{BB962C8B-B14F-4D97-AF65-F5344CB8AC3E}">
        <p14:creationId xmlns:p14="http://schemas.microsoft.com/office/powerpoint/2010/main" val="26209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4EC7F-AE82-FECB-A1C0-9D0469E4BD6A}"/>
              </a:ext>
            </a:extLst>
          </p:cNvPr>
          <p:cNvSpPr>
            <a:spLocks noGrp="1"/>
          </p:cNvSpPr>
          <p:nvPr>
            <p:ph type="title"/>
          </p:nvPr>
        </p:nvSpPr>
        <p:spPr>
          <a:xfrm>
            <a:off x="334962" y="384883"/>
            <a:ext cx="11522075" cy="1405108"/>
          </a:xfrm>
        </p:spPr>
        <p:txBody>
          <a:bodyPr/>
          <a:lstStyle/>
          <a:p>
            <a:pPr algn="ctr"/>
            <a:r>
              <a:rPr lang="en-US" dirty="0"/>
              <a:t>Azure Region</a:t>
            </a:r>
          </a:p>
        </p:txBody>
      </p:sp>
      <p:pic>
        <p:nvPicPr>
          <p:cNvPr id="1026" name="Picture 2" descr="Image depicting high availability via asynchronous replication of applications and data across other Azure regions for disaster recovery protection.">
            <a:extLst>
              <a:ext uri="{FF2B5EF4-FFF2-40B4-BE49-F238E27FC236}">
                <a16:creationId xmlns:a16="http://schemas.microsoft.com/office/drawing/2014/main" id="{F419E78F-A9CB-F64B-9887-177EE4C96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52" y="1520456"/>
            <a:ext cx="6411294" cy="381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521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F14E-FD46-4848-68E0-1390EF59862E}"/>
              </a:ext>
            </a:extLst>
          </p:cNvPr>
          <p:cNvSpPr>
            <a:spLocks noGrp="1"/>
          </p:cNvSpPr>
          <p:nvPr>
            <p:ph type="title"/>
          </p:nvPr>
        </p:nvSpPr>
        <p:spPr/>
        <p:txBody>
          <a:bodyPr/>
          <a:lstStyle/>
          <a:p>
            <a:pPr algn="ctr"/>
            <a:r>
              <a:rPr lang="uk-UA" b="1" dirty="0"/>
              <a:t>Передбачуваність (</a:t>
            </a:r>
            <a:r>
              <a:rPr lang="en-US" b="1" dirty="0"/>
              <a:t>Predictability)</a:t>
            </a:r>
            <a:endParaRPr lang="en-US" dirty="0"/>
          </a:p>
        </p:txBody>
      </p:sp>
      <p:pic>
        <p:nvPicPr>
          <p:cNvPr id="5122" name="Picture 2" descr="What is the meaning of the word PREDICTABILITY?">
            <a:extLst>
              <a:ext uri="{FF2B5EF4-FFF2-40B4-BE49-F238E27FC236}">
                <a16:creationId xmlns:a16="http://schemas.microsoft.com/office/drawing/2014/main" id="{5AF48C82-1809-51B1-2C81-DF3C45825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064" y="1276350"/>
            <a:ext cx="7653867"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09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1183D-BE5D-27B8-F673-3D8058CA0124}"/>
              </a:ext>
            </a:extLst>
          </p:cNvPr>
          <p:cNvPicPr>
            <a:picLocks noChangeAspect="1"/>
          </p:cNvPicPr>
          <p:nvPr/>
        </p:nvPicPr>
        <p:blipFill>
          <a:blip r:embed="rId2"/>
          <a:stretch>
            <a:fillRect/>
          </a:stretch>
        </p:blipFill>
        <p:spPr>
          <a:xfrm>
            <a:off x="3613220" y="182880"/>
            <a:ext cx="4965559" cy="5358384"/>
          </a:xfrm>
          <a:prstGeom prst="rect">
            <a:avLst/>
          </a:prstGeom>
        </p:spPr>
      </p:pic>
    </p:spTree>
    <p:extLst>
      <p:ext uri="{BB962C8B-B14F-4D97-AF65-F5344CB8AC3E}">
        <p14:creationId xmlns:p14="http://schemas.microsoft.com/office/powerpoint/2010/main" val="1238915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A42B46-2B67-D98B-A2D9-3774AFC4DBB0}"/>
              </a:ext>
            </a:extLst>
          </p:cNvPr>
          <p:cNvPicPr>
            <a:picLocks noChangeAspect="1"/>
          </p:cNvPicPr>
          <p:nvPr/>
        </p:nvPicPr>
        <p:blipFill>
          <a:blip r:embed="rId2"/>
          <a:stretch>
            <a:fillRect/>
          </a:stretch>
        </p:blipFill>
        <p:spPr>
          <a:xfrm>
            <a:off x="3409847" y="0"/>
            <a:ext cx="5372305" cy="5724144"/>
          </a:xfrm>
          <a:prstGeom prst="rect">
            <a:avLst/>
          </a:prstGeom>
        </p:spPr>
      </p:pic>
    </p:spTree>
    <p:extLst>
      <p:ext uri="{BB962C8B-B14F-4D97-AF65-F5344CB8AC3E}">
        <p14:creationId xmlns:p14="http://schemas.microsoft.com/office/powerpoint/2010/main" val="246352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7B89E4-3611-22DD-89AA-21F219FDEBF3}"/>
              </a:ext>
            </a:extLst>
          </p:cNvPr>
          <p:cNvPicPr>
            <a:picLocks noChangeAspect="1"/>
          </p:cNvPicPr>
          <p:nvPr/>
        </p:nvPicPr>
        <p:blipFill>
          <a:blip r:embed="rId2"/>
          <a:stretch>
            <a:fillRect/>
          </a:stretch>
        </p:blipFill>
        <p:spPr>
          <a:xfrm>
            <a:off x="3714750" y="873760"/>
            <a:ext cx="4762500" cy="4013200"/>
          </a:xfrm>
          <a:prstGeom prst="rect">
            <a:avLst/>
          </a:prstGeom>
        </p:spPr>
      </p:pic>
    </p:spTree>
    <p:extLst>
      <p:ext uri="{BB962C8B-B14F-4D97-AF65-F5344CB8AC3E}">
        <p14:creationId xmlns:p14="http://schemas.microsoft.com/office/powerpoint/2010/main" val="34088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13739-E758-3ED7-0810-0B8C1CBBB5B8}"/>
              </a:ext>
            </a:extLst>
          </p:cNvPr>
          <p:cNvPicPr>
            <a:picLocks noChangeAspect="1"/>
          </p:cNvPicPr>
          <p:nvPr/>
        </p:nvPicPr>
        <p:blipFill>
          <a:blip r:embed="rId2"/>
          <a:stretch>
            <a:fillRect/>
          </a:stretch>
        </p:blipFill>
        <p:spPr>
          <a:xfrm>
            <a:off x="3755965" y="475488"/>
            <a:ext cx="4680070" cy="4809744"/>
          </a:xfrm>
          <a:prstGeom prst="rect">
            <a:avLst/>
          </a:prstGeom>
        </p:spPr>
      </p:pic>
    </p:spTree>
    <p:extLst>
      <p:ext uri="{BB962C8B-B14F-4D97-AF65-F5344CB8AC3E}">
        <p14:creationId xmlns:p14="http://schemas.microsoft.com/office/powerpoint/2010/main" val="145092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96631-FE1D-7C76-9979-DC1275C68882}"/>
              </a:ext>
            </a:extLst>
          </p:cNvPr>
          <p:cNvPicPr>
            <a:picLocks noChangeAspect="1"/>
          </p:cNvPicPr>
          <p:nvPr/>
        </p:nvPicPr>
        <p:blipFill>
          <a:blip r:embed="rId2"/>
          <a:stretch>
            <a:fillRect/>
          </a:stretch>
        </p:blipFill>
        <p:spPr>
          <a:xfrm>
            <a:off x="3588099" y="292608"/>
            <a:ext cx="5015801" cy="5248655"/>
          </a:xfrm>
          <a:prstGeom prst="rect">
            <a:avLst/>
          </a:prstGeom>
        </p:spPr>
      </p:pic>
    </p:spTree>
    <p:extLst>
      <p:ext uri="{BB962C8B-B14F-4D97-AF65-F5344CB8AC3E}">
        <p14:creationId xmlns:p14="http://schemas.microsoft.com/office/powerpoint/2010/main" val="232814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1772F-0096-DE09-5C3E-B592C698551C}"/>
              </a:ext>
            </a:extLst>
          </p:cNvPr>
          <p:cNvPicPr>
            <a:picLocks noChangeAspect="1"/>
          </p:cNvPicPr>
          <p:nvPr/>
        </p:nvPicPr>
        <p:blipFill>
          <a:blip r:embed="rId2"/>
          <a:stretch>
            <a:fillRect/>
          </a:stretch>
        </p:blipFill>
        <p:spPr>
          <a:xfrm>
            <a:off x="2209800" y="269243"/>
            <a:ext cx="7772400" cy="5295385"/>
          </a:xfrm>
          <a:prstGeom prst="rect">
            <a:avLst/>
          </a:prstGeom>
        </p:spPr>
      </p:pic>
    </p:spTree>
    <p:extLst>
      <p:ext uri="{BB962C8B-B14F-4D97-AF65-F5344CB8AC3E}">
        <p14:creationId xmlns:p14="http://schemas.microsoft.com/office/powerpoint/2010/main" val="267380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97EB5-82BD-CC4B-DC33-F7EEA941B694}"/>
              </a:ext>
            </a:extLst>
          </p:cNvPr>
          <p:cNvPicPr>
            <a:picLocks noChangeAspect="1"/>
          </p:cNvPicPr>
          <p:nvPr/>
        </p:nvPicPr>
        <p:blipFill>
          <a:blip r:embed="rId2"/>
          <a:stretch>
            <a:fillRect/>
          </a:stretch>
        </p:blipFill>
        <p:spPr>
          <a:xfrm>
            <a:off x="2209800" y="638978"/>
            <a:ext cx="7772400" cy="4629068"/>
          </a:xfrm>
          <a:prstGeom prst="rect">
            <a:avLst/>
          </a:prstGeom>
        </p:spPr>
      </p:pic>
    </p:spTree>
    <p:extLst>
      <p:ext uri="{BB962C8B-B14F-4D97-AF65-F5344CB8AC3E}">
        <p14:creationId xmlns:p14="http://schemas.microsoft.com/office/powerpoint/2010/main" val="381064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ED4AE-5987-A046-31E4-EBBFDFC6FEE0}"/>
              </a:ext>
            </a:extLst>
          </p:cNvPr>
          <p:cNvPicPr>
            <a:picLocks noChangeAspect="1"/>
          </p:cNvPicPr>
          <p:nvPr/>
        </p:nvPicPr>
        <p:blipFill>
          <a:blip r:embed="rId2"/>
          <a:stretch>
            <a:fillRect/>
          </a:stretch>
        </p:blipFill>
        <p:spPr>
          <a:xfrm>
            <a:off x="2209800" y="378551"/>
            <a:ext cx="7772400" cy="5076769"/>
          </a:xfrm>
          <a:prstGeom prst="rect">
            <a:avLst/>
          </a:prstGeom>
        </p:spPr>
      </p:pic>
    </p:spTree>
    <p:extLst>
      <p:ext uri="{BB962C8B-B14F-4D97-AF65-F5344CB8AC3E}">
        <p14:creationId xmlns:p14="http://schemas.microsoft.com/office/powerpoint/2010/main" val="246572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CAD-592A-DEED-C296-7EF8FAE5EABB}"/>
              </a:ext>
            </a:extLst>
          </p:cNvPr>
          <p:cNvSpPr>
            <a:spLocks noGrp="1"/>
          </p:cNvSpPr>
          <p:nvPr>
            <p:ph type="title"/>
          </p:nvPr>
        </p:nvSpPr>
        <p:spPr/>
        <p:txBody>
          <a:bodyPr/>
          <a:lstStyle/>
          <a:p>
            <a:pPr algn="ctr"/>
            <a:r>
              <a:rPr lang="uk-UA" b="1" dirty="0"/>
              <a:t>Продуктивність (</a:t>
            </a:r>
            <a:r>
              <a:rPr lang="en-US" b="1" dirty="0"/>
              <a:t>Performance)</a:t>
            </a:r>
            <a:endParaRPr lang="en-US" dirty="0"/>
          </a:p>
        </p:txBody>
      </p:sp>
      <p:pic>
        <p:nvPicPr>
          <p:cNvPr id="6146" name="Picture 2" descr="Comparing Public Cloud Performance – Part One – Microsoft Azure –  VirtuallyLG">
            <a:extLst>
              <a:ext uri="{FF2B5EF4-FFF2-40B4-BE49-F238E27FC236}">
                <a16:creationId xmlns:a16="http://schemas.microsoft.com/office/drawing/2014/main" id="{59A8B414-82D6-0748-176E-4D74C5E5C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44" y="1152611"/>
            <a:ext cx="5616511" cy="45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3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02FE-FEE1-939F-EBA4-C5C01D1DA878}"/>
              </a:ext>
            </a:extLst>
          </p:cNvPr>
          <p:cNvSpPr>
            <a:spLocks noGrp="1"/>
          </p:cNvSpPr>
          <p:nvPr>
            <p:ph type="title"/>
          </p:nvPr>
        </p:nvSpPr>
        <p:spPr/>
        <p:txBody>
          <a:bodyPr/>
          <a:lstStyle/>
          <a:p>
            <a:r>
              <a:rPr lang="en-US" dirty="0"/>
              <a:t>Availability Zone</a:t>
            </a:r>
          </a:p>
        </p:txBody>
      </p:sp>
      <p:pic>
        <p:nvPicPr>
          <p:cNvPr id="2050" name="Picture 2" descr="What are Azure availability zones? | Microsoft Learn">
            <a:extLst>
              <a:ext uri="{FF2B5EF4-FFF2-40B4-BE49-F238E27FC236}">
                <a16:creationId xmlns:a16="http://schemas.microsoft.com/office/drawing/2014/main" id="{E18D1937-8F63-0ED5-CAB5-9144F72C1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187450"/>
            <a:ext cx="11074400"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281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DE34-EC72-A1C4-662D-6B7BA44FE456}"/>
              </a:ext>
            </a:extLst>
          </p:cNvPr>
          <p:cNvSpPr>
            <a:spLocks noGrp="1"/>
          </p:cNvSpPr>
          <p:nvPr>
            <p:ph type="title"/>
          </p:nvPr>
        </p:nvSpPr>
        <p:spPr/>
        <p:txBody>
          <a:bodyPr/>
          <a:lstStyle/>
          <a:p>
            <a:pPr algn="ctr"/>
            <a:r>
              <a:rPr lang="uk-UA" b="1" dirty="0"/>
              <a:t>Витрати (</a:t>
            </a:r>
            <a:r>
              <a:rPr lang="en-US" b="1" dirty="0"/>
              <a:t>Cost)</a:t>
            </a:r>
            <a:endParaRPr lang="en-US" dirty="0"/>
          </a:p>
        </p:txBody>
      </p:sp>
      <p:pic>
        <p:nvPicPr>
          <p:cNvPr id="7170" name="Picture 2" descr="Cloud Cost Optimization | Microsoft Azure">
            <a:extLst>
              <a:ext uri="{FF2B5EF4-FFF2-40B4-BE49-F238E27FC236}">
                <a16:creationId xmlns:a16="http://schemas.microsoft.com/office/drawing/2014/main" id="{8CA69D6B-9701-E9BF-1F1F-F1969322F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65"/>
          <a:stretch>
            <a:fillRect/>
          </a:stretch>
        </p:blipFill>
        <p:spPr bwMode="auto">
          <a:xfrm>
            <a:off x="4671718" y="967668"/>
            <a:ext cx="2848560" cy="438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26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F44D1-EFFB-7DAB-64CA-A104F58CD226}"/>
              </a:ext>
            </a:extLst>
          </p:cNvPr>
          <p:cNvPicPr>
            <a:picLocks noChangeAspect="1"/>
          </p:cNvPicPr>
          <p:nvPr/>
        </p:nvPicPr>
        <p:blipFill>
          <a:blip r:embed="rId2"/>
          <a:stretch>
            <a:fillRect/>
          </a:stretch>
        </p:blipFill>
        <p:spPr>
          <a:xfrm>
            <a:off x="2098548" y="439880"/>
            <a:ext cx="7994904" cy="4870195"/>
          </a:xfrm>
          <a:prstGeom prst="rect">
            <a:avLst/>
          </a:prstGeom>
        </p:spPr>
      </p:pic>
    </p:spTree>
    <p:extLst>
      <p:ext uri="{BB962C8B-B14F-4D97-AF65-F5344CB8AC3E}">
        <p14:creationId xmlns:p14="http://schemas.microsoft.com/office/powerpoint/2010/main" val="1986674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4756D-177B-D365-5F30-B9F1D63B3C56}"/>
              </a:ext>
            </a:extLst>
          </p:cNvPr>
          <p:cNvPicPr>
            <a:picLocks noChangeAspect="1"/>
          </p:cNvPicPr>
          <p:nvPr/>
        </p:nvPicPr>
        <p:blipFill>
          <a:blip r:embed="rId2"/>
          <a:stretch>
            <a:fillRect/>
          </a:stretch>
        </p:blipFill>
        <p:spPr>
          <a:xfrm>
            <a:off x="1245113" y="602220"/>
            <a:ext cx="9701773" cy="4591572"/>
          </a:xfrm>
          <a:prstGeom prst="rect">
            <a:avLst/>
          </a:prstGeom>
        </p:spPr>
      </p:pic>
    </p:spTree>
    <p:extLst>
      <p:ext uri="{BB962C8B-B14F-4D97-AF65-F5344CB8AC3E}">
        <p14:creationId xmlns:p14="http://schemas.microsoft.com/office/powerpoint/2010/main" val="3556357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99D5C6-CAA0-2FB4-460A-3E5338BA67D1}"/>
              </a:ext>
            </a:extLst>
          </p:cNvPr>
          <p:cNvPicPr>
            <a:picLocks noChangeAspect="1"/>
          </p:cNvPicPr>
          <p:nvPr/>
        </p:nvPicPr>
        <p:blipFill>
          <a:blip r:embed="rId2"/>
          <a:stretch>
            <a:fillRect/>
          </a:stretch>
        </p:blipFill>
        <p:spPr>
          <a:xfrm>
            <a:off x="946404" y="533562"/>
            <a:ext cx="10299192" cy="4765470"/>
          </a:xfrm>
          <a:prstGeom prst="rect">
            <a:avLst/>
          </a:prstGeom>
        </p:spPr>
      </p:pic>
    </p:spTree>
    <p:extLst>
      <p:ext uri="{BB962C8B-B14F-4D97-AF65-F5344CB8AC3E}">
        <p14:creationId xmlns:p14="http://schemas.microsoft.com/office/powerpoint/2010/main" val="4056992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6B4E4-E886-4FEC-C2DC-25F7526B5B7F}"/>
              </a:ext>
            </a:extLst>
          </p:cNvPr>
          <p:cNvPicPr>
            <a:picLocks noChangeAspect="1"/>
          </p:cNvPicPr>
          <p:nvPr/>
        </p:nvPicPr>
        <p:blipFill>
          <a:blip r:embed="rId2"/>
          <a:stretch>
            <a:fillRect/>
          </a:stretch>
        </p:blipFill>
        <p:spPr>
          <a:xfrm>
            <a:off x="1643364" y="219456"/>
            <a:ext cx="8905272" cy="5402618"/>
          </a:xfrm>
          <a:prstGeom prst="rect">
            <a:avLst/>
          </a:prstGeom>
        </p:spPr>
      </p:pic>
    </p:spTree>
    <p:extLst>
      <p:ext uri="{BB962C8B-B14F-4D97-AF65-F5344CB8AC3E}">
        <p14:creationId xmlns:p14="http://schemas.microsoft.com/office/powerpoint/2010/main" val="725822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44FB31-9277-2C99-43C5-C7A779B6C775}"/>
              </a:ext>
            </a:extLst>
          </p:cNvPr>
          <p:cNvPicPr>
            <a:picLocks noChangeAspect="1"/>
          </p:cNvPicPr>
          <p:nvPr/>
        </p:nvPicPr>
        <p:blipFill>
          <a:blip r:embed="rId2"/>
          <a:stretch>
            <a:fillRect/>
          </a:stretch>
        </p:blipFill>
        <p:spPr>
          <a:xfrm>
            <a:off x="1744980" y="358254"/>
            <a:ext cx="8702040" cy="5019989"/>
          </a:xfrm>
          <a:prstGeom prst="rect">
            <a:avLst/>
          </a:prstGeom>
        </p:spPr>
      </p:pic>
    </p:spTree>
    <p:extLst>
      <p:ext uri="{BB962C8B-B14F-4D97-AF65-F5344CB8AC3E}">
        <p14:creationId xmlns:p14="http://schemas.microsoft.com/office/powerpoint/2010/main" val="3973490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9390-49C0-D664-0D08-7C549B89CCC3}"/>
              </a:ext>
            </a:extLst>
          </p:cNvPr>
          <p:cNvSpPr>
            <a:spLocks noGrp="1"/>
          </p:cNvSpPr>
          <p:nvPr>
            <p:ph type="title"/>
          </p:nvPr>
        </p:nvSpPr>
        <p:spPr/>
        <p:txBody>
          <a:bodyPr/>
          <a:lstStyle/>
          <a:p>
            <a:pPr algn="ctr"/>
            <a:r>
              <a:rPr lang="uk-UA" dirty="0"/>
              <a:t>Безпека (</a:t>
            </a:r>
            <a:r>
              <a:rPr lang="en-US" dirty="0"/>
              <a:t>Security)</a:t>
            </a:r>
          </a:p>
        </p:txBody>
      </p:sp>
      <p:pic>
        <p:nvPicPr>
          <p:cNvPr id="1026" name="Picture 2">
            <a:extLst>
              <a:ext uri="{FF2B5EF4-FFF2-40B4-BE49-F238E27FC236}">
                <a16:creationId xmlns:a16="http://schemas.microsoft.com/office/drawing/2014/main" id="{C4D59243-2F51-43B2-D50E-977E1BD1E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814" y="1312409"/>
            <a:ext cx="4214368" cy="423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90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7C6C3-E3DA-1A71-C3A1-1B01E1E6D83E}"/>
              </a:ext>
            </a:extLst>
          </p:cNvPr>
          <p:cNvPicPr>
            <a:picLocks noChangeAspect="1"/>
          </p:cNvPicPr>
          <p:nvPr/>
        </p:nvPicPr>
        <p:blipFill>
          <a:blip r:embed="rId2"/>
          <a:stretch>
            <a:fillRect/>
          </a:stretch>
        </p:blipFill>
        <p:spPr>
          <a:xfrm>
            <a:off x="2209800" y="1548907"/>
            <a:ext cx="7772400" cy="2955513"/>
          </a:xfrm>
          <a:prstGeom prst="rect">
            <a:avLst/>
          </a:prstGeom>
        </p:spPr>
      </p:pic>
    </p:spTree>
    <p:extLst>
      <p:ext uri="{BB962C8B-B14F-4D97-AF65-F5344CB8AC3E}">
        <p14:creationId xmlns:p14="http://schemas.microsoft.com/office/powerpoint/2010/main" val="1106096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agram that shows the core functionality of Microsoft Defender for Cloud.">
            <a:extLst>
              <a:ext uri="{FF2B5EF4-FFF2-40B4-BE49-F238E27FC236}">
                <a16:creationId xmlns:a16="http://schemas.microsoft.com/office/drawing/2014/main" id="{148EC198-8B5A-3E03-E06F-BD821F3D7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86" y="768095"/>
            <a:ext cx="11335628" cy="417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85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ceptual image of CNAPP and how the Defenders for Cloud's plans protect all of your resources in their environments.">
            <a:extLst>
              <a:ext uri="{FF2B5EF4-FFF2-40B4-BE49-F238E27FC236}">
                <a16:creationId xmlns:a16="http://schemas.microsoft.com/office/drawing/2014/main" id="{FF19D4DC-2725-C3FA-7B9C-984FC5D6A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795" y="475488"/>
            <a:ext cx="7240409"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386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4C9A-15C2-B9C2-BF22-C400C265C7DD}"/>
              </a:ext>
            </a:extLst>
          </p:cNvPr>
          <p:cNvSpPr>
            <a:spLocks noGrp="1"/>
          </p:cNvSpPr>
          <p:nvPr>
            <p:ph type="title"/>
          </p:nvPr>
        </p:nvSpPr>
        <p:spPr/>
        <p:txBody>
          <a:bodyPr/>
          <a:lstStyle/>
          <a:p>
            <a:r>
              <a:rPr lang="en-US" dirty="0"/>
              <a:t>Azure Paired Region</a:t>
            </a:r>
          </a:p>
        </p:txBody>
      </p:sp>
      <p:pic>
        <p:nvPicPr>
          <p:cNvPr id="3074" name="Picture 2">
            <a:extLst>
              <a:ext uri="{FF2B5EF4-FFF2-40B4-BE49-F238E27FC236}">
                <a16:creationId xmlns:a16="http://schemas.microsoft.com/office/drawing/2014/main" id="{FB2B3210-9B0B-987D-88E8-D677CEC3F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208" y="891468"/>
            <a:ext cx="4369580" cy="447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13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084E8-4067-730C-8FA7-4809D2C86CA3}"/>
              </a:ext>
            </a:extLst>
          </p:cNvPr>
          <p:cNvPicPr>
            <a:picLocks noChangeAspect="1"/>
          </p:cNvPicPr>
          <p:nvPr/>
        </p:nvPicPr>
        <p:blipFill>
          <a:blip r:embed="rId2"/>
          <a:stretch>
            <a:fillRect/>
          </a:stretch>
        </p:blipFill>
        <p:spPr>
          <a:xfrm>
            <a:off x="617220" y="718138"/>
            <a:ext cx="10957560" cy="4549667"/>
          </a:xfrm>
          <a:prstGeom prst="rect">
            <a:avLst/>
          </a:prstGeom>
        </p:spPr>
      </p:pic>
    </p:spTree>
    <p:extLst>
      <p:ext uri="{BB962C8B-B14F-4D97-AF65-F5344CB8AC3E}">
        <p14:creationId xmlns:p14="http://schemas.microsoft.com/office/powerpoint/2010/main" val="4252143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7F036-806D-7521-A175-AAF589E4560A}"/>
              </a:ext>
            </a:extLst>
          </p:cNvPr>
          <p:cNvPicPr>
            <a:picLocks noChangeAspect="1"/>
          </p:cNvPicPr>
          <p:nvPr/>
        </p:nvPicPr>
        <p:blipFill>
          <a:blip r:embed="rId2"/>
          <a:stretch>
            <a:fillRect/>
          </a:stretch>
        </p:blipFill>
        <p:spPr>
          <a:xfrm>
            <a:off x="3694619" y="292608"/>
            <a:ext cx="4802762" cy="5248656"/>
          </a:xfrm>
          <a:prstGeom prst="rect">
            <a:avLst/>
          </a:prstGeom>
        </p:spPr>
      </p:pic>
    </p:spTree>
    <p:extLst>
      <p:ext uri="{BB962C8B-B14F-4D97-AF65-F5344CB8AC3E}">
        <p14:creationId xmlns:p14="http://schemas.microsoft.com/office/powerpoint/2010/main" val="3599698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6E92-C724-D76B-A7D0-A327BEC08636}"/>
              </a:ext>
            </a:extLst>
          </p:cNvPr>
          <p:cNvSpPr>
            <a:spLocks noGrp="1"/>
          </p:cNvSpPr>
          <p:nvPr>
            <p:ph type="title"/>
          </p:nvPr>
        </p:nvSpPr>
        <p:spPr/>
        <p:txBody>
          <a:bodyPr/>
          <a:lstStyle/>
          <a:p>
            <a:pPr algn="ctr"/>
            <a:r>
              <a:rPr lang="uk-UA" dirty="0"/>
              <a:t>Управління (</a:t>
            </a:r>
            <a:r>
              <a:rPr lang="en-US" dirty="0"/>
              <a:t>management)</a:t>
            </a:r>
          </a:p>
        </p:txBody>
      </p:sp>
      <p:pic>
        <p:nvPicPr>
          <p:cNvPr id="5122" name="Picture 2" descr="Azure Governance">
            <a:extLst>
              <a:ext uri="{FF2B5EF4-FFF2-40B4-BE49-F238E27FC236}">
                <a16:creationId xmlns:a16="http://schemas.microsoft.com/office/drawing/2014/main" id="{906D195E-5437-E840-6367-740F08066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38" y="1080135"/>
            <a:ext cx="8351520" cy="469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89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k your Azure resources to protect your infrastructure - Azure Resource  Manager | Microsoft Learn">
            <a:extLst>
              <a:ext uri="{FF2B5EF4-FFF2-40B4-BE49-F238E27FC236}">
                <a16:creationId xmlns:a16="http://schemas.microsoft.com/office/drawing/2014/main" id="{59FD22D9-1D6B-804A-BD48-37B65BAF6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32510"/>
            <a:ext cx="73152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50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at is the Azure portal? - Azure portal | Microsoft Learn">
            <a:extLst>
              <a:ext uri="{FF2B5EF4-FFF2-40B4-BE49-F238E27FC236}">
                <a16:creationId xmlns:a16="http://schemas.microsoft.com/office/drawing/2014/main" id="{AFAB2786-A164-EBB9-E4CF-917752023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624" y="322739"/>
            <a:ext cx="8302752" cy="490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305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F9EB4-CC3F-4C09-C676-5F64F3C48F02}"/>
              </a:ext>
            </a:extLst>
          </p:cNvPr>
          <p:cNvSpPr>
            <a:spLocks noGrp="1"/>
          </p:cNvSpPr>
          <p:nvPr>
            <p:ph type="body" sz="quarter" idx="10"/>
          </p:nvPr>
        </p:nvSpPr>
        <p:spPr>
          <a:xfrm>
            <a:off x="334962" y="3121611"/>
            <a:ext cx="11522075" cy="614778"/>
          </a:xfrm>
        </p:spPr>
        <p:txBody>
          <a:bodyPr/>
          <a:lstStyle/>
          <a:p>
            <a:pPr marL="0" indent="0" algn="ctr">
              <a:buNone/>
            </a:pPr>
            <a:r>
              <a:rPr lang="uk-UA" dirty="0"/>
              <a:t>Дякую за увагу!</a:t>
            </a:r>
            <a:endParaRPr lang="en-US" dirty="0"/>
          </a:p>
        </p:txBody>
      </p:sp>
    </p:spTree>
    <p:extLst>
      <p:ext uri="{BB962C8B-B14F-4D97-AF65-F5344CB8AC3E}">
        <p14:creationId xmlns:p14="http://schemas.microsoft.com/office/powerpoint/2010/main" val="371119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5623-030D-8E95-F06A-C7257932F98B}"/>
              </a:ext>
            </a:extLst>
          </p:cNvPr>
          <p:cNvSpPr>
            <a:spLocks noGrp="1"/>
          </p:cNvSpPr>
          <p:nvPr>
            <p:ph type="title"/>
          </p:nvPr>
        </p:nvSpPr>
        <p:spPr/>
        <p:txBody>
          <a:bodyPr/>
          <a:lstStyle/>
          <a:p>
            <a:r>
              <a:rPr lang="en-US" b="1" dirty="0"/>
              <a:t>Shared Responsibility Model</a:t>
            </a:r>
          </a:p>
        </p:txBody>
      </p:sp>
      <p:pic>
        <p:nvPicPr>
          <p:cNvPr id="6" name="Graphic 5">
            <a:extLst>
              <a:ext uri="{FF2B5EF4-FFF2-40B4-BE49-F238E27FC236}">
                <a16:creationId xmlns:a16="http://schemas.microsoft.com/office/drawing/2014/main" id="{852185B6-9914-E7F3-9267-CE6B92BFC1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27348" y="1562100"/>
            <a:ext cx="6337300" cy="3733800"/>
          </a:xfrm>
          <a:prstGeom prst="rect">
            <a:avLst/>
          </a:prstGeom>
        </p:spPr>
      </p:pic>
    </p:spTree>
    <p:extLst>
      <p:ext uri="{BB962C8B-B14F-4D97-AF65-F5344CB8AC3E}">
        <p14:creationId xmlns:p14="http://schemas.microsoft.com/office/powerpoint/2010/main" val="1753373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08F38B-C9C4-493B-E3B4-D2A2B5F56449}"/>
              </a:ext>
            </a:extLst>
          </p:cNvPr>
          <p:cNvPicPr>
            <a:picLocks noChangeAspect="1"/>
          </p:cNvPicPr>
          <p:nvPr/>
        </p:nvPicPr>
        <p:blipFill>
          <a:blip r:embed="rId2"/>
          <a:stretch>
            <a:fillRect/>
          </a:stretch>
        </p:blipFill>
        <p:spPr>
          <a:xfrm>
            <a:off x="375410" y="934757"/>
            <a:ext cx="11441180" cy="4112731"/>
          </a:xfrm>
          <a:prstGeom prst="rect">
            <a:avLst/>
          </a:prstGeom>
        </p:spPr>
      </p:pic>
    </p:spTree>
    <p:extLst>
      <p:ext uri="{BB962C8B-B14F-4D97-AF65-F5344CB8AC3E}">
        <p14:creationId xmlns:p14="http://schemas.microsoft.com/office/powerpoint/2010/main" val="180168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4F5-9BDA-DC65-C015-BEA28FC2C295}"/>
              </a:ext>
            </a:extLst>
          </p:cNvPr>
          <p:cNvSpPr>
            <a:spLocks noGrp="1"/>
          </p:cNvSpPr>
          <p:nvPr>
            <p:ph type="title"/>
          </p:nvPr>
        </p:nvSpPr>
        <p:spPr/>
        <p:txBody>
          <a:bodyPr/>
          <a:lstStyle/>
          <a:p>
            <a:pPr algn="ctr"/>
            <a:r>
              <a:rPr lang="uk-UA" dirty="0"/>
              <a:t>Висока доступність (</a:t>
            </a:r>
            <a:r>
              <a:rPr lang="en-US" dirty="0"/>
              <a:t>High availability)</a:t>
            </a:r>
          </a:p>
        </p:txBody>
      </p:sp>
      <p:pic>
        <p:nvPicPr>
          <p:cNvPr id="1028" name="Picture 4">
            <a:extLst>
              <a:ext uri="{FF2B5EF4-FFF2-40B4-BE49-F238E27FC236}">
                <a16:creationId xmlns:a16="http://schemas.microsoft.com/office/drawing/2014/main" id="{C867974E-946D-24A6-F41B-782780B3F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341" y="1751670"/>
            <a:ext cx="6709318" cy="335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2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6A98F8-C281-9E22-D2FC-BA83EF04B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0897" y="329184"/>
            <a:ext cx="7150206" cy="5043943"/>
          </a:xfrm>
          <a:prstGeom prst="rect">
            <a:avLst/>
          </a:prstGeom>
        </p:spPr>
      </p:pic>
    </p:spTree>
    <p:extLst>
      <p:ext uri="{BB962C8B-B14F-4D97-AF65-F5344CB8AC3E}">
        <p14:creationId xmlns:p14="http://schemas.microsoft.com/office/powerpoint/2010/main" val="336811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ECB6-1380-2BF2-854C-97A031BDF1A7}"/>
              </a:ext>
            </a:extLst>
          </p:cNvPr>
          <p:cNvSpPr>
            <a:spLocks noGrp="1"/>
          </p:cNvSpPr>
          <p:nvPr>
            <p:ph type="title"/>
          </p:nvPr>
        </p:nvSpPr>
        <p:spPr/>
        <p:txBody>
          <a:bodyPr/>
          <a:lstStyle/>
          <a:p>
            <a:pPr algn="ctr"/>
            <a:r>
              <a:rPr lang="en-US" dirty="0"/>
              <a:t>SLA</a:t>
            </a:r>
          </a:p>
        </p:txBody>
      </p:sp>
      <p:pic>
        <p:nvPicPr>
          <p:cNvPr id="2050" name="Picture 2">
            <a:extLst>
              <a:ext uri="{FF2B5EF4-FFF2-40B4-BE49-F238E27FC236}">
                <a16:creationId xmlns:a16="http://schemas.microsoft.com/office/drawing/2014/main" id="{7E8F9B9E-5595-70E1-34A8-9A6F9C081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36" y="1070461"/>
            <a:ext cx="7740728" cy="429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76568"/>
      </p:ext>
    </p:extLst>
  </p:cSld>
  <p:clrMapOvr>
    <a:masterClrMapping/>
  </p:clrMapOvr>
</p:sld>
</file>

<file path=ppt/theme/theme1.xml><?xml version="1.0" encoding="utf-8"?>
<a:theme xmlns:a="http://schemas.openxmlformats.org/drawingml/2006/main" name="Тема Office">
  <a:themeElements>
    <a:clrScheme name="Житомирська політехніка">
      <a:dk1>
        <a:srgbClr val="224D83"/>
      </a:dk1>
      <a:lt1>
        <a:sysClr val="window" lastClr="FFFFFF"/>
      </a:lt1>
      <a:dk2>
        <a:srgbClr val="FFFFFF"/>
      </a:dk2>
      <a:lt2>
        <a:srgbClr val="224D83"/>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Житомирська політехніка">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7878</TotalTime>
  <Words>2022</Words>
  <Application>Microsoft Macintosh PowerPoint</Application>
  <PresentationFormat>Widescreen</PresentationFormat>
  <Paragraphs>145</Paragraphs>
  <Slides>45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Aptos</vt:lpstr>
      <vt:lpstr>Arial</vt:lpstr>
      <vt:lpstr>Тема Office</vt:lpstr>
      <vt:lpstr>Лекція №4   «Інструменти для розгортання та управління ресурсами в Azure»</vt:lpstr>
      <vt:lpstr>Azure Region</vt:lpstr>
      <vt:lpstr>Availability Zone</vt:lpstr>
      <vt:lpstr>Azure Paired Region</vt:lpstr>
      <vt:lpstr>Shared Responsibility Model</vt:lpstr>
      <vt:lpstr>PowerPoint Presentation</vt:lpstr>
      <vt:lpstr>Висока доступність (High availability)</vt:lpstr>
      <vt:lpstr>PowerPoint Presentation</vt:lpstr>
      <vt:lpstr>SLA</vt:lpstr>
      <vt:lpstr>PowerPoint Presentation</vt:lpstr>
      <vt:lpstr>PowerPoint Presentation</vt:lpstr>
      <vt:lpstr>PowerPoint Presentation</vt:lpstr>
      <vt:lpstr>Масштабованість (Scalability)</vt:lpstr>
      <vt:lpstr>PowerPoint Presentation</vt:lpstr>
      <vt:lpstr>PowerPoint Presentation</vt:lpstr>
      <vt:lpstr>Надійність (Reliability)</vt:lpstr>
      <vt:lpstr>PowerPoint Presentation</vt:lpstr>
      <vt:lpstr>PowerPoint Presentation</vt:lpstr>
      <vt:lpstr>PowerPoint Presentation</vt:lpstr>
      <vt:lpstr>Передбачуваність (Predictability)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Продуктивність (Performance)</vt:lpstr>
      <vt:lpstr>Витрати (Cost)</vt:lpstr>
      <vt:lpstr>PowerPoint Presentation</vt:lpstr>
      <vt:lpstr>PowerPoint Presentation</vt:lpstr>
      <vt:lpstr>PowerPoint Presentation</vt:lpstr>
      <vt:lpstr>PowerPoint Presentation</vt:lpstr>
      <vt:lpstr>PowerPoint Presentation</vt:lpstr>
      <vt:lpstr>Безпека (Security)</vt:lpstr>
      <vt:lpstr>PowerPoint Presentation</vt:lpstr>
      <vt:lpstr>PowerPoint Presentation</vt:lpstr>
      <vt:lpstr>PowerPoint Presentation</vt:lpstr>
      <vt:lpstr>PowerPoint Presentation</vt:lpstr>
      <vt:lpstr>PowerPoint Presentation</vt:lpstr>
      <vt:lpstr>Управління (management)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Новосьолов Іван Володимирович</dc:creator>
  <cp:lastModifiedBy>Vadym Mykolaichuk</cp:lastModifiedBy>
  <cp:revision>38</cp:revision>
  <dcterms:created xsi:type="dcterms:W3CDTF">2023-01-12T09:20:21Z</dcterms:created>
  <dcterms:modified xsi:type="dcterms:W3CDTF">2025-09-29T19:29:00Z</dcterms:modified>
</cp:coreProperties>
</file>