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59" r:id="rId4"/>
    <p:sldId id="270" r:id="rId5"/>
    <p:sldId id="271" r:id="rId6"/>
    <p:sldId id="273" r:id="rId7"/>
    <p:sldId id="274" r:id="rId8"/>
    <p:sldId id="275" r:id="rId9"/>
    <p:sldId id="276"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26.09.2023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4.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1-2.jpg"/>
          <p:cNvPicPr>
            <a:picLocks noChangeAspect="1"/>
          </p:cNvPicPr>
          <p:nvPr userDrawn="1"/>
        </p:nvPicPr>
        <p:blipFill>
          <a:blip r:embed="rId3" cstate="print"/>
          <a:stretch>
            <a:fillRect/>
          </a:stretch>
        </p:blipFill>
        <p:spPr>
          <a:xfrm>
            <a:off x="2946" y="0"/>
            <a:ext cx="9138108"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4A6F43-ECE7-4D06-8ED7-608C4E0DB824}" type="datetimeFigureOut">
              <a:rPr lang="ru-RU" smtClean="0"/>
              <a:pPr/>
              <a:t>26.09.2023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4A6F43-ECE7-4D06-8ED7-608C4E0DB824}" type="datetimeFigureOut">
              <a:rPr lang="ru-RU" smtClean="0"/>
              <a:pPr/>
              <a:t>26.09.2023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26.09.2023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2-2.jpg"/>
          <p:cNvPicPr>
            <a:picLocks noChangeAspect="1"/>
          </p:cNvPicPr>
          <p:nvPr userDrawn="1"/>
        </p:nvPicPr>
        <p:blipFill>
          <a:blip r:embed="rId2" cstate="print"/>
          <a:stretch>
            <a:fillRect/>
          </a:stretch>
        </p:blipFill>
        <p:spPr>
          <a:xfrm>
            <a:off x="2946" y="0"/>
            <a:ext cx="9138108"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26.09.2023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26.09.2023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26.09.2023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6.jpg"/>
          <p:cNvPicPr>
            <a:picLocks noChangeAspect="1"/>
          </p:cNvPicPr>
          <p:nvPr userDrawn="1"/>
        </p:nvPicPr>
        <p:blipFill>
          <a:blip r:embed="rId3" cstate="print"/>
          <a:stretch>
            <a:fillRect/>
          </a:stretch>
        </p:blipFill>
        <p:spPr>
          <a:xfrm>
            <a:off x="22151" y="0"/>
            <a:ext cx="9099698"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26.09.2023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6.jpg"/>
          <p:cNvPicPr>
            <a:picLocks noChangeAspect="1"/>
          </p:cNvPicPr>
          <p:nvPr userDrawn="1"/>
        </p:nvPicPr>
        <p:blipFill>
          <a:blip r:embed="rId3" cstate="print"/>
          <a:stretch>
            <a:fillRect/>
          </a:stretch>
        </p:blipFill>
        <p:spPr>
          <a:xfrm>
            <a:off x="22151" y="0"/>
            <a:ext cx="9099698" cy="6858000"/>
          </a:xfrm>
          <a:prstGeom prst="rect">
            <a:avLst/>
          </a:prstGeom>
        </p:spPr>
      </p:pic>
      <p:pic>
        <p:nvPicPr>
          <p:cNvPr id="9" name="Рисунок 8" descr="8.jpg"/>
          <p:cNvPicPr>
            <a:picLocks noChangeAspect="1"/>
          </p:cNvPicPr>
          <p:nvPr userDrawn="1"/>
        </p:nvPicPr>
        <p:blipFill>
          <a:blip r:embed="rId4" cstate="print"/>
          <a:stretch>
            <a:fillRect/>
          </a:stretch>
        </p:blipFill>
        <p:spPr>
          <a:xfrm>
            <a:off x="22151" y="0"/>
            <a:ext cx="9099698"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4A6F43-ECE7-4D06-8ED7-608C4E0DB824}" type="datetimeFigureOut">
              <a:rPr lang="ru-RU" smtClean="0"/>
              <a:pPr/>
              <a:t>26.09.2023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4A6F43-ECE7-4D06-8ED7-608C4E0DB824}" type="datetimeFigureOut">
              <a:rPr lang="ru-RU" smtClean="0"/>
              <a:pPr/>
              <a:t>26.09.2023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4A6F43-ECE7-4D06-8ED7-608C4E0DB824}" type="datetimeFigureOut">
              <a:rPr lang="ru-RU" smtClean="0"/>
              <a:pPr/>
              <a:t>26.09.2023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90D6CC-42CD-4AAD-B62B-E256D7FBBB89}" type="slidenum">
              <a:rPr lang="ru-RU" smtClean="0"/>
              <a:pPr/>
              <a:t>‹#›</a:t>
            </a:fld>
            <a:endParaRPr lang="ru-RU"/>
          </a:p>
        </p:txBody>
      </p:sp>
      <p:pic>
        <p:nvPicPr>
          <p:cNvPr id="10" name="Рисунок 9" descr="7.jpg"/>
          <p:cNvPicPr>
            <a:picLocks noChangeAspect="1"/>
          </p:cNvPicPr>
          <p:nvPr userDrawn="1"/>
        </p:nvPicPr>
        <p:blipFill>
          <a:blip r:embed="rId2" cstate="print"/>
          <a:stretch>
            <a:fillRect/>
          </a:stretch>
        </p:blipFill>
        <p:spPr>
          <a:xfrm>
            <a:off x="7364" y="0"/>
            <a:ext cx="9129271"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A6F43-ECE7-4D06-8ED7-608C4E0DB824}" type="datetimeFigureOut">
              <a:rPr lang="ru-RU" smtClean="0"/>
              <a:pPr/>
              <a:t>26.09.2023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0D6CC-42CD-4AAD-B62B-E256D7FBBB89}" type="slidenum">
              <a:rPr lang="ru-RU" smtClean="0"/>
              <a:pPr/>
              <a:t>‹#›</a:t>
            </a:fld>
            <a:endParaRPr lang="ru-RU"/>
          </a:p>
        </p:txBody>
      </p:sp>
      <p:pic>
        <p:nvPicPr>
          <p:cNvPr id="7" name="Рисунок 6" descr="2-3.jpg"/>
          <p:cNvPicPr>
            <a:picLocks noChangeAspect="1"/>
          </p:cNvPicPr>
          <p:nvPr/>
        </p:nvPicPr>
        <p:blipFill>
          <a:blip r:embed="rId13" cstate="print"/>
          <a:stretch>
            <a:fillRect/>
          </a:stretch>
        </p:blipFill>
        <p:spPr>
          <a:xfrm>
            <a:off x="2946" y="0"/>
            <a:ext cx="9138108"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395536" y="548680"/>
            <a:ext cx="8352928" cy="3780715"/>
          </a:xfrm>
          <a:prstGeom prst="rect">
            <a:avLst/>
          </a:prstGeom>
        </p:spPr>
        <p:txBody>
          <a:bodyPr wrap="square">
            <a:spAutoFit/>
          </a:bodyPr>
          <a:lstStyle/>
          <a:p>
            <a:pPr algn="ctr">
              <a:lnSpc>
                <a:spcPct val="107000"/>
              </a:lnSpc>
              <a:spcAft>
                <a:spcPts val="0"/>
              </a:spcAft>
            </a:pPr>
            <a:r>
              <a:rPr lang="ru-RU" sz="3600" b="1">
                <a:latin typeface="Times New Roman" panose="02020603050405020304" pitchFamily="18" charset="0"/>
                <a:ea typeface="TimesNewRomanPSMT"/>
                <a:cs typeface="Times New Roman" panose="02020603050405020304" pitchFamily="18" charset="0"/>
              </a:rPr>
              <a:t>Тема </a:t>
            </a:r>
            <a:r>
              <a:rPr lang="ru-RU" sz="3600" b="1" smtClean="0">
                <a:latin typeface="Times New Roman" panose="02020603050405020304" pitchFamily="18" charset="0"/>
                <a:ea typeface="TimesNewRomanPSMT"/>
                <a:cs typeface="Times New Roman" panose="02020603050405020304" pitchFamily="18" charset="0"/>
              </a:rPr>
              <a:t>2. </a:t>
            </a:r>
            <a:endParaRPr lang="ru-RU" sz="3600" b="1" dirty="0" smtClean="0">
              <a:latin typeface="Times New Roman" panose="02020603050405020304" pitchFamily="18" charset="0"/>
              <a:ea typeface="TimesNewRomanPSMT"/>
              <a:cs typeface="Times New Roman" panose="02020603050405020304" pitchFamily="18" charset="0"/>
            </a:endParaRPr>
          </a:p>
          <a:p>
            <a:pPr algn="ctr">
              <a:lnSpc>
                <a:spcPct val="107000"/>
              </a:lnSpc>
              <a:spcAft>
                <a:spcPts val="0"/>
              </a:spcAft>
            </a:pPr>
            <a:r>
              <a:rPr lang="uk-UA" sz="3600" b="1" dirty="0">
                <a:latin typeface="Times New Roman" panose="02020603050405020304" pitchFamily="18" charset="0"/>
                <a:ea typeface="TimesNewRomanPSMT"/>
                <a:cs typeface="Times New Roman" panose="02020603050405020304" pitchFamily="18" charset="0"/>
              </a:rPr>
              <a:t>С</a:t>
            </a:r>
            <a:r>
              <a:rPr lang="uk-UA" sz="3600" b="1" dirty="0" smtClean="0">
                <a:latin typeface="Times New Roman" panose="02020603050405020304" pitchFamily="18" charset="0"/>
                <a:ea typeface="TimesNewRomanPSMT"/>
                <a:cs typeface="Times New Roman" panose="02020603050405020304" pitchFamily="18" charset="0"/>
              </a:rPr>
              <a:t>учасні концепції </a:t>
            </a:r>
          </a:p>
          <a:p>
            <a:pPr algn="ctr">
              <a:lnSpc>
                <a:spcPct val="107000"/>
              </a:lnSpc>
              <a:spcAft>
                <a:spcPts val="0"/>
              </a:spcAft>
            </a:pPr>
            <a:r>
              <a:rPr lang="uk-UA" sz="3600" b="1" dirty="0" smtClean="0">
                <a:latin typeface="Times New Roman" panose="02020603050405020304" pitchFamily="18" charset="0"/>
                <a:ea typeface="TimesNewRomanPSMT"/>
                <a:cs typeface="Times New Roman" panose="02020603050405020304" pitchFamily="18" charset="0"/>
              </a:rPr>
              <a:t>політичного лідерства</a:t>
            </a:r>
            <a:r>
              <a:rPr lang="uk-UA" sz="2400" dirty="0" smtClean="0">
                <a:latin typeface="Times New Roman" panose="02020603050405020304" pitchFamily="18" charset="0"/>
                <a:ea typeface="TimesNewRomanPSMT"/>
                <a:cs typeface="Times New Roman" panose="02020603050405020304" pitchFamily="18" charset="0"/>
              </a:rPr>
              <a:t>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7000"/>
              </a:lnSpc>
              <a:spcAft>
                <a:spcPts val="0"/>
              </a:spcAft>
              <a:buAutoNum type="arabicPeriod"/>
            </a:pPr>
            <a:r>
              <a:rPr lang="uk-UA" sz="2400" dirty="0" smtClean="0">
                <a:latin typeface="Times New Roman" panose="02020603050405020304" pitchFamily="18" charset="0"/>
                <a:ea typeface="TimesNewRomanPSMT"/>
                <a:cs typeface="Times New Roman" panose="02020603050405020304" pitchFamily="18" charset="0"/>
              </a:rPr>
              <a:t>Визначення феномену політичного лідерства</a:t>
            </a:r>
          </a:p>
          <a:p>
            <a:pPr marL="457200" indent="-457200" algn="just">
              <a:lnSpc>
                <a:spcPct val="107000"/>
              </a:lnSpc>
              <a:spcAft>
                <a:spcPts val="0"/>
              </a:spcAft>
              <a:buAutoNum type="arabicPeriod"/>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Концепції політичного лідерства</a:t>
            </a:r>
          </a:p>
          <a:p>
            <a:pPr marL="457200" indent="-457200" algn="just">
              <a:lnSpc>
                <a:spcPct val="107000"/>
              </a:lnSpc>
              <a:spcAft>
                <a:spcPts val="0"/>
              </a:spcAft>
              <a:buAutoNum type="arabicPeriod"/>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Типологія політичного лідерства</a:t>
            </a:r>
          </a:p>
          <a:p>
            <a:pPr marL="457200" indent="-457200" algn="just">
              <a:lnSpc>
                <a:spcPct val="107000"/>
              </a:lnSpc>
              <a:spcAft>
                <a:spcPts val="0"/>
              </a:spcAft>
              <a:buAutoNum type="arabicPeriod"/>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Психологічні концепції лідерства</a:t>
            </a:r>
          </a:p>
          <a:p>
            <a:pPr marL="457200" indent="-457200" algn="just">
              <a:lnSpc>
                <a:spcPct val="107000"/>
              </a:lnSpc>
              <a:spcAft>
                <a:spcPts val="0"/>
              </a:spcAft>
              <a:buAutoNum type="arabicPeriod"/>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311" y="4042700"/>
            <a:ext cx="4663375" cy="24482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632" y="5733256"/>
            <a:ext cx="1519436" cy="932381"/>
          </a:xfrm>
          <a:prstGeom prst="rect">
            <a:avLst/>
          </a:prstGeom>
        </p:spPr>
      </p:pic>
      <p:sp>
        <p:nvSpPr>
          <p:cNvPr id="2" name="Прямоугольник 1"/>
          <p:cNvSpPr/>
          <p:nvPr/>
        </p:nvSpPr>
        <p:spPr>
          <a:xfrm>
            <a:off x="395536" y="548679"/>
            <a:ext cx="8280920" cy="5134739"/>
          </a:xfrm>
          <a:prstGeom prst="rect">
            <a:avLst/>
          </a:prstGeom>
        </p:spPr>
        <p:txBody>
          <a:bodyPr wrap="square">
            <a:spAutoFit/>
          </a:bodyPr>
          <a:lstStyle/>
          <a:p>
            <a:pPr algn="ctr">
              <a:lnSpc>
                <a:spcPct val="107000"/>
              </a:lnSpc>
              <a:spcAft>
                <a:spcPts val="80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Завдання</a:t>
            </a:r>
            <a:r>
              <a:rPr lang="uk-UA" sz="200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Без </a:t>
            </a:r>
            <a:r>
              <a:rPr lang="uk-UA" sz="2000" dirty="0">
                <a:latin typeface="Times New Roman" panose="02020603050405020304" pitchFamily="18" charset="0"/>
                <a:ea typeface="Calibri" panose="020F0502020204030204" pitchFamily="34" charset="0"/>
                <a:cs typeface="Times New Roman" panose="02020603050405020304" pitchFamily="18" charset="0"/>
              </a:rPr>
              <a:t>чого не може відбутися національне лідерство? </a:t>
            </a:r>
          </a:p>
          <a:p>
            <a:pPr marL="342900" lvl="0" indent="-342900" algn="just">
              <a:lnSpc>
                <a:spcPct val="107000"/>
              </a:lnSpc>
              <a:spcAft>
                <a:spcPts val="0"/>
              </a:spcAft>
              <a:buFont typeface="+mj-lt"/>
              <a:buAutoNum type="arabicPeriod"/>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У </a:t>
            </a:r>
            <a:r>
              <a:rPr lang="uk-UA" sz="2000" dirty="0">
                <a:latin typeface="Times New Roman" panose="02020603050405020304" pitchFamily="18" charset="0"/>
                <a:ea typeface="Calibri" panose="020F0502020204030204" pitchFamily="34" charset="0"/>
                <a:cs typeface="Times New Roman" panose="02020603050405020304" pitchFamily="18" charset="0"/>
              </a:rPr>
              <a:t>чому М. Вебер бачив переваги харизматичного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лідерства?</a:t>
            </a: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Хто </a:t>
            </a:r>
            <a:r>
              <a:rPr lang="uk-UA" sz="2000" dirty="0">
                <a:latin typeface="Times New Roman" panose="02020603050405020304" pitchFamily="18" charset="0"/>
                <a:ea typeface="Calibri" panose="020F0502020204030204" pitchFamily="34" charset="0"/>
                <a:cs typeface="Times New Roman" panose="02020603050405020304" pitchFamily="18" charset="0"/>
              </a:rPr>
              <a:t>з філософів акцентував поняття лідера як виразника інтересів та волі певного класу, зокрема пролетаріату</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Згідно </a:t>
            </a:r>
            <a:r>
              <a:rPr lang="uk-UA" sz="2000" dirty="0">
                <a:latin typeface="Times New Roman" panose="02020603050405020304" pitchFamily="18" charset="0"/>
                <a:ea typeface="Calibri" panose="020F0502020204030204" pitchFamily="34" charset="0"/>
                <a:cs typeface="Times New Roman" panose="02020603050405020304" pitchFamily="18" charset="0"/>
              </a:rPr>
              <a:t>якої психологічної концепції авторитарний лідер формується найчастіше у суспільствах, що охоплені системною кризою, у результаті якої існує атмосфера масового відчаю та неспокою?</a:t>
            </a:r>
          </a:p>
          <a:p>
            <a:pPr marL="342900" lvl="0" indent="-342900" algn="just">
              <a:lnSpc>
                <a:spcPct val="107000"/>
              </a:lnSpc>
              <a:spcAft>
                <a:spcPts val="0"/>
              </a:spcAft>
              <a:buFont typeface="+mj-lt"/>
              <a:buAutoNum type="arabicPeriod"/>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Який </a:t>
            </a:r>
            <a:r>
              <a:rPr lang="uk-UA" sz="2000" dirty="0">
                <a:latin typeface="Times New Roman" panose="02020603050405020304" pitchFamily="18" charset="0"/>
                <a:ea typeface="Calibri" panose="020F0502020204030204" pitchFamily="34" charset="0"/>
                <a:cs typeface="Times New Roman" panose="02020603050405020304" pitchFamily="18" charset="0"/>
              </a:rPr>
              <a:t>тип лідерства,  відповідно до способу реалізації влади, характерний для спокійних періодів розвитку суспільства?</a:t>
            </a:r>
          </a:p>
          <a:p>
            <a:pPr marL="342900" lvl="0" indent="-342900" algn="just">
              <a:lnSpc>
                <a:spcPct val="107000"/>
              </a:lnSpc>
              <a:spcAft>
                <a:spcPts val="0"/>
              </a:spcAft>
              <a:buFont typeface="+mj-lt"/>
              <a:buAutoNum type="arabicPeriod"/>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Як </a:t>
            </a:r>
            <a:r>
              <a:rPr lang="uk-UA" sz="2000" dirty="0">
                <a:latin typeface="Times New Roman" panose="02020603050405020304" pitchFamily="18" charset="0"/>
                <a:ea typeface="Calibri" panose="020F0502020204030204" pitchFamily="34" charset="0"/>
                <a:cs typeface="Times New Roman" panose="02020603050405020304" pitchFamily="18" charset="0"/>
              </a:rPr>
              <a:t>поняття національного лідерства поєднується з лідерством політичним? </a:t>
            </a:r>
          </a:p>
          <a:p>
            <a:pPr marL="342900" lvl="0" indent="-342900" algn="just">
              <a:lnSpc>
                <a:spcPct val="107000"/>
              </a:lnSpc>
              <a:spcAft>
                <a:spcPts val="0"/>
              </a:spcAft>
              <a:buFont typeface="+mj-lt"/>
              <a:buAutoNum type="arabicPeriod"/>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Поясніть </a:t>
            </a:r>
            <a:r>
              <a:rPr lang="uk-UA" sz="2000" dirty="0">
                <a:latin typeface="Times New Roman" panose="02020603050405020304" pitchFamily="18" charset="0"/>
                <a:ea typeface="Calibri" panose="020F0502020204030204" pitchFamily="34" charset="0"/>
                <a:cs typeface="Times New Roman" panose="02020603050405020304" pitchFamily="18" charset="0"/>
              </a:rPr>
              <a:t>відмінності між поняттями «формальний лідер» та «неформальний лідер».</a:t>
            </a:r>
          </a:p>
          <a:p>
            <a:pPr marL="342900" lvl="0" indent="-342900" algn="just">
              <a:lnSpc>
                <a:spcPct val="107000"/>
              </a:lnSpc>
              <a:spcAft>
                <a:spcPts val="0"/>
              </a:spcAft>
              <a:buFont typeface="+mj-lt"/>
              <a:buAutoNum type="arabicPeriod"/>
            </a:pP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8116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5643468"/>
          </a:xfrm>
          <a:prstGeom prst="rect">
            <a:avLst/>
          </a:prstGeom>
        </p:spPr>
        <p:txBody>
          <a:bodyPr wrap="square">
            <a:spAutoFit/>
          </a:bodyPr>
          <a:lstStyle/>
          <a:p>
            <a:pPr indent="457200" algn="just">
              <a:lnSpc>
                <a:spcPct val="107000"/>
              </a:lnSpc>
              <a:spcAft>
                <a:spcPts val="800"/>
              </a:spcAft>
            </a:pPr>
            <a:r>
              <a:rPr lang="uk-UA" b="1" i="1" dirty="0">
                <a:solidFill>
                  <a:srgbClr val="221F1F"/>
                </a:solidFill>
                <a:latin typeface="Times New Roman" panose="02020603050405020304" pitchFamily="18" charset="0"/>
                <a:ea typeface="Calibri" panose="020F0502020204030204" pitchFamily="34" charset="0"/>
                <a:cs typeface="Times New Roman" panose="02020603050405020304" pitchFamily="18" charset="0"/>
              </a:rPr>
              <a:t>1. Визначення феномену політичного лідерства</a:t>
            </a:r>
          </a:p>
          <a:p>
            <a:pPr indent="457200" algn="just">
              <a:lnSpc>
                <a:spcPct val="107000"/>
              </a:lnSpc>
              <a:spcAft>
                <a:spcPts val="800"/>
              </a:spcAft>
            </a:pPr>
            <a:r>
              <a:rPr lang="uk-UA" dirty="0">
                <a:solidFill>
                  <a:srgbClr val="221F1F"/>
                </a:solidFill>
                <a:latin typeface="Times New Roman" panose="02020603050405020304" pitchFamily="18" charset="0"/>
                <a:ea typeface="Calibri" panose="020F0502020204030204" pitchFamily="34" charset="0"/>
                <a:cs typeface="Times New Roman" panose="02020603050405020304" pitchFamily="18" charset="0"/>
              </a:rPr>
              <a:t>Історія людства свідчить, що існування і розвиток суспільства немислиме без формування і взаємодії тих чи інших моделей групового проживання. Саме це зумовило такий порядок суспільного життя, де провідну роль відігравали більш досвідчені, розумні, сильні люди. Вони отримували визнання, довір’я, авторитет серед своїх співвітчизників, ставали </a:t>
            </a:r>
            <a:r>
              <a:rPr lang="uk-UA" i="1" dirty="0">
                <a:solidFill>
                  <a:srgbClr val="221F1F"/>
                </a:solidFill>
                <a:latin typeface="Times New Roman" panose="02020603050405020304" pitchFamily="18" charset="0"/>
                <a:ea typeface="Calibri" panose="020F0502020204030204" pitchFamily="34" charset="0"/>
                <a:cs typeface="Times New Roman" panose="02020603050405020304" pitchFamily="18" charset="0"/>
              </a:rPr>
              <a:t>лідерами</a:t>
            </a:r>
            <a:r>
              <a:rPr lang="uk-UA" dirty="0" smtClean="0">
                <a:solidFill>
                  <a:srgbClr val="221F1F"/>
                </a:solidFill>
                <a:latin typeface="Times New Roman" panose="02020603050405020304" pitchFamily="18" charset="0"/>
                <a:ea typeface="Calibri" panose="020F0502020204030204" pitchFamily="34" charset="0"/>
                <a:cs typeface="Times New Roman" panose="02020603050405020304" pitchFamily="18" charset="0"/>
              </a:rPr>
              <a:t>.</a:t>
            </a:r>
            <a:endParaRPr lang="uk-UA" dirty="0">
              <a:solidFill>
                <a:srgbClr val="221F1F"/>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uk-UA" dirty="0">
                <a:solidFill>
                  <a:srgbClr val="221F1F"/>
                </a:solidFill>
                <a:latin typeface="Times New Roman" panose="02020603050405020304" pitchFamily="18" charset="0"/>
                <a:ea typeface="Calibri" panose="020F0502020204030204" pitchFamily="34" charset="0"/>
                <a:cs typeface="Times New Roman" panose="02020603050405020304" pitchFamily="18" charset="0"/>
              </a:rPr>
              <a:t>Зростання різноманітності потреб та поява нових видів діяльності істотно ускладнили соціальні відносини, що вимагало впорядковування поведінки індивідів, гармонізації і узгодження людських потреб і </a:t>
            </a:r>
            <a:r>
              <a:rPr lang="uk-UA" dirty="0" smtClean="0">
                <a:solidFill>
                  <a:srgbClr val="221F1F"/>
                </a:solidFill>
                <a:latin typeface="Times New Roman" panose="02020603050405020304" pitchFamily="18" charset="0"/>
                <a:ea typeface="Calibri" panose="020F0502020204030204" pitchFamily="34" charset="0"/>
                <a:cs typeface="Times New Roman" panose="02020603050405020304" pitchFamily="18" charset="0"/>
              </a:rPr>
              <a:t>дій. В </a:t>
            </a:r>
            <a:r>
              <a:rPr lang="uk-UA" dirty="0">
                <a:solidFill>
                  <a:srgbClr val="221F1F"/>
                </a:solidFill>
                <a:latin typeface="Times New Roman" panose="02020603050405020304" pitchFamily="18" charset="0"/>
                <a:ea typeface="Calibri" panose="020F0502020204030204" pitchFamily="34" charset="0"/>
                <a:cs typeface="Times New Roman" panose="02020603050405020304" pitchFamily="18" charset="0"/>
              </a:rPr>
              <a:t>цей час і з’являється </a:t>
            </a:r>
            <a:r>
              <a:rPr lang="uk-UA" b="1" dirty="0">
                <a:solidFill>
                  <a:srgbClr val="221F1F"/>
                </a:solidFill>
                <a:latin typeface="Times New Roman" panose="02020603050405020304" pitchFamily="18" charset="0"/>
                <a:ea typeface="Calibri" panose="020F0502020204030204" pitchFamily="34" charset="0"/>
                <a:cs typeface="Times New Roman" panose="02020603050405020304" pitchFamily="18" charset="0"/>
              </a:rPr>
              <a:t>політичний лідер</a:t>
            </a:r>
            <a:r>
              <a:rPr lang="uk-UA" dirty="0">
                <a:solidFill>
                  <a:srgbClr val="221F1F"/>
                </a:solidFill>
                <a:latin typeface="Times New Roman" panose="02020603050405020304" pitchFamily="18" charset="0"/>
                <a:ea typeface="Calibri" panose="020F0502020204030204" pitchFamily="34" charset="0"/>
                <a:cs typeface="Times New Roman" panose="02020603050405020304" pitchFamily="18" charset="0"/>
              </a:rPr>
              <a:t>, тобто людина, здатна визначати загальну мету, засоби їх досягнення, організовувати процес розподілу ролей і функцій усередині співтовариства</a:t>
            </a:r>
            <a:r>
              <a:rPr lang="uk-UA" dirty="0" smtClean="0">
                <a:solidFill>
                  <a:srgbClr val="221F1F"/>
                </a:solidFill>
                <a:latin typeface="Times New Roman" panose="02020603050405020304" pitchFamily="18" charset="0"/>
                <a:ea typeface="Calibri" panose="020F0502020204030204" pitchFamily="34" charset="0"/>
                <a:cs typeface="Times New Roman" panose="02020603050405020304" pitchFamily="18" charset="0"/>
              </a:rPr>
              <a:t>.</a:t>
            </a:r>
            <a:endParaRPr lang="uk-UA" dirty="0">
              <a:solidFill>
                <a:srgbClr val="221F1F"/>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uk-UA" dirty="0">
                <a:solidFill>
                  <a:srgbClr val="221F1F"/>
                </a:solidFill>
                <a:latin typeface="Times New Roman" panose="02020603050405020304" pitchFamily="18" charset="0"/>
                <a:ea typeface="Calibri" panose="020F0502020204030204" pitchFamily="34" charset="0"/>
                <a:cs typeface="Times New Roman" panose="02020603050405020304" pitchFamily="18" charset="0"/>
              </a:rPr>
              <a:t>Політика неможлива без політичних/національних лідерів. </a:t>
            </a:r>
          </a:p>
          <a:p>
            <a:pPr indent="457200" algn="just">
              <a:lnSpc>
                <a:spcPct val="107000"/>
              </a:lnSpc>
              <a:spcAft>
                <a:spcPts val="800"/>
              </a:spcAft>
            </a:pPr>
            <a:r>
              <a:rPr lang="uk-UA" i="1" dirty="0">
                <a:solidFill>
                  <a:srgbClr val="221F1F"/>
                </a:solidFill>
                <a:latin typeface="Times New Roman" panose="02020603050405020304" pitchFamily="18" charset="0"/>
                <a:ea typeface="Calibri" panose="020F0502020204030204" pitchFamily="34" charset="0"/>
                <a:cs typeface="Times New Roman" panose="02020603050405020304" pitchFamily="18" charset="0"/>
              </a:rPr>
              <a:t>Головним критерієм </a:t>
            </a:r>
            <a:r>
              <a:rPr lang="uk-UA" dirty="0">
                <a:solidFill>
                  <a:srgbClr val="221F1F"/>
                </a:solidFill>
                <a:latin typeface="Times New Roman" panose="02020603050405020304" pitchFamily="18" charset="0"/>
                <a:ea typeface="Calibri" panose="020F0502020204030204" pitchFamily="34" charset="0"/>
                <a:cs typeface="Times New Roman" panose="02020603050405020304" pitchFamily="18" charset="0"/>
              </a:rPr>
              <a:t>політичного лідерства є ефективність його дії, результативність, задоволення запитів та інтересів тієї спільноти, яка бачить власну перспективу у його існуванні. Без широкої соціальної підтримки політичне лідерство не може відбутися</a:t>
            </a:r>
            <a:r>
              <a:rPr lang="uk-UA" dirty="0" smtClean="0">
                <a:solidFill>
                  <a:srgbClr val="221F1F"/>
                </a:solidFill>
                <a:latin typeface="Times New Roman" panose="02020603050405020304" pitchFamily="18" charset="0"/>
                <a:ea typeface="Calibri" panose="020F0502020204030204" pitchFamily="34" charset="0"/>
                <a:cs typeface="Times New Roman" panose="02020603050405020304" pitchFamily="18" charset="0"/>
              </a:rPr>
              <a:t>.</a:t>
            </a:r>
            <a:endParaRPr lang="uk-UA" dirty="0">
              <a:solidFill>
                <a:srgbClr val="221F1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1082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4517840"/>
          </a:xfrm>
          <a:prstGeom prst="rect">
            <a:avLst/>
          </a:prstGeom>
        </p:spPr>
        <p:txBody>
          <a:bodyPr wrap="square">
            <a:spAutoFit/>
          </a:bodyPr>
          <a:lstStyle/>
          <a:p>
            <a:pPr indent="4572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Становлення особи як політичного лідера залежить від способу формування лідерства: бюрократичного і антрепренерського.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uk-UA" i="1" u="sng" dirty="0" smtClean="0">
                <a:latin typeface="Times New Roman" panose="02020603050405020304" pitchFamily="18" charset="0"/>
                <a:ea typeface="Calibri" panose="020F0502020204030204" pitchFamily="34" charset="0"/>
                <a:cs typeface="Times New Roman" panose="02020603050405020304" pitchFamily="18" charset="0"/>
              </a:rPr>
              <a:t>Бюрократичний</a:t>
            </a: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спосіб передбачає формування лідера вузьким колом осіб за певними, чітко заданими критеріями (партійність, відданість системі, вождю).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uk-UA" i="1" u="sng" dirty="0">
                <a:latin typeface="Times New Roman" panose="02020603050405020304" pitchFamily="18" charset="0"/>
                <a:ea typeface="Calibri" panose="020F0502020204030204" pitchFamily="34" charset="0"/>
                <a:cs typeface="Times New Roman" panose="02020603050405020304" pitchFamily="18" charset="0"/>
              </a:rPr>
              <a:t>А</a:t>
            </a:r>
            <a:r>
              <a:rPr lang="uk-UA" i="1" u="sng" dirty="0" smtClean="0">
                <a:latin typeface="Times New Roman" panose="02020603050405020304" pitchFamily="18" charset="0"/>
                <a:ea typeface="Calibri" panose="020F0502020204030204" pitchFamily="34" charset="0"/>
                <a:cs typeface="Times New Roman" panose="02020603050405020304" pitchFamily="18" charset="0"/>
              </a:rPr>
              <a:t>нтрепренерський</a:t>
            </a:r>
            <a:r>
              <a:rPr lang="uk-UA" dirty="0" smtClean="0">
                <a:latin typeface="Times New Roman" panose="02020603050405020304" pitchFamily="18" charset="0"/>
                <a:ea typeface="Calibri" panose="020F0502020204030204" pitchFamily="34" charset="0"/>
                <a:cs typeface="Times New Roman" panose="02020603050405020304" pitchFamily="18" charset="0"/>
              </a:rPr>
              <a:t> спосіб – </a:t>
            </a:r>
            <a:r>
              <a:rPr lang="uk-UA" dirty="0">
                <a:latin typeface="Times New Roman" panose="02020603050405020304" pitchFamily="18" charset="0"/>
                <a:ea typeface="Calibri" panose="020F0502020204030204" pitchFamily="34" charset="0"/>
                <a:cs typeface="Times New Roman" panose="02020603050405020304" pitchFamily="18" charset="0"/>
              </a:rPr>
              <a:t>лідер формується у публічній конкурентній боротьбі, де вирішальним чинником є імідж самої особи, яка змагається за лідерство</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indent="457200" algn="just">
              <a:lnSpc>
                <a:spcPct val="107000"/>
              </a:lnSpc>
              <a:spcAft>
                <a:spcPts val="0"/>
              </a:spcAft>
            </a:pP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Національний лідер </a:t>
            </a:r>
            <a:r>
              <a:rPr lang="uk-UA" dirty="0" smtClean="0">
                <a:latin typeface="Times New Roman" panose="02020603050405020304" pitchFamily="18" charset="0"/>
                <a:ea typeface="Calibri" panose="020F0502020204030204" pitchFamily="34" charset="0"/>
                <a:cs typeface="Times New Roman" panose="02020603050405020304" pitchFamily="18" charset="0"/>
              </a:rPr>
              <a:t>- будь-який учасник політичного процесу, який прагне і здатний консолідувати зусилля оточуючих і активно впливати (у межах території, міста, регіону, країни) на цей процес задля досягнення означених і поставлених ним цілей; це популярний і впливовий учасник суспільного життя, який визначально впливає на нього, консолідує зусилля людей для досягнення спільної мети.</a:t>
            </a:r>
          </a:p>
          <a:p>
            <a:pPr algn="ctr">
              <a:lnSpc>
                <a:spcPct val="107000"/>
              </a:lnSpc>
              <a:spcAft>
                <a:spcPts val="0"/>
              </a:spcAft>
            </a:pPr>
            <a:endParaRPr lang="uk-UA" dirty="0">
              <a:solidFill>
                <a:srgbClr val="221F1F"/>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2931" y="4365104"/>
            <a:ext cx="3778135" cy="21269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5328510"/>
          </a:xfrm>
          <a:prstGeom prst="rect">
            <a:avLst/>
          </a:prstGeom>
        </p:spPr>
        <p:txBody>
          <a:bodyPr wrap="square">
            <a:spAutoFit/>
          </a:bodyPr>
          <a:lstStyle/>
          <a:p>
            <a:pPr algn="ctr">
              <a:lnSpc>
                <a:spcPct val="107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2. Концепції політичного лідерства</a:t>
            </a:r>
          </a:p>
          <a:p>
            <a:pPr indent="457200" algn="just">
              <a:lnSpc>
                <a:spcPct val="107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Існує низка концепцій, які обґрунтовують природу політичного лідерства:</a:t>
            </a:r>
          </a:p>
          <a:p>
            <a:pPr indent="457200" algn="just">
              <a:lnSpc>
                <a:spcPct val="107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1. </a:t>
            </a:r>
            <a:r>
              <a:rPr lang="uk-UA" sz="2000" b="1" dirty="0">
                <a:latin typeface="Times New Roman" panose="02020603050405020304" pitchFamily="18" charset="0"/>
                <a:ea typeface="Calibri" panose="020F0502020204030204" pitchFamily="34" charset="0"/>
                <a:cs typeface="Times New Roman" panose="02020603050405020304" pitchFamily="18" charset="0"/>
              </a:rPr>
              <a:t>Теорія рис </a:t>
            </a:r>
            <a:r>
              <a:rPr lang="uk-UA" sz="2000" dirty="0">
                <a:latin typeface="Times New Roman" panose="02020603050405020304" pitchFamily="18" charset="0"/>
                <a:ea typeface="Calibri" panose="020F0502020204030204" pitchFamily="34" charset="0"/>
                <a:cs typeface="Times New Roman" panose="02020603050405020304" pitchFamily="18" charset="0"/>
              </a:rPr>
              <a:t>— пояснює феномен політичного лідерства наявністю видатних рис у людини, а саме: розуму, компетентності, організаційних здібностей тощо (Е. Богардус).</a:t>
            </a:r>
          </a:p>
          <a:p>
            <a:pPr indent="457200" algn="just">
              <a:lnSpc>
                <a:spcPct val="107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2. </a:t>
            </a:r>
            <a:r>
              <a:rPr lang="uk-UA" sz="2000" b="1" dirty="0">
                <a:latin typeface="Times New Roman" panose="02020603050405020304" pitchFamily="18" charset="0"/>
                <a:ea typeface="Calibri" panose="020F0502020204030204" pitchFamily="34" charset="0"/>
                <a:cs typeface="Times New Roman" panose="02020603050405020304" pitchFamily="18" charset="0"/>
              </a:rPr>
              <a:t>Ситуативна теорія </a:t>
            </a:r>
            <a:r>
              <a:rPr lang="uk-UA" sz="2000" dirty="0">
                <a:latin typeface="Times New Roman" panose="02020603050405020304" pitchFamily="18" charset="0"/>
                <a:ea typeface="Calibri" panose="020F0502020204030204" pitchFamily="34" charset="0"/>
                <a:cs typeface="Times New Roman" panose="02020603050405020304" pitchFamily="18" charset="0"/>
              </a:rPr>
              <a:t>— трактує лідера як продукт ситуації. Причина лідерства полягає не в індивідові та притаманних йому рисах, а в ролі, яку лідер має виконувати за конкретної ситуації (Ф.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Фідлер</a:t>
            </a:r>
            <a:r>
              <a:rPr lang="uk-UA" sz="2000" dirty="0">
                <a:latin typeface="Times New Roman" panose="02020603050405020304" pitchFamily="18" charset="0"/>
                <a:ea typeface="Calibri" panose="020F0502020204030204" pitchFamily="34" charset="0"/>
                <a:cs typeface="Times New Roman" panose="02020603050405020304" pitchFamily="18" charset="0"/>
              </a:rPr>
              <a:t>).</a:t>
            </a:r>
          </a:p>
          <a:p>
            <a:pPr indent="457200" algn="just">
              <a:lnSpc>
                <a:spcPct val="107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3. </a:t>
            </a:r>
            <a:r>
              <a:rPr lang="uk-UA" sz="2000" b="1" dirty="0">
                <a:latin typeface="Times New Roman" panose="02020603050405020304" pitchFamily="18" charset="0"/>
                <a:ea typeface="Calibri" panose="020F0502020204030204" pitchFamily="34" charset="0"/>
                <a:cs typeface="Times New Roman" panose="02020603050405020304" pitchFamily="18" charset="0"/>
              </a:rPr>
              <a:t>Концепція послідовників </a:t>
            </a:r>
            <a:r>
              <a:rPr lang="uk-UA" sz="2000" dirty="0">
                <a:latin typeface="Times New Roman" panose="02020603050405020304" pitchFamily="18" charset="0"/>
                <a:ea typeface="Calibri" panose="020F0502020204030204" pitchFamily="34" charset="0"/>
                <a:cs typeface="Times New Roman" panose="02020603050405020304" pitchFamily="18" charset="0"/>
              </a:rPr>
              <a:t>— розкриває лідерство через взаємовідносини між лідером та його послідовниками, через вплив останніх на політичного лідера.</a:t>
            </a:r>
          </a:p>
          <a:p>
            <a:pPr indent="457200" algn="just">
              <a:lnSpc>
                <a:spcPct val="107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4. </a:t>
            </a:r>
            <a:r>
              <a:rPr lang="uk-UA" sz="2000" b="1" dirty="0">
                <a:latin typeface="Times New Roman" panose="02020603050405020304" pitchFamily="18" charset="0"/>
                <a:ea typeface="Calibri" panose="020F0502020204030204" pitchFamily="34" charset="0"/>
                <a:cs typeface="Times New Roman" panose="02020603050405020304" pitchFamily="18" charset="0"/>
              </a:rPr>
              <a:t>Психологічна концепція </a:t>
            </a:r>
            <a:r>
              <a:rPr lang="uk-UA" sz="2000" dirty="0">
                <a:latin typeface="Times New Roman" panose="02020603050405020304" pitchFamily="18" charset="0"/>
                <a:ea typeface="Calibri" panose="020F0502020204030204" pitchFamily="34" charset="0"/>
                <a:cs typeface="Times New Roman" panose="02020603050405020304" pitchFamily="18" charset="0"/>
              </a:rPr>
              <a:t>— в основі лідерства — прагнення людини перебороти певні комплекси і табу, досягти більшого, ніж вона має або може. Ця риса є в творчості, мистецтві та політиці</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7814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395536" y="404664"/>
            <a:ext cx="8280920" cy="5723233"/>
          </a:xfrm>
          <a:prstGeom prst="rect">
            <a:avLst/>
          </a:prstGeom>
        </p:spPr>
        <p:txBody>
          <a:bodyPr wrap="square">
            <a:spAutoFit/>
          </a:bodyPr>
          <a:lstStyle/>
          <a:p>
            <a:pPr indent="4572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Багато дослідників лідерства опираються на типологію, розроблену </a:t>
            </a:r>
            <a:r>
              <a:rPr lang="uk-UA" b="1" dirty="0">
                <a:latin typeface="Times New Roman" panose="02020603050405020304" pitchFamily="18" charset="0"/>
                <a:ea typeface="Calibri" panose="020F0502020204030204" pitchFamily="34" charset="0"/>
                <a:cs typeface="Times New Roman" panose="02020603050405020304" pitchFamily="18" charset="0"/>
              </a:rPr>
              <a:t>Максом Вебером</a:t>
            </a:r>
            <a:r>
              <a:rPr lang="uk-UA" dirty="0">
                <a:latin typeface="Times New Roman" panose="02020603050405020304" pitchFamily="18" charset="0"/>
                <a:ea typeface="Calibri" panose="020F0502020204030204" pitchFamily="34" charset="0"/>
                <a:cs typeface="Times New Roman" panose="02020603050405020304" pitchFamily="18" charset="0"/>
              </a:rPr>
              <a:t>. Він виділив три типи лідерства:</a:t>
            </a:r>
          </a:p>
          <a:p>
            <a:pPr indent="4572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традиційне лідерство </a:t>
            </a:r>
            <a:r>
              <a:rPr lang="uk-UA" dirty="0">
                <a:latin typeface="Times New Roman" panose="02020603050405020304" pitchFamily="18" charset="0"/>
                <a:ea typeface="Calibri" panose="020F0502020204030204" pitchFamily="34" charset="0"/>
                <a:cs typeface="Times New Roman" panose="02020603050405020304" pitchFamily="18" charset="0"/>
              </a:rPr>
              <a:t>– право на лідерство, приналежність до еліти, віра в святість традицій (характерного для індустріального суспільства);</a:t>
            </a:r>
          </a:p>
          <a:p>
            <a:pPr indent="4572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харизматичне лідерство </a:t>
            </a:r>
            <a:r>
              <a:rPr lang="uk-UA" dirty="0">
                <a:latin typeface="Times New Roman" panose="02020603050405020304" pitchFamily="18" charset="0"/>
                <a:ea typeface="Calibri" panose="020F0502020204030204" pitchFamily="34" charset="0"/>
                <a:cs typeface="Times New Roman" panose="02020603050405020304" pitchFamily="18" charset="0"/>
              </a:rPr>
              <a:t>– віра в здібності вождя, його винятковість, культ особи;</a:t>
            </a:r>
          </a:p>
          <a:p>
            <a:pPr indent="4572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раціонально-легальне лідерство </a:t>
            </a:r>
            <a:r>
              <a:rPr lang="uk-UA" dirty="0">
                <a:latin typeface="Times New Roman" panose="02020603050405020304" pitchFamily="18" charset="0"/>
                <a:ea typeface="Calibri" panose="020F0502020204030204" pitchFamily="34" charset="0"/>
                <a:cs typeface="Times New Roman" panose="02020603050405020304" pitchFamily="18" charset="0"/>
              </a:rPr>
              <a:t>– основане на вірі в законність існуючого порядку, бюрократичне лідерство.</a:t>
            </a:r>
          </a:p>
          <a:p>
            <a:pPr indent="457200"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Головною фігурою у веберівській теорії виступає </a:t>
            </a:r>
            <a:r>
              <a:rPr lang="uk-UA" i="1" dirty="0">
                <a:latin typeface="Times New Roman" panose="02020603050405020304" pitchFamily="18" charset="0"/>
                <a:ea typeface="Calibri" panose="020F0502020204030204" pitchFamily="34" charset="0"/>
                <a:cs typeface="Times New Roman" panose="02020603050405020304" pitchFamily="18" charset="0"/>
              </a:rPr>
              <a:t>харизматичний лідер</a:t>
            </a:r>
            <a:r>
              <a:rPr lang="uk-UA" dirty="0">
                <a:latin typeface="Times New Roman" panose="02020603050405020304" pitchFamily="18" charset="0"/>
                <a:ea typeface="Calibri" panose="020F0502020204030204" pitchFamily="34" charset="0"/>
                <a:cs typeface="Times New Roman" panose="02020603050405020304" pitchFamily="18" charset="0"/>
              </a:rPr>
              <a:t>, обраний прямим голосуванням народу, перед яким він несе відповідальність. На думку Вебера, харизматичний лідер, який стоїть поза класами, статусами і демагогічною політикою, міг би, по-перше, об’єднати навколо себе націю і, по-друге, захистити індивіда перед лицем наступу бюрократії.</a:t>
            </a:r>
          </a:p>
          <a:p>
            <a:pPr indent="457200" algn="just">
              <a:lnSpc>
                <a:spcPct val="107000"/>
              </a:lnSpc>
              <a:spcAft>
                <a:spcPts val="0"/>
              </a:spcAft>
            </a:pPr>
            <a:endParaRPr lang="uk-UA" b="1"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К</a:t>
            </a:r>
            <a:r>
              <a:rPr lang="uk-UA" b="1" dirty="0">
                <a:latin typeface="Times New Roman" panose="02020603050405020304" pitchFamily="18" charset="0"/>
                <a:ea typeface="Calibri" panose="020F0502020204030204" pitchFamily="34" charset="0"/>
                <a:cs typeface="Times New Roman" panose="02020603050405020304" pitchFamily="18" charset="0"/>
              </a:rPr>
              <a:t>. Маркс </a:t>
            </a:r>
            <a:r>
              <a:rPr lang="uk-UA" dirty="0">
                <a:latin typeface="Times New Roman" panose="02020603050405020304" pitchFamily="18" charset="0"/>
                <a:ea typeface="Calibri" panose="020F0502020204030204" pitchFamily="34" charset="0"/>
                <a:cs typeface="Times New Roman" panose="02020603050405020304" pitchFamily="18" charset="0"/>
              </a:rPr>
              <a:t>визначав лідера як особу, яка має певні особисті якості (уміння, знання, авторитет, організаторський талант) та виражає інтереси й волю певного класу, зокрема пролетаріату.</a:t>
            </a:r>
          </a:p>
          <a:p>
            <a:pPr indent="457200" algn="just">
              <a:lnSpc>
                <a:spcPct val="107000"/>
              </a:lnSpc>
              <a:spcAft>
                <a:spcPts val="800"/>
              </a:spcAft>
            </a:pPr>
            <a:endParaRPr lang="uk-UA" dirty="0" smtClean="0">
              <a:solidFill>
                <a:srgbClr val="221F1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6646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476672"/>
            <a:ext cx="8136904" cy="2862322"/>
          </a:xfrm>
          <a:prstGeom prst="rect">
            <a:avLst/>
          </a:prstGeom>
        </p:spPr>
        <p:txBody>
          <a:bodyPr wrap="square">
            <a:spAutoFit/>
          </a:bodyPr>
          <a:lstStyle/>
          <a:p>
            <a:pPr indent="457200" algn="just">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3. Типологія політичного лідерства</a:t>
            </a: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Залежно від стилю керівництва й політичної системи, де діє лідер, вирізняють типи:</a:t>
            </a: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диктаторський</a:t>
            </a:r>
            <a:r>
              <a:rPr lang="uk-UA" dirty="0">
                <a:latin typeface="Times New Roman" panose="02020603050405020304" pitchFamily="18" charset="0"/>
                <a:ea typeface="Calibri" panose="020F0502020204030204" pitchFamily="34" charset="0"/>
                <a:cs typeface="Times New Roman" panose="02020603050405020304" pitchFamily="18" charset="0"/>
              </a:rPr>
              <a:t>, за якого лідер прагне досягти мети, спираючись на страх покарання;</a:t>
            </a: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демократичний</a:t>
            </a:r>
            <a:r>
              <a:rPr lang="uk-UA" dirty="0">
                <a:latin typeface="Times New Roman" panose="02020603050405020304" pitchFamily="18" charset="0"/>
                <a:ea typeface="Calibri" panose="020F0502020204030204" pitchFamily="34" charset="0"/>
                <a:cs typeface="Times New Roman" panose="02020603050405020304" pitchFamily="18" charset="0"/>
              </a:rPr>
              <a:t> тип лідера, який підтримує дух співпраці, співучасті у вирішенні питань;</a:t>
            </a: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автократичний</a:t>
            </a:r>
            <a:r>
              <a:rPr lang="uk-UA" dirty="0">
                <a:latin typeface="Times New Roman" panose="02020603050405020304" pitchFamily="18" charset="0"/>
                <a:ea typeface="Calibri" panose="020F0502020204030204" pitchFamily="34" charset="0"/>
                <a:cs typeface="Times New Roman" panose="02020603050405020304" pitchFamily="18" charset="0"/>
              </a:rPr>
              <a:t>, який повинен мати високі професійні й особисті якості, аби перемогти опонентів;</a:t>
            </a: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плутократичний</a:t>
            </a:r>
            <a:r>
              <a:rPr lang="uk-UA" dirty="0">
                <a:latin typeface="Times New Roman" panose="02020603050405020304" pitchFamily="18" charset="0"/>
                <a:ea typeface="Calibri" panose="020F0502020204030204" pitchFamily="34" charset="0"/>
                <a:cs typeface="Times New Roman" panose="02020603050405020304" pitchFamily="18" charset="0"/>
              </a:rPr>
              <a:t> (часто це лідери </a:t>
            </a:r>
            <a:r>
              <a:rPr lang="uk-UA" dirty="0" smtClean="0">
                <a:latin typeface="Times New Roman" panose="02020603050405020304" pitchFamily="18" charset="0"/>
                <a:ea typeface="Calibri" panose="020F0502020204030204" pitchFamily="34" charset="0"/>
                <a:cs typeface="Times New Roman" panose="02020603050405020304" pitchFamily="18" charset="0"/>
              </a:rPr>
              <a:t>«тіньової» </a:t>
            </a:r>
            <a:r>
              <a:rPr lang="uk-UA" dirty="0">
                <a:latin typeface="Times New Roman" panose="02020603050405020304" pitchFamily="18" charset="0"/>
                <a:ea typeface="Calibri" panose="020F0502020204030204" pitchFamily="34" charset="0"/>
                <a:cs typeface="Times New Roman" panose="02020603050405020304" pitchFamily="18" charset="0"/>
              </a:rPr>
              <a:t>економіки</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823" y="3544204"/>
            <a:ext cx="5766351" cy="2928940"/>
          </a:xfrm>
          <a:prstGeom prst="rect">
            <a:avLst/>
          </a:prstGeom>
        </p:spPr>
      </p:pic>
    </p:spTree>
    <p:extLst>
      <p:ext uri="{BB962C8B-B14F-4D97-AF65-F5344CB8AC3E}">
        <p14:creationId xmlns:p14="http://schemas.microsoft.com/office/powerpoint/2010/main" val="1476465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2246769"/>
          </a:xfrm>
          <a:prstGeom prst="rect">
            <a:avLst/>
          </a:prstGeom>
        </p:spPr>
        <p:txBody>
          <a:bodyPr wrap="square">
            <a:spAutoFit/>
          </a:bodyPr>
          <a:lstStyle/>
          <a:p>
            <a:pPr indent="457200" algn="just">
              <a:spcAft>
                <a:spcPts val="0"/>
              </a:spcAft>
            </a:pPr>
            <a:r>
              <a:rPr lang="uk-UA" sz="2000" i="1" dirty="0">
                <a:latin typeface="Times New Roman" panose="02020603050405020304" pitchFamily="18" charset="0"/>
                <a:ea typeface="Calibri" panose="020F0502020204030204" pitchFamily="34" charset="0"/>
                <a:cs typeface="Times New Roman" panose="02020603050405020304" pitchFamily="18" charset="0"/>
              </a:rPr>
              <a:t>Залежно від мети, на яку орієнтований політик, виділяють:</a:t>
            </a:r>
          </a:p>
          <a:p>
            <a:pPr marL="285750" indent="-285750" algn="just">
              <a:spcAft>
                <a:spcPts val="0"/>
              </a:spcAft>
              <a:buFont typeface="Arial" panose="020B0604020202020204" pitchFamily="34" charset="0"/>
              <a:buChar char="•"/>
            </a:pPr>
            <a:r>
              <a:rPr lang="uk-UA" sz="2000" b="1" dirty="0" smtClean="0">
                <a:latin typeface="Times New Roman" panose="02020603050405020304" pitchFamily="18" charset="0"/>
                <a:ea typeface="Calibri" panose="020F0502020204030204" pitchFamily="34" charset="0"/>
                <a:cs typeface="Times New Roman" panose="02020603050405020304" pitchFamily="18" charset="0"/>
              </a:rPr>
              <a:t>інструментальне </a:t>
            </a:r>
            <a:r>
              <a:rPr lang="uk-UA" sz="2000" b="1" dirty="0">
                <a:latin typeface="Times New Roman" panose="02020603050405020304" pitchFamily="18" charset="0"/>
                <a:ea typeface="Calibri" panose="020F0502020204030204" pitchFamily="34" charset="0"/>
                <a:cs typeface="Times New Roman" panose="02020603050405020304" pitchFamily="18" charset="0"/>
              </a:rPr>
              <a:t>лідерство</a:t>
            </a:r>
            <a:r>
              <a:rPr lang="uk-UA" sz="2000" dirty="0">
                <a:latin typeface="Times New Roman" panose="02020603050405020304" pitchFamily="18" charset="0"/>
                <a:ea typeface="Calibri" panose="020F0502020204030204" pitchFamily="34" charset="0"/>
                <a:cs typeface="Times New Roman" panose="02020603050405020304" pitchFamily="18" charset="0"/>
              </a:rPr>
              <a:t>, яке сконцентроване на досягненні поставлених завдань і відповідно вимагає від лідера та його команди високого рівня компетентності;</a:t>
            </a:r>
          </a:p>
          <a:p>
            <a:pPr marL="285750" indent="-285750" algn="just">
              <a:spcAft>
                <a:spcPts val="0"/>
              </a:spcAft>
              <a:buFont typeface="Arial" panose="020B0604020202020204" pitchFamily="34" charset="0"/>
              <a:buChar char="•"/>
            </a:pPr>
            <a:r>
              <a:rPr lang="uk-UA" sz="2000" b="1" dirty="0" smtClean="0">
                <a:latin typeface="Times New Roman" panose="02020603050405020304" pitchFamily="18" charset="0"/>
                <a:ea typeface="Calibri" panose="020F0502020204030204" pitchFamily="34" charset="0"/>
                <a:cs typeface="Times New Roman" panose="02020603050405020304" pitchFamily="18" charset="0"/>
              </a:rPr>
              <a:t>емоційне </a:t>
            </a:r>
            <a:r>
              <a:rPr lang="uk-UA" sz="2000" b="1" dirty="0">
                <a:latin typeface="Times New Roman" panose="02020603050405020304" pitchFamily="18" charset="0"/>
                <a:ea typeface="Calibri" panose="020F0502020204030204" pitchFamily="34" charset="0"/>
                <a:cs typeface="Times New Roman" panose="02020603050405020304" pitchFamily="18" charset="0"/>
              </a:rPr>
              <a:t>лідерство</a:t>
            </a:r>
            <a:r>
              <a:rPr lang="uk-UA" sz="2000" dirty="0">
                <a:latin typeface="Times New Roman" panose="02020603050405020304" pitchFamily="18" charset="0"/>
                <a:ea typeface="Calibri" panose="020F0502020204030204" pitchFamily="34" charset="0"/>
                <a:cs typeface="Times New Roman" panose="02020603050405020304" pitchFamily="18" charset="0"/>
              </a:rPr>
              <a:t>, орієнтоване на установлення добрих стосунків з послідовниками.</a:t>
            </a:r>
          </a:p>
          <a:p>
            <a:pPr indent="457200" algn="just">
              <a:spcAft>
                <a:spcPts val="0"/>
              </a:spcAft>
            </a:pP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1917" y="2492896"/>
            <a:ext cx="5440163" cy="3941993"/>
          </a:xfrm>
          <a:prstGeom prst="rect">
            <a:avLst/>
          </a:prstGeom>
        </p:spPr>
      </p:pic>
    </p:spTree>
    <p:extLst>
      <p:ext uri="{BB962C8B-B14F-4D97-AF65-F5344CB8AC3E}">
        <p14:creationId xmlns:p14="http://schemas.microsoft.com/office/powerpoint/2010/main" val="3938295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3466462"/>
          </a:xfrm>
          <a:prstGeom prst="rect">
            <a:avLst/>
          </a:prstGeom>
        </p:spPr>
        <p:txBody>
          <a:bodyPr wrap="square">
            <a:spAutoFit/>
          </a:bodyPr>
          <a:lstStyle/>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Г</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Лассуелл </a:t>
            </a:r>
            <a:r>
              <a:rPr lang="uk-UA" sz="2000" dirty="0">
                <a:latin typeface="Times New Roman" panose="02020603050405020304" pitchFamily="18" charset="0"/>
                <a:ea typeface="Calibri" panose="020F0502020204030204" pitchFamily="34" charset="0"/>
                <a:cs typeface="Times New Roman" panose="02020603050405020304" pitchFamily="18" charset="0"/>
              </a:rPr>
              <a:t>розрізнив три типи лідерства</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57200" algn="just">
              <a:spcAft>
                <a:spcPts val="0"/>
              </a:spcAft>
            </a:pP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b="1" dirty="0">
                <a:latin typeface="Times New Roman" panose="02020603050405020304" pitchFamily="18" charset="0"/>
                <a:ea typeface="Calibri" panose="020F0502020204030204" pitchFamily="34" charset="0"/>
                <a:cs typeface="Times New Roman" panose="02020603050405020304" pitchFamily="18" charset="0"/>
              </a:rPr>
              <a:t>лідер-ідеолог</a:t>
            </a:r>
            <a:r>
              <a:rPr lang="uk-UA" sz="2000" dirty="0">
                <a:latin typeface="Times New Roman" panose="02020603050405020304" pitchFamily="18" charset="0"/>
                <a:ea typeface="Calibri" panose="020F0502020204030204" pitchFamily="34" charset="0"/>
                <a:cs typeface="Times New Roman" panose="02020603050405020304" pitchFamily="18" charset="0"/>
              </a:rPr>
              <a:t>, який маніпулює ідеями, концепціями суспільної перебудови (К. Маркс, Мао Цзедун, А. Лінкольн</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57200" algn="just">
              <a:spcAft>
                <a:spcPts val="0"/>
              </a:spcAft>
            </a:pP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b="1" dirty="0">
                <a:latin typeface="Times New Roman" panose="02020603050405020304" pitchFamily="18" charset="0"/>
                <a:ea typeface="Calibri" panose="020F0502020204030204" pitchFamily="34" charset="0"/>
                <a:cs typeface="Times New Roman" panose="02020603050405020304" pitchFamily="18" charset="0"/>
              </a:rPr>
              <a:t>лідер-агітатор</a:t>
            </a:r>
            <a:r>
              <a:rPr lang="uk-UA" sz="2000" dirty="0">
                <a:latin typeface="Times New Roman" panose="02020603050405020304" pitchFamily="18" charset="0"/>
                <a:ea typeface="Calibri" panose="020F0502020204030204" pitchFamily="34" charset="0"/>
                <a:cs typeface="Times New Roman" panose="02020603050405020304" pitchFamily="18" charset="0"/>
              </a:rPr>
              <a:t>, який маніпулює емоціями, настроями послідовників, який уміє захопити маси (Ф. Кастро, М</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Л</a:t>
            </a:r>
            <a:r>
              <a:rPr lang="uk-UA" sz="2000" dirty="0">
                <a:latin typeface="Times New Roman" panose="02020603050405020304" pitchFamily="18" charset="0"/>
                <a:ea typeface="Calibri" panose="020F0502020204030204" pitchFamily="34" charset="0"/>
                <a:cs typeface="Times New Roman" panose="02020603050405020304" pitchFamily="18" charset="0"/>
              </a:rPr>
              <a:t>. Кінг</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57200" algn="just">
              <a:spcAft>
                <a:spcPts val="0"/>
              </a:spcAft>
            </a:pP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b="1" dirty="0">
                <a:latin typeface="Times New Roman" panose="02020603050405020304" pitchFamily="18" charset="0"/>
                <a:ea typeface="Calibri" panose="020F0502020204030204" pitchFamily="34" charset="0"/>
                <a:cs typeface="Times New Roman" panose="02020603050405020304" pitchFamily="18" charset="0"/>
              </a:rPr>
              <a:t>лідер-організатор</a:t>
            </a:r>
            <a:r>
              <a:rPr lang="uk-UA" sz="2000" dirty="0">
                <a:latin typeface="Times New Roman" panose="02020603050405020304" pitchFamily="18" charset="0"/>
                <a:ea typeface="Calibri" panose="020F0502020204030204" pitchFamily="34" charset="0"/>
                <a:cs typeface="Times New Roman" panose="02020603050405020304" pitchFamily="18" charset="0"/>
              </a:rPr>
              <a:t>, який маніпулює ситуаціями. Більшість сучасних політиків виступають в ролі адміністраторів і менеджерів</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893" y="3663785"/>
            <a:ext cx="4248222" cy="2834414"/>
          </a:xfrm>
          <a:prstGeom prst="rect">
            <a:avLst/>
          </a:prstGeom>
        </p:spPr>
      </p:pic>
    </p:spTree>
    <p:extLst>
      <p:ext uri="{BB962C8B-B14F-4D97-AF65-F5344CB8AC3E}">
        <p14:creationId xmlns:p14="http://schemas.microsoft.com/office/powerpoint/2010/main" val="2993885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5130507"/>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Психологічні концепції лідерства</a:t>
            </a:r>
          </a:p>
          <a:p>
            <a:pPr algn="just">
              <a:lnSpc>
                <a:spcPct val="107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1</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u="sng" dirty="0">
                <a:latin typeface="Times New Roman" panose="02020603050405020304" pitchFamily="18" charset="0"/>
                <a:ea typeface="Calibri" panose="020F0502020204030204" pitchFamily="34" charset="0"/>
                <a:cs typeface="Times New Roman" panose="02020603050405020304" pitchFamily="18" charset="0"/>
              </a:rPr>
              <a:t>Концепція З</a:t>
            </a:r>
            <a:r>
              <a:rPr lang="uk-UA" b="1" u="sng" dirty="0" smtClean="0">
                <a:latin typeface="Times New Roman" panose="02020603050405020304" pitchFamily="18" charset="0"/>
                <a:ea typeface="Calibri" panose="020F0502020204030204" pitchFamily="34" charset="0"/>
                <a:cs typeface="Times New Roman" panose="02020603050405020304" pitchFamily="18" charset="0"/>
              </a:rPr>
              <a:t>. Фрейда</a:t>
            </a:r>
            <a:r>
              <a:rPr lang="uk-UA" dirty="0">
                <a:latin typeface="Times New Roman" panose="02020603050405020304" pitchFamily="18" charset="0"/>
                <a:ea typeface="Calibri" panose="020F0502020204030204" pitchFamily="34" charset="0"/>
                <a:cs typeface="Times New Roman" panose="02020603050405020304" pitchFamily="18" charset="0"/>
              </a:rPr>
              <a:t>. Витоки лідерства знаходяться у людській психіці. З. Фрейд пояснював лідерство несвідомим прагненням індивіда панувати над іншими. В основі лідерства лежить, на його думку, певне </a:t>
            </a:r>
            <a:r>
              <a:rPr lang="uk-UA" dirty="0" smtClean="0">
                <a:latin typeface="Times New Roman" panose="02020603050405020304" pitchFamily="18" charset="0"/>
                <a:ea typeface="Calibri" panose="020F0502020204030204" pitchFamily="34" charset="0"/>
                <a:cs typeface="Times New Roman" panose="02020603050405020304" pitchFamily="18" charset="0"/>
              </a:rPr>
              <a:t>лібідо – </a:t>
            </a:r>
            <a:r>
              <a:rPr lang="uk-UA" dirty="0">
                <a:latin typeface="Times New Roman" panose="02020603050405020304" pitchFamily="18" charset="0"/>
                <a:ea typeface="Calibri" panose="020F0502020204030204" pitchFamily="34" charset="0"/>
                <a:cs typeface="Times New Roman" panose="02020603050405020304" pitchFamily="18" charset="0"/>
              </a:rPr>
              <a:t>здебільшого підсвідоме почуття сексуального характеру. </a:t>
            </a:r>
            <a:r>
              <a:rPr lang="uk-UA" dirty="0" smtClean="0">
                <a:latin typeface="Times New Roman" panose="02020603050405020304" pitchFamily="18" charset="0"/>
                <a:ea typeface="Calibri" panose="020F0502020204030204" pitchFamily="34" charset="0"/>
                <a:cs typeface="Times New Roman" panose="02020603050405020304" pitchFamily="18" charset="0"/>
              </a:rPr>
              <a:t>Лідерові </a:t>
            </a:r>
            <a:r>
              <a:rPr lang="uk-UA" dirty="0">
                <a:latin typeface="Times New Roman" panose="02020603050405020304" pitchFamily="18" charset="0"/>
                <a:ea typeface="Calibri" panose="020F0502020204030204" pitchFamily="34" charset="0"/>
                <a:cs typeface="Times New Roman" panose="02020603050405020304" pitchFamily="18" charset="0"/>
              </a:rPr>
              <a:t>необхідно підтримувати врівноважені відносини між ним та масою, бути здатним стримувати агресивні настрої останньої. Він виділив дві категорії індивідів за критерієм їх ставлення до лідерства: ті, хто прагнуть до влади, і ті, хто відчувають внутрішню потребу у підпорядкуванні, покровительстві.</a:t>
            </a:r>
          </a:p>
          <a:p>
            <a:pPr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a:t>
            </a:r>
            <a:r>
              <a:rPr lang="uk-UA" b="1" u="sng" dirty="0">
                <a:latin typeface="Times New Roman" panose="02020603050405020304" pitchFamily="18" charset="0"/>
                <a:ea typeface="Calibri" panose="020F0502020204030204" pitchFamily="34" charset="0"/>
                <a:cs typeface="Times New Roman" panose="02020603050405020304" pitchFamily="18" charset="0"/>
              </a:rPr>
              <a:t>Концепція Г Лебона</a:t>
            </a:r>
            <a:r>
              <a:rPr lang="uk-UA" dirty="0">
                <a:latin typeface="Times New Roman" panose="02020603050405020304" pitchFamily="18" charset="0"/>
                <a:ea typeface="Calibri" panose="020F0502020204030204" pitchFamily="34" charset="0"/>
                <a:cs typeface="Times New Roman" panose="02020603050405020304" pitchFamily="18" charset="0"/>
              </a:rPr>
              <a:t>. Д</a:t>
            </a:r>
            <a:r>
              <a:rPr lang="uk-UA" dirty="0" smtClean="0">
                <a:latin typeface="Times New Roman" panose="02020603050405020304" pitchFamily="18" charset="0"/>
                <a:ea typeface="Calibri" panose="020F0502020204030204" pitchFamily="34" charset="0"/>
                <a:cs typeface="Times New Roman" panose="02020603050405020304" pitchFamily="18" charset="0"/>
              </a:rPr>
              <a:t>ослідник </a:t>
            </a:r>
            <a:r>
              <a:rPr lang="uk-UA" dirty="0">
                <a:latin typeface="Times New Roman" panose="02020603050405020304" pitchFamily="18" charset="0"/>
                <a:ea typeface="Calibri" panose="020F0502020204030204" pitchFamily="34" charset="0"/>
                <a:cs typeface="Times New Roman" panose="02020603050405020304" pitchFamily="18" charset="0"/>
              </a:rPr>
              <a:t>психології мас Г</a:t>
            </a:r>
            <a:r>
              <a:rPr lang="uk-UA" dirty="0" smtClean="0">
                <a:latin typeface="Times New Roman" panose="02020603050405020304" pitchFamily="18" charset="0"/>
                <a:ea typeface="Calibri" panose="020F0502020204030204" pitchFamily="34" charset="0"/>
                <a:cs typeface="Times New Roman" panose="02020603050405020304" pitchFamily="18" charset="0"/>
              </a:rPr>
              <a:t>. Лебон </a:t>
            </a:r>
            <a:r>
              <a:rPr lang="uk-UA" dirty="0">
                <a:latin typeface="Times New Roman" panose="02020603050405020304" pitchFamily="18" charset="0"/>
                <a:ea typeface="Calibri" panose="020F0502020204030204" pitchFamily="34" charset="0"/>
                <a:cs typeface="Times New Roman" panose="02020603050405020304" pitchFamily="18" charset="0"/>
              </a:rPr>
              <a:t>поділив народ на лідерів і масу. Значення лідерів у суспільному житті він сильно перебільшує, а роль натовпу, навпаки – недооцінює. На його думку, лідери можуть все, достатньо тільки їм навчитися володіти психологією маси. Натовп завжди шукає </a:t>
            </a:r>
            <a:r>
              <a:rPr lang="uk-UA" dirty="0" smtClean="0">
                <a:latin typeface="Times New Roman" panose="02020603050405020304" pitchFamily="18" charset="0"/>
                <a:ea typeface="Calibri" panose="020F0502020204030204" pitchFamily="34" charset="0"/>
                <a:cs typeface="Times New Roman" panose="02020603050405020304" pitchFamily="18" charset="0"/>
              </a:rPr>
              <a:t>вождя </a:t>
            </a:r>
            <a:r>
              <a:rPr lang="uk-UA" dirty="0">
                <a:latin typeface="Times New Roman" panose="02020603050405020304" pitchFamily="18" charset="0"/>
                <a:ea typeface="Calibri" panose="020F0502020204030204" pitchFamily="34" charset="0"/>
                <a:cs typeface="Times New Roman" panose="02020603050405020304" pitchFamily="18" charset="0"/>
              </a:rPr>
              <a:t>і сам, як вважає Г</a:t>
            </a:r>
            <a:r>
              <a:rPr lang="uk-UA" dirty="0" smtClean="0">
                <a:latin typeface="Times New Roman" panose="02020603050405020304" pitchFamily="18" charset="0"/>
                <a:ea typeface="Calibri" panose="020F0502020204030204" pitchFamily="34" charset="0"/>
                <a:cs typeface="Times New Roman" panose="02020603050405020304" pitchFamily="18" charset="0"/>
              </a:rPr>
              <a:t>. Лебон</a:t>
            </a:r>
            <a:r>
              <a:rPr lang="uk-UA" dirty="0">
                <a:latin typeface="Times New Roman" panose="02020603050405020304" pitchFamily="18" charset="0"/>
                <a:ea typeface="Calibri" panose="020F0502020204030204" pitchFamily="34" charset="0"/>
                <a:cs typeface="Times New Roman" panose="02020603050405020304" pitchFamily="18" charset="0"/>
              </a:rPr>
              <a:t>, прагне до підпорядкування.</a:t>
            </a:r>
          </a:p>
          <a:p>
            <a:pPr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a:t>
            </a:r>
            <a:r>
              <a:rPr lang="uk-UA" b="1" u="sng" dirty="0">
                <a:latin typeface="Times New Roman" panose="02020603050405020304" pitchFamily="18" charset="0"/>
                <a:ea typeface="Calibri" panose="020F0502020204030204" pitchFamily="34" charset="0"/>
                <a:cs typeface="Times New Roman" panose="02020603050405020304" pitchFamily="18" charset="0"/>
              </a:rPr>
              <a:t>Концепція Е</a:t>
            </a:r>
            <a:r>
              <a:rPr lang="uk-UA"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uk-UA" b="1" u="sng" dirty="0" err="1" smtClean="0">
                <a:latin typeface="Times New Roman" panose="02020603050405020304" pitchFamily="18" charset="0"/>
                <a:ea typeface="Calibri" panose="020F0502020204030204" pitchFamily="34" charset="0"/>
                <a:cs typeface="Times New Roman" panose="02020603050405020304" pitchFamily="18" charset="0"/>
              </a:rPr>
              <a:t>Фромма</a:t>
            </a:r>
            <a:r>
              <a:rPr lang="uk-UA"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uk-UA" b="1" u="sng" dirty="0">
                <a:latin typeface="Times New Roman" panose="02020603050405020304" pitchFamily="18" charset="0"/>
                <a:ea typeface="Calibri" panose="020F0502020204030204" pitchFamily="34" charset="0"/>
                <a:cs typeface="Times New Roman" panose="02020603050405020304" pitchFamily="18" charset="0"/>
              </a:rPr>
              <a:t>та Т</a:t>
            </a:r>
            <a:r>
              <a:rPr lang="uk-UA"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uk-UA" b="1" u="sng" dirty="0" err="1" smtClean="0">
                <a:latin typeface="Times New Roman" panose="02020603050405020304" pitchFamily="18" charset="0"/>
                <a:ea typeface="Calibri" panose="020F0502020204030204" pitchFamily="34" charset="0"/>
                <a:cs typeface="Times New Roman" panose="02020603050405020304" pitchFamily="18" charset="0"/>
              </a:rPr>
              <a:t>Адорна</a:t>
            </a:r>
            <a:r>
              <a:rPr lang="uk-UA" b="1" u="sng" dirty="0">
                <a:latin typeface="Times New Roman" panose="02020603050405020304" pitchFamily="18" charset="0"/>
                <a:ea typeface="Calibri" panose="020F0502020204030204" pitchFamily="34" charset="0"/>
                <a:cs typeface="Times New Roman" panose="02020603050405020304" pitchFamily="18" charset="0"/>
              </a:rPr>
              <a:t>.</a:t>
            </a:r>
            <a:r>
              <a:rPr lang="uk-UA" b="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На думку Е</a:t>
            </a: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err="1" smtClean="0">
                <a:latin typeface="Times New Roman" panose="02020603050405020304" pitchFamily="18" charset="0"/>
                <a:ea typeface="Calibri" panose="020F0502020204030204" pitchFamily="34" charset="0"/>
                <a:cs typeface="Times New Roman" panose="02020603050405020304" pitchFamily="18" charset="0"/>
              </a:rPr>
              <a:t>Фромма</a:t>
            </a: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та Т</a:t>
            </a: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err="1" smtClean="0">
                <a:latin typeface="Times New Roman" panose="02020603050405020304" pitchFamily="18" charset="0"/>
                <a:ea typeface="Calibri" panose="020F0502020204030204" pitchFamily="34" charset="0"/>
                <a:cs typeface="Times New Roman" panose="02020603050405020304" pitchFamily="18" charset="0"/>
              </a:rPr>
              <a:t>Адорна</a:t>
            </a:r>
            <a:r>
              <a:rPr lang="uk-UA" dirty="0">
                <a:latin typeface="Times New Roman" panose="02020603050405020304" pitchFamily="18" charset="0"/>
                <a:ea typeface="Calibri" panose="020F0502020204030204" pitchFamily="34" charset="0"/>
                <a:cs typeface="Times New Roman" panose="02020603050405020304" pitchFamily="18" charset="0"/>
              </a:rPr>
              <a:t>, індивіди, для яких влада є внутрішньою інстинктивною потребою, при певних соціальних умовах </a:t>
            </a:r>
            <a:r>
              <a:rPr lang="uk-UA" dirty="0" smtClean="0">
                <a:latin typeface="Times New Roman" panose="02020603050405020304" pitchFamily="18" charset="0"/>
                <a:ea typeface="Calibri" panose="020F0502020204030204" pitchFamily="34" charset="0"/>
                <a:cs typeface="Times New Roman" panose="02020603050405020304" pitchFamily="18" charset="0"/>
              </a:rPr>
              <a:t>перетворюються в </a:t>
            </a:r>
            <a:r>
              <a:rPr lang="uk-UA" dirty="0">
                <a:latin typeface="Times New Roman" panose="02020603050405020304" pitchFamily="18" charset="0"/>
                <a:ea typeface="Calibri" panose="020F0502020204030204" pitchFamily="34" charset="0"/>
                <a:cs typeface="Times New Roman" panose="02020603050405020304" pitchFamily="18" charset="0"/>
              </a:rPr>
              <a:t>авторитарних вождів. </a:t>
            </a:r>
          </a:p>
        </p:txBody>
      </p:sp>
    </p:spTree>
    <p:extLst>
      <p:ext uri="{BB962C8B-B14F-4D97-AF65-F5344CB8AC3E}">
        <p14:creationId xmlns:p14="http://schemas.microsoft.com/office/powerpoint/2010/main" val="1095630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1087</Words>
  <Application>Microsoft Office PowerPoint</Application>
  <PresentationFormat>Экран (4:3)</PresentationFormat>
  <Paragraphs>59</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Times New Roman</vt:lpstr>
      <vt:lpstr>TimesNewRomanPSMT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25</cp:revision>
  <dcterms:created xsi:type="dcterms:W3CDTF">2015-03-20T17:04:15Z</dcterms:created>
  <dcterms:modified xsi:type="dcterms:W3CDTF">2023-09-26T13:24:18Z</dcterms:modified>
</cp:coreProperties>
</file>