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8" r:id="rId4"/>
    <p:sldId id="257" r:id="rId5"/>
    <p:sldId id="260" r:id="rId6"/>
    <p:sldId id="269" r:id="rId7"/>
    <p:sldId id="261" r:id="rId8"/>
    <p:sldId id="263" r:id="rId9"/>
    <p:sldId id="264" r:id="rId10"/>
    <p:sldId id="270" r:id="rId11"/>
    <p:sldId id="262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95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71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812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954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2989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64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326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83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12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0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59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45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8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70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66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31BDB-B0AC-404D-81A3-75CD017F72BA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76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6187" y="836712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ГРОШОВІ НАДХОДЖЕННЯ </a:t>
            </a:r>
            <a:b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 БІЗНЕСУ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458200" cy="2808312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і склад грошових надходжень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Виручка від реалізації продукції та іншої реалізації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 ціноутворення на підприємстві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визначення виручки від реалізації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53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97511"/>
            <a:ext cx="70567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Методи визначення виручки від реалізації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Планову виручку від реалізації продукції визначають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методом прямого рахунку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множенням кількості реалізованих виробів на їхню реалізаційну ціну і додаванням отриманих сум за всією номенклатурою виробів.</a:t>
            </a:r>
          </a:p>
          <a:p>
            <a:pPr algn="just"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Виручку від реалізації кожної номенклатури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виробів визначають за формулою:</a:t>
            </a:r>
          </a:p>
          <a:p>
            <a:pPr algn="ctr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= Р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Ц,</a:t>
            </a:r>
          </a:p>
          <a:p>
            <a:pPr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В — виручка, Р— кількість реалізованих виробів, Ц — ціна реалізації кожного виробу.</a:t>
            </a:r>
          </a:p>
          <a:p>
            <a:pPr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Обсяг реалізації можна розрахувати, виходячи з товарного випуску виробів у плановому періоді, додаючи залишки виробів на початок планового періоду і віднімаючи такі на кінець планового періоду. </a:t>
            </a:r>
          </a:p>
          <a:p>
            <a:pPr algn="just"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Плановий обсяг реалізації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обраховують з формули:</a:t>
            </a:r>
          </a:p>
          <a:p>
            <a:pPr algn="ctr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 = З1 + Т – З2,</a:t>
            </a:r>
          </a:p>
          <a:p>
            <a:pPr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Р — обсяг реалізації в плановому періоді; З1 — залишки кожного виду готових виробів на складі та відвантажених на початок планового періоду; Т — випуск товарної продукції в плановому періоді; З2 — залишки кожного виду виробів на складі на кінець планового періоду.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60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115616" y="559004"/>
            <a:ext cx="6624736" cy="4999726"/>
            <a:chOff x="2592" y="9548"/>
            <a:chExt cx="6207" cy="4743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592" y="9548"/>
              <a:ext cx="6207" cy="4743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2733" y="9668"/>
              <a:ext cx="3946" cy="468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МЕТОДИ ПЛАНУВАННЯ ВИРУЧКИ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3708" y="10267"/>
              <a:ext cx="4550" cy="936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Метод прямого рахунку: В=Р∙Ц,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 –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виручка;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Р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– кількість реалізованої продукції;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Ц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– ціна реалізації оди ниці продукції.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708" y="11312"/>
              <a:ext cx="4550" cy="1511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Укрупнений метод: В=З</a:t>
              </a:r>
              <a:r>
                <a:rPr kumimoji="0" lang="uk-UA" altLang="ru-RU" sz="14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+Т-З</a:t>
              </a:r>
              <a:r>
                <a:rPr kumimoji="0" lang="uk-UA" altLang="ru-RU" sz="14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2,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 –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виручка;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З</a:t>
              </a:r>
              <a:r>
                <a:rPr kumimoji="0" lang="uk-UA" altLang="ru-RU" sz="14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залишки нереалізованої продукції на складі на початок періоду;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Т –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випуск товарної продукції у плановому періоді;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З</a:t>
              </a:r>
              <a:r>
                <a:rPr kumimoji="0" lang="uk-UA" altLang="ru-RU" sz="1400" b="1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залишки нереалізованої продукції на складі на кінець періоду.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708" y="12932"/>
              <a:ext cx="4550" cy="1174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Комбінований метод: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1.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Виручка від реалізації основних видів продукції розраховується методом прямого рахунку.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2.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Виручка від реалізації інших видів розраховується укрупненим методом.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AutoShape 5"/>
            <p:cNvSpPr>
              <a:spLocks noChangeShapeType="1"/>
            </p:cNvSpPr>
            <p:nvPr/>
          </p:nvSpPr>
          <p:spPr bwMode="auto">
            <a:xfrm>
              <a:off x="3072" y="10136"/>
              <a:ext cx="1" cy="3383"/>
            </a:xfrm>
            <a:prstGeom prst="straightConnector1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AutoShape 4"/>
            <p:cNvSpPr>
              <a:spLocks noChangeShapeType="1"/>
            </p:cNvSpPr>
            <p:nvPr/>
          </p:nvSpPr>
          <p:spPr bwMode="auto">
            <a:xfrm>
              <a:off x="3073" y="10734"/>
              <a:ext cx="635" cy="1"/>
            </a:xfrm>
            <a:prstGeom prst="straightConnector1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AutoShape 3"/>
            <p:cNvSpPr>
              <a:spLocks noChangeShapeType="1"/>
            </p:cNvSpPr>
            <p:nvPr/>
          </p:nvSpPr>
          <p:spPr bwMode="auto">
            <a:xfrm flipH="1">
              <a:off x="3073" y="12068"/>
              <a:ext cx="635" cy="1"/>
            </a:xfrm>
            <a:prstGeom prst="straightConnector1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AutoShape 2"/>
            <p:cNvSpPr>
              <a:spLocks noChangeShapeType="1"/>
            </p:cNvSpPr>
            <p:nvPr/>
          </p:nvSpPr>
          <p:spPr bwMode="auto">
            <a:xfrm flipH="1">
              <a:off x="3072" y="13519"/>
              <a:ext cx="636" cy="1"/>
            </a:xfrm>
            <a:prstGeom prst="straightConnector1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809271" y="5589240"/>
            <a:ext cx="75254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31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4. Методи планування виручки та механізм їх застосування</a:t>
            </a:r>
          </a:p>
        </p:txBody>
      </p:sp>
    </p:spTree>
    <p:extLst>
      <p:ext uri="{BB962C8B-B14F-4D97-AF65-F5344CB8AC3E}">
        <p14:creationId xmlns:p14="http://schemas.microsoft.com/office/powerpoint/2010/main" val="1230304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24744"/>
            <a:ext cx="8686800" cy="2592288"/>
          </a:xfrm>
        </p:spPr>
        <p:txBody>
          <a:bodyPr/>
          <a:lstStyle/>
          <a:p>
            <a:pPr algn="ctr"/>
            <a:br>
              <a:rPr lang="uk-UA" dirty="0"/>
            </a:br>
            <a:r>
              <a:rPr lang="uk-UA" dirty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64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628800"/>
            <a:ext cx="651672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 надходження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сукупність надходжень коштів за реалізовану продукцію, виконані роботи, послуги, а також виконання інших господарських операцій у процесі: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інвестиційної діяльності підприємства. </a:t>
            </a:r>
          </a:p>
          <a:p>
            <a:pPr algn="just"/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грошових надходжень підприємств формують грошові потоки, які поділяють за низкою ознак:</a:t>
            </a:r>
          </a:p>
          <a:p>
            <a:pPr algn="just"/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джерелами виникнення: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зовнішні.</a:t>
            </a:r>
          </a:p>
          <a:p>
            <a:pPr algn="just"/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кошти надходять з будь-яких джерел на самому підприємстві, вони належать до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 коштів за рахунок ресурсів, які мобілізуються на фінансовому ринку, свідчить про використання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 джерел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836712"/>
            <a:ext cx="55446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1.Характеристика і склад грошових </a:t>
            </a:r>
          </a:p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4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71287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напрямом руху: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негативні.</a:t>
            </a:r>
          </a:p>
          <a:p>
            <a:pPr lvl="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потоки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надходження грошових коштів на підприємство.</a:t>
            </a:r>
          </a:p>
          <a:p>
            <a:pPr lvl="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витрачання грошових коштів підприємством.</a:t>
            </a:r>
          </a:p>
          <a:p>
            <a:pPr lvl="0" algn="just"/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видами діяльності: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операційної,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фінансової,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інвестиційної.</a:t>
            </a:r>
          </a:p>
          <a:p>
            <a:pPr lvl="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Операційна (основна) діяльність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діяльність підприємства, пов’язана з виробництвом та реалізацією продукції, товарів, послуг.</a:t>
            </a:r>
          </a:p>
          <a:p>
            <a:pPr lvl="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Інвестиційна діяльність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діяльність підприємства, пов’язана з придбанням і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продажем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довгострокових активів, а також інших інвестицій, які не є еквівалентами грошових коштів.</a:t>
            </a:r>
          </a:p>
          <a:p>
            <a:pPr lvl="0" algn="just"/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діяльність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сукупність операцій, які призводять до зміни розміру, складу та обсягу власного і позичкового капіталу.</a:t>
            </a:r>
          </a:p>
          <a:p>
            <a:pPr lvl="0" algn="just"/>
            <a:endParaRPr lang="uk-UA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41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611560" y="1196752"/>
            <a:ext cx="7147142" cy="3508937"/>
            <a:chOff x="2362" y="2004"/>
            <a:chExt cx="7200" cy="2646"/>
          </a:xfrm>
        </p:grpSpPr>
        <p:sp>
          <p:nvSpPr>
            <p:cNvPr id="4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362" y="2004"/>
              <a:ext cx="7200" cy="2646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4272" y="2091"/>
              <a:ext cx="3331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Види діяльності підприємств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2900" y="3315"/>
              <a:ext cx="1274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операційна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4174" y="3992"/>
              <a:ext cx="1045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інша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3"/>
            <p:cNvSpPr txBox="1">
              <a:spLocks noChangeArrowheads="1"/>
            </p:cNvSpPr>
            <p:nvPr/>
          </p:nvSpPr>
          <p:spPr bwMode="auto">
            <a:xfrm>
              <a:off x="4359" y="3315"/>
              <a:ext cx="1219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фінансова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900" y="3992"/>
              <a:ext cx="1045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основна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5850" y="3315"/>
              <a:ext cx="1536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</a:t>
              </a:r>
              <a:endParaRPr kumimoji="0" lang="uk-UA" altLang="ru-RU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4272" y="2689"/>
              <a:ext cx="1306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звичайна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318" y="2689"/>
              <a:ext cx="1721" cy="40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1">
                  <a:lumMod val="50000"/>
                </a:schemeClr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надзвичайна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utoShape 8"/>
            <p:cNvSpPr>
              <a:spLocks noChangeShapeType="1"/>
            </p:cNvSpPr>
            <p:nvPr/>
          </p:nvSpPr>
          <p:spPr bwMode="auto">
            <a:xfrm flipH="1">
              <a:off x="4925" y="2527"/>
              <a:ext cx="1012" cy="162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7"/>
            <p:cNvSpPr>
              <a:spLocks noChangeShapeType="1"/>
            </p:cNvSpPr>
            <p:nvPr/>
          </p:nvSpPr>
          <p:spPr bwMode="auto">
            <a:xfrm>
              <a:off x="5937" y="2527"/>
              <a:ext cx="1024" cy="162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6"/>
            <p:cNvSpPr>
              <a:spLocks noChangeShapeType="1"/>
            </p:cNvSpPr>
            <p:nvPr/>
          </p:nvSpPr>
          <p:spPr bwMode="auto">
            <a:xfrm flipH="1">
              <a:off x="3537" y="3092"/>
              <a:ext cx="1388" cy="223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AutoShape 5"/>
            <p:cNvSpPr>
              <a:spLocks noChangeShapeType="1"/>
            </p:cNvSpPr>
            <p:nvPr/>
          </p:nvSpPr>
          <p:spPr bwMode="auto">
            <a:xfrm>
              <a:off x="4925" y="3092"/>
              <a:ext cx="1546" cy="223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4"/>
            <p:cNvSpPr>
              <a:spLocks noChangeShapeType="1"/>
            </p:cNvSpPr>
            <p:nvPr/>
          </p:nvSpPr>
          <p:spPr bwMode="auto">
            <a:xfrm>
              <a:off x="4925" y="3092"/>
              <a:ext cx="44" cy="223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3"/>
            <p:cNvSpPr>
              <a:spLocks noChangeShapeType="1"/>
            </p:cNvSpPr>
            <p:nvPr/>
          </p:nvSpPr>
          <p:spPr bwMode="auto">
            <a:xfrm flipH="1">
              <a:off x="3422" y="3768"/>
              <a:ext cx="115" cy="224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2"/>
            <p:cNvSpPr>
              <a:spLocks noChangeShapeType="1"/>
            </p:cNvSpPr>
            <p:nvPr/>
          </p:nvSpPr>
          <p:spPr bwMode="auto">
            <a:xfrm>
              <a:off x="3537" y="3768"/>
              <a:ext cx="1159" cy="224"/>
            </a:xfrm>
            <a:prstGeom prst="straightConnector1">
              <a:avLst/>
            </a:prstGeom>
            <a:noFill/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 type="triangle" w="med" len="med"/>
            </a:ln>
            <a:scene3d>
              <a:camera prst="orthographicFront"/>
              <a:lightRig rig="threePt" dir="t"/>
            </a:scene3d>
            <a:sp3d>
              <a:bevelT prst="relaxedInset"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1400923" y="5082985"/>
            <a:ext cx="65527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1. Класифікація видів діяльності підприємств</a:t>
            </a:r>
            <a:endParaRPr kumimoji="0" lang="uk-UA" altLang="ru-RU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531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323528" y="226675"/>
            <a:ext cx="8280920" cy="5977355"/>
            <a:chOff x="3223" y="6077"/>
            <a:chExt cx="6906" cy="5361"/>
          </a:xfrm>
        </p:grpSpPr>
        <p:sp>
          <p:nvSpPr>
            <p:cNvPr id="4" name="AutoShape 21"/>
            <p:cNvSpPr>
              <a:spLocks noChangeAspect="1" noChangeArrowheads="1" noTextEdit="1"/>
            </p:cNvSpPr>
            <p:nvPr/>
          </p:nvSpPr>
          <p:spPr bwMode="auto">
            <a:xfrm>
              <a:off x="3223" y="6077"/>
              <a:ext cx="6906" cy="5361"/>
            </a:xfrm>
            <a:prstGeom prst="rect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20"/>
            <p:cNvSpPr txBox="1">
              <a:spLocks noChangeArrowheads="1"/>
            </p:cNvSpPr>
            <p:nvPr/>
          </p:nvSpPr>
          <p:spPr bwMode="auto">
            <a:xfrm>
              <a:off x="3326" y="6077"/>
              <a:ext cx="3136" cy="16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Вхідні потоки: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від реалізації товарів, робіт, послуг;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від реалізації оборотних активів;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від операційної оренди;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одержані штрафи, пенні, неустойки;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одержані гранти, субсидії;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інші надходження.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6820" y="6077"/>
              <a:ext cx="3200" cy="16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Вихідні потоки: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</a:t>
              </a: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оплата за сировину, товари, послуги;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виплата, зарплати, компенсацій тощо;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сплата податків, зборів;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сплата вартості операційної оренди;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сплата штрафів, пені, неустойки;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інше.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18"/>
            <p:cNvSpPr txBox="1">
              <a:spLocks noChangeArrowheads="1"/>
            </p:cNvSpPr>
            <p:nvPr/>
          </p:nvSpPr>
          <p:spPr bwMode="auto">
            <a:xfrm>
              <a:off x="3326" y="9180"/>
              <a:ext cx="1317" cy="2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Вхідні потоки: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надходження позик;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продаж цінних паперів;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емісія акцій;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Інші надходження.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4787" y="9180"/>
              <a:ext cx="1358" cy="2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Вихідні потоки: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повернення позик;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придбання цінних паперів;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викуп власних акцій;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інші витрати.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auto">
            <a:xfrm>
              <a:off x="6254" y="9180"/>
              <a:ext cx="1796" cy="2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Вхідні потоки: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продаж необоротних активі;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надходження від участі в капіталі;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отримані дивіденди, відсотки;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продаж інвестицій тощо.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8181" y="9180"/>
              <a:ext cx="1839" cy="2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Вихідні потоки: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придбання необоротних активів;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внесок за участь в капіталі;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придбання інвестицій;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вкладення в модернізацію обладнання тощо.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5960" y="8445"/>
              <a:ext cx="1350" cy="5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ru-RU" sz="16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Грошові потоки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5299" y="7882"/>
              <a:ext cx="2754" cy="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Операційна діяльність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649" y="8445"/>
              <a:ext cx="2371" cy="5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16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Інвестиційна діяльність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380" y="8445"/>
              <a:ext cx="2362" cy="5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Фінансова діяльність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10"/>
            <p:cNvSpPr>
              <a:spLocks noChangeShapeType="1"/>
            </p:cNvSpPr>
            <p:nvPr/>
          </p:nvSpPr>
          <p:spPr bwMode="auto">
            <a:xfrm flipH="1" flipV="1">
              <a:off x="4894" y="7763"/>
              <a:ext cx="1724" cy="115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AutoShape 9"/>
            <p:cNvSpPr>
              <a:spLocks noChangeShapeType="1"/>
            </p:cNvSpPr>
            <p:nvPr/>
          </p:nvSpPr>
          <p:spPr bwMode="auto">
            <a:xfrm flipV="1">
              <a:off x="6618" y="7763"/>
              <a:ext cx="1802" cy="115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7"/>
            <p:cNvSpPr>
              <a:spLocks noChangeShapeType="1"/>
            </p:cNvSpPr>
            <p:nvPr/>
          </p:nvSpPr>
          <p:spPr bwMode="auto">
            <a:xfrm flipH="1">
              <a:off x="5742" y="8719"/>
              <a:ext cx="218" cy="1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6"/>
            <p:cNvSpPr>
              <a:spLocks noChangeShapeType="1"/>
            </p:cNvSpPr>
            <p:nvPr/>
          </p:nvSpPr>
          <p:spPr bwMode="auto">
            <a:xfrm>
              <a:off x="7310" y="8719"/>
              <a:ext cx="339" cy="1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5"/>
            <p:cNvSpPr>
              <a:spLocks noChangeShapeType="1"/>
            </p:cNvSpPr>
            <p:nvPr/>
          </p:nvSpPr>
          <p:spPr bwMode="auto">
            <a:xfrm flipH="1">
              <a:off x="3985" y="8993"/>
              <a:ext cx="576" cy="187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4"/>
            <p:cNvSpPr>
              <a:spLocks noChangeShapeType="1"/>
            </p:cNvSpPr>
            <p:nvPr/>
          </p:nvSpPr>
          <p:spPr bwMode="auto">
            <a:xfrm>
              <a:off x="4561" y="8993"/>
              <a:ext cx="905" cy="187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AutoShape 3"/>
            <p:cNvSpPr>
              <a:spLocks noChangeShapeType="1"/>
            </p:cNvSpPr>
            <p:nvPr/>
          </p:nvSpPr>
          <p:spPr bwMode="auto">
            <a:xfrm flipH="1">
              <a:off x="7152" y="8993"/>
              <a:ext cx="1682" cy="187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AutoShape 2"/>
            <p:cNvSpPr>
              <a:spLocks noChangeShapeType="1"/>
            </p:cNvSpPr>
            <p:nvPr/>
          </p:nvSpPr>
          <p:spPr bwMode="auto">
            <a:xfrm>
              <a:off x="8834" y="8993"/>
              <a:ext cx="267" cy="187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671332" y="6204030"/>
            <a:ext cx="7783109" cy="37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31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2. Класифікація грошових потоків залежно від видів діяльності</a:t>
            </a:r>
            <a:endParaRPr kumimoji="0" lang="uk-UA" altLang="ru-RU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4572000" y="2678188"/>
            <a:ext cx="5485" cy="190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8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Виручка від реалізації продукції, робіт, послуг</a:t>
            </a:r>
          </a:p>
          <a:p>
            <a:pPr indent="358775" algn="just">
              <a:spcAft>
                <a:spcPts val="0"/>
              </a:spcAft>
            </a:pP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8775"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підприємства-виробника реалізація продукції є свідченням, що вона за споживчими властивостями, якістю та асортиментом відповідає і потребам покупців і суспільному попиту.</a:t>
            </a:r>
          </a:p>
          <a:p>
            <a:pPr indent="358775" algn="just">
              <a:spcAft>
                <a:spcPts val="0"/>
              </a:spcAft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Бартер, або прямий товарообмін, не можна вважати реалізацією продукції. За бартерного обміну товарів не відбувається руху коштів, нема надходжень виручки від реалізації продукції, тобто не відбувається зміни форми вартості.</a:t>
            </a:r>
          </a:p>
          <a:p>
            <a:pPr indent="358775" algn="just"/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Отже,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виручка від реалізації продукції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 це сума коштів, які надійшли на рахунок підприємства за реалізовану продукцію. Вона є основним джерелом грошових доходів і фінансових ресурсів підприємств. Виручка від реалізації продукції є фінансовою категорією, яка виражає грошові відносини між постачальниками і споживачами товару.</a:t>
            </a:r>
          </a:p>
          <a:p>
            <a:pPr indent="358775" algn="just">
              <a:spcAft>
                <a:spcPts val="0"/>
              </a:spcAft>
            </a:pP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26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899592" y="813706"/>
            <a:ext cx="6300788" cy="4324463"/>
            <a:chOff x="2362" y="2812"/>
            <a:chExt cx="7200" cy="2736"/>
          </a:xfrm>
          <a:solidFill>
            <a:schemeClr val="bg1"/>
          </a:solidFill>
          <a:effectLst/>
        </p:grpSpPr>
        <p:sp>
          <p:nvSpPr>
            <p:cNvPr id="4" name="AutoShape 15"/>
            <p:cNvSpPr>
              <a:spLocks noChangeAspect="1" noChangeArrowheads="1" noTextEdit="1"/>
            </p:cNvSpPr>
            <p:nvPr/>
          </p:nvSpPr>
          <p:spPr bwMode="auto">
            <a:xfrm>
              <a:off x="2362" y="2812"/>
              <a:ext cx="7200" cy="2736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2596" y="3556"/>
              <a:ext cx="2035" cy="544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Величина дебіторської заборгованості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7396" y="4514"/>
              <a:ext cx="1829" cy="805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обсяг виробництва;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якість продукції;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асортимент.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2596" y="4601"/>
              <a:ext cx="2035" cy="718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- умови розрахунків;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умови оплати;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відстрочення платежу.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5077" y="3726"/>
              <a:ext cx="1728" cy="320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Ціна 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7390" y="3615"/>
              <a:ext cx="1829" cy="425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Кількість продукції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239" y="2946"/>
              <a:ext cx="3211" cy="414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СУМА ГРОШОВИХ </a:t>
              </a:r>
              <a:r>
                <a:rPr kumimoji="0" lang="uk-UA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НАДХОДЖЕНЬ</a:t>
              </a:r>
              <a:endPara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805" y="4272"/>
              <a:ext cx="2145" cy="1047"/>
            </a:xfrm>
            <a:prstGeom prst="rect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Підходи до ціноутворення: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рівень прибутку;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маркетингова політика;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- попит та пропозиція тощо.</a:t>
              </a:r>
              <a:endParaRPr kumimoji="0" lang="uk-UA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utoShape 6"/>
            <p:cNvSpPr>
              <a:spLocks noChangeShapeType="1"/>
            </p:cNvSpPr>
            <p:nvPr/>
          </p:nvSpPr>
          <p:spPr bwMode="auto">
            <a:xfrm flipV="1">
              <a:off x="3614" y="3153"/>
              <a:ext cx="625" cy="403"/>
            </a:xfrm>
            <a:prstGeom prst="straightConnector1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5"/>
            <p:cNvSpPr>
              <a:spLocks noChangeShapeType="1"/>
            </p:cNvSpPr>
            <p:nvPr/>
          </p:nvSpPr>
          <p:spPr bwMode="auto">
            <a:xfrm flipH="1" flipV="1">
              <a:off x="7450" y="3153"/>
              <a:ext cx="861" cy="468"/>
            </a:xfrm>
            <a:prstGeom prst="straightConnector1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4"/>
            <p:cNvSpPr>
              <a:spLocks noChangeShapeType="1"/>
            </p:cNvSpPr>
            <p:nvPr/>
          </p:nvSpPr>
          <p:spPr bwMode="auto">
            <a:xfrm flipV="1">
              <a:off x="3614" y="4100"/>
              <a:ext cx="1" cy="501"/>
            </a:xfrm>
            <a:prstGeom prst="straightConnector1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2"/>
            <p:cNvSpPr>
              <a:spLocks noChangeShapeType="1"/>
            </p:cNvSpPr>
            <p:nvPr/>
          </p:nvSpPr>
          <p:spPr bwMode="auto">
            <a:xfrm flipV="1">
              <a:off x="8311" y="4046"/>
              <a:ext cx="1" cy="468"/>
            </a:xfrm>
            <a:prstGeom prst="straightConnector1">
              <a:avLst/>
            </a:prstGeom>
            <a:grp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626913" y="5331686"/>
            <a:ext cx="668862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31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 3. Фактори, які впливають на суму доходу (виручки) </a:t>
            </a:r>
          </a:p>
          <a:p>
            <a:pPr marL="0" marR="0" lvl="0" indent="4318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реалізації  продукції, товарів, робіт, послуг</a:t>
            </a:r>
          </a:p>
        </p:txBody>
      </p:sp>
      <p:cxnSp>
        <p:nvCxnSpPr>
          <p:cNvPr id="19" name="Прямая со стрелкой 18"/>
          <p:cNvCxnSpPr>
            <a:endCxn id="10" idx="2"/>
          </p:cNvCxnSpPr>
          <p:nvPr/>
        </p:nvCxnSpPr>
        <p:spPr>
          <a:xfrm flipH="1" flipV="1">
            <a:off x="3947160" y="1679864"/>
            <a:ext cx="24066" cy="578491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947160" y="2764140"/>
            <a:ext cx="0" cy="356506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28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ChangeArrowheads="1"/>
          </p:cNvSpPr>
          <p:nvPr/>
        </p:nvSpPr>
        <p:spPr bwMode="auto">
          <a:xfrm>
            <a:off x="0" y="370906"/>
            <a:ext cx="846043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1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Механізм ціноутворення на підприємстві</a:t>
            </a:r>
            <a:endParaRPr lang="uk-UA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43180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Таблиця 1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318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ФОРМУВАННЯ РОЗДРІБНОЇ ЦІНИ РЕАЛІЗАЦІЇ ОДИНИЦІ ПРОДУКЦІЇ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31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899592" y="1556792"/>
            <a:ext cx="6693964" cy="4755171"/>
            <a:chOff x="2451" y="6236"/>
            <a:chExt cx="6349" cy="4617"/>
          </a:xfrm>
          <a:solidFill>
            <a:schemeClr val="bg1"/>
          </a:solidFill>
        </p:grpSpPr>
        <p:sp>
          <p:nvSpPr>
            <p:cNvPr id="4" name="AutoShape 28"/>
            <p:cNvSpPr>
              <a:spLocks noChangeAspect="1" noChangeArrowheads="1" noTextEdit="1"/>
            </p:cNvSpPr>
            <p:nvPr/>
          </p:nvSpPr>
          <p:spPr bwMode="auto">
            <a:xfrm>
              <a:off x="2451" y="6236"/>
              <a:ext cx="6349" cy="4617"/>
            </a:xfrm>
            <a:prstGeom prst="rect">
              <a:avLst/>
            </a:prstGeom>
            <a:grpFill/>
            <a:ln>
              <a:solidFill>
                <a:schemeClr val="accent2">
                  <a:lumMod val="50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 Box 27"/>
            <p:cNvSpPr txBox="1">
              <a:spLocks noChangeArrowheads="1"/>
            </p:cNvSpPr>
            <p:nvPr/>
          </p:nvSpPr>
          <p:spPr bwMode="auto">
            <a:xfrm>
              <a:off x="2529" y="6553"/>
              <a:ext cx="1610" cy="41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Собівартість (С)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4401" y="6750"/>
              <a:ext cx="1349" cy="739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ціна виробника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(Ц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2529" y="6967"/>
              <a:ext cx="1610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2529" y="7343"/>
              <a:ext cx="1610" cy="50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Плановий прибуток (П)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6120" y="6739"/>
              <a:ext cx="1927" cy="75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=С+П=С+С∙Н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/100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Н</a:t>
              </a:r>
              <a:r>
                <a:rPr kumimoji="0" lang="uk-UA" altLang="ru-RU" sz="1400" b="1" i="1" u="none" strike="noStrike" cap="none" normalizeH="0" baseline="-30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п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 – планова норма прибутку, %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22"/>
            <p:cNvSpPr txBox="1">
              <a:spLocks noChangeArrowheads="1"/>
            </p:cNvSpPr>
            <p:nvPr/>
          </p:nvSpPr>
          <p:spPr bwMode="auto">
            <a:xfrm>
              <a:off x="4488" y="8079"/>
              <a:ext cx="1349" cy="73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ціна з акцизом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(Ц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2529" y="8285"/>
              <a:ext cx="1610" cy="44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Акцизний податок (АП)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2529" y="7849"/>
              <a:ext cx="1610" cy="43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6208" y="8285"/>
              <a:ext cx="1992" cy="44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 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+АП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18"/>
            <p:cNvSpPr txBox="1">
              <a:spLocks noChangeArrowheads="1"/>
            </p:cNvSpPr>
            <p:nvPr/>
          </p:nvSpPr>
          <p:spPr bwMode="auto">
            <a:xfrm>
              <a:off x="2529" y="8731"/>
              <a:ext cx="1610" cy="48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2529" y="9215"/>
              <a:ext cx="1610" cy="39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ПДВ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4482" y="8973"/>
              <a:ext cx="1349" cy="79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uk-UA" altLang="ru-RU" sz="14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Ціна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altLang="ru-RU" sz="14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реалізації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altLang="ru-RU" sz="14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uk-UA" altLang="ru-RU" sz="1400" b="1" i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ПДВ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(Ц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uk-UA" alt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208" y="9111"/>
              <a:ext cx="1991" cy="44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 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 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∙ПДВ/100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2529" y="9613"/>
              <a:ext cx="1610" cy="44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itchFamily="18" charset="0"/>
                  <a:cs typeface="Times New Roman" panose="02020603050405020304" pitchFamily="18" charset="0"/>
                </a:rPr>
                <a:t>=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529" y="10053"/>
              <a:ext cx="1610" cy="441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Торгова націнка (ТН)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4488" y="9928"/>
              <a:ext cx="1349" cy="56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Роздрібна ціна (Ц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11"/>
            <p:cNvSpPr txBox="1">
              <a:spLocks noChangeArrowheads="1"/>
            </p:cNvSpPr>
            <p:nvPr/>
          </p:nvSpPr>
          <p:spPr bwMode="auto">
            <a:xfrm>
              <a:off x="6208" y="9928"/>
              <a:ext cx="1991" cy="44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= 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 Ц</a:t>
              </a:r>
              <a:r>
                <a:rPr kumimoji="0" lang="uk-UA" altLang="ru-RU" sz="1400" b="1" i="1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kumimoji="0" lang="uk-UA" altLang="ru-RU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∙ТН/100</a:t>
              </a:r>
              <a:endParaRPr kumimoji="0" lang="uk-UA" altLang="ru-R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AutoShape 10"/>
            <p:cNvSpPr>
              <a:spLocks noChangeShapeType="1"/>
            </p:cNvSpPr>
            <p:nvPr/>
          </p:nvSpPr>
          <p:spPr bwMode="auto">
            <a:xfrm>
              <a:off x="4139" y="6760"/>
              <a:ext cx="262" cy="36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AutoShape 9"/>
            <p:cNvSpPr>
              <a:spLocks noChangeShapeType="1"/>
            </p:cNvSpPr>
            <p:nvPr/>
          </p:nvSpPr>
          <p:spPr bwMode="auto">
            <a:xfrm flipV="1">
              <a:off x="4139" y="7120"/>
              <a:ext cx="262" cy="44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8"/>
            <p:cNvSpPr>
              <a:spLocks noChangeShapeType="1"/>
            </p:cNvSpPr>
            <p:nvPr/>
          </p:nvSpPr>
          <p:spPr bwMode="auto">
            <a:xfrm>
              <a:off x="4139" y="8448"/>
              <a:ext cx="349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7"/>
            <p:cNvSpPr>
              <a:spLocks noChangeShapeType="1"/>
            </p:cNvSpPr>
            <p:nvPr/>
          </p:nvSpPr>
          <p:spPr bwMode="auto">
            <a:xfrm flipV="1">
              <a:off x="4139" y="9325"/>
              <a:ext cx="349" cy="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AutoShape 6"/>
            <p:cNvSpPr>
              <a:spLocks noChangeShapeType="1"/>
            </p:cNvSpPr>
            <p:nvPr/>
          </p:nvSpPr>
          <p:spPr bwMode="auto">
            <a:xfrm>
              <a:off x="4139" y="10211"/>
              <a:ext cx="349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AutoShape 5"/>
            <p:cNvSpPr>
              <a:spLocks noChangeArrowheads="1"/>
            </p:cNvSpPr>
            <p:nvPr/>
          </p:nvSpPr>
          <p:spPr bwMode="auto">
            <a:xfrm>
              <a:off x="5750" y="6967"/>
              <a:ext cx="371" cy="257"/>
            </a:xfrm>
            <a:prstGeom prst="rightArrow">
              <a:avLst>
                <a:gd name="adj1" fmla="val 50000"/>
                <a:gd name="adj2" fmla="val 36089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AutoShape 4"/>
            <p:cNvSpPr>
              <a:spLocks noChangeArrowheads="1"/>
            </p:cNvSpPr>
            <p:nvPr/>
          </p:nvSpPr>
          <p:spPr bwMode="auto">
            <a:xfrm>
              <a:off x="5837" y="8354"/>
              <a:ext cx="371" cy="257"/>
            </a:xfrm>
            <a:prstGeom prst="rightArrow">
              <a:avLst>
                <a:gd name="adj1" fmla="val 50000"/>
                <a:gd name="adj2" fmla="val 36089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AutoShape 3"/>
            <p:cNvSpPr>
              <a:spLocks noChangeArrowheads="1"/>
            </p:cNvSpPr>
            <p:nvPr/>
          </p:nvSpPr>
          <p:spPr bwMode="auto">
            <a:xfrm>
              <a:off x="5837" y="9227"/>
              <a:ext cx="371" cy="255"/>
            </a:xfrm>
            <a:prstGeom prst="rightArrow">
              <a:avLst>
                <a:gd name="adj1" fmla="val 50000"/>
                <a:gd name="adj2" fmla="val 36373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AutoShape 2"/>
            <p:cNvSpPr>
              <a:spLocks noChangeArrowheads="1"/>
            </p:cNvSpPr>
            <p:nvPr/>
          </p:nvSpPr>
          <p:spPr bwMode="auto">
            <a:xfrm>
              <a:off x="5837" y="10053"/>
              <a:ext cx="371" cy="257"/>
            </a:xfrm>
            <a:prstGeom prst="rightArrow">
              <a:avLst>
                <a:gd name="adj1" fmla="val 50000"/>
                <a:gd name="adj2" fmla="val 36089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Rectangle 47"/>
          <p:cNvSpPr>
            <a:spLocks noChangeArrowheads="1"/>
          </p:cNvSpPr>
          <p:nvPr/>
        </p:nvSpPr>
        <p:spPr bwMode="auto">
          <a:xfrm>
            <a:off x="0" y="4497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2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74168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 дані: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Собівартість виробу - 10 грн. Планова рентабельність - 25%. Сума акцизного податку - 2,5 грн. Торгова націнка – 20 %.</a:t>
            </a: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 роздрібну ціну виробу.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Розв’язок: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10+10∙0,25=12,5 грн.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=12,5+2,5=15 грн.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 урахуванням ПДВ (20%))=15+15∙0,2=18 грн.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=18+18∙0,2= 21,60 грн.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34470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295</TotalTime>
  <Words>1098</Words>
  <Application>Microsoft Office PowerPoint</Application>
  <PresentationFormat>Екран (4:3)</PresentationFormat>
  <Paragraphs>168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Trebuchet MS</vt:lpstr>
      <vt:lpstr>Wingdings</vt:lpstr>
      <vt:lpstr>Wingdings 3</vt:lpstr>
      <vt:lpstr>Аспект</vt:lpstr>
      <vt:lpstr>Тема 7. ГРОШОВІ НАДХОДЖЕННЯ  СУБ’ЄКТІВ БІЗНЕСУ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 Дякую за увагу!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ГРОШОВІ НАДХОДЖЕННЯ ПІДПРИЄМСТВ</dc:title>
  <dc:creator>BEST</dc:creator>
  <cp:lastModifiedBy>Iryna Abramova</cp:lastModifiedBy>
  <cp:revision>15</cp:revision>
  <dcterms:created xsi:type="dcterms:W3CDTF">2017-03-11T15:44:57Z</dcterms:created>
  <dcterms:modified xsi:type="dcterms:W3CDTF">2025-04-29T12:06:31Z</dcterms:modified>
</cp:coreProperties>
</file>