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3" r:id="rId5"/>
    <p:sldId id="274" r:id="rId6"/>
    <p:sldId id="275" r:id="rId7"/>
    <p:sldId id="276" r:id="rId8"/>
    <p:sldId id="277" r:id="rId9"/>
    <p:sldId id="278" r:id="rId10"/>
    <p:sldId id="279" r:id="rId11"/>
    <p:sldId id="280" r:id="rId12"/>
    <p:sldId id="260" r:id="rId13"/>
    <p:sldId id="261" r:id="rId14"/>
    <p:sldId id="262" r:id="rId15"/>
    <p:sldId id="263" r:id="rId16"/>
    <p:sldId id="264" r:id="rId17"/>
    <p:sldId id="265" r:id="rId18"/>
    <p:sldId id="266" r:id="rId19"/>
    <p:sldId id="267" r:id="rId20"/>
    <p:sldId id="268" r:id="rId21"/>
    <p:sldId id="269" r:id="rId22"/>
    <p:sldId id="270" r:id="rId23"/>
    <p:sldId id="28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13B249E5-6874-4F8C-A4D2-40863CD21AC3}"/>
    <pc:docChg chg="undo custSel addSld delSld modSld sldOrd">
      <pc:chgData name="Iryna Abramova" userId="cf8a27de836524f0" providerId="LiveId" clId="{13B249E5-6874-4F8C-A4D2-40863CD21AC3}" dt="2024-09-16T11:22:14.532" v="431" actId="20577"/>
      <pc:docMkLst>
        <pc:docMk/>
      </pc:docMkLst>
      <pc:sldChg chg="modSp mod">
        <pc:chgData name="Iryna Abramova" userId="cf8a27de836524f0" providerId="LiveId" clId="{13B249E5-6874-4F8C-A4D2-40863CD21AC3}" dt="2024-09-13T09:58:34.174" v="372" actId="14100"/>
        <pc:sldMkLst>
          <pc:docMk/>
          <pc:sldMk cId="1908594349" sldId="256"/>
        </pc:sldMkLst>
        <pc:spChg chg="mod">
          <ac:chgData name="Iryna Abramova" userId="cf8a27de836524f0" providerId="LiveId" clId="{13B249E5-6874-4F8C-A4D2-40863CD21AC3}" dt="2024-09-13T08:03:35.274" v="137" actId="122"/>
          <ac:spMkLst>
            <pc:docMk/>
            <pc:sldMk cId="1908594349" sldId="256"/>
            <ac:spMk id="2" creationId="{00000000-0000-0000-0000-000000000000}"/>
          </ac:spMkLst>
        </pc:spChg>
        <pc:spChg chg="mod">
          <ac:chgData name="Iryna Abramova" userId="cf8a27de836524f0" providerId="LiveId" clId="{13B249E5-6874-4F8C-A4D2-40863CD21AC3}" dt="2024-09-13T09:58:34.174" v="372" actId="14100"/>
          <ac:spMkLst>
            <pc:docMk/>
            <pc:sldMk cId="1908594349" sldId="256"/>
            <ac:spMk id="5" creationId="{00000000-0000-0000-0000-000000000000}"/>
          </ac:spMkLst>
        </pc:spChg>
      </pc:sldChg>
      <pc:sldChg chg="addSp delSp modSp mod">
        <pc:chgData name="Iryna Abramova" userId="cf8a27de836524f0" providerId="LiveId" clId="{13B249E5-6874-4F8C-A4D2-40863CD21AC3}" dt="2024-09-13T08:03:22.115" v="136" actId="20577"/>
        <pc:sldMkLst>
          <pc:docMk/>
          <pc:sldMk cId="2314719551" sldId="257"/>
        </pc:sldMkLst>
        <pc:spChg chg="mod">
          <ac:chgData name="Iryna Abramova" userId="cf8a27de836524f0" providerId="LiveId" clId="{13B249E5-6874-4F8C-A4D2-40863CD21AC3}" dt="2024-09-13T07:55:11.695" v="109" actId="1076"/>
          <ac:spMkLst>
            <pc:docMk/>
            <pc:sldMk cId="2314719551" sldId="257"/>
            <ac:spMk id="2" creationId="{00000000-0000-0000-0000-000000000000}"/>
          </ac:spMkLst>
        </pc:spChg>
        <pc:spChg chg="mod">
          <ac:chgData name="Iryna Abramova" userId="cf8a27de836524f0" providerId="LiveId" clId="{13B249E5-6874-4F8C-A4D2-40863CD21AC3}" dt="2024-09-13T08:03:22.115" v="136" actId="20577"/>
          <ac:spMkLst>
            <pc:docMk/>
            <pc:sldMk cId="2314719551" sldId="257"/>
            <ac:spMk id="5" creationId="{00000000-0000-0000-0000-000000000000}"/>
          </ac:spMkLst>
        </pc:spChg>
        <pc:spChg chg="add del mod">
          <ac:chgData name="Iryna Abramova" userId="cf8a27de836524f0" providerId="LiveId" clId="{13B249E5-6874-4F8C-A4D2-40863CD21AC3}" dt="2024-09-13T06:44:47.078" v="43" actId="478"/>
          <ac:spMkLst>
            <pc:docMk/>
            <pc:sldMk cId="2314719551" sldId="257"/>
            <ac:spMk id="6" creationId="{C00144F5-4476-44DC-A4F7-09F394F4A85B}"/>
          </ac:spMkLst>
        </pc:spChg>
        <pc:picChg chg="del">
          <ac:chgData name="Iryna Abramova" userId="cf8a27de836524f0" providerId="LiveId" clId="{13B249E5-6874-4F8C-A4D2-40863CD21AC3}" dt="2024-09-13T06:38:21.960" v="35" actId="478"/>
          <ac:picMkLst>
            <pc:docMk/>
            <pc:sldMk cId="2314719551" sldId="257"/>
            <ac:picMk id="4" creationId="{00000000-0000-0000-0000-000000000000}"/>
          </ac:picMkLst>
        </pc:picChg>
      </pc:sldChg>
      <pc:sldChg chg="delSp modSp mod">
        <pc:chgData name="Iryna Abramova" userId="cf8a27de836524f0" providerId="LiveId" clId="{13B249E5-6874-4F8C-A4D2-40863CD21AC3}" dt="2024-09-16T11:21:20.515" v="428" actId="20577"/>
        <pc:sldMkLst>
          <pc:docMk/>
          <pc:sldMk cId="3090354008" sldId="258"/>
        </pc:sldMkLst>
        <pc:spChg chg="mod">
          <ac:chgData name="Iryna Abramova" userId="cf8a27de836524f0" providerId="LiveId" clId="{13B249E5-6874-4F8C-A4D2-40863CD21AC3}" dt="2024-09-16T11:21:20.515" v="428" actId="20577"/>
          <ac:spMkLst>
            <pc:docMk/>
            <pc:sldMk cId="3090354008" sldId="258"/>
            <ac:spMk id="3" creationId="{00000000-0000-0000-0000-000000000000}"/>
          </ac:spMkLst>
        </pc:spChg>
        <pc:picChg chg="del">
          <ac:chgData name="Iryna Abramova" userId="cf8a27de836524f0" providerId="LiveId" clId="{13B249E5-6874-4F8C-A4D2-40863CD21AC3}" dt="2024-09-13T06:59:14.157" v="104" actId="478"/>
          <ac:picMkLst>
            <pc:docMk/>
            <pc:sldMk cId="3090354008" sldId="258"/>
            <ac:picMk id="4" creationId="{00000000-0000-0000-0000-000000000000}"/>
          </ac:picMkLst>
        </pc:picChg>
      </pc:sldChg>
      <pc:sldChg chg="addSp delSp modSp del mod ord">
        <pc:chgData name="Iryna Abramova" userId="cf8a27de836524f0" providerId="LiveId" clId="{13B249E5-6874-4F8C-A4D2-40863CD21AC3}" dt="2024-09-13T08:05:35.154" v="147" actId="47"/>
        <pc:sldMkLst>
          <pc:docMk/>
          <pc:sldMk cId="614753973" sldId="259"/>
        </pc:sldMkLst>
        <pc:spChg chg="add del mod">
          <ac:chgData name="Iryna Abramova" userId="cf8a27de836524f0" providerId="LiveId" clId="{13B249E5-6874-4F8C-A4D2-40863CD21AC3}" dt="2024-09-13T08:05:32.823" v="146" actId="478"/>
          <ac:spMkLst>
            <pc:docMk/>
            <pc:sldMk cId="614753973" sldId="259"/>
            <ac:spMk id="3" creationId="{E5688C39-1410-4B7D-A493-1F4FA2C3FAAC}"/>
          </ac:spMkLst>
        </pc:spChg>
        <pc:picChg chg="del mod">
          <ac:chgData name="Iryna Abramova" userId="cf8a27de836524f0" providerId="LiveId" clId="{13B249E5-6874-4F8C-A4D2-40863CD21AC3}" dt="2024-09-13T08:05:29.882" v="144" actId="478"/>
          <ac:picMkLst>
            <pc:docMk/>
            <pc:sldMk cId="614753973" sldId="259"/>
            <ac:picMk id="6" creationId="{00000000-0000-0000-0000-000000000000}"/>
          </ac:picMkLst>
        </pc:picChg>
        <pc:picChg chg="del">
          <ac:chgData name="Iryna Abramova" userId="cf8a27de836524f0" providerId="LiveId" clId="{13B249E5-6874-4F8C-A4D2-40863CD21AC3}" dt="2024-09-13T06:59:22.416" v="105" actId="478"/>
          <ac:picMkLst>
            <pc:docMk/>
            <pc:sldMk cId="614753973" sldId="259"/>
            <ac:picMk id="7" creationId="{00000000-0000-0000-0000-000000000000}"/>
          </ac:picMkLst>
        </pc:picChg>
      </pc:sldChg>
      <pc:sldChg chg="delSp modSp mod">
        <pc:chgData name="Iryna Abramova" userId="cf8a27de836524f0" providerId="LiveId" clId="{13B249E5-6874-4F8C-A4D2-40863CD21AC3}" dt="2024-09-13T09:39:10.377" v="323" actId="14100"/>
        <pc:sldMkLst>
          <pc:docMk/>
          <pc:sldMk cId="445548429" sldId="260"/>
        </pc:sldMkLst>
        <pc:picChg chg="mod">
          <ac:chgData name="Iryna Abramova" userId="cf8a27de836524f0" providerId="LiveId" clId="{13B249E5-6874-4F8C-A4D2-40863CD21AC3}" dt="2024-09-13T09:39:10.377" v="323" actId="14100"/>
          <ac:picMkLst>
            <pc:docMk/>
            <pc:sldMk cId="445548429" sldId="260"/>
            <ac:picMk id="4" creationId="{00000000-0000-0000-0000-000000000000}"/>
          </ac:picMkLst>
        </pc:picChg>
        <pc:picChg chg="del">
          <ac:chgData name="Iryna Abramova" userId="cf8a27de836524f0" providerId="LiveId" clId="{13B249E5-6874-4F8C-A4D2-40863CD21AC3}" dt="2024-09-13T09:38:56.604" v="320" actId="478"/>
          <ac:picMkLst>
            <pc:docMk/>
            <pc:sldMk cId="445548429" sldId="260"/>
            <ac:picMk id="7" creationId="{00000000-0000-0000-0000-000000000000}"/>
          </ac:picMkLst>
        </pc:picChg>
      </pc:sldChg>
      <pc:sldChg chg="modSp mod">
        <pc:chgData name="Iryna Abramova" userId="cf8a27de836524f0" providerId="LiveId" clId="{13B249E5-6874-4F8C-A4D2-40863CD21AC3}" dt="2024-09-13T09:44:14.951" v="335" actId="1076"/>
        <pc:sldMkLst>
          <pc:docMk/>
          <pc:sldMk cId="2345681044" sldId="261"/>
        </pc:sldMkLst>
        <pc:spChg chg="mod">
          <ac:chgData name="Iryna Abramova" userId="cf8a27de836524f0" providerId="LiveId" clId="{13B249E5-6874-4F8C-A4D2-40863CD21AC3}" dt="2024-09-13T09:44:14.951" v="335" actId="1076"/>
          <ac:spMkLst>
            <pc:docMk/>
            <pc:sldMk cId="2345681044" sldId="261"/>
            <ac:spMk id="3" creationId="{00000000-0000-0000-0000-000000000000}"/>
          </ac:spMkLst>
        </pc:spChg>
      </pc:sldChg>
      <pc:sldChg chg="modSp mod">
        <pc:chgData name="Iryna Abramova" userId="cf8a27de836524f0" providerId="LiveId" clId="{13B249E5-6874-4F8C-A4D2-40863CD21AC3}" dt="2024-09-13T09:44:20.837" v="336" actId="14100"/>
        <pc:sldMkLst>
          <pc:docMk/>
          <pc:sldMk cId="989597348" sldId="262"/>
        </pc:sldMkLst>
        <pc:spChg chg="mod">
          <ac:chgData name="Iryna Abramova" userId="cf8a27de836524f0" providerId="LiveId" clId="{13B249E5-6874-4F8C-A4D2-40863CD21AC3}" dt="2024-09-13T09:44:20.837" v="336" actId="14100"/>
          <ac:spMkLst>
            <pc:docMk/>
            <pc:sldMk cId="989597348" sldId="262"/>
            <ac:spMk id="3" creationId="{00000000-0000-0000-0000-000000000000}"/>
          </ac:spMkLst>
        </pc:spChg>
      </pc:sldChg>
      <pc:sldChg chg="modSp mod">
        <pc:chgData name="Iryna Abramova" userId="cf8a27de836524f0" providerId="LiveId" clId="{13B249E5-6874-4F8C-A4D2-40863CD21AC3}" dt="2024-09-13T09:44:33.580" v="338" actId="27636"/>
        <pc:sldMkLst>
          <pc:docMk/>
          <pc:sldMk cId="3405319792" sldId="263"/>
        </pc:sldMkLst>
        <pc:spChg chg="mod">
          <ac:chgData name="Iryna Abramova" userId="cf8a27de836524f0" providerId="LiveId" clId="{13B249E5-6874-4F8C-A4D2-40863CD21AC3}" dt="2024-09-13T09:44:33.580" v="338" actId="27636"/>
          <ac:spMkLst>
            <pc:docMk/>
            <pc:sldMk cId="3405319792" sldId="263"/>
            <ac:spMk id="3" creationId="{00000000-0000-0000-0000-000000000000}"/>
          </ac:spMkLst>
        </pc:spChg>
      </pc:sldChg>
      <pc:sldChg chg="modSp mod">
        <pc:chgData name="Iryna Abramova" userId="cf8a27de836524f0" providerId="LiveId" clId="{13B249E5-6874-4F8C-A4D2-40863CD21AC3}" dt="2024-09-13T09:50:05.693" v="346" actId="1076"/>
        <pc:sldMkLst>
          <pc:docMk/>
          <pc:sldMk cId="4176987348" sldId="264"/>
        </pc:sldMkLst>
        <pc:spChg chg="mod">
          <ac:chgData name="Iryna Abramova" userId="cf8a27de836524f0" providerId="LiveId" clId="{13B249E5-6874-4F8C-A4D2-40863CD21AC3}" dt="2024-09-13T09:44:55.987" v="343" actId="113"/>
          <ac:spMkLst>
            <pc:docMk/>
            <pc:sldMk cId="4176987348" sldId="264"/>
            <ac:spMk id="4" creationId="{00000000-0000-0000-0000-000000000000}"/>
          </ac:spMkLst>
        </pc:spChg>
        <pc:picChg chg="mod">
          <ac:chgData name="Iryna Abramova" userId="cf8a27de836524f0" providerId="LiveId" clId="{13B249E5-6874-4F8C-A4D2-40863CD21AC3}" dt="2024-09-13T09:50:05.693" v="346" actId="1076"/>
          <ac:picMkLst>
            <pc:docMk/>
            <pc:sldMk cId="4176987348" sldId="264"/>
            <ac:picMk id="7" creationId="{00000000-0000-0000-0000-000000000000}"/>
          </ac:picMkLst>
        </pc:picChg>
      </pc:sldChg>
      <pc:sldChg chg="modSp mod">
        <pc:chgData name="Iryna Abramova" userId="cf8a27de836524f0" providerId="LiveId" clId="{13B249E5-6874-4F8C-A4D2-40863CD21AC3}" dt="2024-09-13T09:50:11.765" v="347" actId="14100"/>
        <pc:sldMkLst>
          <pc:docMk/>
          <pc:sldMk cId="1771973109" sldId="265"/>
        </pc:sldMkLst>
        <pc:spChg chg="mod">
          <ac:chgData name="Iryna Abramova" userId="cf8a27de836524f0" providerId="LiveId" clId="{13B249E5-6874-4F8C-A4D2-40863CD21AC3}" dt="2024-09-13T09:50:11.765" v="347" actId="14100"/>
          <ac:spMkLst>
            <pc:docMk/>
            <pc:sldMk cId="1771973109" sldId="265"/>
            <ac:spMk id="3" creationId="{00000000-0000-0000-0000-000000000000}"/>
          </ac:spMkLst>
        </pc:spChg>
      </pc:sldChg>
      <pc:sldChg chg="delSp modSp mod">
        <pc:chgData name="Iryna Abramova" userId="cf8a27de836524f0" providerId="LiveId" clId="{13B249E5-6874-4F8C-A4D2-40863CD21AC3}" dt="2024-09-13T09:51:32.837" v="364" actId="108"/>
        <pc:sldMkLst>
          <pc:docMk/>
          <pc:sldMk cId="2954907859" sldId="266"/>
        </pc:sldMkLst>
        <pc:spChg chg="mod">
          <ac:chgData name="Iryna Abramova" userId="cf8a27de836524f0" providerId="LiveId" clId="{13B249E5-6874-4F8C-A4D2-40863CD21AC3}" dt="2024-09-13T09:50:31.966" v="355" actId="1076"/>
          <ac:spMkLst>
            <pc:docMk/>
            <pc:sldMk cId="2954907859" sldId="266"/>
            <ac:spMk id="2" creationId="{00000000-0000-0000-0000-000000000000}"/>
          </ac:spMkLst>
        </pc:spChg>
        <pc:spChg chg="mod">
          <ac:chgData name="Iryna Abramova" userId="cf8a27de836524f0" providerId="LiveId" clId="{13B249E5-6874-4F8C-A4D2-40863CD21AC3}" dt="2024-09-13T09:51:32.837" v="364" actId="108"/>
          <ac:spMkLst>
            <pc:docMk/>
            <pc:sldMk cId="2954907859" sldId="266"/>
            <ac:spMk id="3" creationId="{00000000-0000-0000-0000-000000000000}"/>
          </ac:spMkLst>
        </pc:spChg>
        <pc:picChg chg="del">
          <ac:chgData name="Iryna Abramova" userId="cf8a27de836524f0" providerId="LiveId" clId="{13B249E5-6874-4F8C-A4D2-40863CD21AC3}" dt="2024-09-13T09:50:40.567" v="358" actId="478"/>
          <ac:picMkLst>
            <pc:docMk/>
            <pc:sldMk cId="2954907859" sldId="266"/>
            <ac:picMk id="4" creationId="{00000000-0000-0000-0000-000000000000}"/>
          </ac:picMkLst>
        </pc:picChg>
      </pc:sldChg>
      <pc:sldChg chg="modSp mod">
        <pc:chgData name="Iryna Abramova" userId="cf8a27de836524f0" providerId="LiveId" clId="{13B249E5-6874-4F8C-A4D2-40863CD21AC3}" dt="2024-09-13T09:56:33.007" v="366" actId="1076"/>
        <pc:sldMkLst>
          <pc:docMk/>
          <pc:sldMk cId="3907672433" sldId="267"/>
        </pc:sldMkLst>
        <pc:spChg chg="mod">
          <ac:chgData name="Iryna Abramova" userId="cf8a27de836524f0" providerId="LiveId" clId="{13B249E5-6874-4F8C-A4D2-40863CD21AC3}" dt="2024-09-13T09:56:33.007" v="366" actId="1076"/>
          <ac:spMkLst>
            <pc:docMk/>
            <pc:sldMk cId="3907672433" sldId="267"/>
            <ac:spMk id="3" creationId="{00000000-0000-0000-0000-000000000000}"/>
          </ac:spMkLst>
        </pc:spChg>
      </pc:sldChg>
      <pc:sldChg chg="modSp mod">
        <pc:chgData name="Iryna Abramova" userId="cf8a27de836524f0" providerId="LiveId" clId="{13B249E5-6874-4F8C-A4D2-40863CD21AC3}" dt="2024-09-13T09:58:24.517" v="370" actId="14100"/>
        <pc:sldMkLst>
          <pc:docMk/>
          <pc:sldMk cId="844016982" sldId="268"/>
        </pc:sldMkLst>
        <pc:spChg chg="mod">
          <ac:chgData name="Iryna Abramova" userId="cf8a27de836524f0" providerId="LiveId" clId="{13B249E5-6874-4F8C-A4D2-40863CD21AC3}" dt="2024-09-13T09:58:24.517" v="370" actId="14100"/>
          <ac:spMkLst>
            <pc:docMk/>
            <pc:sldMk cId="844016982" sldId="268"/>
            <ac:spMk id="3" creationId="{00000000-0000-0000-0000-000000000000}"/>
          </ac:spMkLst>
        </pc:spChg>
      </pc:sldChg>
      <pc:sldChg chg="modSp mod">
        <pc:chgData name="Iryna Abramova" userId="cf8a27de836524f0" providerId="LiveId" clId="{13B249E5-6874-4F8C-A4D2-40863CD21AC3}" dt="2024-09-13T09:58:56.879" v="373" actId="14100"/>
        <pc:sldMkLst>
          <pc:docMk/>
          <pc:sldMk cId="560874381" sldId="269"/>
        </pc:sldMkLst>
        <pc:spChg chg="mod">
          <ac:chgData name="Iryna Abramova" userId="cf8a27de836524f0" providerId="LiveId" clId="{13B249E5-6874-4F8C-A4D2-40863CD21AC3}" dt="2024-09-13T09:58:56.879" v="373" actId="14100"/>
          <ac:spMkLst>
            <pc:docMk/>
            <pc:sldMk cId="560874381" sldId="269"/>
            <ac:spMk id="3" creationId="{00000000-0000-0000-0000-000000000000}"/>
          </ac:spMkLst>
        </pc:spChg>
      </pc:sldChg>
      <pc:sldChg chg="modSp mod">
        <pc:chgData name="Iryna Abramova" userId="cf8a27de836524f0" providerId="LiveId" clId="{13B249E5-6874-4F8C-A4D2-40863CD21AC3}" dt="2024-09-13T10:01:33.323" v="400" actId="20577"/>
        <pc:sldMkLst>
          <pc:docMk/>
          <pc:sldMk cId="2550498317" sldId="270"/>
        </pc:sldMkLst>
        <pc:spChg chg="mod">
          <ac:chgData name="Iryna Abramova" userId="cf8a27de836524f0" providerId="LiveId" clId="{13B249E5-6874-4F8C-A4D2-40863CD21AC3}" dt="2024-09-13T10:01:33.323" v="400" actId="20577"/>
          <ac:spMkLst>
            <pc:docMk/>
            <pc:sldMk cId="2550498317" sldId="270"/>
            <ac:spMk id="3" creationId="{00000000-0000-0000-0000-000000000000}"/>
          </ac:spMkLst>
        </pc:spChg>
      </pc:sldChg>
      <pc:sldChg chg="modSp del mod">
        <pc:chgData name="Iryna Abramova" userId="cf8a27de836524f0" providerId="LiveId" clId="{13B249E5-6874-4F8C-A4D2-40863CD21AC3}" dt="2024-09-13T09:49:23.246" v="344" actId="47"/>
        <pc:sldMkLst>
          <pc:docMk/>
          <pc:sldMk cId="3088162381" sldId="271"/>
        </pc:sldMkLst>
        <pc:spChg chg="mod">
          <ac:chgData name="Iryna Abramova" userId="cf8a27de836524f0" providerId="LiveId" clId="{13B249E5-6874-4F8C-A4D2-40863CD21AC3}" dt="2024-09-13T06:23:11.127" v="7" actId="27636"/>
          <ac:spMkLst>
            <pc:docMk/>
            <pc:sldMk cId="3088162381" sldId="271"/>
            <ac:spMk id="2" creationId="{00000000-0000-0000-0000-000000000000}"/>
          </ac:spMkLst>
        </pc:spChg>
      </pc:sldChg>
      <pc:sldChg chg="del">
        <pc:chgData name="Iryna Abramova" userId="cf8a27de836524f0" providerId="LiveId" clId="{13B249E5-6874-4F8C-A4D2-40863CD21AC3}" dt="2024-09-13T09:49:24.448" v="345" actId="47"/>
        <pc:sldMkLst>
          <pc:docMk/>
          <pc:sldMk cId="2508957970" sldId="272"/>
        </pc:sldMkLst>
      </pc:sldChg>
      <pc:sldChg chg="addSp delSp modSp new mod">
        <pc:chgData name="Iryna Abramova" userId="cf8a27de836524f0" providerId="LiveId" clId="{13B249E5-6874-4F8C-A4D2-40863CD21AC3}" dt="2024-09-16T11:22:14.532" v="431" actId="20577"/>
        <pc:sldMkLst>
          <pc:docMk/>
          <pc:sldMk cId="2937831354" sldId="273"/>
        </pc:sldMkLst>
        <pc:spChg chg="add del mod">
          <ac:chgData name="Iryna Abramova" userId="cf8a27de836524f0" providerId="LiveId" clId="{13B249E5-6874-4F8C-A4D2-40863CD21AC3}" dt="2024-09-13T08:02:27.284" v="130"/>
          <ac:spMkLst>
            <pc:docMk/>
            <pc:sldMk cId="2937831354" sldId="273"/>
            <ac:spMk id="3" creationId="{92D4E841-FB2E-43FB-8733-9733D79BE725}"/>
          </ac:spMkLst>
        </pc:spChg>
        <pc:spChg chg="add mod">
          <ac:chgData name="Iryna Abramova" userId="cf8a27de836524f0" providerId="LiveId" clId="{13B249E5-6874-4F8C-A4D2-40863CD21AC3}" dt="2024-09-16T11:22:14.532" v="431" actId="20577"/>
          <ac:spMkLst>
            <pc:docMk/>
            <pc:sldMk cId="2937831354" sldId="273"/>
            <ac:spMk id="5" creationId="{2C2E78F4-8684-4DF9-816C-B671C13E7148}"/>
          </ac:spMkLst>
        </pc:spChg>
      </pc:sldChg>
      <pc:sldChg chg="addSp modSp new mod setBg">
        <pc:chgData name="Iryna Abramova" userId="cf8a27de836524f0" providerId="LiveId" clId="{13B249E5-6874-4F8C-A4D2-40863CD21AC3}" dt="2024-09-13T09:26:07.939" v="213" actId="20577"/>
        <pc:sldMkLst>
          <pc:docMk/>
          <pc:sldMk cId="251265493" sldId="274"/>
        </pc:sldMkLst>
        <pc:spChg chg="add mod">
          <ac:chgData name="Iryna Abramova" userId="cf8a27de836524f0" providerId="LiveId" clId="{13B249E5-6874-4F8C-A4D2-40863CD21AC3}" dt="2024-09-13T09:26:07.939" v="213" actId="20577"/>
          <ac:spMkLst>
            <pc:docMk/>
            <pc:sldMk cId="251265493" sldId="274"/>
            <ac:spMk id="3" creationId="{5560CDE3-7123-4994-9F8F-564918D0C684}"/>
          </ac:spMkLst>
        </pc:spChg>
      </pc:sldChg>
      <pc:sldChg chg="addSp modSp new mod">
        <pc:chgData name="Iryna Abramova" userId="cf8a27de836524f0" providerId="LiveId" clId="{13B249E5-6874-4F8C-A4D2-40863CD21AC3}" dt="2024-09-13T09:26:48.572" v="243" actId="20577"/>
        <pc:sldMkLst>
          <pc:docMk/>
          <pc:sldMk cId="567665552" sldId="275"/>
        </pc:sldMkLst>
        <pc:spChg chg="add mod">
          <ac:chgData name="Iryna Abramova" userId="cf8a27de836524f0" providerId="LiveId" clId="{13B249E5-6874-4F8C-A4D2-40863CD21AC3}" dt="2024-09-13T09:26:48.572" v="243" actId="20577"/>
          <ac:spMkLst>
            <pc:docMk/>
            <pc:sldMk cId="567665552" sldId="275"/>
            <ac:spMk id="3" creationId="{125CF2FF-EAAF-4761-9769-19EFFE6D8BD5}"/>
          </ac:spMkLst>
        </pc:spChg>
      </pc:sldChg>
      <pc:sldChg chg="addSp modSp new mod">
        <pc:chgData name="Iryna Abramova" userId="cf8a27de836524f0" providerId="LiveId" clId="{13B249E5-6874-4F8C-A4D2-40863CD21AC3}" dt="2024-09-13T09:27:15.043" v="256" actId="20577"/>
        <pc:sldMkLst>
          <pc:docMk/>
          <pc:sldMk cId="3054437297" sldId="276"/>
        </pc:sldMkLst>
        <pc:spChg chg="add mod">
          <ac:chgData name="Iryna Abramova" userId="cf8a27de836524f0" providerId="LiveId" clId="{13B249E5-6874-4F8C-A4D2-40863CD21AC3}" dt="2024-09-13T09:27:15.043" v="256" actId="20577"/>
          <ac:spMkLst>
            <pc:docMk/>
            <pc:sldMk cId="3054437297" sldId="276"/>
            <ac:spMk id="3" creationId="{728809A1-97B5-47DF-9953-1F8BAF8AE263}"/>
          </ac:spMkLst>
        </pc:spChg>
      </pc:sldChg>
      <pc:sldChg chg="addSp modSp new mod">
        <pc:chgData name="Iryna Abramova" userId="cf8a27de836524f0" providerId="LiveId" clId="{13B249E5-6874-4F8C-A4D2-40863CD21AC3}" dt="2024-09-13T09:38:06.357" v="316" actId="108"/>
        <pc:sldMkLst>
          <pc:docMk/>
          <pc:sldMk cId="939237339" sldId="277"/>
        </pc:sldMkLst>
        <pc:spChg chg="add mod">
          <ac:chgData name="Iryna Abramova" userId="cf8a27de836524f0" providerId="LiveId" clId="{13B249E5-6874-4F8C-A4D2-40863CD21AC3}" dt="2024-09-13T09:38:06.357" v="316" actId="108"/>
          <ac:spMkLst>
            <pc:docMk/>
            <pc:sldMk cId="939237339" sldId="277"/>
            <ac:spMk id="3" creationId="{A54437C0-4537-4E75-9EB4-7157B2C25419}"/>
          </ac:spMkLst>
        </pc:spChg>
      </pc:sldChg>
      <pc:sldChg chg="addSp modSp new mod">
        <pc:chgData name="Iryna Abramova" userId="cf8a27de836524f0" providerId="LiveId" clId="{13B249E5-6874-4F8C-A4D2-40863CD21AC3}" dt="2024-09-13T09:30:28.729" v="286" actId="1076"/>
        <pc:sldMkLst>
          <pc:docMk/>
          <pc:sldMk cId="587535699" sldId="278"/>
        </pc:sldMkLst>
        <pc:spChg chg="add mod">
          <ac:chgData name="Iryna Abramova" userId="cf8a27de836524f0" providerId="LiveId" clId="{13B249E5-6874-4F8C-A4D2-40863CD21AC3}" dt="2024-09-13T09:30:28.729" v="286" actId="1076"/>
          <ac:spMkLst>
            <pc:docMk/>
            <pc:sldMk cId="587535699" sldId="278"/>
            <ac:spMk id="3" creationId="{13F67741-F0FB-4E3A-BCDC-0063CAAD46EC}"/>
          </ac:spMkLst>
        </pc:spChg>
      </pc:sldChg>
      <pc:sldChg chg="addSp modSp new mod">
        <pc:chgData name="Iryna Abramova" userId="cf8a27de836524f0" providerId="LiveId" clId="{13B249E5-6874-4F8C-A4D2-40863CD21AC3}" dt="2024-09-13T09:33:00.365" v="302" actId="20577"/>
        <pc:sldMkLst>
          <pc:docMk/>
          <pc:sldMk cId="888247024" sldId="279"/>
        </pc:sldMkLst>
        <pc:spChg chg="add mod">
          <ac:chgData name="Iryna Abramova" userId="cf8a27de836524f0" providerId="LiveId" clId="{13B249E5-6874-4F8C-A4D2-40863CD21AC3}" dt="2024-09-13T09:33:00.365" v="302" actId="20577"/>
          <ac:spMkLst>
            <pc:docMk/>
            <pc:sldMk cId="888247024" sldId="279"/>
            <ac:spMk id="3" creationId="{208F7987-1BE8-4B99-8013-4F3E572707B6}"/>
          </ac:spMkLst>
        </pc:spChg>
      </pc:sldChg>
      <pc:sldChg chg="addSp modSp new mod">
        <pc:chgData name="Iryna Abramova" userId="cf8a27de836524f0" providerId="LiveId" clId="{13B249E5-6874-4F8C-A4D2-40863CD21AC3}" dt="2024-09-13T09:37:53.855" v="315" actId="20577"/>
        <pc:sldMkLst>
          <pc:docMk/>
          <pc:sldMk cId="508202429" sldId="280"/>
        </pc:sldMkLst>
        <pc:spChg chg="add mod">
          <ac:chgData name="Iryna Abramova" userId="cf8a27de836524f0" providerId="LiveId" clId="{13B249E5-6874-4F8C-A4D2-40863CD21AC3}" dt="2024-09-13T09:37:53.855" v="315" actId="20577"/>
          <ac:spMkLst>
            <pc:docMk/>
            <pc:sldMk cId="508202429" sldId="280"/>
            <ac:spMk id="3" creationId="{C3965827-863C-46B0-AC5F-0A178CE70C1A}"/>
          </ac:spMkLst>
        </pc:spChg>
      </pc:sldChg>
      <pc:sldChg chg="addSp modSp new mod">
        <pc:chgData name="Iryna Abramova" userId="cf8a27de836524f0" providerId="LiveId" clId="{13B249E5-6874-4F8C-A4D2-40863CD21AC3}" dt="2024-09-13T09:59:30.297" v="381" actId="1076"/>
        <pc:sldMkLst>
          <pc:docMk/>
          <pc:sldMk cId="2345116507" sldId="281"/>
        </pc:sldMkLst>
        <pc:spChg chg="add mod">
          <ac:chgData name="Iryna Abramova" userId="cf8a27de836524f0" providerId="LiveId" clId="{13B249E5-6874-4F8C-A4D2-40863CD21AC3}" dt="2024-09-13T09:59:30.297" v="381" actId="1076"/>
          <ac:spMkLst>
            <pc:docMk/>
            <pc:sldMk cId="2345116507" sldId="281"/>
            <ac:spMk id="3" creationId="{DA9855AB-50A7-4D98-A564-ACC453B7512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4086932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373680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64F593F-0D5B-4CF0-BEE2-6583C73E7271}" type="slidenum">
              <a:rPr lang="uk-UA" smtClean="0"/>
              <a:t>‹№›</a:t>
            </a:fld>
            <a:endParaRPr lang="uk-UA"/>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99735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174249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19860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903660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357072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991039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C90A66AE-81F5-474A-B74B-EE41E9320F19}"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531703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16.09.2024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45459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C90A66AE-81F5-474A-B74B-EE41E9320F19}"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2265472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C90A66AE-81F5-474A-B74B-EE41E9320F19}" type="datetimeFigureOut">
              <a:rPr lang="uk-UA" smtClean="0"/>
              <a:t>16.09.2024</a:t>
            </a:fld>
            <a:endParaRPr lang="uk-UA"/>
          </a:p>
        </p:txBody>
      </p:sp>
      <p:sp>
        <p:nvSpPr>
          <p:cNvPr id="8" name="Footer Placeholder 7"/>
          <p:cNvSpPr>
            <a:spLocks noGrp="1"/>
          </p:cNvSpPr>
          <p:nvPr>
            <p:ph type="ftr" sz="quarter" idx="11"/>
          </p:nvPr>
        </p:nvSpPr>
        <p:spPr/>
        <p:txBody>
          <a:bodyPr/>
          <a:lstStyle/>
          <a:p>
            <a:endParaRPr lang="uk-UA"/>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39671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C90A66AE-81F5-474A-B74B-EE41E9320F19}" type="datetimeFigureOut">
              <a:rPr lang="uk-UA" smtClean="0"/>
              <a:t>16.09.2024</a:t>
            </a:fld>
            <a:endParaRPr lang="uk-UA"/>
          </a:p>
        </p:txBody>
      </p:sp>
      <p:sp>
        <p:nvSpPr>
          <p:cNvPr id="4" name="Footer Placeholder 3"/>
          <p:cNvSpPr>
            <a:spLocks noGrp="1"/>
          </p:cNvSpPr>
          <p:nvPr>
            <p:ph type="ftr" sz="quarter" idx="11"/>
          </p:nvPr>
        </p:nvSpPr>
        <p:spPr/>
        <p:txBody>
          <a:bodyPr/>
          <a:lstStyle/>
          <a:p>
            <a:endParaRPr lang="uk-UA"/>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715866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A66AE-81F5-474A-B74B-EE41E9320F19}" type="datetimeFigureOut">
              <a:rPr lang="uk-UA" smtClean="0"/>
              <a:t>16.09.2024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391826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391568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16.09.2024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64F593F-0D5B-4CF0-BEE2-6583C73E7271}" type="slidenum">
              <a:rPr lang="uk-UA" smtClean="0"/>
              <a:t>‹№›</a:t>
            </a:fld>
            <a:endParaRPr lang="uk-UA"/>
          </a:p>
        </p:txBody>
      </p:sp>
    </p:spTree>
    <p:extLst>
      <p:ext uri="{BB962C8B-B14F-4D97-AF65-F5344CB8AC3E}">
        <p14:creationId xmlns:p14="http://schemas.microsoft.com/office/powerpoint/2010/main" val="1136719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C90A66AE-81F5-474A-B74B-EE41E9320F19}" type="datetimeFigureOut">
              <a:rPr lang="uk-UA" smtClean="0"/>
              <a:t>16.09.2024</a:t>
            </a:fld>
            <a:endParaRPr lang="uk-UA"/>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64F593F-0D5B-4CF0-BEE2-6583C73E7271}" type="slidenum">
              <a:rPr lang="uk-UA" smtClean="0"/>
              <a:t>‹№›</a:t>
            </a:fld>
            <a:endParaRPr lang="uk-UA"/>
          </a:p>
        </p:txBody>
      </p:sp>
    </p:spTree>
    <p:extLst>
      <p:ext uri="{BB962C8B-B14F-4D97-AF65-F5344CB8AC3E}">
        <p14:creationId xmlns:p14="http://schemas.microsoft.com/office/powerpoint/2010/main" val="114561595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2882" y="1067990"/>
            <a:ext cx="7562800" cy="1280890"/>
          </a:xfrm>
        </p:spPr>
        <p:txBody>
          <a:bodyPr>
            <a:normAutofit/>
          </a:bodyPr>
          <a:lstStyle/>
          <a:p>
            <a:pPr algn="ctr"/>
            <a:r>
              <a:rPr lang="uk-UA" sz="3000" dirty="0">
                <a:solidFill>
                  <a:schemeClr val="accent1">
                    <a:lumMod val="75000"/>
                  </a:schemeClr>
                </a:solidFill>
                <a:latin typeface="Times New Roman" pitchFamily="18" charset="0"/>
                <a:cs typeface="Times New Roman" pitchFamily="18" charset="0"/>
              </a:rPr>
              <a:t>Тема </a:t>
            </a:r>
            <a:r>
              <a:rPr lang="en-US" sz="3000" dirty="0">
                <a:solidFill>
                  <a:schemeClr val="accent1">
                    <a:lumMod val="75000"/>
                  </a:schemeClr>
                </a:solidFill>
                <a:latin typeface="Times New Roman" pitchFamily="18" charset="0"/>
                <a:cs typeface="Times New Roman" pitchFamily="18" charset="0"/>
              </a:rPr>
              <a:t>3. </a:t>
            </a:r>
            <a:r>
              <a:rPr lang="uk-UA" sz="3000" dirty="0">
                <a:solidFill>
                  <a:schemeClr val="accent1">
                    <a:lumMod val="75000"/>
                  </a:schemeClr>
                </a:solidFill>
                <a:latin typeface="Times New Roman" pitchFamily="18" charset="0"/>
                <a:cs typeface="Times New Roman" pitchFamily="18" charset="0"/>
              </a:rPr>
              <a:t> Якість товарів та способи її визначення</a:t>
            </a:r>
          </a:p>
        </p:txBody>
      </p:sp>
      <p:sp>
        <p:nvSpPr>
          <p:cNvPr id="5" name="TextBox 4"/>
          <p:cNvSpPr txBox="1"/>
          <p:nvPr/>
        </p:nvSpPr>
        <p:spPr>
          <a:xfrm>
            <a:off x="1547664" y="2348880"/>
            <a:ext cx="6552728" cy="1785104"/>
          </a:xfrm>
          <a:prstGeom prst="rect">
            <a:avLst/>
          </a:prstGeom>
          <a:noFill/>
        </p:spPr>
        <p:txBody>
          <a:bodyPr wrap="square" rtlCol="0">
            <a:spAutoFit/>
          </a:bodyPr>
          <a:lstStyle/>
          <a:p>
            <a:pPr marL="342900" indent="-342900">
              <a:buAutoNum type="arabicPeriod"/>
            </a:pPr>
            <a:r>
              <a:rPr lang="uk-UA" sz="2200" dirty="0">
                <a:latin typeface="Times New Roman" pitchFamily="18" charset="0"/>
                <a:cs typeface="Times New Roman" pitchFamily="18" charset="0"/>
              </a:rPr>
              <a:t>Поняття «якість товарів» у зовнішньоекономічних операціях</a:t>
            </a:r>
          </a:p>
          <a:p>
            <a:pPr marL="342900" indent="-342900">
              <a:buAutoNum type="arabicPeriod"/>
            </a:pPr>
            <a:r>
              <a:rPr lang="uk-UA" sz="2200" dirty="0">
                <a:latin typeface="Times New Roman" pitchFamily="18" charset="0"/>
                <a:cs typeface="Times New Roman" pitchFamily="18" charset="0"/>
              </a:rPr>
              <a:t>Методи вимірювання якості товарів </a:t>
            </a:r>
          </a:p>
          <a:p>
            <a:pPr marL="342900" indent="-342900">
              <a:buAutoNum type="arabicPeriod"/>
            </a:pPr>
            <a:r>
              <a:rPr lang="uk-UA" sz="2200" dirty="0">
                <a:latin typeface="Times New Roman" pitchFamily="18" charset="0"/>
                <a:cs typeface="Times New Roman" pitchFamily="18" charset="0"/>
              </a:rPr>
              <a:t>Міжнародні та національні стандарти якості товарів </a:t>
            </a:r>
          </a:p>
        </p:txBody>
      </p:sp>
    </p:spTree>
    <p:extLst>
      <p:ext uri="{BB962C8B-B14F-4D97-AF65-F5344CB8AC3E}">
        <p14:creationId xmlns:p14="http://schemas.microsoft.com/office/powerpoint/2010/main" val="1908594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8F7987-1BE8-4B99-8013-4F3E572707B6}"/>
              </a:ext>
            </a:extLst>
          </p:cNvPr>
          <p:cNvSpPr txBox="1"/>
          <p:nvPr/>
        </p:nvSpPr>
        <p:spPr>
          <a:xfrm>
            <a:off x="1259632" y="1196752"/>
            <a:ext cx="6912768" cy="3970318"/>
          </a:xfrm>
          <a:prstGeom prst="rect">
            <a:avLst/>
          </a:prstGeom>
          <a:noFill/>
        </p:spPr>
        <p:txBody>
          <a:bodyPr wrap="square">
            <a:spAutoFit/>
          </a:bodyPr>
          <a:lstStyle/>
          <a:p>
            <a:pPr algn="just"/>
            <a:r>
              <a:rPr lang="uk-UA" b="0" i="0" dirty="0">
                <a:solidFill>
                  <a:srgbClr val="242424"/>
                </a:solidFill>
                <a:effectLst/>
                <a:latin typeface="Times New Roman" panose="02020603050405020304" pitchFamily="18" charset="0"/>
                <a:cs typeface="Times New Roman" panose="02020603050405020304" pitchFamily="18" charset="0"/>
              </a:rPr>
              <a:t>9) </a:t>
            </a:r>
            <a:r>
              <a:rPr lang="uk-UA" b="1" i="0" dirty="0">
                <a:solidFill>
                  <a:srgbClr val="242424"/>
                </a:solidFill>
                <a:effectLst/>
                <a:latin typeface="Times New Roman" panose="02020603050405020304" pitchFamily="18" charset="0"/>
                <a:cs typeface="Times New Roman" panose="02020603050405020304" pitchFamily="18" charset="0"/>
              </a:rPr>
              <a:t>За натурною вагою</a:t>
            </a:r>
            <a:r>
              <a:rPr lang="uk-UA" b="0" i="0" dirty="0">
                <a:solidFill>
                  <a:srgbClr val="242424"/>
                </a:solidFill>
                <a:effectLst/>
                <a:latin typeface="Times New Roman" panose="02020603050405020304" pitchFamily="18" charset="0"/>
                <a:cs typeface="Times New Roman" panose="02020603050405020304" pitchFamily="18" charset="0"/>
              </a:rPr>
              <a:t>. Цим способом визначається якість зернових. Натурна вага - це вага одного гектолітра (одиниці об'єму) зерна. Натурна вага характеризує фізичні властивості зерна (форма, величина зерна, наповненість, питома вага), а також дає уявлення про вихід борошна та крупи з нього. Показник натурної ваги звичайно застосовуються у поєднанні з іншими показниками (наприклад, вміст сторонніх </a:t>
            </a:r>
            <a:r>
              <a:rPr lang="uk-UA" b="0" i="0" dirty="0" err="1">
                <a:solidFill>
                  <a:srgbClr val="242424"/>
                </a:solidFill>
                <a:effectLst/>
                <a:latin typeface="Times New Roman" panose="02020603050405020304" pitchFamily="18" charset="0"/>
                <a:cs typeface="Times New Roman" panose="02020603050405020304" pitchFamily="18" charset="0"/>
              </a:rPr>
              <a:t>домішків</a:t>
            </a:r>
            <a:r>
              <a:rPr lang="uk-UA" b="0" i="0" dirty="0">
                <a:solidFill>
                  <a:srgbClr val="242424"/>
                </a:solidFill>
                <a:effectLst/>
                <a:latin typeface="Times New Roman" panose="02020603050405020304" pitchFamily="18" charset="0"/>
                <a:cs typeface="Times New Roman" panose="02020603050405020304" pitchFamily="18" charset="0"/>
              </a:rPr>
              <a:t> у зерні).</a:t>
            </a:r>
          </a:p>
          <a:p>
            <a:pPr algn="just"/>
            <a:r>
              <a:rPr lang="uk-UA" b="0" i="0" dirty="0">
                <a:solidFill>
                  <a:srgbClr val="242424"/>
                </a:solidFill>
                <a:effectLst/>
                <a:latin typeface="Times New Roman" panose="02020603050405020304" pitchFamily="18" charset="0"/>
                <a:cs typeface="Times New Roman" panose="02020603050405020304" pitchFamily="18" charset="0"/>
              </a:rPr>
              <a:t>10) </a:t>
            </a:r>
            <a:r>
              <a:rPr lang="uk-UA" b="1" i="0" dirty="0">
                <a:solidFill>
                  <a:srgbClr val="242424"/>
                </a:solidFill>
                <a:effectLst/>
                <a:latin typeface="Times New Roman" panose="02020603050405020304" pitchFamily="18" charset="0"/>
                <a:cs typeface="Times New Roman" panose="02020603050405020304" pitchFamily="18" charset="0"/>
              </a:rPr>
              <a:t>Спосіб «</a:t>
            </a:r>
            <a:r>
              <a:rPr lang="uk-UA" b="1" i="0" dirty="0" err="1">
                <a:solidFill>
                  <a:srgbClr val="242424"/>
                </a:solidFill>
                <a:effectLst/>
                <a:latin typeface="Times New Roman" panose="02020603050405020304" pitchFamily="18" charset="0"/>
                <a:cs typeface="Times New Roman" panose="02020603050405020304" pitchFamily="18" charset="0"/>
              </a:rPr>
              <a:t>тель-кель</a:t>
            </a:r>
            <a:r>
              <a:rPr lang="uk-UA" b="1" i="0" dirty="0">
                <a:solidFill>
                  <a:srgbClr val="242424"/>
                </a:solidFill>
                <a:effectLst/>
                <a:latin typeface="Times New Roman" panose="02020603050405020304" pitchFamily="18" charset="0"/>
                <a:cs typeface="Times New Roman" panose="02020603050405020304" pitchFamily="18" charset="0"/>
              </a:rPr>
              <a:t>»</a:t>
            </a:r>
            <a:r>
              <a:rPr lang="uk-UA" b="0" i="0" dirty="0">
                <a:solidFill>
                  <a:srgbClr val="242424"/>
                </a:solidFill>
                <a:effectLst/>
                <a:latin typeface="Times New Roman" panose="02020603050405020304" pitchFamily="18" charset="0"/>
                <a:cs typeface="Times New Roman" panose="02020603050405020304" pitchFamily="18" charset="0"/>
              </a:rPr>
              <a:t> (такий, який є). Цей спосіб застосовується, зокрема, при продажу врожаю зернових, цитрусових "на пні" (ще не зібраного), коли продавець не відповідає за якість поставленого товару, і означає поставку товару "яким він є". Покупець зобов'язаний прийняти товар незалежно від його якості, якщо він відповідає назві (виду, сорту), вказаній у договорі, та не має права подавати рекламацію.</a:t>
            </a:r>
          </a:p>
        </p:txBody>
      </p:sp>
    </p:spTree>
    <p:extLst>
      <p:ext uri="{BB962C8B-B14F-4D97-AF65-F5344CB8AC3E}">
        <p14:creationId xmlns:p14="http://schemas.microsoft.com/office/powerpoint/2010/main" val="888247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965827-863C-46B0-AC5F-0A178CE70C1A}"/>
              </a:ext>
            </a:extLst>
          </p:cNvPr>
          <p:cNvSpPr txBox="1"/>
          <p:nvPr/>
        </p:nvSpPr>
        <p:spPr>
          <a:xfrm>
            <a:off x="971600" y="620688"/>
            <a:ext cx="7560840" cy="5632311"/>
          </a:xfrm>
          <a:prstGeom prst="rect">
            <a:avLst/>
          </a:prstGeom>
          <a:noFill/>
        </p:spPr>
        <p:txBody>
          <a:bodyPr wrap="square">
            <a:spAutoFit/>
          </a:bodyPr>
          <a:lstStyle/>
          <a:p>
            <a:pPr algn="just"/>
            <a:r>
              <a:rPr lang="uk-UA" b="0" i="0" dirty="0">
                <a:solidFill>
                  <a:srgbClr val="373D3F"/>
                </a:solidFill>
                <a:effectLst/>
                <a:latin typeface="Times New Roman" panose="02020603050405020304" pitchFamily="18" charset="0"/>
                <a:cs typeface="Times New Roman" panose="02020603050405020304" pitchFamily="18" charset="0"/>
              </a:rPr>
              <a:t>Крім цих основних способів визначення якості, можуть бути використані і деякі інші способи, наприклад, показники розмірів окремих частин товару (каменів вугілля, насіння, крупинок солі), забарвлення товару (бавовни, цукру, каучуку), запаху тощо. </a:t>
            </a:r>
          </a:p>
          <a:p>
            <a:pPr algn="just"/>
            <a:r>
              <a:rPr lang="uk-UA" b="0" i="0" dirty="0">
                <a:solidFill>
                  <a:srgbClr val="373D3F"/>
                </a:solidFill>
                <a:effectLst/>
                <a:latin typeface="Times New Roman" panose="02020603050405020304" pitchFamily="18" charset="0"/>
                <a:cs typeface="Times New Roman" panose="02020603050405020304" pitchFamily="18" charset="0"/>
              </a:rPr>
              <a:t>Якість товару у контракті часто визначається застосуванням двох або декількох вищеперерахованих способів. Якщо у контракті не зазначений спосіб визначення якості, то звичай но вважається, що якість товару має відповідати середній якості, яка є звичайною для даного товару у країні продавця або у країні походження товару. Але це не означає, що питання про якість товару у контракті можна проминути. Якість обов'язково слід визначити хоча б 2-3 показниками, причому саме того рівня, який є у дійсності. Інакше можна втратити ринок продукції, хоча збитків за даним контрактом може і не бути.</a:t>
            </a:r>
          </a:p>
          <a:p>
            <a:pPr algn="just"/>
            <a:r>
              <a:rPr lang="uk-UA" b="0" i="0" dirty="0">
                <a:solidFill>
                  <a:srgbClr val="373D3F"/>
                </a:solidFill>
                <a:effectLst/>
                <a:latin typeface="Times New Roman" panose="02020603050405020304" pitchFamily="18" charset="0"/>
                <a:cs typeface="Times New Roman" panose="02020603050405020304" pitchFamily="18" charset="0"/>
              </a:rPr>
              <a:t>Більшість контрактів містить комерційні гарантії якості, а саме зобов'язання продавця поставити покупцю товар, який має протягом встановленого строку (гарантійного) певні властивості. Виявивши протягом цього строку невідповідність товару гарантованим характеристикам, покупець має право висунути претензії продавцю. Сторони шляхом листування намагаються знайти взаємоприйнятні способи задоволення претензій.</a:t>
            </a:r>
          </a:p>
        </p:txBody>
      </p:sp>
    </p:spTree>
    <p:extLst>
      <p:ext uri="{BB962C8B-B14F-4D97-AF65-F5344CB8AC3E}">
        <p14:creationId xmlns:p14="http://schemas.microsoft.com/office/powerpoint/2010/main" val="508202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7704" y="1700808"/>
            <a:ext cx="5871104" cy="3168352"/>
          </a:xfrm>
        </p:spPr>
      </p:pic>
      <p:sp>
        <p:nvSpPr>
          <p:cNvPr id="6" name="TextBox 5"/>
          <p:cNvSpPr txBox="1"/>
          <p:nvPr/>
        </p:nvSpPr>
        <p:spPr>
          <a:xfrm>
            <a:off x="539552" y="654670"/>
            <a:ext cx="7992888" cy="430887"/>
          </a:xfrm>
          <a:prstGeom prst="rect">
            <a:avLst/>
          </a:prstGeom>
          <a:noFill/>
        </p:spPr>
        <p:txBody>
          <a:bodyPr wrap="square" rtlCol="0">
            <a:spAutoFit/>
          </a:bodyPr>
          <a:lstStyle/>
          <a:p>
            <a:pPr algn="ctr"/>
            <a:r>
              <a:rPr lang="uk-UA" sz="2200" dirty="0">
                <a:solidFill>
                  <a:schemeClr val="accent3">
                    <a:lumMod val="75000"/>
                  </a:schemeClr>
                </a:solidFill>
                <a:latin typeface="Times New Roman" pitchFamily="18" charset="0"/>
                <a:cs typeface="Times New Roman" pitchFamily="18" charset="0"/>
              </a:rPr>
              <a:t>2. Методи вимірювання якості товарів </a:t>
            </a:r>
          </a:p>
        </p:txBody>
      </p:sp>
    </p:spTree>
    <p:extLst>
      <p:ext uri="{BB962C8B-B14F-4D97-AF65-F5344CB8AC3E}">
        <p14:creationId xmlns:p14="http://schemas.microsoft.com/office/powerpoint/2010/main" val="445548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259632" y="908720"/>
            <a:ext cx="7056784" cy="4680520"/>
          </a:xfrm>
        </p:spPr>
        <p:txBody>
          <a:bodyPr>
            <a:normAutofit/>
          </a:bodyPr>
          <a:lstStyle/>
          <a:p>
            <a:pPr marL="0" indent="457200" algn="just">
              <a:spcBef>
                <a:spcPts val="0"/>
              </a:spcBef>
              <a:buNone/>
            </a:pPr>
            <a:r>
              <a:rPr lang="uk-UA" b="1" dirty="0">
                <a:solidFill>
                  <a:schemeClr val="accent3">
                    <a:lumMod val="75000"/>
                  </a:schemeClr>
                </a:solidFill>
                <a:latin typeface="Times New Roman" pitchFamily="18" charset="0"/>
                <a:cs typeface="Times New Roman" pitchFamily="18" charset="0"/>
              </a:rPr>
              <a:t>Вимірювальний (лабораторний) </a:t>
            </a:r>
            <a:r>
              <a:rPr lang="uk-UA" dirty="0">
                <a:solidFill>
                  <a:schemeClr val="tx1"/>
                </a:solidFill>
                <a:latin typeface="Times New Roman" pitchFamily="18" charset="0"/>
                <a:cs typeface="Times New Roman" pitchFamily="18" charset="0"/>
              </a:rPr>
              <a:t>метод оснований на вимірюванні та аналізі показників за допомогою приладів і виражається в кількісних показниках. Вимірювальні методи підрозділяють на: фізичні, хімічні, фізико-хімічні, біологічні (фізіологічні і мікробіологічні).</a:t>
            </a:r>
          </a:p>
          <a:p>
            <a:pPr marL="0" indent="457200" algn="just">
              <a:spcBef>
                <a:spcPts val="0"/>
              </a:spcBef>
              <a:buNone/>
            </a:pPr>
            <a:r>
              <a:rPr lang="uk-UA" b="1" dirty="0">
                <a:solidFill>
                  <a:schemeClr val="accent3">
                    <a:lumMod val="75000"/>
                  </a:schemeClr>
                </a:solidFill>
                <a:latin typeface="Times New Roman" pitchFamily="18" charset="0"/>
                <a:cs typeface="Times New Roman" pitchFamily="18" charset="0"/>
              </a:rPr>
              <a:t>Розрахунковий метод </a:t>
            </a:r>
            <a:r>
              <a:rPr lang="uk-UA" dirty="0">
                <a:solidFill>
                  <a:schemeClr val="tx1"/>
                </a:solidFill>
                <a:latin typeface="Times New Roman" pitchFamily="18" charset="0"/>
                <a:cs typeface="Times New Roman" pitchFamily="18" charset="0"/>
              </a:rPr>
              <a:t>здійснюється на основі використання теоретичних і (або) емпіричних залежностей показників якості продукції від її параметрів. При розрахунковому методі показники якості продукції визначають за допомогою розрахунків з використанням значень параметрів, одержаних іншими методами.</a:t>
            </a:r>
          </a:p>
          <a:p>
            <a:pPr marL="0" indent="457200" algn="just">
              <a:spcBef>
                <a:spcPts val="0"/>
              </a:spcBef>
              <a:buNone/>
            </a:pPr>
            <a:r>
              <a:rPr lang="uk-UA" b="1" dirty="0">
                <a:solidFill>
                  <a:schemeClr val="accent3">
                    <a:lumMod val="75000"/>
                  </a:schemeClr>
                </a:solidFill>
                <a:latin typeface="Times New Roman" pitchFamily="18" charset="0"/>
                <a:cs typeface="Times New Roman" pitchFamily="18" charset="0"/>
              </a:rPr>
              <a:t>Реєстраційний метод </a:t>
            </a:r>
            <a:r>
              <a:rPr lang="uk-UA" dirty="0">
                <a:solidFill>
                  <a:schemeClr val="tx1"/>
                </a:solidFill>
                <a:latin typeface="Times New Roman" pitchFamily="18" charset="0"/>
                <a:cs typeface="Times New Roman" pitchFamily="18" charset="0"/>
              </a:rPr>
              <a:t>базується на використанні інформації, отриманої на основі спостережень, реєстрації та підрахунку кількості подій або об’єктів (частин, фракцій, втрат). Цей метод застосовується для визначення маси, продуктивності, міцності, кількості дефектних виробів у партії, а також показників довговічності, безвідмовності, уніфікації, патентно-правових тощо. </a:t>
            </a:r>
          </a:p>
        </p:txBody>
      </p:sp>
    </p:spTree>
    <p:extLst>
      <p:ext uri="{BB962C8B-B14F-4D97-AF65-F5344CB8AC3E}">
        <p14:creationId xmlns:p14="http://schemas.microsoft.com/office/powerpoint/2010/main" val="2345681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403648" y="1412776"/>
            <a:ext cx="6696744" cy="4320480"/>
          </a:xfrm>
        </p:spPr>
        <p:txBody>
          <a:bodyPr>
            <a:normAutofit/>
          </a:bodyPr>
          <a:lstStyle/>
          <a:p>
            <a:pPr marL="0" indent="457200" algn="just">
              <a:spcBef>
                <a:spcPts val="0"/>
              </a:spcBef>
              <a:buNone/>
            </a:pPr>
            <a:r>
              <a:rPr lang="uk-UA" b="1" dirty="0">
                <a:solidFill>
                  <a:schemeClr val="accent3">
                    <a:lumMod val="75000"/>
                  </a:schemeClr>
                </a:solidFill>
                <a:latin typeface="Times New Roman" pitchFamily="18" charset="0"/>
                <a:cs typeface="Times New Roman" pitchFamily="18" charset="0"/>
              </a:rPr>
              <a:t>Органолептичний метод </a:t>
            </a:r>
            <a:r>
              <a:rPr lang="uk-UA" dirty="0">
                <a:solidFill>
                  <a:schemeClr val="tx1"/>
                </a:solidFill>
                <a:latin typeface="Times New Roman" pitchFamily="18" charset="0"/>
                <a:cs typeface="Times New Roman" pitchFamily="18" charset="0"/>
              </a:rPr>
              <a:t>ґрунтується на сприйнятті властивостей продукції за допомогою органів чуття людини (зір, слух, смак, нюх, дотик) без застосування технічних вимірювальних і реєстраційних засобів. Користуючись цим методом, застосовують бальну систему оцінювання показників якості, ураховуючи стандартний перелік ознак (властивостей), які найповніше охоплюють основні якісні характеристики продукції. Точність і достовірність цих значень залежать від здібностей, кваліфікації та навичок осіб, які їх визначають. Цей метод не виключає можливості використання деяких технічних засобів, які підвищують можливості органів чуття людини (наприклад, мікроскоп, мікрофон із підсилювачем тощо). За допомогою органолептичного методу оцінюються характеристики показників якості харчових продуктів, визначаються ергономічні та естетичні показники. </a:t>
            </a:r>
          </a:p>
        </p:txBody>
      </p:sp>
    </p:spTree>
    <p:extLst>
      <p:ext uri="{BB962C8B-B14F-4D97-AF65-F5344CB8AC3E}">
        <p14:creationId xmlns:p14="http://schemas.microsoft.com/office/powerpoint/2010/main" val="989597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187624" y="332656"/>
            <a:ext cx="7488832" cy="5904656"/>
          </a:xfrm>
        </p:spPr>
        <p:txBody>
          <a:bodyPr>
            <a:normAutofit lnSpcReduction="10000"/>
          </a:bodyPr>
          <a:lstStyle/>
          <a:p>
            <a:pPr marL="0" indent="457200" algn="just">
              <a:lnSpc>
                <a:spcPct val="110000"/>
              </a:lnSpc>
              <a:spcBef>
                <a:spcPts val="0"/>
              </a:spcBef>
              <a:buNone/>
            </a:pPr>
            <a:r>
              <a:rPr lang="uk-UA" b="1" dirty="0">
                <a:solidFill>
                  <a:schemeClr val="accent3">
                    <a:lumMod val="75000"/>
                  </a:schemeClr>
                </a:solidFill>
                <a:latin typeface="Times New Roman" pitchFamily="18" charset="0"/>
                <a:cs typeface="Times New Roman" pitchFamily="18" charset="0"/>
              </a:rPr>
              <a:t>Традиційний (експериментальний) </a:t>
            </a:r>
            <a:r>
              <a:rPr lang="uk-UA" dirty="0">
                <a:solidFill>
                  <a:schemeClr val="tx1"/>
                </a:solidFill>
                <a:latin typeface="Times New Roman" pitchFamily="18" charset="0"/>
                <a:cs typeface="Times New Roman" pitchFamily="18" charset="0"/>
              </a:rPr>
              <a:t>метод передбачає отримання інформації про кількісну оцінку показників якості з традиційних джерел інформації на підприємстві: лабораторій, відділ технічного контролю та ін. Здійснюється посадовими особами спеціалізованих експериментальних або розрахункових підрозділів підприємства, установи, закладу. До експериментальних підрозділів належать лабораторії, випробувальні станції тощо, а до розрахункових - конструкторські відділи, обчислювальні центри тощо. </a:t>
            </a:r>
          </a:p>
          <a:p>
            <a:pPr marL="0" indent="457200" algn="just">
              <a:lnSpc>
                <a:spcPct val="110000"/>
              </a:lnSpc>
              <a:spcBef>
                <a:spcPts val="0"/>
              </a:spcBef>
              <a:buNone/>
            </a:pPr>
            <a:r>
              <a:rPr lang="uk-UA" b="1" dirty="0">
                <a:solidFill>
                  <a:schemeClr val="accent3">
                    <a:lumMod val="75000"/>
                  </a:schemeClr>
                </a:solidFill>
                <a:latin typeface="Times New Roman" pitchFamily="18" charset="0"/>
                <a:cs typeface="Times New Roman" pitchFamily="18" charset="0"/>
              </a:rPr>
              <a:t>Експертний метод </a:t>
            </a:r>
            <a:r>
              <a:rPr lang="uk-UA" dirty="0">
                <a:solidFill>
                  <a:schemeClr val="tx1"/>
                </a:solidFill>
                <a:latin typeface="Times New Roman" pitchFamily="18" charset="0"/>
                <a:cs typeface="Times New Roman" pitchFamily="18" charset="0"/>
              </a:rPr>
              <a:t>передбачає використання експертних оцінок для визначення значень показників якості. Він базується на застосуванні досвіду та інтуїції спеціалістів-експертів і узагальненні їх думок. Група складається з 5-7 експертів, об’єднаних у комісії, що діють постійно, періодично або епізодично, кожен член яких має право вирішального голосу. </a:t>
            </a:r>
          </a:p>
          <a:p>
            <a:pPr marL="0" indent="457200" algn="just">
              <a:lnSpc>
                <a:spcPct val="110000"/>
              </a:lnSpc>
              <a:spcBef>
                <a:spcPts val="0"/>
              </a:spcBef>
              <a:buNone/>
            </a:pPr>
            <a:r>
              <a:rPr lang="uk-UA" b="1" dirty="0">
                <a:solidFill>
                  <a:schemeClr val="accent3">
                    <a:lumMod val="75000"/>
                  </a:schemeClr>
                </a:solidFill>
                <a:latin typeface="Times New Roman" pitchFamily="18" charset="0"/>
                <a:cs typeface="Times New Roman" pitchFamily="18" charset="0"/>
              </a:rPr>
              <a:t>Соціологічний</a:t>
            </a:r>
            <a:r>
              <a:rPr lang="uk-UA" b="1" dirty="0">
                <a:solidFill>
                  <a:schemeClr val="tx1"/>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 заснований на зборі і аналізі інформації про думку фактичних або можливих споживачів продукції. Збір інформації здійснюється в ході усного опиту або за допомогою розповсюдження анкет, а також шляхом організації конференцій, виставок, аукціонів тощо. </a:t>
            </a:r>
          </a:p>
          <a:p>
            <a:pPr marL="0" indent="457200" algn="just">
              <a:lnSpc>
                <a:spcPct val="110000"/>
              </a:lnSpc>
              <a:spcBef>
                <a:spcPts val="0"/>
              </a:spcBef>
              <a:buNone/>
            </a:pPr>
            <a:r>
              <a:rPr lang="uk-UA" b="1" dirty="0">
                <a:solidFill>
                  <a:schemeClr val="accent3">
                    <a:lumMod val="75000"/>
                  </a:schemeClr>
                </a:solidFill>
                <a:latin typeface="Times New Roman" pitchFamily="18" charset="0"/>
                <a:cs typeface="Times New Roman" pitchFamily="18" charset="0"/>
              </a:rPr>
              <a:t>Змішаний метод </a:t>
            </a:r>
            <a:r>
              <a:rPr lang="uk-UA" dirty="0">
                <a:solidFill>
                  <a:schemeClr val="tx1"/>
                </a:solidFill>
                <a:latin typeface="Times New Roman" pitchFamily="18" charset="0"/>
                <a:cs typeface="Times New Roman" pitchFamily="18" charset="0"/>
              </a:rPr>
              <a:t>поєднує декілька методів оцінки якості продукції одночасно (вимірювальний, органолептичний тощо), що підвищує достовірність результатів. </a:t>
            </a:r>
          </a:p>
        </p:txBody>
      </p:sp>
    </p:spTree>
    <p:extLst>
      <p:ext uri="{BB962C8B-B14F-4D97-AF65-F5344CB8AC3E}">
        <p14:creationId xmlns:p14="http://schemas.microsoft.com/office/powerpoint/2010/main" val="3405319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187624" y="532606"/>
            <a:ext cx="7499176" cy="5792788"/>
          </a:xfrm>
        </p:spPr>
        <p:txBody>
          <a:bodyPr/>
          <a:lstStyle/>
          <a:p>
            <a:pPr marL="0" indent="457200" algn="just">
              <a:spcBef>
                <a:spcPts val="0"/>
              </a:spcBef>
              <a:buNone/>
            </a:pPr>
            <a:r>
              <a:rPr lang="uk-UA" b="1" dirty="0">
                <a:solidFill>
                  <a:schemeClr val="tx1"/>
                </a:solidFill>
                <a:latin typeface="Times New Roman" pitchFamily="18" charset="0"/>
                <a:cs typeface="Times New Roman" pitchFamily="18" charset="0"/>
              </a:rPr>
              <a:t>Рівень якості </a:t>
            </a:r>
            <a:r>
              <a:rPr lang="uk-UA" dirty="0">
                <a:solidFill>
                  <a:schemeClr val="tx1"/>
                </a:solidFill>
                <a:latin typeface="Times New Roman" pitchFamily="18" charset="0"/>
                <a:cs typeface="Times New Roman" pitchFamily="18" charset="0"/>
              </a:rPr>
              <a:t>- це кількісна характеристика міри відповідності певного виду продукції для задоволення конкретного попиту на неї порівняно з відповідними базовими показниками за фіксованих умов споживання.</a:t>
            </a:r>
          </a:p>
          <a:p>
            <a:pPr marL="0" indent="457200" algn="just">
              <a:spcBef>
                <a:spcPts val="0"/>
              </a:spcBef>
              <a:buNone/>
            </a:pPr>
            <a:r>
              <a:rPr lang="uk-UA" dirty="0">
                <a:solidFill>
                  <a:schemeClr val="tx1"/>
                </a:solidFill>
                <a:latin typeface="Times New Roman" pitchFamily="18" charset="0"/>
                <a:cs typeface="Times New Roman" pitchFamily="18" charset="0"/>
              </a:rPr>
              <a:t>Відносні характеристики якості продукції, отримані в результаті порівняння якості продукції з базовим зразком, визначають рівень якості продукції. </a:t>
            </a:r>
            <a:r>
              <a:rPr lang="ru-RU" dirty="0" err="1">
                <a:solidFill>
                  <a:schemeClr val="tx1"/>
                </a:solidFill>
                <a:latin typeface="Times New Roman" pitchFamily="18" charset="0"/>
                <a:cs typeface="Times New Roman" pitchFamily="18" charset="0"/>
              </a:rPr>
              <a:t>Оцінювання</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якості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продукції</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передбачає</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визначення</a:t>
            </a:r>
            <a:r>
              <a:rPr lang="ru-RU" dirty="0">
                <a:solidFill>
                  <a:schemeClr val="tx1"/>
                </a:solidFill>
                <a:latin typeface="Times New Roman" pitchFamily="18" charset="0"/>
                <a:cs typeface="Times New Roman" pitchFamily="18" charset="0"/>
              </a:rPr>
              <a:t> </a:t>
            </a:r>
            <a:r>
              <a:rPr lang="ru-RU" b="1" i="1" dirty="0">
                <a:solidFill>
                  <a:schemeClr val="tx1"/>
                </a:solidFill>
                <a:latin typeface="Times New Roman" pitchFamily="18" charset="0"/>
                <a:cs typeface="Times New Roman" pitchFamily="18" charset="0"/>
              </a:rPr>
              <a:t>абсолютного, </a:t>
            </a:r>
            <a:r>
              <a:rPr lang="ru-RU" b="1" i="1" dirty="0" err="1">
                <a:solidFill>
                  <a:schemeClr val="tx1"/>
                </a:solidFill>
                <a:latin typeface="Times New Roman" pitchFamily="18" charset="0"/>
                <a:cs typeface="Times New Roman" pitchFamily="18" charset="0"/>
              </a:rPr>
              <a:t>відносного</a:t>
            </a:r>
            <a:r>
              <a:rPr lang="ru-RU" b="1" i="1" dirty="0">
                <a:solidFill>
                  <a:schemeClr val="tx1"/>
                </a:solidFill>
                <a:latin typeface="Times New Roman" pitchFamily="18" charset="0"/>
                <a:cs typeface="Times New Roman" pitchFamily="18" charset="0"/>
              </a:rPr>
              <a:t>, перспективного та оптимального</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її</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рівнів</a:t>
            </a:r>
            <a:r>
              <a:rPr lang="ru-RU" dirty="0">
                <a:solidFill>
                  <a:schemeClr val="tx1"/>
                </a:solidFill>
                <a:latin typeface="Times New Roman" pitchFamily="18" charset="0"/>
                <a:cs typeface="Times New Roman" pitchFamily="18" charset="0"/>
              </a:rPr>
              <a:t>.</a:t>
            </a:r>
          </a:p>
          <a:p>
            <a:pPr marL="0" indent="457200" algn="just">
              <a:spcBef>
                <a:spcPts val="0"/>
              </a:spcBef>
              <a:buNone/>
            </a:pPr>
            <a:endParaRPr lang="uk-UA" dirty="0">
              <a:solidFill>
                <a:schemeClr val="tx1"/>
              </a:solidFill>
              <a:latin typeface="Times New Roman" pitchFamily="18" charset="0"/>
              <a:cs typeface="Times New Roman" pitchFamily="18" charset="0"/>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8860" y="3140968"/>
            <a:ext cx="6336704" cy="2749995"/>
          </a:xfrm>
          <a:prstGeom prst="rect">
            <a:avLst/>
          </a:prstGeom>
        </p:spPr>
      </p:pic>
    </p:spTree>
    <p:extLst>
      <p:ext uri="{BB962C8B-B14F-4D97-AF65-F5344CB8AC3E}">
        <p14:creationId xmlns:p14="http://schemas.microsoft.com/office/powerpoint/2010/main" val="4176987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43608" y="332656"/>
            <a:ext cx="7704856" cy="6120680"/>
          </a:xfrm>
        </p:spPr>
        <p:txBody>
          <a:bodyPr>
            <a:normAutofit/>
          </a:bodyPr>
          <a:lstStyle/>
          <a:p>
            <a:pPr marL="0" indent="457200" algn="just">
              <a:lnSpc>
                <a:spcPct val="120000"/>
              </a:lnSpc>
              <a:spcBef>
                <a:spcPts val="0"/>
              </a:spcBef>
              <a:buNone/>
            </a:pPr>
            <a:r>
              <a:rPr lang="uk-UA" b="1" dirty="0">
                <a:solidFill>
                  <a:schemeClr val="accent3">
                    <a:lumMod val="75000"/>
                  </a:schemeClr>
                </a:solidFill>
                <a:latin typeface="Times New Roman" pitchFamily="18" charset="0"/>
                <a:cs typeface="Times New Roman" pitchFamily="18" charset="0"/>
              </a:rPr>
              <a:t>Абсолютний рівень </a:t>
            </a:r>
            <a:r>
              <a:rPr lang="uk-UA" dirty="0">
                <a:solidFill>
                  <a:schemeClr val="tx1"/>
                </a:solidFill>
                <a:latin typeface="Times New Roman" pitchFamily="18" charset="0"/>
                <a:cs typeface="Times New Roman" pitchFamily="18" charset="0"/>
              </a:rPr>
              <a:t>якості продукції визначають обчисленням вибраних для його вимірювання показників, не порівнюючи їх із відповідними показниками аналогічних видів. Визначення абсолютного рівня якості є недостатнім, оскільки самі собою абсолютні значення вимірників якості не відображають ступеня її відповідності сучасним вимогам.</a:t>
            </a:r>
          </a:p>
          <a:p>
            <a:pPr marL="0" indent="457200" algn="just">
              <a:lnSpc>
                <a:spcPct val="120000"/>
              </a:lnSpc>
              <a:spcBef>
                <a:spcPts val="0"/>
              </a:spcBef>
              <a:buNone/>
            </a:pPr>
            <a:r>
              <a:rPr lang="uk-UA" dirty="0">
                <a:solidFill>
                  <a:schemeClr val="tx1"/>
                </a:solidFill>
                <a:latin typeface="Times New Roman" pitchFamily="18" charset="0"/>
                <a:cs typeface="Times New Roman" pitchFamily="18" charset="0"/>
              </a:rPr>
              <a:t>З огляду на зазначене одночасно визначають </a:t>
            </a:r>
            <a:r>
              <a:rPr lang="uk-UA" b="1" dirty="0">
                <a:solidFill>
                  <a:schemeClr val="accent3">
                    <a:lumMod val="75000"/>
                  </a:schemeClr>
                </a:solidFill>
                <a:latin typeface="Times New Roman" pitchFamily="18" charset="0"/>
                <a:cs typeface="Times New Roman" pitchFamily="18" charset="0"/>
              </a:rPr>
              <a:t>відносний рівень якості </a:t>
            </a:r>
            <a:r>
              <a:rPr lang="uk-UA" dirty="0">
                <a:solidFill>
                  <a:schemeClr val="tx1"/>
                </a:solidFill>
                <a:latin typeface="Times New Roman" pitchFamily="18" charset="0"/>
                <a:cs typeface="Times New Roman" pitchFamily="18" charset="0"/>
              </a:rPr>
              <a:t>окремих видів продукції, що виробляється, порівнюючи її показники з абсолютними показниками якості найкращих вітчизняних та зарубіжних аналогів.</a:t>
            </a:r>
          </a:p>
          <a:p>
            <a:pPr marL="0" indent="457200" algn="just">
              <a:lnSpc>
                <a:spcPct val="120000"/>
              </a:lnSpc>
              <a:spcBef>
                <a:spcPts val="0"/>
              </a:spcBef>
              <a:buNone/>
            </a:pPr>
            <a:r>
              <a:rPr lang="uk-UA" dirty="0">
                <a:solidFill>
                  <a:schemeClr val="tx1"/>
                </a:solidFill>
                <a:latin typeface="Times New Roman" pitchFamily="18" charset="0"/>
                <a:cs typeface="Times New Roman" pitchFamily="18" charset="0"/>
              </a:rPr>
              <a:t>Проте рівень якості продукції під впливом науково-технічного прогресу й вимог споживачів постійно зростає, тому виникає необхідність визначення перспективного рівня якості з урахуванням пріоритетних напрямів і темпів розвитку науки і техніки.</a:t>
            </a:r>
          </a:p>
          <a:p>
            <a:pPr marL="0" indent="457200" algn="just">
              <a:lnSpc>
                <a:spcPct val="120000"/>
              </a:lnSpc>
              <a:spcBef>
                <a:spcPts val="0"/>
              </a:spcBef>
              <a:buNone/>
            </a:pPr>
            <a:r>
              <a:rPr lang="uk-UA" dirty="0">
                <a:solidFill>
                  <a:schemeClr val="tx1"/>
                </a:solidFill>
                <a:latin typeface="Times New Roman" pitchFamily="18" charset="0"/>
                <a:cs typeface="Times New Roman" pitchFamily="18" charset="0"/>
              </a:rPr>
              <a:t>Для нових видів продукції доцільно визначати також </a:t>
            </a:r>
            <a:r>
              <a:rPr lang="uk-UA" b="1" dirty="0">
                <a:solidFill>
                  <a:schemeClr val="accent3">
                    <a:lumMod val="75000"/>
                  </a:schemeClr>
                </a:solidFill>
                <a:latin typeface="Times New Roman" pitchFamily="18" charset="0"/>
                <a:cs typeface="Times New Roman" pitchFamily="18" charset="0"/>
              </a:rPr>
              <a:t>оптимальний рівень якості</a:t>
            </a:r>
            <a:r>
              <a:rPr lang="uk-UA" dirty="0">
                <a:solidFill>
                  <a:schemeClr val="tx1"/>
                </a:solidFill>
                <a:latin typeface="Times New Roman" pitchFamily="18" charset="0"/>
                <a:cs typeface="Times New Roman" pitchFamily="18" charset="0"/>
              </a:rPr>
              <a:t> - рівень, за якого загальна величина суспільних витрат на виробництво й використання (експлуатацію, споживання) продукції за певних умов споживання була б мінімальною.</a:t>
            </a:r>
          </a:p>
          <a:p>
            <a:pPr marL="0" indent="457200" algn="just">
              <a:lnSpc>
                <a:spcPct val="120000"/>
              </a:lnSpc>
              <a:spcBef>
                <a:spcPts val="0"/>
              </a:spcBef>
              <a:buNone/>
            </a:pPr>
            <a:endParaRPr lang="uk-UA"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71973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864" y="332656"/>
            <a:ext cx="8229600" cy="1124744"/>
          </a:xfrm>
        </p:spPr>
        <p:txBody>
          <a:bodyPr>
            <a:normAutofit/>
          </a:bodyPr>
          <a:lstStyle/>
          <a:p>
            <a:pPr algn="ctr">
              <a:lnSpc>
                <a:spcPct val="100000"/>
              </a:lnSpc>
            </a:pPr>
            <a:r>
              <a:rPr lang="uk-UA" sz="2400" dirty="0">
                <a:latin typeface="Times New Roman" pitchFamily="18" charset="0"/>
                <a:cs typeface="Times New Roman" pitchFamily="18" charset="0"/>
              </a:rPr>
              <a:t>3. Міжнародні та національні стандарти </a:t>
            </a:r>
            <a:br>
              <a:rPr lang="uk-UA" sz="2400" dirty="0">
                <a:latin typeface="Times New Roman" pitchFamily="18" charset="0"/>
                <a:cs typeface="Times New Roman" pitchFamily="18" charset="0"/>
              </a:rPr>
            </a:br>
            <a:r>
              <a:rPr lang="uk-UA" sz="2400" dirty="0">
                <a:latin typeface="Times New Roman" pitchFamily="18" charset="0"/>
                <a:cs typeface="Times New Roman" pitchFamily="18" charset="0"/>
              </a:rPr>
              <a:t>якості товарів</a:t>
            </a:r>
            <a:endParaRPr lang="uk-UA" sz="2400" dirty="0"/>
          </a:p>
        </p:txBody>
      </p:sp>
      <p:sp>
        <p:nvSpPr>
          <p:cNvPr id="3" name="Місце для вмісту 2"/>
          <p:cNvSpPr>
            <a:spLocks noGrp="1"/>
          </p:cNvSpPr>
          <p:nvPr>
            <p:ph idx="1"/>
          </p:nvPr>
        </p:nvSpPr>
        <p:spPr>
          <a:xfrm>
            <a:off x="1043608" y="1700808"/>
            <a:ext cx="7704856" cy="4824536"/>
          </a:xfrm>
        </p:spPr>
        <p:txBody>
          <a:bodyPr/>
          <a:lstStyle/>
          <a:p>
            <a:pPr marL="0" indent="0" algn="just">
              <a:buNone/>
            </a:pPr>
            <a:r>
              <a:rPr lang="uk-UA" b="1" i="1" dirty="0">
                <a:solidFill>
                  <a:schemeClr val="accent3">
                    <a:lumMod val="75000"/>
                  </a:schemeClr>
                </a:solidFill>
                <a:latin typeface="Times New Roman" pitchFamily="18" charset="0"/>
                <a:cs typeface="Times New Roman" pitchFamily="18" charset="0"/>
              </a:rPr>
              <a:t>Стандарт</a:t>
            </a:r>
            <a:r>
              <a:rPr lang="uk-UA" b="1" dirty="0">
                <a:solidFill>
                  <a:schemeClr val="accent3">
                    <a:lumMod val="75000"/>
                  </a:schemeClr>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 це документ, затверджений визнаним органом, у якому встановлюються правила загального і багаторазового використання, загальні принципи або характеристики, що стосуються різних видів діяльності і її результатів, і який спрямований на досягнення оптимального ступеня упорядкування у визначеній області. У перекладі з англійського слово «стандарт» означає зразок, норму, основу. Стандартизація базується на досягненнях науки, техніки і передового досвіду і може бути надійним гарантом якості товарів, що надходять на внутрішній і зовнішній ринки.</a:t>
            </a:r>
          </a:p>
          <a:p>
            <a:pPr marL="0" indent="0" algn="just">
              <a:buNone/>
            </a:pPr>
            <a:r>
              <a:rPr lang="uk-UA" b="1" i="1" dirty="0">
                <a:solidFill>
                  <a:schemeClr val="accent3">
                    <a:lumMod val="75000"/>
                  </a:schemeClr>
                </a:solidFill>
                <a:latin typeface="Times New Roman" pitchFamily="18" charset="0"/>
                <a:cs typeface="Times New Roman" pitchFamily="18" charset="0"/>
              </a:rPr>
              <a:t>Міжнародні стандарти </a:t>
            </a:r>
            <a:r>
              <a:rPr lang="uk-UA" dirty="0">
                <a:solidFill>
                  <a:schemeClr val="tx1"/>
                </a:solidFill>
                <a:latin typeface="Times New Roman" pitchFamily="18" charset="0"/>
                <a:cs typeface="Times New Roman" pitchFamily="18" charset="0"/>
              </a:rPr>
              <a:t>розробляються міжнародними організаціями зі стандартизації для того, щоб усунути технічні бар'єри в торгівлі і визначити вимоги до продукції, послуг у відповідність до вимог міжнародних стандартів, гарантують, що продукти і послуги є безпечними, надійними і якісними.</a:t>
            </a:r>
          </a:p>
          <a:p>
            <a:pPr marL="0" indent="0" algn="just">
              <a:buNone/>
            </a:pPr>
            <a:endParaRPr lang="uk-UA" dirty="0">
              <a:solidFill>
                <a:schemeClr val="tx1"/>
              </a:solidFill>
              <a:latin typeface="Times New Roman" pitchFamily="18" charset="0"/>
              <a:cs typeface="Times New Roman" pitchFamily="18" charset="0"/>
            </a:endParaRPr>
          </a:p>
          <a:p>
            <a:pPr marL="0" indent="0" algn="just">
              <a:buNone/>
            </a:pPr>
            <a:endParaRPr lang="uk-UA"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54907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403648" y="548680"/>
            <a:ext cx="7344816" cy="6192688"/>
          </a:xfrm>
        </p:spPr>
        <p:txBody>
          <a:bodyPr>
            <a:normAutofit/>
          </a:bodyPr>
          <a:lstStyle/>
          <a:p>
            <a:pPr marL="0" indent="457200" algn="just">
              <a:lnSpc>
                <a:spcPct val="120000"/>
              </a:lnSpc>
              <a:spcBef>
                <a:spcPts val="0"/>
              </a:spcBef>
              <a:buNone/>
            </a:pPr>
            <a:r>
              <a:rPr lang="uk-UA" b="1" dirty="0">
                <a:solidFill>
                  <a:schemeClr val="accent3">
                    <a:lumMod val="75000"/>
                  </a:schemeClr>
                </a:solidFill>
                <a:latin typeface="Times New Roman" pitchFamily="18" charset="0"/>
                <a:cs typeface="Times New Roman" pitchFamily="18" charset="0"/>
              </a:rPr>
              <a:t>Цілі міжнародної стандартизації:</a:t>
            </a:r>
          </a:p>
          <a:p>
            <a:pPr marL="0" indent="457200" algn="just">
              <a:lnSpc>
                <a:spcPct val="120000"/>
              </a:lnSpc>
              <a:spcBef>
                <a:spcPts val="0"/>
              </a:spcBef>
            </a:pPr>
            <a:r>
              <a:rPr lang="uk-UA" dirty="0">
                <a:solidFill>
                  <a:schemeClr val="tx1"/>
                </a:solidFill>
                <a:latin typeface="Times New Roman" pitchFamily="18" charset="0"/>
                <a:cs typeface="Times New Roman" pitchFamily="18" charset="0"/>
              </a:rPr>
              <a:t>Зближення рівня якості продукції, що виготовляється в різних країнах;</a:t>
            </a:r>
          </a:p>
          <a:p>
            <a:pPr marL="0" indent="457200" algn="just">
              <a:lnSpc>
                <a:spcPct val="120000"/>
              </a:lnSpc>
              <a:spcBef>
                <a:spcPts val="0"/>
              </a:spcBef>
            </a:pPr>
            <a:r>
              <a:rPr lang="uk-UA" dirty="0">
                <a:solidFill>
                  <a:schemeClr val="tx1"/>
                </a:solidFill>
                <a:latin typeface="Times New Roman" pitchFamily="18" charset="0"/>
                <a:cs typeface="Times New Roman" pitchFamily="18" charset="0"/>
              </a:rPr>
              <a:t>Забезпечення взаємозамінності елементів складної продукції;</a:t>
            </a:r>
          </a:p>
          <a:p>
            <a:pPr marL="0" indent="457200" algn="just">
              <a:lnSpc>
                <a:spcPct val="120000"/>
              </a:lnSpc>
              <a:spcBef>
                <a:spcPts val="0"/>
              </a:spcBef>
            </a:pPr>
            <a:r>
              <a:rPr lang="uk-UA" dirty="0">
                <a:solidFill>
                  <a:schemeClr val="tx1"/>
                </a:solidFill>
                <a:latin typeface="Times New Roman" pitchFamily="18" charset="0"/>
                <a:cs typeface="Times New Roman" pitchFamily="18" charset="0"/>
              </a:rPr>
              <a:t>Сприяння міжнародній торгівлі;</a:t>
            </a:r>
          </a:p>
          <a:p>
            <a:pPr marL="0" indent="457200" algn="just">
              <a:lnSpc>
                <a:spcPct val="120000"/>
              </a:lnSpc>
              <a:spcBef>
                <a:spcPts val="0"/>
              </a:spcBef>
            </a:pPr>
            <a:r>
              <a:rPr lang="uk-UA" dirty="0">
                <a:solidFill>
                  <a:schemeClr val="tx1"/>
                </a:solidFill>
                <a:latin typeface="Times New Roman" pitchFamily="18" charset="0"/>
                <a:cs typeface="Times New Roman" pitchFamily="18" charset="0"/>
              </a:rPr>
              <a:t>Сприяння взаємному обміну науково-технічною інформацією та прискорення науково-технічного прогресу.</a:t>
            </a:r>
          </a:p>
          <a:p>
            <a:pPr marL="0" indent="0" algn="just">
              <a:lnSpc>
                <a:spcPct val="120000"/>
              </a:lnSpc>
              <a:spcBef>
                <a:spcPts val="0"/>
              </a:spcBef>
              <a:buNone/>
            </a:pPr>
            <a:r>
              <a:rPr lang="uk-UA" dirty="0">
                <a:solidFill>
                  <a:schemeClr val="tx1"/>
                </a:solidFill>
                <a:latin typeface="Times New Roman" pitchFamily="18" charset="0"/>
                <a:cs typeface="Times New Roman" pitchFamily="18" charset="0"/>
              </a:rPr>
              <a:t>     Наявність у організації сертифікату </a:t>
            </a:r>
            <a:r>
              <a:rPr lang="en-US" b="1" dirty="0">
                <a:solidFill>
                  <a:schemeClr val="tx1"/>
                </a:solidFill>
                <a:latin typeface="Times New Roman" pitchFamily="18" charset="0"/>
                <a:cs typeface="Times New Roman" pitchFamily="18" charset="0"/>
              </a:rPr>
              <a:t>ISO</a:t>
            </a:r>
            <a:r>
              <a:rPr lang="en-US" dirty="0">
                <a:solidFill>
                  <a:schemeClr val="tx1"/>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є важливим критерієм відповідності діяльності підприємства вимогам, які пред'являються до якості його продукції або послуг. Відповідність продукції міжнародним стандартам (наприклад </a:t>
            </a:r>
            <a:r>
              <a:rPr lang="en-US" dirty="0">
                <a:solidFill>
                  <a:schemeClr val="tx1"/>
                </a:solidFill>
                <a:latin typeface="Times New Roman" pitchFamily="18" charset="0"/>
                <a:cs typeface="Times New Roman" pitchFamily="18" charset="0"/>
              </a:rPr>
              <a:t>ISO) </a:t>
            </a:r>
            <a:r>
              <a:rPr lang="uk-UA" dirty="0">
                <a:solidFill>
                  <a:schemeClr val="tx1"/>
                </a:solidFill>
                <a:latin typeface="Times New Roman" pitchFamily="18" charset="0"/>
                <a:cs typeface="Times New Roman" pitchFamily="18" charset="0"/>
              </a:rPr>
              <a:t>говорить про те, що підприємство пройшло аудит і підтвердило якість свого виробництва міжнародним стандартам. Будь-яке підприємство в світі в добровільному порядку має право сертифікуватися на відповідність міжнародним стандартам якості.</a:t>
            </a:r>
          </a:p>
          <a:p>
            <a:pPr marL="0" indent="457200" algn="just">
              <a:lnSpc>
                <a:spcPct val="120000"/>
              </a:lnSpc>
              <a:spcBef>
                <a:spcPts val="0"/>
              </a:spcBef>
              <a:buNone/>
            </a:pPr>
            <a:endParaRPr lang="uk-UA"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0767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5311" y="1124744"/>
            <a:ext cx="8173375" cy="1280890"/>
          </a:xfrm>
        </p:spPr>
        <p:txBody>
          <a:bodyPr>
            <a:normAutofit/>
          </a:bodyPr>
          <a:lstStyle/>
          <a:p>
            <a:pPr algn="ctr"/>
            <a:r>
              <a:rPr lang="uk-UA" sz="2000" b="1" dirty="0">
                <a:solidFill>
                  <a:schemeClr val="tx1"/>
                </a:solidFill>
                <a:latin typeface="Times New Roman" pitchFamily="18" charset="0"/>
                <a:cs typeface="Times New Roman" pitchFamily="18" charset="0"/>
              </a:rPr>
              <a:t>1. Поняття «якість товарів» у зовнішньоекономічних</a:t>
            </a:r>
            <a:br>
              <a:rPr lang="uk-UA" sz="2000" b="1" dirty="0">
                <a:solidFill>
                  <a:schemeClr val="tx1"/>
                </a:solidFill>
                <a:latin typeface="Times New Roman" pitchFamily="18" charset="0"/>
                <a:cs typeface="Times New Roman" pitchFamily="18" charset="0"/>
              </a:rPr>
            </a:br>
            <a:r>
              <a:rPr lang="uk-UA" sz="2000" b="1" dirty="0">
                <a:solidFill>
                  <a:schemeClr val="tx1"/>
                </a:solidFill>
                <a:latin typeface="Times New Roman" pitchFamily="18" charset="0"/>
                <a:cs typeface="Times New Roman" pitchFamily="18" charset="0"/>
              </a:rPr>
              <a:t> операціях </a:t>
            </a:r>
            <a:br>
              <a:rPr lang="uk-UA" sz="2500" dirty="0">
                <a:solidFill>
                  <a:schemeClr val="accent1">
                    <a:lumMod val="75000"/>
                  </a:schemeClr>
                </a:solidFill>
                <a:latin typeface="Times New Roman" pitchFamily="18" charset="0"/>
                <a:cs typeface="Times New Roman" pitchFamily="18" charset="0"/>
              </a:rPr>
            </a:br>
            <a:endParaRPr lang="uk-UA" sz="2500" dirty="0">
              <a:solidFill>
                <a:schemeClr val="accent1">
                  <a:lumMod val="75000"/>
                </a:schemeClr>
              </a:solidFill>
            </a:endParaRPr>
          </a:p>
        </p:txBody>
      </p:sp>
      <p:sp>
        <p:nvSpPr>
          <p:cNvPr id="5" name="TextBox 4"/>
          <p:cNvSpPr txBox="1"/>
          <p:nvPr/>
        </p:nvSpPr>
        <p:spPr>
          <a:xfrm>
            <a:off x="1196506" y="1988840"/>
            <a:ext cx="6750983" cy="2862322"/>
          </a:xfrm>
          <a:prstGeom prst="rect">
            <a:avLst/>
          </a:prstGeom>
          <a:noFill/>
        </p:spPr>
        <p:txBody>
          <a:bodyPr wrap="square" rtlCol="0">
            <a:spAutoFit/>
          </a:bodyPr>
          <a:lstStyle/>
          <a:p>
            <a:pPr indent="457200" algn="just"/>
            <a:r>
              <a:rPr lang="uk-UA" dirty="0">
                <a:solidFill>
                  <a:schemeClr val="accent1">
                    <a:lumMod val="75000"/>
                  </a:schemeClr>
                </a:solidFill>
                <a:latin typeface="Times New Roman" pitchFamily="18" charset="0"/>
                <a:cs typeface="Times New Roman" pitchFamily="18" charset="0"/>
              </a:rPr>
              <a:t>Якість товару </a:t>
            </a:r>
            <a:r>
              <a:rPr lang="uk-UA" dirty="0">
                <a:latin typeface="Times New Roman" pitchFamily="18" charset="0"/>
                <a:cs typeface="Times New Roman" pitchFamily="18" charset="0"/>
              </a:rPr>
              <a:t>- це сукупність його властивостей і харак­теристик, які забезпечують його відповідність вимогам споживачів. </a:t>
            </a:r>
          </a:p>
          <a:p>
            <a:pPr indent="457200" algn="just"/>
            <a:r>
              <a:rPr lang="uk-UA" dirty="0">
                <a:latin typeface="Times New Roman" pitchFamily="18" charset="0"/>
                <a:cs typeface="Times New Roman" pitchFamily="18" charset="0"/>
              </a:rPr>
              <a:t>Якість містить у со­бі не всі властивості товару, а тільки ті, що пов'язані із задо­воленням конкретних потреб відповідно до призначення то­вару. </a:t>
            </a:r>
          </a:p>
          <a:p>
            <a:pPr indent="457200" algn="just"/>
            <a:r>
              <a:rPr lang="uk-UA" dirty="0">
                <a:latin typeface="Times New Roman" pitchFamily="18" charset="0"/>
                <a:cs typeface="Times New Roman" pitchFamily="18" charset="0"/>
              </a:rPr>
              <a:t>Крім споживчих властивостей, якість включає й інші властивості товару, які забезпечують задоволення потреб проектувальників, виробників, працівників сфери обігу, які мають відношення до товару.</a:t>
            </a:r>
          </a:p>
        </p:txBody>
      </p:sp>
    </p:spTree>
    <p:extLst>
      <p:ext uri="{BB962C8B-B14F-4D97-AF65-F5344CB8AC3E}">
        <p14:creationId xmlns:p14="http://schemas.microsoft.com/office/powerpoint/2010/main" val="2314719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43608" y="332656"/>
            <a:ext cx="7920880" cy="5544616"/>
          </a:xfrm>
        </p:spPr>
        <p:txBody>
          <a:bodyPr>
            <a:noAutofit/>
          </a:bodyPr>
          <a:lstStyle/>
          <a:p>
            <a:pPr marL="0" indent="457200" algn="just">
              <a:spcBef>
                <a:spcPts val="0"/>
              </a:spcBef>
              <a:buNone/>
            </a:pPr>
            <a:r>
              <a:rPr lang="uk-UA" dirty="0">
                <a:solidFill>
                  <a:schemeClr val="tx1"/>
                </a:solidFill>
                <a:latin typeface="Times New Roman" pitchFamily="18" charset="0"/>
                <a:cs typeface="Times New Roman" pitchFamily="18" charset="0"/>
              </a:rPr>
              <a:t>Провідна  роль  у  міжнародній  стандартизації належить двом  неурядовим  міжнародним  організаціям  – </a:t>
            </a:r>
            <a:r>
              <a:rPr lang="uk-UA" b="1" i="1" dirty="0">
                <a:solidFill>
                  <a:srgbClr val="FF0000"/>
                </a:solidFill>
                <a:latin typeface="Times New Roman" pitchFamily="18" charset="0"/>
                <a:cs typeface="Times New Roman" pitchFamily="18" charset="0"/>
              </a:rPr>
              <a:t>Міжнародній  організації  зі  стандартизації  (</a:t>
            </a:r>
            <a:r>
              <a:rPr lang="en-US" b="1" i="1" dirty="0">
                <a:solidFill>
                  <a:srgbClr val="FF0000"/>
                </a:solidFill>
                <a:latin typeface="Times New Roman" pitchFamily="18" charset="0"/>
                <a:cs typeface="Times New Roman" pitchFamily="18" charset="0"/>
              </a:rPr>
              <a:t>ISO)  </a:t>
            </a:r>
            <a:r>
              <a:rPr lang="uk-UA" b="1" i="1" dirty="0">
                <a:solidFill>
                  <a:srgbClr val="FF0000"/>
                </a:solidFill>
                <a:latin typeface="Times New Roman" pitchFamily="18" charset="0"/>
                <a:cs typeface="Times New Roman" pitchFamily="18" charset="0"/>
              </a:rPr>
              <a:t>і Міжнародній  електротехнічній  комісії  (</a:t>
            </a:r>
            <a:r>
              <a:rPr lang="en-US" b="1" i="1" dirty="0">
                <a:solidFill>
                  <a:srgbClr val="FF0000"/>
                </a:solidFill>
                <a:latin typeface="Times New Roman" pitchFamily="18" charset="0"/>
                <a:cs typeface="Times New Roman" pitchFamily="18" charset="0"/>
              </a:rPr>
              <a:t>IEC).</a:t>
            </a:r>
            <a:r>
              <a:rPr lang="en-US" dirty="0">
                <a:solidFill>
                  <a:schemeClr val="tx1"/>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Важливою для  міжнародної  стандартизації  є  діяльність  двох міжурядових  організацій: Світової  організації  торгівлі  і Європейської економічної комісії ООН.</a:t>
            </a:r>
          </a:p>
          <a:p>
            <a:pPr marL="0" indent="457200" algn="just">
              <a:spcBef>
                <a:spcPts val="0"/>
              </a:spcBef>
              <a:buNone/>
            </a:pPr>
            <a:r>
              <a:rPr lang="uk-UA" dirty="0">
                <a:solidFill>
                  <a:schemeClr val="tx1"/>
                </a:solidFill>
                <a:latin typeface="Times New Roman" pitchFamily="18" charset="0"/>
                <a:cs typeface="Times New Roman" pitchFamily="18" charset="0"/>
              </a:rPr>
              <a:t>Міжнародна організація зі  стандартизації  – </a:t>
            </a:r>
            <a:r>
              <a:rPr lang="uk-UA" dirty="0" err="1">
                <a:solidFill>
                  <a:schemeClr val="tx1"/>
                </a:solidFill>
                <a:latin typeface="Times New Roman" pitchFamily="18" charset="0"/>
                <a:cs typeface="Times New Roman" pitchFamily="18" charset="0"/>
              </a:rPr>
              <a:t>Іп</a:t>
            </a:r>
            <a:r>
              <a:rPr lang="en-US" dirty="0">
                <a:solidFill>
                  <a:schemeClr val="tx1"/>
                </a:solidFill>
                <a:latin typeface="Times New Roman" pitchFamily="18" charset="0"/>
                <a:cs typeface="Times New Roman" pitchFamily="18" charset="0"/>
              </a:rPr>
              <a:t>t</a:t>
            </a:r>
            <a:r>
              <a:rPr lang="uk-UA" dirty="0" err="1">
                <a:solidFill>
                  <a:schemeClr val="tx1"/>
                </a:solidFill>
                <a:latin typeface="Times New Roman" pitchFamily="18" charset="0"/>
                <a:cs typeface="Times New Roman" pitchFamily="18" charset="0"/>
              </a:rPr>
              <a:t>ег</a:t>
            </a:r>
            <a:r>
              <a:rPr lang="en-US" dirty="0">
                <a:solidFill>
                  <a:schemeClr val="tx1"/>
                </a:solidFill>
                <a:latin typeface="Times New Roman" pitchFamily="18" charset="0"/>
                <a:cs typeface="Times New Roman" pitchFamily="18" charset="0"/>
              </a:rPr>
              <a:t>n</a:t>
            </a:r>
            <a:r>
              <a:rPr lang="uk-UA" dirty="0">
                <a:solidFill>
                  <a:schemeClr val="tx1"/>
                </a:solidFill>
                <a:latin typeface="Times New Roman" pitchFamily="18" charset="0"/>
                <a:cs typeface="Times New Roman" pitchFamily="18" charset="0"/>
              </a:rPr>
              <a:t>а</a:t>
            </a:r>
            <a:r>
              <a:rPr lang="en-US" dirty="0" err="1">
                <a:solidFill>
                  <a:schemeClr val="tx1"/>
                </a:solidFill>
                <a:latin typeface="Times New Roman" pitchFamily="18" charset="0"/>
                <a:cs typeface="Times New Roman" pitchFamily="18" charset="0"/>
              </a:rPr>
              <a:t>tion</a:t>
            </a:r>
            <a:r>
              <a:rPr lang="uk-UA" dirty="0">
                <a:solidFill>
                  <a:schemeClr val="tx1"/>
                </a:solidFill>
                <a:latin typeface="Times New Roman" pitchFamily="18" charset="0"/>
                <a:cs typeface="Times New Roman" pitchFamily="18" charset="0"/>
              </a:rPr>
              <a:t>а</a:t>
            </a:r>
            <a:r>
              <a:rPr lang="en-US" dirty="0">
                <a:solidFill>
                  <a:schemeClr val="tx1"/>
                </a:solidFill>
                <a:latin typeface="Times New Roman" pitchFamily="18" charset="0"/>
                <a:cs typeface="Times New Roman" pitchFamily="18" charset="0"/>
              </a:rPr>
              <a:t>l  St</a:t>
            </a:r>
            <a:r>
              <a:rPr lang="uk-UA" dirty="0">
                <a:solidFill>
                  <a:schemeClr val="tx1"/>
                </a:solidFill>
                <a:latin typeface="Times New Roman" pitchFamily="18" charset="0"/>
                <a:cs typeface="Times New Roman" pitchFamily="18" charset="0"/>
              </a:rPr>
              <a:t>а</a:t>
            </a:r>
            <a:r>
              <a:rPr lang="en-US" dirty="0" err="1">
                <a:solidFill>
                  <a:schemeClr val="tx1"/>
                </a:solidFill>
                <a:latin typeface="Times New Roman" pitchFamily="18" charset="0"/>
                <a:cs typeface="Times New Roman" pitchFamily="18" charset="0"/>
              </a:rPr>
              <a:t>nd</a:t>
            </a:r>
            <a:r>
              <a:rPr lang="uk-UA" dirty="0">
                <a:solidFill>
                  <a:schemeClr val="tx1"/>
                </a:solidFill>
                <a:latin typeface="Times New Roman" pitchFamily="18" charset="0"/>
                <a:cs typeface="Times New Roman" pitchFamily="18" charset="0"/>
              </a:rPr>
              <a:t>аг</a:t>
            </a:r>
            <a:r>
              <a:rPr lang="en-US" dirty="0" err="1">
                <a:solidFill>
                  <a:schemeClr val="tx1"/>
                </a:solidFill>
                <a:latin typeface="Times New Roman" pitchFamily="18" charset="0"/>
                <a:cs typeface="Times New Roman" pitchFamily="18" charset="0"/>
              </a:rPr>
              <a:t>dization</a:t>
            </a:r>
            <a:r>
              <a:rPr lang="en-US" dirty="0">
                <a:solidFill>
                  <a:schemeClr val="tx1"/>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О</a:t>
            </a:r>
            <a:r>
              <a:rPr lang="en-US" dirty="0" err="1">
                <a:solidFill>
                  <a:schemeClr val="tx1"/>
                </a:solidFill>
                <a:latin typeface="Times New Roman" pitchFamily="18" charset="0"/>
                <a:cs typeface="Times New Roman" pitchFamily="18" charset="0"/>
              </a:rPr>
              <a:t>rg</a:t>
            </a:r>
            <a:r>
              <a:rPr lang="uk-UA" dirty="0">
                <a:solidFill>
                  <a:schemeClr val="tx1"/>
                </a:solidFill>
                <a:latin typeface="Times New Roman" pitchFamily="18" charset="0"/>
                <a:cs typeface="Times New Roman" pitchFamily="18" charset="0"/>
              </a:rPr>
              <a:t>а</a:t>
            </a:r>
            <a:r>
              <a:rPr lang="en-US" dirty="0">
                <a:solidFill>
                  <a:schemeClr val="tx1"/>
                </a:solidFill>
                <a:latin typeface="Times New Roman" pitchFamily="18" charset="0"/>
                <a:cs typeface="Times New Roman" pitchFamily="18" charset="0"/>
              </a:rPr>
              <a:t>n</a:t>
            </a:r>
            <a:r>
              <a:rPr lang="uk-UA" dirty="0">
                <a:solidFill>
                  <a:schemeClr val="tx1"/>
                </a:solidFill>
                <a:latin typeface="Times New Roman" pitchFamily="18" charset="0"/>
                <a:cs typeface="Times New Roman" pitchFamily="18" charset="0"/>
              </a:rPr>
              <a:t>і</a:t>
            </a:r>
            <a:r>
              <a:rPr lang="en-US" dirty="0">
                <a:solidFill>
                  <a:schemeClr val="tx1"/>
                </a:solidFill>
                <a:latin typeface="Times New Roman" pitchFamily="18" charset="0"/>
                <a:cs typeface="Times New Roman" pitchFamily="18" charset="0"/>
              </a:rPr>
              <a:t>z</a:t>
            </a:r>
            <a:r>
              <a:rPr lang="uk-UA" dirty="0">
                <a:solidFill>
                  <a:schemeClr val="tx1"/>
                </a:solidFill>
                <a:latin typeface="Times New Roman" pitchFamily="18" charset="0"/>
                <a:cs typeface="Times New Roman" pitchFamily="18" charset="0"/>
              </a:rPr>
              <a:t>а</a:t>
            </a:r>
            <a:r>
              <a:rPr lang="en-US" dirty="0">
                <a:solidFill>
                  <a:schemeClr val="tx1"/>
                </a:solidFill>
                <a:latin typeface="Times New Roman" pitchFamily="18" charset="0"/>
                <a:cs typeface="Times New Roman" pitchFamily="18" charset="0"/>
              </a:rPr>
              <a:t>t</a:t>
            </a:r>
            <a:r>
              <a:rPr lang="uk-UA" dirty="0" err="1">
                <a:solidFill>
                  <a:schemeClr val="tx1"/>
                </a:solidFill>
                <a:latin typeface="Times New Roman" pitchFamily="18" charset="0"/>
                <a:cs typeface="Times New Roman" pitchFamily="18" charset="0"/>
              </a:rPr>
              <a:t>іо</a:t>
            </a:r>
            <a:r>
              <a:rPr lang="en-US" dirty="0">
                <a:solidFill>
                  <a:schemeClr val="tx1"/>
                </a:solidFill>
                <a:latin typeface="Times New Roman" pitchFamily="18" charset="0"/>
                <a:cs typeface="Times New Roman" pitchFamily="18" charset="0"/>
              </a:rPr>
              <a:t>n </a:t>
            </a:r>
            <a:r>
              <a:rPr lang="uk-UA" dirty="0">
                <a:solidFill>
                  <a:schemeClr val="tx1"/>
                </a:solidFill>
                <a:latin typeface="Times New Roman" pitchFamily="18" charset="0"/>
                <a:cs typeface="Times New Roman" pitchFamily="18" charset="0"/>
              </a:rPr>
              <a:t>(</a:t>
            </a:r>
            <a:r>
              <a:rPr lang="en-US" dirty="0">
                <a:solidFill>
                  <a:schemeClr val="tx1"/>
                </a:solidFill>
                <a:latin typeface="Times New Roman" pitchFamily="18" charset="0"/>
                <a:cs typeface="Times New Roman" pitchFamily="18" charset="0"/>
              </a:rPr>
              <a:t>ISO</a:t>
            </a:r>
            <a:r>
              <a:rPr lang="uk-UA" dirty="0">
                <a:solidFill>
                  <a:schemeClr val="tx1"/>
                </a:solidFill>
                <a:latin typeface="Times New Roman" pitchFamily="18" charset="0"/>
                <a:cs typeface="Times New Roman" pitchFamily="18" charset="0"/>
              </a:rPr>
              <a:t>)</a:t>
            </a:r>
            <a:r>
              <a:rPr lang="en-US" dirty="0">
                <a:solidFill>
                  <a:schemeClr val="tx1"/>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почала функціонувати  23  лютого  1947  року  як  добровільна, неурядова  організація.  Вона  була  заснована  на  основі досягнутої  на  нараді  в  Лондоні  в  1946  році  угоди  між представниками 25-ти індустріально розвинених країн про створення організації, яка має повноваження координувати на  міжнародному  рівні  розробку  різних  промислових стандартів і здійснювати процедуру прийняття їх в якості міжнародних стандартів.</a:t>
            </a:r>
          </a:p>
          <a:p>
            <a:pPr marL="0" indent="457200" algn="just">
              <a:spcBef>
                <a:spcPts val="0"/>
              </a:spcBef>
            </a:pPr>
            <a:r>
              <a:rPr lang="uk-UA" b="1" dirty="0">
                <a:solidFill>
                  <a:srgbClr val="FF0000"/>
                </a:solidFill>
                <a:latin typeface="Times New Roman" pitchFamily="18" charset="0"/>
                <a:cs typeface="Times New Roman" pitchFamily="18" charset="0"/>
              </a:rPr>
              <a:t>Основна  мета</a:t>
            </a:r>
            <a:r>
              <a:rPr lang="uk-UA" dirty="0">
                <a:solidFill>
                  <a:schemeClr val="tx1"/>
                </a:solidFill>
                <a:latin typeface="Times New Roman" pitchFamily="18" charset="0"/>
                <a:cs typeface="Times New Roman" pitchFamily="18" charset="0"/>
              </a:rPr>
              <a:t>,  яку  переслідує  організація,  полягає  в забезпеченні однакових вимог</a:t>
            </a:r>
            <a:r>
              <a:rPr lang="en-US" dirty="0">
                <a:solidFill>
                  <a:schemeClr val="tx1"/>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до проведення випробувань, кваліфікації  працівників,  системи  управління  й  інших виробничих  факторів.</a:t>
            </a:r>
            <a:r>
              <a:rPr lang="en-US" dirty="0">
                <a:solidFill>
                  <a:schemeClr val="tx1"/>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І</a:t>
            </a:r>
            <a:r>
              <a:rPr lang="en-US" dirty="0">
                <a:solidFill>
                  <a:schemeClr val="tx1"/>
                </a:solidFill>
                <a:latin typeface="Times New Roman" pitchFamily="18" charset="0"/>
                <a:cs typeface="Times New Roman" pitchFamily="18" charset="0"/>
              </a:rPr>
              <a:t>S</a:t>
            </a:r>
            <a:r>
              <a:rPr lang="uk-UA" dirty="0">
                <a:solidFill>
                  <a:schemeClr val="tx1"/>
                </a:solidFill>
                <a:latin typeface="Times New Roman" pitchFamily="18" charset="0"/>
                <a:cs typeface="Times New Roman" pitchFamily="18" charset="0"/>
              </a:rPr>
              <a:t>О  сьогодні  –  це  160  країн-учасниць,  близько  3000 структурних  підрозділів  технічних  комітетів  (ТК);  650 підкомітетів;  2188  робочих  груп;  це  –  понад  15000 опублікованих стандартів І</a:t>
            </a:r>
            <a:r>
              <a:rPr lang="en-US" dirty="0">
                <a:solidFill>
                  <a:schemeClr val="tx1"/>
                </a:solidFill>
                <a:latin typeface="Times New Roman" pitchFamily="18" charset="0"/>
                <a:cs typeface="Times New Roman" pitchFamily="18" charset="0"/>
              </a:rPr>
              <a:t>S</a:t>
            </a:r>
            <a:r>
              <a:rPr lang="uk-UA" dirty="0">
                <a:solidFill>
                  <a:schemeClr val="tx1"/>
                </a:solidFill>
                <a:latin typeface="Times New Roman" pitchFamily="18" charset="0"/>
                <a:cs typeface="Times New Roman" pitchFamily="18" charset="0"/>
              </a:rPr>
              <a:t>О.</a:t>
            </a:r>
          </a:p>
        </p:txBody>
      </p:sp>
    </p:spTree>
    <p:extLst>
      <p:ext uri="{BB962C8B-B14F-4D97-AF65-F5344CB8AC3E}">
        <p14:creationId xmlns:p14="http://schemas.microsoft.com/office/powerpoint/2010/main" val="844016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043608" y="332656"/>
            <a:ext cx="7643192" cy="5793507"/>
          </a:xfrm>
        </p:spPr>
        <p:txBody>
          <a:bodyPr>
            <a:normAutofit/>
          </a:bodyPr>
          <a:lstStyle/>
          <a:p>
            <a:pPr marL="0" indent="457200" algn="just">
              <a:spcBef>
                <a:spcPts val="0"/>
              </a:spcBef>
              <a:buNone/>
            </a:pPr>
            <a:r>
              <a:rPr lang="uk-UA" b="1" dirty="0">
                <a:solidFill>
                  <a:srgbClr val="FF0000"/>
                </a:solidFill>
                <a:latin typeface="Times New Roman" pitchFamily="18" charset="0"/>
                <a:cs typeface="Times New Roman" pitchFamily="18" charset="0"/>
              </a:rPr>
              <a:t>До  основних пріоритетів діяльності І</a:t>
            </a:r>
            <a:r>
              <a:rPr lang="en-US" b="1" dirty="0">
                <a:solidFill>
                  <a:srgbClr val="FF0000"/>
                </a:solidFill>
                <a:latin typeface="Times New Roman" pitchFamily="18" charset="0"/>
                <a:cs typeface="Times New Roman" pitchFamily="18" charset="0"/>
              </a:rPr>
              <a:t>S</a:t>
            </a:r>
            <a:r>
              <a:rPr lang="uk-UA" b="1" dirty="0">
                <a:solidFill>
                  <a:srgbClr val="FF0000"/>
                </a:solidFill>
                <a:latin typeface="Times New Roman" pitchFamily="18" charset="0"/>
                <a:cs typeface="Times New Roman" pitchFamily="18" charset="0"/>
              </a:rPr>
              <a:t>О, передусім, належать:</a:t>
            </a:r>
            <a:r>
              <a:rPr lang="uk-UA" b="1" dirty="0">
                <a:solidFill>
                  <a:schemeClr val="tx1"/>
                </a:solidFill>
                <a:latin typeface="Times New Roman" pitchFamily="18" charset="0"/>
                <a:cs typeface="Times New Roman" pitchFamily="18" charset="0"/>
              </a:rPr>
              <a:t> </a:t>
            </a:r>
          </a:p>
          <a:p>
            <a:pPr marL="0" indent="457200" algn="just">
              <a:spcBef>
                <a:spcPts val="0"/>
              </a:spcBef>
            </a:pPr>
            <a:r>
              <a:rPr lang="uk-UA" dirty="0">
                <a:solidFill>
                  <a:schemeClr val="tx1"/>
                </a:solidFill>
                <a:latin typeface="Times New Roman" pitchFamily="18" charset="0"/>
                <a:cs typeface="Times New Roman" pitchFamily="18" charset="0"/>
              </a:rPr>
              <a:t>заходи,  які  сприяють  координації  та  уніфікації національних стандартів; </a:t>
            </a:r>
          </a:p>
          <a:p>
            <a:pPr marL="0" indent="457200" algn="just">
              <a:spcBef>
                <a:spcPts val="0"/>
              </a:spcBef>
            </a:pPr>
            <a:r>
              <a:rPr lang="uk-UA" dirty="0">
                <a:solidFill>
                  <a:schemeClr val="tx1"/>
                </a:solidFill>
                <a:latin typeface="Times New Roman" pitchFamily="18" charset="0"/>
                <a:cs typeface="Times New Roman" pitchFamily="18" charset="0"/>
              </a:rPr>
              <a:t>розроблення та затвердження міжнародних стандартів; </a:t>
            </a:r>
          </a:p>
          <a:p>
            <a:pPr marL="0" indent="457200" algn="just">
              <a:spcBef>
                <a:spcPts val="0"/>
              </a:spcBef>
            </a:pPr>
            <a:r>
              <a:rPr lang="uk-UA" dirty="0">
                <a:solidFill>
                  <a:schemeClr val="tx1"/>
                </a:solidFill>
                <a:latin typeface="Times New Roman" pitchFamily="18" charset="0"/>
                <a:cs typeface="Times New Roman" pitchFamily="18" charset="0"/>
              </a:rPr>
              <a:t>обмін інформацією з проблем стандартизації; </a:t>
            </a:r>
          </a:p>
          <a:p>
            <a:pPr marL="0" indent="457200" algn="just">
              <a:spcBef>
                <a:spcPts val="0"/>
              </a:spcBef>
            </a:pPr>
            <a:r>
              <a:rPr lang="uk-UA" dirty="0">
                <a:solidFill>
                  <a:schemeClr val="tx1"/>
                </a:solidFill>
                <a:latin typeface="Times New Roman" pitchFamily="18" charset="0"/>
                <a:cs typeface="Times New Roman" pitchFamily="18" charset="0"/>
              </a:rPr>
              <a:t>співробітництво з іншими міжнародними організаціями,  які  зацікавлені  у вирішенні суміжних проблем, і на їх прохання, вивчає проблеми стандартизації та ін. </a:t>
            </a:r>
          </a:p>
          <a:p>
            <a:pPr marL="0" indent="457200" algn="just">
              <a:spcBef>
                <a:spcPts val="0"/>
              </a:spcBef>
              <a:buNone/>
            </a:pPr>
            <a:r>
              <a:rPr lang="uk-UA" b="1" dirty="0">
                <a:solidFill>
                  <a:srgbClr val="FF0000"/>
                </a:solidFill>
                <a:latin typeface="Times New Roman" pitchFamily="18" charset="0"/>
                <a:cs typeface="Times New Roman" pitchFamily="18" charset="0"/>
              </a:rPr>
              <a:t>За  версією  </a:t>
            </a:r>
            <a:r>
              <a:rPr lang="en-US" b="1" dirty="0">
                <a:solidFill>
                  <a:srgbClr val="FF0000"/>
                </a:solidFill>
                <a:latin typeface="Times New Roman" pitchFamily="18" charset="0"/>
                <a:cs typeface="Times New Roman" pitchFamily="18" charset="0"/>
              </a:rPr>
              <a:t>ISO  </a:t>
            </a:r>
            <a:r>
              <a:rPr lang="uk-UA" b="1" dirty="0">
                <a:solidFill>
                  <a:srgbClr val="FF0000"/>
                </a:solidFill>
                <a:latin typeface="Times New Roman" pitchFamily="18" charset="0"/>
                <a:cs typeface="Times New Roman" pitchFamily="18" charset="0"/>
              </a:rPr>
              <a:t>найважливішими  результатами стандартизації повинні бути:</a:t>
            </a:r>
          </a:p>
          <a:p>
            <a:pPr marL="0" indent="457200" algn="just">
              <a:spcBef>
                <a:spcPts val="0"/>
              </a:spcBef>
            </a:pPr>
            <a:r>
              <a:rPr lang="uk-UA" dirty="0">
                <a:solidFill>
                  <a:schemeClr val="tx1"/>
                </a:solidFill>
                <a:latin typeface="Times New Roman" pitchFamily="18" charset="0"/>
                <a:cs typeface="Times New Roman" pitchFamily="18" charset="0"/>
              </a:rPr>
              <a:t>підвищення  ступеня  відповідності  продукції, процесів та послуг їх функціональному призначенню;</a:t>
            </a:r>
          </a:p>
          <a:p>
            <a:pPr marL="0" indent="457200" algn="just">
              <a:spcBef>
                <a:spcPts val="0"/>
              </a:spcBef>
            </a:pPr>
            <a:r>
              <a:rPr lang="uk-UA" dirty="0">
                <a:solidFill>
                  <a:schemeClr val="tx1"/>
                </a:solidFill>
                <a:latin typeface="Times New Roman" pitchFamily="18" charset="0"/>
                <a:cs typeface="Times New Roman" pitchFamily="18" charset="0"/>
              </a:rPr>
              <a:t>усунення перешкод у торгівлі;</a:t>
            </a:r>
          </a:p>
          <a:p>
            <a:pPr marL="0" indent="457200" algn="just">
              <a:spcBef>
                <a:spcPts val="0"/>
              </a:spcBef>
            </a:pPr>
            <a:r>
              <a:rPr lang="uk-UA" dirty="0">
                <a:solidFill>
                  <a:schemeClr val="tx1"/>
                </a:solidFill>
                <a:latin typeface="Times New Roman" pitchFamily="18" charset="0"/>
                <a:cs typeface="Times New Roman" pitchFamily="18" charset="0"/>
              </a:rPr>
              <a:t>сприяння науково-технічному співробітництву.</a:t>
            </a:r>
          </a:p>
          <a:p>
            <a:pPr marL="0" indent="457200" algn="just">
              <a:spcBef>
                <a:spcPts val="0"/>
              </a:spcBef>
              <a:buNone/>
            </a:pPr>
            <a:endParaRPr lang="uk-UA" dirty="0">
              <a:solidFill>
                <a:schemeClr val="tx1"/>
              </a:solidFill>
              <a:latin typeface="Times New Roman" pitchFamily="18" charset="0"/>
              <a:cs typeface="Times New Roman" pitchFamily="18" charset="0"/>
            </a:endParaRPr>
          </a:p>
          <a:p>
            <a:pPr indent="457200"/>
            <a:endParaRPr lang="uk-UA" dirty="0"/>
          </a:p>
        </p:txBody>
      </p:sp>
    </p:spTree>
    <p:extLst>
      <p:ext uri="{BB962C8B-B14F-4D97-AF65-F5344CB8AC3E}">
        <p14:creationId xmlns:p14="http://schemas.microsoft.com/office/powerpoint/2010/main" val="560874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403648" y="476672"/>
            <a:ext cx="6696744" cy="1800200"/>
          </a:xfrm>
        </p:spPr>
        <p:txBody>
          <a:bodyPr>
            <a:noAutofit/>
          </a:bodyPr>
          <a:lstStyle/>
          <a:p>
            <a:pPr marL="0" indent="457200" algn="just">
              <a:spcBef>
                <a:spcPts val="0"/>
              </a:spcBef>
              <a:buNone/>
            </a:pPr>
            <a:r>
              <a:rPr lang="ru-RU" sz="1600" b="1" dirty="0" err="1">
                <a:solidFill>
                  <a:schemeClr val="tx1"/>
                </a:solidFill>
                <a:latin typeface="Times New Roman" pitchFamily="18" charset="0"/>
                <a:cs typeface="Times New Roman" pitchFamily="18" charset="0"/>
              </a:rPr>
              <a:t>Державні</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стандарти</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України</a:t>
            </a:r>
            <a:r>
              <a:rPr lang="ru-RU" sz="1600" dirty="0">
                <a:solidFill>
                  <a:schemeClr val="tx1"/>
                </a:solidFill>
                <a:latin typeface="Times New Roman" pitchFamily="18" charset="0"/>
                <a:cs typeface="Times New Roman" pitchFamily="18" charset="0"/>
              </a:rPr>
              <a:t> </a:t>
            </a:r>
            <a:r>
              <a:rPr lang="ru-RU" sz="1600" i="1" dirty="0">
                <a:solidFill>
                  <a:schemeClr val="tx1"/>
                </a:solidFill>
                <a:latin typeface="Times New Roman" pitchFamily="18" charset="0"/>
                <a:cs typeface="Times New Roman" pitchFamily="18" charset="0"/>
              </a:rPr>
              <a:t>(ДСТУ)</a:t>
            </a:r>
            <a:r>
              <a:rPr lang="ru-RU" sz="1600" dirty="0">
                <a:solidFill>
                  <a:schemeClr val="tx1"/>
                </a:solidFill>
                <a:latin typeface="Times New Roman" pitchFamily="18" charset="0"/>
                <a:cs typeface="Times New Roman" pitchFamily="18" charset="0"/>
              </a:rPr>
              <a:t> — </a:t>
            </a:r>
            <a:r>
              <a:rPr lang="ru-RU" sz="1600" dirty="0" err="1">
                <a:solidFill>
                  <a:schemeClr val="tx1"/>
                </a:solidFill>
                <a:latin typeface="Times New Roman" pitchFamily="18" charset="0"/>
                <a:cs typeface="Times New Roman" pitchFamily="18" charset="0"/>
              </a:rPr>
              <a:t>стандарти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розроблені</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відповідно</a:t>
            </a:r>
            <a:r>
              <a:rPr lang="ru-RU" sz="1600" dirty="0">
                <a:solidFill>
                  <a:schemeClr val="tx1"/>
                </a:solidFill>
                <a:latin typeface="Times New Roman" pitchFamily="18" charset="0"/>
                <a:cs typeface="Times New Roman" pitchFamily="18" charset="0"/>
              </a:rPr>
              <a:t> до чинного </a:t>
            </a:r>
            <a:r>
              <a:rPr lang="ru-RU" sz="1600" dirty="0" err="1">
                <a:solidFill>
                  <a:schemeClr val="tx1"/>
                </a:solidFill>
                <a:latin typeface="Times New Roman" pitchFamily="18" charset="0"/>
                <a:cs typeface="Times New Roman" pitchFamily="18" charset="0"/>
              </a:rPr>
              <a:t>законодавства</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України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що</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встановлюють</a:t>
            </a:r>
            <a:r>
              <a:rPr lang="ru-RU" sz="1600" dirty="0">
                <a:solidFill>
                  <a:schemeClr val="tx1"/>
                </a:solidFill>
                <a:latin typeface="Times New Roman" pitchFamily="18" charset="0"/>
                <a:cs typeface="Times New Roman" pitchFamily="18" charset="0"/>
              </a:rPr>
              <a:t> для </a:t>
            </a:r>
            <a:r>
              <a:rPr lang="ru-RU" sz="1600" dirty="0" err="1">
                <a:solidFill>
                  <a:schemeClr val="tx1"/>
                </a:solidFill>
                <a:latin typeface="Times New Roman" pitchFamily="18" charset="0"/>
                <a:cs typeface="Times New Roman" pitchFamily="18" charset="0"/>
              </a:rPr>
              <a:t>загального</a:t>
            </a:r>
            <a:r>
              <a:rPr lang="ru-RU" sz="1600" dirty="0">
                <a:solidFill>
                  <a:schemeClr val="tx1"/>
                </a:solidFill>
                <a:latin typeface="Times New Roman" pitchFamily="18" charset="0"/>
                <a:cs typeface="Times New Roman" pitchFamily="18" charset="0"/>
              </a:rPr>
              <a:t> і </a:t>
            </a:r>
            <a:r>
              <a:rPr lang="ru-RU" sz="1600" dirty="0" err="1">
                <a:solidFill>
                  <a:schemeClr val="tx1"/>
                </a:solidFill>
                <a:latin typeface="Times New Roman" pitchFamily="18" charset="0"/>
                <a:cs typeface="Times New Roman" pitchFamily="18" charset="0"/>
              </a:rPr>
              <a:t>багаторазового</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застосування</a:t>
            </a:r>
            <a:r>
              <a:rPr lang="ru-RU" sz="1600" dirty="0">
                <a:solidFill>
                  <a:schemeClr val="tx1"/>
                </a:solidFill>
                <a:latin typeface="Times New Roman" pitchFamily="18" charset="0"/>
                <a:cs typeface="Times New Roman" pitchFamily="18" charset="0"/>
              </a:rPr>
              <a:t> правила, </a:t>
            </a:r>
            <a:r>
              <a:rPr lang="ru-RU" sz="1600" dirty="0" err="1">
                <a:solidFill>
                  <a:schemeClr val="tx1"/>
                </a:solidFill>
                <a:latin typeface="Times New Roman" pitchFamily="18" charset="0"/>
                <a:cs typeface="Times New Roman" pitchFamily="18" charset="0"/>
              </a:rPr>
              <a:t>загальні</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принципи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або</a:t>
            </a:r>
            <a:r>
              <a:rPr lang="ru-RU" sz="1600" dirty="0">
                <a:solidFill>
                  <a:schemeClr val="tx1"/>
                </a:solidFill>
                <a:latin typeface="Times New Roman" pitchFamily="18" charset="0"/>
                <a:cs typeface="Times New Roman" pitchFamily="18" charset="0"/>
              </a:rPr>
              <a:t> характеристики, </a:t>
            </a:r>
            <a:r>
              <a:rPr lang="ru-RU" sz="1600" dirty="0" err="1">
                <a:solidFill>
                  <a:schemeClr val="tx1"/>
                </a:solidFill>
                <a:latin typeface="Times New Roman" pitchFamily="18" charset="0"/>
                <a:cs typeface="Times New Roman" pitchFamily="18" charset="0"/>
              </a:rPr>
              <a:t>які</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стосуються</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діяльності</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чи</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її</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результатів</a:t>
            </a:r>
            <a:r>
              <a:rPr lang="ru-RU" sz="1600" dirty="0">
                <a:solidFill>
                  <a:schemeClr val="tx1"/>
                </a:solidFill>
                <a:latin typeface="Times New Roman" pitchFamily="18" charset="0"/>
                <a:cs typeface="Times New Roman" pitchFamily="18" charset="0"/>
              </a:rPr>
              <a:t>, з метою </a:t>
            </a:r>
            <a:r>
              <a:rPr lang="ru-RU" sz="1600" dirty="0" err="1">
                <a:solidFill>
                  <a:schemeClr val="tx1"/>
                </a:solidFill>
                <a:latin typeface="Times New Roman" pitchFamily="18" charset="0"/>
                <a:cs typeface="Times New Roman" pitchFamily="18" charset="0"/>
              </a:rPr>
              <a:t>досягнення</a:t>
            </a:r>
            <a:r>
              <a:rPr lang="ru-RU" sz="1600" dirty="0">
                <a:solidFill>
                  <a:schemeClr val="tx1"/>
                </a:solidFill>
                <a:latin typeface="Times New Roman" pitchFamily="18" charset="0"/>
                <a:cs typeface="Times New Roman" pitchFamily="18" charset="0"/>
              </a:rPr>
              <a:t> оптимального </a:t>
            </a:r>
            <a:r>
              <a:rPr lang="ru-RU" sz="1600" dirty="0" err="1">
                <a:solidFill>
                  <a:schemeClr val="tx1"/>
                </a:solidFill>
                <a:latin typeface="Times New Roman" pitchFamily="18" charset="0"/>
                <a:cs typeface="Times New Roman" pitchFamily="18" charset="0"/>
              </a:rPr>
              <a:t>ступеня</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впорядкованості</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розроблені</a:t>
            </a:r>
            <a:r>
              <a:rPr lang="ru-RU" sz="1600" dirty="0">
                <a:solidFill>
                  <a:schemeClr val="tx1"/>
                </a:solidFill>
                <a:latin typeface="Times New Roman" pitchFamily="18" charset="0"/>
                <a:cs typeface="Times New Roman" pitchFamily="18" charset="0"/>
              </a:rPr>
              <a:t> на </a:t>
            </a:r>
            <a:r>
              <a:rPr lang="ru-RU" sz="1600" dirty="0" err="1">
                <a:solidFill>
                  <a:schemeClr val="tx1"/>
                </a:solidFill>
                <a:latin typeface="Times New Roman" pitchFamily="18" charset="0"/>
                <a:cs typeface="Times New Roman" pitchFamily="18" charset="0"/>
              </a:rPr>
              <a:t>основі</a:t>
            </a:r>
            <a:r>
              <a:rPr lang="ru-RU" sz="1600" dirty="0">
                <a:solidFill>
                  <a:schemeClr val="tx1"/>
                </a:solidFill>
                <a:latin typeface="Times New Roman" pitchFamily="18" charset="0"/>
                <a:cs typeface="Times New Roman" pitchFamily="18" charset="0"/>
              </a:rPr>
              <a:t> консенсусу та </a:t>
            </a:r>
            <a:r>
              <a:rPr lang="ru-RU" sz="1600" dirty="0" err="1">
                <a:solidFill>
                  <a:schemeClr val="tx1"/>
                </a:solidFill>
                <a:latin typeface="Times New Roman" pitchFamily="18" charset="0"/>
                <a:cs typeface="Times New Roman" pitchFamily="18" charset="0"/>
              </a:rPr>
              <a:t>затверджені</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уповноваженим</a:t>
            </a:r>
            <a:r>
              <a:rPr lang="ru-RU" sz="1600" dirty="0">
                <a:solidFill>
                  <a:schemeClr val="tx1"/>
                </a:solidFill>
                <a:latin typeface="Times New Roman" pitchFamily="18" charset="0"/>
                <a:cs typeface="Times New Roman" pitchFamily="18" charset="0"/>
              </a:rPr>
              <a:t> органом. </a:t>
            </a:r>
            <a:r>
              <a:rPr lang="ru-RU" sz="1600" dirty="0" err="1">
                <a:solidFill>
                  <a:schemeClr val="tx1"/>
                </a:solidFill>
                <a:latin typeface="Times New Roman" pitchFamily="18" charset="0"/>
                <a:cs typeface="Times New Roman" pitchFamily="18" charset="0"/>
              </a:rPr>
              <a:t>Стандарти</a:t>
            </a:r>
            <a:r>
              <a:rPr lang="ru-RU" sz="1600" dirty="0">
                <a:solidFill>
                  <a:schemeClr val="tx1"/>
                </a:solidFill>
                <a:latin typeface="Times New Roman" pitchFamily="18" charset="0"/>
                <a:cs typeface="Times New Roman" pitchFamily="18" charset="0"/>
              </a:rPr>
              <a:t> ДСТУ </a:t>
            </a:r>
            <a:r>
              <a:rPr lang="ru-RU" sz="1600" dirty="0" err="1">
                <a:solidFill>
                  <a:schemeClr val="tx1"/>
                </a:solidFill>
                <a:latin typeface="Times New Roman" pitchFamily="18" charset="0"/>
                <a:cs typeface="Times New Roman" pitchFamily="18" charset="0"/>
              </a:rPr>
              <a:t>існують</a:t>
            </a:r>
            <a:r>
              <a:rPr lang="ru-RU" sz="1600" dirty="0">
                <a:solidFill>
                  <a:schemeClr val="tx1"/>
                </a:solidFill>
                <a:latin typeface="Times New Roman" pitchFamily="18" charset="0"/>
                <a:cs typeface="Times New Roman" pitchFamily="18" charset="0"/>
              </a:rPr>
              <a:t> з 1993 року.</a:t>
            </a:r>
          </a:p>
          <a:p>
            <a:pPr marL="0" algn="just">
              <a:spcBef>
                <a:spcPts val="0"/>
              </a:spcBef>
            </a:pPr>
            <a:endParaRPr lang="uk-UA" sz="1600" b="1" dirty="0">
              <a:latin typeface="Times New Roman" panose="02020603050405020304" pitchFamily="18" charset="0"/>
              <a:cs typeface="Times New Roman" panose="02020603050405020304" pitchFamily="18" charset="0"/>
            </a:endParaRPr>
          </a:p>
          <a:p>
            <a:pPr marL="0" algn="just">
              <a:spcBef>
                <a:spcPts val="0"/>
              </a:spcBef>
            </a:pPr>
            <a:r>
              <a:rPr lang="uk-UA" sz="1600" b="1" dirty="0">
                <a:latin typeface="Times New Roman" panose="02020603050405020304" pitchFamily="18" charset="0"/>
                <a:cs typeface="Times New Roman" panose="02020603050405020304" pitchFamily="18" charset="0"/>
              </a:rPr>
              <a:t>Основні характеристики ДСТУ:</a:t>
            </a:r>
          </a:p>
          <a:p>
            <a:pPr marL="0" algn="just">
              <a:spcBef>
                <a:spcPts val="0"/>
              </a:spcBef>
              <a:buFont typeface="+mj-lt"/>
              <a:buAutoNum type="arabicPeriod"/>
            </a:pPr>
            <a:r>
              <a:rPr lang="uk-UA" sz="1600" b="1" dirty="0">
                <a:latin typeface="Times New Roman" panose="02020603050405020304" pitchFamily="18" charset="0"/>
                <a:cs typeface="Times New Roman" panose="02020603050405020304" pitchFamily="18" charset="0"/>
              </a:rPr>
              <a:t>Обов'язковість</a:t>
            </a:r>
            <a:r>
              <a:rPr lang="uk-UA" sz="1600" dirty="0">
                <a:latin typeface="Times New Roman" panose="02020603050405020304" pitchFamily="18" charset="0"/>
                <a:cs typeface="Times New Roman" panose="02020603050405020304" pitchFamily="18" charset="0"/>
              </a:rPr>
              <a:t>: Частина стандартів є обов'язковими для дотримання, особливо якщо вони стосуються безпеки чи здоров'я.</a:t>
            </a:r>
          </a:p>
          <a:p>
            <a:pPr marL="0" algn="just">
              <a:spcBef>
                <a:spcPts val="0"/>
              </a:spcBef>
              <a:buFont typeface="+mj-lt"/>
              <a:buAutoNum type="arabicPeriod"/>
            </a:pPr>
            <a:r>
              <a:rPr lang="uk-UA" sz="1600" b="1" dirty="0">
                <a:latin typeface="Times New Roman" panose="02020603050405020304" pitchFamily="18" charset="0"/>
                <a:cs typeface="Times New Roman" panose="02020603050405020304" pitchFamily="18" charset="0"/>
              </a:rPr>
              <a:t>Гармонізація</a:t>
            </a:r>
            <a:r>
              <a:rPr lang="uk-UA" sz="1600" dirty="0">
                <a:latin typeface="Times New Roman" panose="02020603050405020304" pitchFamily="18" charset="0"/>
                <a:cs typeface="Times New Roman" panose="02020603050405020304" pitchFamily="18" charset="0"/>
              </a:rPr>
              <a:t>: Багато ДСТУ гармонізовані з міжнародними стандартами </a:t>
            </a:r>
            <a:r>
              <a:rPr lang="uk-UA" sz="1600">
                <a:latin typeface="Times New Roman" panose="02020603050405020304" pitchFamily="18" charset="0"/>
                <a:cs typeface="Times New Roman" panose="02020603050405020304" pitchFamily="18" charset="0"/>
              </a:rPr>
              <a:t>(зокрема </a:t>
            </a:r>
            <a:r>
              <a:rPr lang="en-GB" sz="1600">
                <a:latin typeface="Times New Roman" panose="02020603050405020304" pitchFamily="18" charset="0"/>
                <a:cs typeface="Times New Roman" panose="02020603050405020304" pitchFamily="18" charset="0"/>
              </a:rPr>
              <a:t>ISO), </a:t>
            </a:r>
            <a:r>
              <a:rPr lang="uk-UA" sz="1600" dirty="0">
                <a:latin typeface="Times New Roman" panose="02020603050405020304" pitchFamily="18" charset="0"/>
                <a:cs typeface="Times New Roman" panose="02020603050405020304" pitchFamily="18" charset="0"/>
              </a:rPr>
              <a:t>що дозволяє українським виробникам виходити на міжнародні ринки.</a:t>
            </a:r>
          </a:p>
          <a:p>
            <a:pPr marL="0" algn="just">
              <a:spcBef>
                <a:spcPts val="0"/>
              </a:spcBef>
              <a:buFont typeface="+mj-lt"/>
              <a:buAutoNum type="arabicPeriod"/>
            </a:pPr>
            <a:r>
              <a:rPr lang="uk-UA" sz="1600" b="1" dirty="0">
                <a:latin typeface="Times New Roman" panose="02020603050405020304" pitchFamily="18" charset="0"/>
                <a:cs typeface="Times New Roman" panose="02020603050405020304" pitchFamily="18" charset="0"/>
              </a:rPr>
              <a:t>Актуалізація</a:t>
            </a:r>
            <a:r>
              <a:rPr lang="uk-UA" sz="1600" dirty="0">
                <a:latin typeface="Times New Roman" panose="02020603050405020304" pitchFamily="18" charset="0"/>
                <a:cs typeface="Times New Roman" panose="02020603050405020304" pitchFamily="18" charset="0"/>
              </a:rPr>
              <a:t>: ДСТУ регулярно оновлюються, щоб відповідати сучасним технологіям та вимогам.</a:t>
            </a:r>
          </a:p>
          <a:p>
            <a:pPr marL="0" algn="just">
              <a:spcBef>
                <a:spcPts val="0"/>
              </a:spcBef>
              <a:buFont typeface="+mj-lt"/>
              <a:buAutoNum type="arabicPeriod"/>
            </a:pPr>
            <a:r>
              <a:rPr lang="uk-UA" sz="1600" b="1" dirty="0">
                <a:latin typeface="Times New Roman" panose="02020603050405020304" pitchFamily="18" charset="0"/>
                <a:cs typeface="Times New Roman" panose="02020603050405020304" pitchFamily="18" charset="0"/>
              </a:rPr>
              <a:t>Застосування</a:t>
            </a:r>
            <a:r>
              <a:rPr lang="uk-UA" sz="1600" dirty="0">
                <a:latin typeface="Times New Roman" panose="02020603050405020304" pitchFamily="18" charset="0"/>
                <a:cs typeface="Times New Roman" panose="02020603050405020304" pitchFamily="18" charset="0"/>
              </a:rPr>
              <a:t>: Стандарти застосовуються в різних галузях, таких як промисловість, харчова безпека, охорона здоров'я, енергетика, екологія та інші.</a:t>
            </a:r>
          </a:p>
          <a:p>
            <a:pPr marL="0" algn="just">
              <a:spcBef>
                <a:spcPts val="0"/>
              </a:spcBef>
            </a:pPr>
            <a:r>
              <a:rPr lang="uk-UA" sz="1600" dirty="0">
                <a:latin typeface="Times New Roman" panose="02020603050405020304" pitchFamily="18" charset="0"/>
                <a:cs typeface="Times New Roman" panose="02020603050405020304" pitchFamily="18" charset="0"/>
              </a:rPr>
              <a:t>ДСТУ є важливим інструментом у забезпеченні конкурентоспроможності українських товарів на внутрішньому та міжнародному ринках.</a:t>
            </a:r>
          </a:p>
          <a:p>
            <a:pPr marL="0" indent="457200" algn="just">
              <a:spcBef>
                <a:spcPts val="0"/>
              </a:spcBef>
              <a:buNone/>
            </a:pPr>
            <a:endParaRPr lang="uk-UA" sz="15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50498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9855AB-50A7-4D98-A564-ACC453B75125}"/>
              </a:ext>
            </a:extLst>
          </p:cNvPr>
          <p:cNvSpPr txBox="1"/>
          <p:nvPr/>
        </p:nvSpPr>
        <p:spPr>
          <a:xfrm>
            <a:off x="611560" y="1124744"/>
            <a:ext cx="8208912" cy="5016758"/>
          </a:xfrm>
          <a:prstGeom prst="rect">
            <a:avLst/>
          </a:prstGeom>
          <a:noFill/>
        </p:spPr>
        <p:txBody>
          <a:bodyPr wrap="square">
            <a:spAutoFit/>
          </a:bodyPr>
          <a:lstStyle/>
          <a:p>
            <a:pPr marL="0" indent="457200" algn="just">
              <a:spcBef>
                <a:spcPts val="0"/>
              </a:spcBef>
              <a:buNone/>
            </a:pPr>
            <a:r>
              <a:rPr lang="ru-RU" sz="1600" b="1" dirty="0" err="1">
                <a:solidFill>
                  <a:srgbClr val="FF0000"/>
                </a:solidFill>
                <a:latin typeface="Times New Roman" pitchFamily="18" charset="0"/>
                <a:cs typeface="Times New Roman" pitchFamily="18" charset="0"/>
              </a:rPr>
              <a:t>Згідно</a:t>
            </a:r>
            <a:r>
              <a:rPr lang="ru-RU" sz="1600" b="1" dirty="0">
                <a:solidFill>
                  <a:srgbClr val="FF0000"/>
                </a:solidFill>
                <a:latin typeface="Times New Roman" pitchFamily="18" charset="0"/>
                <a:cs typeface="Times New Roman" pitchFamily="18" charset="0"/>
              </a:rPr>
              <a:t> Закону </a:t>
            </a:r>
            <a:r>
              <a:rPr lang="ru-RU" sz="1600" b="1" dirty="0" err="1">
                <a:solidFill>
                  <a:srgbClr val="FF0000"/>
                </a:solidFill>
                <a:latin typeface="Times New Roman" pitchFamily="18" charset="0"/>
                <a:cs typeface="Times New Roman" pitchFamily="18" charset="0"/>
              </a:rPr>
              <a:t>України</a:t>
            </a:r>
            <a:r>
              <a:rPr lang="ru-RU" sz="1600" b="1" dirty="0">
                <a:solidFill>
                  <a:srgbClr val="FF0000"/>
                </a:solidFill>
                <a:latin typeface="Times New Roman" pitchFamily="18" charset="0"/>
                <a:cs typeface="Times New Roman" pitchFamily="18" charset="0"/>
              </a:rPr>
              <a:t> про </a:t>
            </a:r>
            <a:r>
              <a:rPr lang="ru-RU" sz="1600" b="1" dirty="0" err="1">
                <a:solidFill>
                  <a:srgbClr val="FF0000"/>
                </a:solidFill>
                <a:latin typeface="Times New Roman" pitchFamily="18" charset="0"/>
                <a:cs typeface="Times New Roman" pitchFamily="18" charset="0"/>
              </a:rPr>
              <a:t>стандартизацію</a:t>
            </a:r>
            <a:r>
              <a:rPr lang="ru-RU" sz="1600" b="1" dirty="0">
                <a:solidFill>
                  <a:srgbClr val="FF0000"/>
                </a:solidFill>
                <a:latin typeface="Times New Roman" pitchFamily="18" charset="0"/>
                <a:cs typeface="Times New Roman" pitchFamily="18" charset="0"/>
              </a:rPr>
              <a:t>:</a:t>
            </a:r>
          </a:p>
          <a:p>
            <a:pPr marL="0" indent="0" algn="just">
              <a:spcBef>
                <a:spcPts val="0"/>
              </a:spcBef>
              <a:buNone/>
            </a:pPr>
            <a:r>
              <a:rPr lang="uk-UA" sz="1600" dirty="0">
                <a:solidFill>
                  <a:schemeClr val="tx1"/>
                </a:solidFill>
                <a:latin typeface="Times New Roman" pitchFamily="18" charset="0"/>
                <a:cs typeface="Times New Roman" pitchFamily="18" charset="0"/>
              </a:rPr>
              <a:t>Державна політика у сфері стандартизації базується на збалансованому застосуванні таких принципів:</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забезпечення участі фізичних і юридичних осіб у розробленні національних стандартів та кодексів усталеної практики;</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відкритості та прозорості процедур розроблення і прийняття національних стандартів та кодексів усталеної практики з урахуванням інтересів усіх заінтересованих сторін;</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 неупередженого прийняття національних стандартів та кодексів усталеної практики на засадах консенсусу;</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 добровільного застосування національних стандартів та кодексів усталеної практики, якщо інше не передбачено нормативно-правовими актами;</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відповідності національних стандартів та кодексів усталеної практики законодавству;</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адаптації до сучасних досягнень науки і техніки, сприяння впровадженню інновацій та підвищення конкурентоспроможності продукції вітчизняних виробників;</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 доступності національних стандартів та кодексів усталеної практики, а також інформації про них для користувачів;</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пріоритетності прийняття в Україні міжнародних і регіональних стандартів та кодексів усталеної практики як національних;</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 дотриманні міжнародних та регіональних правил і процедур стандартизації;</a:t>
            </a:r>
          </a:p>
          <a:p>
            <a:pPr marL="0" indent="342900" algn="just">
              <a:spcBef>
                <a:spcPts val="0"/>
              </a:spcBef>
              <a:buFont typeface="Wingdings" pitchFamily="2" charset="2"/>
              <a:buChar char="q"/>
            </a:pPr>
            <a:r>
              <a:rPr lang="uk-UA" sz="1600" dirty="0">
                <a:solidFill>
                  <a:schemeClr val="tx1"/>
                </a:solidFill>
                <a:latin typeface="Times New Roman" pitchFamily="18" charset="0"/>
                <a:cs typeface="Times New Roman" pitchFamily="18" charset="0"/>
              </a:rPr>
              <a:t> участі в міжнародній та регіональній стандартизації.</a:t>
            </a:r>
          </a:p>
        </p:txBody>
      </p:sp>
    </p:spTree>
    <p:extLst>
      <p:ext uri="{BB962C8B-B14F-4D97-AF65-F5344CB8AC3E}">
        <p14:creationId xmlns:p14="http://schemas.microsoft.com/office/powerpoint/2010/main" val="2345116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187624" y="548680"/>
            <a:ext cx="7372672" cy="2736304"/>
          </a:xfrm>
        </p:spPr>
        <p:txBody>
          <a:bodyPr>
            <a:noAutofit/>
          </a:bodyPr>
          <a:lstStyle/>
          <a:p>
            <a:pPr marL="0" indent="457200" algn="just">
              <a:spcBef>
                <a:spcPts val="0"/>
              </a:spcBef>
              <a:buNone/>
            </a:pPr>
            <a:r>
              <a:rPr lang="uk-UA" b="1" dirty="0">
                <a:solidFill>
                  <a:schemeClr val="accent1">
                    <a:lumMod val="50000"/>
                  </a:schemeClr>
                </a:solidFill>
                <a:latin typeface="Times New Roman" pitchFamily="18" charset="0"/>
                <a:cs typeface="Times New Roman" pitchFamily="18" charset="0"/>
              </a:rPr>
              <a:t>Показник якості товару </a:t>
            </a:r>
            <a:r>
              <a:rPr lang="uk-UA" dirty="0">
                <a:solidFill>
                  <a:schemeClr val="tx1"/>
                </a:solidFill>
                <a:latin typeface="Times New Roman" pitchFamily="18" charset="0"/>
                <a:cs typeface="Times New Roman" pitchFamily="18" charset="0"/>
              </a:rPr>
              <a:t>- це кількісна характеристика одного чи декількох властивостей товару, які становлять йо­го якість. </a:t>
            </a:r>
          </a:p>
          <a:p>
            <a:pPr marL="0" indent="457200" algn="just">
              <a:spcBef>
                <a:spcPts val="0"/>
              </a:spcBef>
              <a:buNone/>
            </a:pPr>
            <a:r>
              <a:rPr lang="uk-UA" dirty="0">
                <a:solidFill>
                  <a:schemeClr val="tx1"/>
                </a:solidFill>
                <a:latin typeface="Times New Roman" pitchFamily="18" charset="0"/>
                <a:cs typeface="Times New Roman" pitchFamily="18" charset="0"/>
              </a:rPr>
              <a:t>Показник якості кількісно характеризує ступінь придатності товару задовольняти певні потреби. </a:t>
            </a:r>
          </a:p>
          <a:p>
            <a:pPr marL="0" marR="0" lvl="0" indent="457200" algn="just" defTabSz="457200" rtl="0" eaLnBrk="1" fontAlgn="auto" latinLnBrk="0" hangingPunct="1">
              <a:spcBef>
                <a:spcPts val="0"/>
              </a:spcBef>
              <a:spcAft>
                <a:spcPts val="0"/>
              </a:spcAft>
              <a:buClrTx/>
              <a:buSzTx/>
              <a:buFontTx/>
              <a:buNone/>
              <a:tabLst/>
              <a:defRPr/>
            </a:pPr>
            <a:r>
              <a:rPr kumimoji="0" lang="ru-RU" b="1" i="0" u="none" strike="noStrike" kern="1200" cap="none" spc="0" normalizeH="0" baseline="0" noProof="0" dirty="0" err="1">
                <a:ln>
                  <a:noFill/>
                </a:ln>
                <a:solidFill>
                  <a:srgbClr val="A53010">
                    <a:lumMod val="50000"/>
                  </a:srgbClr>
                </a:solidFill>
                <a:effectLst/>
                <a:uLnTx/>
                <a:uFillTx/>
                <a:latin typeface="Times New Roman" pitchFamily="18" charset="0"/>
                <a:ea typeface="+mn-ea"/>
                <a:cs typeface="Times New Roman" pitchFamily="18" charset="0"/>
              </a:rPr>
              <a:t>Залежно</a:t>
            </a:r>
            <a:r>
              <a:rPr kumimoji="0" lang="ru-RU" b="1" i="0" u="none" strike="noStrike" kern="1200" cap="none" spc="0" normalizeH="0" baseline="0" noProof="0" dirty="0">
                <a:ln>
                  <a:noFill/>
                </a:ln>
                <a:solidFill>
                  <a:srgbClr val="A53010">
                    <a:lumMod val="50000"/>
                  </a:srgbClr>
                </a:solidFill>
                <a:effectLst/>
                <a:uLnTx/>
                <a:uFillTx/>
                <a:latin typeface="Times New Roman" pitchFamily="18" charset="0"/>
                <a:ea typeface="+mn-ea"/>
                <a:cs typeface="Times New Roman" pitchFamily="18" charset="0"/>
              </a:rPr>
              <a:t> </a:t>
            </a:r>
            <a:r>
              <a:rPr kumimoji="0" lang="ru-RU" b="1" i="0" u="none" strike="noStrike" kern="1200" cap="none" spc="0" normalizeH="0" baseline="0" noProof="0" dirty="0" err="1">
                <a:ln>
                  <a:noFill/>
                </a:ln>
                <a:solidFill>
                  <a:srgbClr val="A53010">
                    <a:lumMod val="50000"/>
                  </a:srgbClr>
                </a:solidFill>
                <a:effectLst/>
                <a:uLnTx/>
                <a:uFillTx/>
                <a:latin typeface="Times New Roman" pitchFamily="18" charset="0"/>
                <a:ea typeface="+mn-ea"/>
                <a:cs typeface="Times New Roman" pitchFamily="18" charset="0"/>
              </a:rPr>
              <a:t>від</a:t>
            </a:r>
            <a:r>
              <a:rPr kumimoji="0" lang="ru-RU" b="1" i="0" u="none" strike="noStrike" kern="1200" cap="none" spc="0" normalizeH="0" baseline="0" noProof="0" dirty="0">
                <a:ln>
                  <a:noFill/>
                </a:ln>
                <a:solidFill>
                  <a:srgbClr val="A53010">
                    <a:lumMod val="50000"/>
                  </a:srgbClr>
                </a:solidFill>
                <a:effectLst/>
                <a:uLnTx/>
                <a:uFillTx/>
                <a:latin typeface="Times New Roman" pitchFamily="18" charset="0"/>
                <a:ea typeface="+mn-ea"/>
                <a:cs typeface="Times New Roman" pitchFamily="18" charset="0"/>
              </a:rPr>
              <a:t> характеру </a:t>
            </a:r>
            <a:r>
              <a:rPr kumimoji="0" lang="ru-RU" b="1" i="0" u="none" strike="noStrike" kern="1200" cap="none" spc="0" normalizeH="0" baseline="0" noProof="0" dirty="0" err="1">
                <a:ln>
                  <a:noFill/>
                </a:ln>
                <a:solidFill>
                  <a:srgbClr val="A53010">
                    <a:lumMod val="50000"/>
                  </a:srgbClr>
                </a:solidFill>
                <a:effectLst/>
                <a:uLnTx/>
                <a:uFillTx/>
                <a:latin typeface="Times New Roman" pitchFamily="18" charset="0"/>
                <a:ea typeface="+mn-ea"/>
                <a:cs typeface="Times New Roman" pitchFamily="18" charset="0"/>
              </a:rPr>
              <a:t>властивостей</a:t>
            </a:r>
            <a:r>
              <a:rPr kumimoji="0" lang="ru-RU" b="1" i="0" u="none" strike="noStrike" kern="1200" cap="none" spc="0" normalizeH="0" baseline="0" noProof="0" dirty="0">
                <a:ln>
                  <a:noFill/>
                </a:ln>
                <a:solidFill>
                  <a:srgbClr val="A53010">
                    <a:lumMod val="50000"/>
                  </a:srgbClr>
                </a:solidFill>
                <a:effectLst/>
                <a:uLnTx/>
                <a:uFillTx/>
                <a:latin typeface="Times New Roman" pitchFamily="18" charset="0"/>
                <a:ea typeface="+mn-ea"/>
                <a:cs typeface="Times New Roman" pitchFamily="18" charset="0"/>
              </a:rPr>
              <a:t> </a:t>
            </a:r>
            <a:r>
              <a:rPr kumimoji="0" lang="ru-RU" b="1" i="0" u="none" strike="noStrike" kern="1200" cap="none" spc="0" normalizeH="0" baseline="0" noProof="0" dirty="0" err="1">
                <a:ln>
                  <a:noFill/>
                </a:ln>
                <a:solidFill>
                  <a:srgbClr val="A53010">
                    <a:lumMod val="50000"/>
                  </a:srgbClr>
                </a:solidFill>
                <a:effectLst/>
                <a:uLnTx/>
                <a:uFillTx/>
                <a:latin typeface="Times New Roman" pitchFamily="18" charset="0"/>
                <a:ea typeface="+mn-ea"/>
                <a:cs typeface="Times New Roman" pitchFamily="18" charset="0"/>
              </a:rPr>
              <a:t>показники</a:t>
            </a:r>
            <a:r>
              <a:rPr kumimoji="0" lang="ru-RU" b="1" i="0" u="none" strike="noStrike" kern="1200" cap="none" spc="0" normalizeH="0" baseline="0" noProof="0" dirty="0">
                <a:ln>
                  <a:noFill/>
                </a:ln>
                <a:solidFill>
                  <a:srgbClr val="A53010">
                    <a:lumMod val="50000"/>
                  </a:srgbClr>
                </a:solidFill>
                <a:effectLst/>
                <a:uLnTx/>
                <a:uFillTx/>
                <a:latin typeface="Times New Roman" pitchFamily="18" charset="0"/>
                <a:ea typeface="+mn-ea"/>
                <a:cs typeface="Times New Roman" pitchFamily="18" charset="0"/>
              </a:rPr>
              <a:t> </a:t>
            </a:r>
            <a:r>
              <a:rPr kumimoji="0" lang="ru-RU" b="1" i="0" u="none" strike="noStrike" kern="1200" cap="none" spc="0" normalizeH="0" baseline="0" noProof="0" dirty="0" err="1">
                <a:ln>
                  <a:noFill/>
                </a:ln>
                <a:solidFill>
                  <a:srgbClr val="A53010">
                    <a:lumMod val="50000"/>
                  </a:srgbClr>
                </a:solidFill>
                <a:effectLst/>
                <a:uLnTx/>
                <a:uFillTx/>
                <a:latin typeface="Times New Roman" pitchFamily="18" charset="0"/>
                <a:ea typeface="+mn-ea"/>
                <a:cs typeface="Times New Roman" pitchFamily="18" charset="0"/>
              </a:rPr>
              <a:t>якості</a:t>
            </a:r>
            <a:r>
              <a:rPr kumimoji="0" lang="ru-RU" b="1" i="0" u="none" strike="noStrike" kern="1200" cap="none" spc="0" normalizeH="0" baseline="0" noProof="0" dirty="0">
                <a:ln>
                  <a:noFill/>
                </a:ln>
                <a:solidFill>
                  <a:srgbClr val="A53010">
                    <a:lumMod val="50000"/>
                  </a:srgbClr>
                </a:solidFill>
                <a:effectLst/>
                <a:uLnTx/>
                <a:uFillTx/>
                <a:latin typeface="Times New Roman" pitchFamily="18" charset="0"/>
                <a:ea typeface="+mn-ea"/>
                <a:cs typeface="Times New Roman" pitchFamily="18" charset="0"/>
              </a:rPr>
              <a:t> </a:t>
            </a:r>
            <a:r>
              <a:rPr kumimoji="0" lang="ru-RU" b="1" i="0" u="none" strike="noStrike" kern="1200" cap="none" spc="0" normalizeH="0" baseline="0" noProof="0" dirty="0" err="1">
                <a:ln>
                  <a:noFill/>
                </a:ln>
                <a:solidFill>
                  <a:srgbClr val="A53010">
                    <a:lumMod val="50000"/>
                  </a:srgbClr>
                </a:solidFill>
                <a:effectLst/>
                <a:uLnTx/>
                <a:uFillTx/>
                <a:latin typeface="Times New Roman" pitchFamily="18" charset="0"/>
                <a:ea typeface="+mn-ea"/>
                <a:cs typeface="Times New Roman" pitchFamily="18" charset="0"/>
              </a:rPr>
              <a:t>по­діляються</a:t>
            </a:r>
            <a:r>
              <a:rPr kumimoji="0" lang="ru-RU" b="1" i="0" u="none" strike="noStrike" kern="1200" cap="none" spc="0" normalizeH="0" baseline="0" noProof="0" dirty="0">
                <a:ln>
                  <a:noFill/>
                </a:ln>
                <a:solidFill>
                  <a:srgbClr val="A53010">
                    <a:lumMod val="50000"/>
                  </a:srgbClr>
                </a:solidFill>
                <a:effectLst/>
                <a:uLnTx/>
                <a:uFillTx/>
                <a:latin typeface="Times New Roman" pitchFamily="18" charset="0"/>
                <a:ea typeface="+mn-ea"/>
                <a:cs typeface="Times New Roman" pitchFamily="18" charset="0"/>
              </a:rPr>
              <a:t> на </a:t>
            </a:r>
            <a:r>
              <a:rPr kumimoji="0" lang="ru-RU" b="1" i="0" u="none" strike="noStrike" kern="1200" cap="none" spc="0" normalizeH="0" baseline="0" noProof="0" dirty="0" err="1">
                <a:ln>
                  <a:noFill/>
                </a:ln>
                <a:solidFill>
                  <a:srgbClr val="A53010">
                    <a:lumMod val="50000"/>
                  </a:srgbClr>
                </a:solidFill>
                <a:effectLst/>
                <a:uLnTx/>
                <a:uFillTx/>
                <a:latin typeface="Times New Roman" pitchFamily="18" charset="0"/>
                <a:ea typeface="+mn-ea"/>
                <a:cs typeface="Times New Roman" pitchFamily="18" charset="0"/>
              </a:rPr>
              <a:t>такі</a:t>
            </a:r>
            <a:r>
              <a:rPr kumimoji="0" lang="ru-RU" b="1" i="0" u="none" strike="noStrike" kern="1200" cap="none" spc="0" normalizeH="0" baseline="0" noProof="0" dirty="0">
                <a:ln>
                  <a:noFill/>
                </a:ln>
                <a:solidFill>
                  <a:srgbClr val="A53010">
                    <a:lumMod val="50000"/>
                  </a:srgbClr>
                </a:solidFill>
                <a:effectLst/>
                <a:uLnTx/>
                <a:uFillTx/>
                <a:latin typeface="Times New Roman" pitchFamily="18" charset="0"/>
                <a:ea typeface="+mn-ea"/>
                <a:cs typeface="Times New Roman" pitchFamily="18" charset="0"/>
              </a:rPr>
              <a:t> </a:t>
            </a:r>
            <a:r>
              <a:rPr kumimoji="0" lang="ru-RU" b="1" i="0" u="none" strike="noStrike" kern="1200" cap="none" spc="0" normalizeH="0" baseline="0" noProof="0" dirty="0" err="1">
                <a:ln>
                  <a:noFill/>
                </a:ln>
                <a:solidFill>
                  <a:srgbClr val="A53010">
                    <a:lumMod val="50000"/>
                  </a:srgbClr>
                </a:solidFill>
                <a:effectLst/>
                <a:uLnTx/>
                <a:uFillTx/>
                <a:latin typeface="Times New Roman" pitchFamily="18" charset="0"/>
                <a:ea typeface="+mn-ea"/>
                <a:cs typeface="Times New Roman" pitchFamily="18" charset="0"/>
              </a:rPr>
              <a:t>групи</a:t>
            </a:r>
            <a:r>
              <a:rPr kumimoji="0" lang="ru-RU" b="1" i="0" u="none" strike="noStrike" kern="1200" cap="none" spc="0" normalizeH="0" baseline="0" noProof="0" dirty="0">
                <a:ln>
                  <a:noFill/>
                </a:ln>
                <a:solidFill>
                  <a:srgbClr val="A53010">
                    <a:lumMod val="50000"/>
                  </a:srgbClr>
                </a:solidFill>
                <a:effectLst/>
                <a:uLnTx/>
                <a:uFillTx/>
                <a:latin typeface="Times New Roman" pitchFamily="18" charset="0"/>
                <a:ea typeface="+mn-ea"/>
                <a:cs typeface="Times New Roman" pitchFamily="18" charset="0"/>
              </a:rPr>
              <a:t>: </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призначення</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функціона­льні</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надійності</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естети­чні</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технологічності</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транспортабель­ності</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стандартизації</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й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уніфікації</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патентно-</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правові</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екологічні</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безпеки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457200" algn="just" defTabSz="457200" rtl="0" eaLnBrk="1" fontAlgn="auto" latinLnBrk="0" hangingPunct="1">
              <a:spcBef>
                <a:spcPts val="0"/>
              </a:spcBef>
              <a:spcAft>
                <a:spcPts val="0"/>
              </a:spcAft>
              <a:buClrTx/>
              <a:buSzTx/>
              <a:buFont typeface="Arial" pitchFamily="34" charset="0"/>
              <a:buChar char="•"/>
              <a:tabLst/>
              <a:defRPr/>
            </a:pP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економічні</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і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показники</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ru-RU"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однорідності</a:t>
            </a:r>
            <a:r>
              <a:rPr kumimoji="0" lang="ru-RU"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090354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C2E78F4-8684-4DF9-816C-B671C13E7148}"/>
              </a:ext>
            </a:extLst>
          </p:cNvPr>
          <p:cNvSpPr txBox="1"/>
          <p:nvPr/>
        </p:nvSpPr>
        <p:spPr>
          <a:xfrm>
            <a:off x="1259632" y="1166842"/>
            <a:ext cx="7056784" cy="4801314"/>
          </a:xfrm>
          <a:prstGeom prst="rect">
            <a:avLst/>
          </a:prstGeom>
          <a:noFill/>
        </p:spPr>
        <p:txBody>
          <a:bodyPr wrap="square">
            <a:spAutoFit/>
          </a:bodyPr>
          <a:lstStyle/>
          <a:p>
            <a:pPr indent="457200" algn="just"/>
            <a:r>
              <a:rPr lang="uk-UA" b="0" i="0" dirty="0">
                <a:solidFill>
                  <a:srgbClr val="373D3F"/>
                </a:solidFill>
                <a:effectLst/>
                <a:latin typeface="Lora" pitchFamily="2" charset="-52"/>
              </a:rPr>
              <a:t>У </a:t>
            </a:r>
            <a:r>
              <a:rPr lang="uk-UA" b="0" i="0" dirty="0">
                <a:solidFill>
                  <a:srgbClr val="373D3F"/>
                </a:solidFill>
                <a:effectLst/>
                <a:latin typeface="Times New Roman" panose="02020603050405020304" pitchFamily="18" charset="0"/>
                <a:cs typeface="Times New Roman" panose="02020603050405020304" pitchFamily="18" charset="0"/>
              </a:rPr>
              <a:t>міжнародній практиці використовуються </a:t>
            </a:r>
            <a:r>
              <a:rPr lang="uk-UA" b="1" i="0" dirty="0">
                <a:solidFill>
                  <a:srgbClr val="373D3F"/>
                </a:solidFill>
                <a:effectLst/>
                <a:latin typeface="Times New Roman" panose="02020603050405020304" pitchFamily="18" charset="0"/>
                <a:cs typeface="Times New Roman" panose="02020603050405020304" pitchFamily="18" charset="0"/>
              </a:rPr>
              <a:t>такі способи визначення якості: </a:t>
            </a:r>
          </a:p>
          <a:p>
            <a:pPr indent="457200" algn="just"/>
            <a:r>
              <a:rPr lang="uk-UA" b="1" i="0" dirty="0">
                <a:solidFill>
                  <a:srgbClr val="373D3F"/>
                </a:solidFill>
                <a:effectLst/>
                <a:latin typeface="Times New Roman" panose="02020603050405020304" pitchFamily="18" charset="0"/>
                <a:cs typeface="Times New Roman" panose="02020603050405020304" pitchFamily="18" charset="0"/>
              </a:rPr>
              <a:t>1). 3а стандартом.</a:t>
            </a:r>
            <a:r>
              <a:rPr lang="uk-UA" b="0" i="0" dirty="0">
                <a:solidFill>
                  <a:srgbClr val="373D3F"/>
                </a:solidFill>
                <a:effectLst/>
                <a:latin typeface="Times New Roman" panose="02020603050405020304" pitchFamily="18" charset="0"/>
                <a:cs typeface="Times New Roman" panose="02020603050405020304" pitchFamily="18" charset="0"/>
              </a:rPr>
              <a:t> Цей спосіб передбачає, що якість товару має точно відповідати Певному стандарту. Стандарти розробляються різними урядовими організаціями (так звані національні стандарти, наприклад ДСТУ), спілками підприємців, науково-технічними асоціаціями та інститутами, страховими компаніями тощо. </a:t>
            </a:r>
          </a:p>
          <a:p>
            <a:pPr indent="457200" algn="just"/>
            <a:r>
              <a:rPr lang="uk-UA" b="0" i="0" dirty="0">
                <a:solidFill>
                  <a:srgbClr val="373D3F"/>
                </a:solidFill>
                <a:effectLst/>
                <a:latin typeface="Times New Roman" panose="02020603050405020304" pitchFamily="18" charset="0"/>
                <a:cs typeface="Times New Roman" panose="02020603050405020304" pitchFamily="18" charset="0"/>
              </a:rPr>
              <a:t>В багатьох країнах застосування національних стандартів не є обов'язковим. </a:t>
            </a:r>
          </a:p>
          <a:p>
            <a:pPr indent="457200" algn="just"/>
            <a:r>
              <a:rPr lang="uk-UA" b="0" i="0" dirty="0">
                <a:solidFill>
                  <a:srgbClr val="373D3F"/>
                </a:solidFill>
                <a:effectLst/>
                <a:latin typeface="Times New Roman" panose="02020603050405020304" pitchFamily="18" charset="0"/>
                <a:cs typeface="Times New Roman" panose="02020603050405020304" pitchFamily="18" charset="0"/>
              </a:rPr>
              <a:t>Іноді у практиці торгівлі використовують стандарти, що розробляються партнерами або великими промисловими фірмами. Застосування стандартів полегшує встановлення у контрактах якості товарів з загальними ознаками та уніфікованої продукції. У контракті досить зазначити номер та дату стандарту і організацію, яка його розробила. За стандартом визначається якість масового попиту, машин, обладнання, уніфікованої продукції, чорних металів, зернових, каучуку, бавовни тощо.</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831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60CDE3-7123-4994-9F8F-564918D0C684}"/>
              </a:ext>
            </a:extLst>
          </p:cNvPr>
          <p:cNvSpPr txBox="1"/>
          <p:nvPr/>
        </p:nvSpPr>
        <p:spPr>
          <a:xfrm>
            <a:off x="1043608" y="1028343"/>
            <a:ext cx="7542584" cy="4801314"/>
          </a:xfrm>
          <a:prstGeom prst="rect">
            <a:avLst/>
          </a:prstGeom>
          <a:noFill/>
        </p:spPr>
        <p:txBody>
          <a:bodyPr wrap="square">
            <a:spAutoFit/>
          </a:bodyPr>
          <a:lstStyle/>
          <a:p>
            <a:pPr algn="just"/>
            <a:r>
              <a:rPr lang="uk-UA" b="0" i="0" dirty="0">
                <a:solidFill>
                  <a:srgbClr val="242424"/>
                </a:solidFill>
                <a:effectLst/>
                <a:latin typeface="Times New Roman" panose="02020603050405020304" pitchFamily="18" charset="0"/>
                <a:cs typeface="Times New Roman" panose="02020603050405020304" pitchFamily="18" charset="0"/>
              </a:rPr>
              <a:t>2) </a:t>
            </a:r>
            <a:r>
              <a:rPr lang="uk-UA" b="1" i="0" dirty="0">
                <a:solidFill>
                  <a:srgbClr val="242424"/>
                </a:solidFill>
                <a:effectLst/>
                <a:latin typeface="Times New Roman" panose="02020603050405020304" pitchFamily="18" charset="0"/>
                <a:cs typeface="Times New Roman" panose="02020603050405020304" pitchFamily="18" charset="0"/>
              </a:rPr>
              <a:t>За технічними умовами</a:t>
            </a:r>
            <a:r>
              <a:rPr lang="uk-UA" b="0" i="0" dirty="0">
                <a:solidFill>
                  <a:srgbClr val="242424"/>
                </a:solidFill>
                <a:effectLst/>
                <a:latin typeface="Times New Roman" panose="02020603050405020304" pitchFamily="18" charset="0"/>
                <a:cs typeface="Times New Roman" panose="02020603050405020304" pitchFamily="18" charset="0"/>
              </a:rPr>
              <a:t>. Якщо на даний товар відсутні стандарти чи існують особливі умови його виробництва та експлуатації, то для встановлення спеціальних вимог до його якості застосовуються технічні умови. </a:t>
            </a:r>
          </a:p>
          <a:p>
            <a:pPr algn="just"/>
            <a:r>
              <a:rPr lang="uk-UA" b="1" i="0" dirty="0">
                <a:solidFill>
                  <a:srgbClr val="242424"/>
                </a:solidFill>
                <a:effectLst/>
                <a:latin typeface="Times New Roman" panose="02020603050405020304" pitchFamily="18" charset="0"/>
                <a:cs typeface="Times New Roman" panose="02020603050405020304" pitchFamily="18" charset="0"/>
              </a:rPr>
              <a:t>Технічні умови (ТУ) </a:t>
            </a:r>
            <a:r>
              <a:rPr lang="uk-UA" b="0" i="0" dirty="0">
                <a:solidFill>
                  <a:srgbClr val="242424"/>
                </a:solidFill>
                <a:effectLst/>
                <a:latin typeface="Times New Roman" panose="02020603050405020304" pitchFamily="18" charset="0"/>
                <a:cs typeface="Times New Roman" panose="02020603050405020304" pitchFamily="18" charset="0"/>
              </a:rPr>
              <a:t>містять докладну технічну характеристику товару, описання матеріалів, з яких він має виготовлятися, правила та методи перевірки і випробувань. За ТУ звичайно визначають якість товарів, що виконуються на основі індивідуальних замовлень, унікального обладнання, складного промислового обладнання та апаратури, суден. </a:t>
            </a:r>
          </a:p>
          <a:p>
            <a:pPr algn="just"/>
            <a:r>
              <a:rPr lang="uk-UA" b="0" i="0" dirty="0">
                <a:solidFill>
                  <a:srgbClr val="242424"/>
                </a:solidFill>
                <a:effectLst/>
                <a:latin typeface="Times New Roman" panose="02020603050405020304" pitchFamily="18" charset="0"/>
                <a:cs typeface="Times New Roman" panose="02020603050405020304" pitchFamily="18" charset="0"/>
              </a:rPr>
              <a:t>ТУ на машини та обладнання можуть бути надані або самим замовником і при підписанні контракту прийняті постачальником, або розроблені фірмою постачальником і підтверджені замовником. ТУ наводяться або у самому тексті контракту, або у Додатку до нього. У контракті може бути такий запис: "Якість проданих за цим контрактом ізоляційних матеріалів повинна відповідати ТУ, викладеним у Додатках 1,2,3, які в невід'ємною частиною контракту, і повинна бути підтверджена сертифікатом про якість (і узгоджена з вимогами покупця) ".</a:t>
            </a:r>
          </a:p>
        </p:txBody>
      </p:sp>
    </p:spTree>
    <p:extLst>
      <p:ext uri="{BB962C8B-B14F-4D97-AF65-F5344CB8AC3E}">
        <p14:creationId xmlns:p14="http://schemas.microsoft.com/office/powerpoint/2010/main" val="25126549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5CF2FF-EAAF-4761-9769-19EFFE6D8BD5}"/>
              </a:ext>
            </a:extLst>
          </p:cNvPr>
          <p:cNvSpPr txBox="1"/>
          <p:nvPr/>
        </p:nvSpPr>
        <p:spPr>
          <a:xfrm>
            <a:off x="1403648" y="1196752"/>
            <a:ext cx="6552728" cy="2585323"/>
          </a:xfrm>
          <a:prstGeom prst="rect">
            <a:avLst/>
          </a:prstGeom>
          <a:noFill/>
        </p:spPr>
        <p:txBody>
          <a:bodyPr wrap="square">
            <a:spAutoFit/>
          </a:bodyPr>
          <a:lstStyle/>
          <a:p>
            <a:pPr algn="just"/>
            <a:r>
              <a:rPr lang="uk-UA" b="0" i="0" dirty="0">
                <a:solidFill>
                  <a:srgbClr val="242424"/>
                </a:solidFill>
                <a:effectLst/>
                <a:latin typeface="Times New Roman" panose="02020603050405020304" pitchFamily="18" charset="0"/>
                <a:cs typeface="Times New Roman" panose="02020603050405020304" pitchFamily="18" charset="0"/>
              </a:rPr>
              <a:t>3) </a:t>
            </a:r>
            <a:r>
              <a:rPr lang="uk-UA" b="1" i="0" dirty="0">
                <a:solidFill>
                  <a:srgbClr val="242424"/>
                </a:solidFill>
                <a:effectLst/>
                <a:latin typeface="Times New Roman" panose="02020603050405020304" pitchFamily="18" charset="0"/>
                <a:cs typeface="Times New Roman" panose="02020603050405020304" pitchFamily="18" charset="0"/>
              </a:rPr>
              <a:t>За специфікацією</a:t>
            </a:r>
            <a:r>
              <a:rPr lang="uk-UA" b="0" i="0" dirty="0">
                <a:solidFill>
                  <a:srgbClr val="242424"/>
                </a:solidFill>
                <a:effectLst/>
                <a:latin typeface="Times New Roman" panose="02020603050405020304" pitchFamily="18" charset="0"/>
                <a:cs typeface="Times New Roman" panose="02020603050405020304" pitchFamily="18" charset="0"/>
              </a:rPr>
              <a:t>. Специфікація, яка є додатком до договору про поставку товару за кордон, містить звичайно необхідні технічні параметри, які характеризують товар. Специфікації складаються в основному експортерами, тому що характеризують індивідуальний товар, але можуть складатися й імпортерами, різними асоціаціями та іншими організаціями як національними, так і міжнародними. У контракті у цьому випадку необхідно вказати організацію, що склала специфікацію, і навести основні показники цієї специфікації.</a:t>
            </a:r>
          </a:p>
        </p:txBody>
      </p:sp>
    </p:spTree>
    <p:extLst>
      <p:ext uri="{BB962C8B-B14F-4D97-AF65-F5344CB8AC3E}">
        <p14:creationId xmlns:p14="http://schemas.microsoft.com/office/powerpoint/2010/main" val="56766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8809A1-97B5-47DF-9953-1F8BAF8AE263}"/>
              </a:ext>
            </a:extLst>
          </p:cNvPr>
          <p:cNvSpPr txBox="1"/>
          <p:nvPr/>
        </p:nvSpPr>
        <p:spPr>
          <a:xfrm>
            <a:off x="1331640" y="1859339"/>
            <a:ext cx="6624736" cy="3139321"/>
          </a:xfrm>
          <a:prstGeom prst="rect">
            <a:avLst/>
          </a:prstGeom>
          <a:noFill/>
        </p:spPr>
        <p:txBody>
          <a:bodyPr wrap="square">
            <a:spAutoFit/>
          </a:bodyPr>
          <a:lstStyle/>
          <a:p>
            <a:pPr algn="just"/>
            <a:r>
              <a:rPr lang="uk-UA" b="0" i="0" dirty="0">
                <a:solidFill>
                  <a:srgbClr val="242424"/>
                </a:solidFill>
                <a:effectLst/>
                <a:latin typeface="Times New Roman" panose="02020603050405020304" pitchFamily="18" charset="0"/>
                <a:cs typeface="Times New Roman" panose="02020603050405020304" pitchFamily="18" charset="0"/>
              </a:rPr>
              <a:t>4) </a:t>
            </a:r>
            <a:r>
              <a:rPr lang="uk-UA" b="1" i="0" dirty="0">
                <a:solidFill>
                  <a:srgbClr val="242424"/>
                </a:solidFill>
                <a:effectLst/>
                <a:latin typeface="Times New Roman" panose="02020603050405020304" pitchFamily="18" charset="0"/>
                <a:cs typeface="Times New Roman" panose="02020603050405020304" pitchFamily="18" charset="0"/>
              </a:rPr>
              <a:t>За зразком</a:t>
            </a:r>
            <a:r>
              <a:rPr lang="uk-UA" b="0" i="0" dirty="0">
                <a:solidFill>
                  <a:srgbClr val="242424"/>
                </a:solidFill>
                <a:effectLst/>
                <a:latin typeface="Times New Roman" panose="02020603050405020304" pitchFamily="18" charset="0"/>
                <a:cs typeface="Times New Roman" panose="02020603050405020304" pitchFamily="18" charset="0"/>
              </a:rPr>
              <a:t>. Цей спосіб передбачає надання продавцем покупцю зразків товарів і підтвердження їх покупцем, після чого вони стають еталонами. У контракті про поставку записується, що якість товару повинна відповідати зразкам, визначається порядок звірки товарів із зразками (вказуються умови, в яких товар може відхилятися за якістю від зразка), а також строки зберігання сторонами зразків (наприклад, протягом якогось строку з дати надходження останньої партії товару). Звичайно прийнято відбирати три зразки: один екземпляр зберігається у покупця, другий у продавця, третій — у нейтральній організації (наприклад торговій палаті), зазначеній у договорі.</a:t>
            </a:r>
          </a:p>
        </p:txBody>
      </p:sp>
    </p:spTree>
    <p:extLst>
      <p:ext uri="{BB962C8B-B14F-4D97-AF65-F5344CB8AC3E}">
        <p14:creationId xmlns:p14="http://schemas.microsoft.com/office/powerpoint/2010/main" val="3054437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4437C0-4537-4E75-9EB4-7157B2C25419}"/>
              </a:ext>
            </a:extLst>
          </p:cNvPr>
          <p:cNvSpPr txBox="1"/>
          <p:nvPr/>
        </p:nvSpPr>
        <p:spPr>
          <a:xfrm>
            <a:off x="1043608" y="1196752"/>
            <a:ext cx="7560840" cy="3693319"/>
          </a:xfrm>
          <a:prstGeom prst="rect">
            <a:avLst/>
          </a:prstGeom>
          <a:noFill/>
        </p:spPr>
        <p:txBody>
          <a:bodyPr wrap="square">
            <a:spAutoFit/>
          </a:bodyPr>
          <a:lstStyle/>
          <a:p>
            <a:pPr algn="just"/>
            <a:r>
              <a:rPr lang="uk-UA" b="0" i="0" dirty="0">
                <a:solidFill>
                  <a:srgbClr val="242424"/>
                </a:solidFill>
                <a:effectLst/>
                <a:latin typeface="Times New Roman" panose="02020603050405020304" pitchFamily="18" charset="0"/>
                <a:cs typeface="Times New Roman" panose="02020603050405020304" pitchFamily="18" charset="0"/>
              </a:rPr>
              <a:t>5) </a:t>
            </a:r>
            <a:r>
              <a:rPr lang="uk-UA" b="1" i="0" dirty="0">
                <a:solidFill>
                  <a:srgbClr val="242424"/>
                </a:solidFill>
                <a:effectLst/>
                <a:latin typeface="Times New Roman" panose="02020603050405020304" pitchFamily="18" charset="0"/>
                <a:cs typeface="Times New Roman" panose="02020603050405020304" pitchFamily="18" charset="0"/>
              </a:rPr>
              <a:t>За описом</a:t>
            </a:r>
            <a:r>
              <a:rPr lang="uk-UA" b="0" i="0" dirty="0">
                <a:solidFill>
                  <a:srgbClr val="242424"/>
                </a:solidFill>
                <a:effectLst/>
                <a:latin typeface="Times New Roman" panose="02020603050405020304" pitchFamily="18" charset="0"/>
                <a:cs typeface="Times New Roman" panose="02020603050405020304" pitchFamily="18" charset="0"/>
              </a:rPr>
              <a:t>. Цей спосіб використовується для визначення якості товарів з індивідуальними ознаками, наприклад фруктів. У контракті докладно описуються усі властивості товару.</a:t>
            </a:r>
          </a:p>
          <a:p>
            <a:pPr algn="just"/>
            <a:r>
              <a:rPr lang="uk-UA" b="0" i="0" dirty="0">
                <a:solidFill>
                  <a:srgbClr val="242424"/>
                </a:solidFill>
                <a:effectLst/>
                <a:latin typeface="Times New Roman" panose="02020603050405020304" pitchFamily="18" charset="0"/>
                <a:cs typeface="Times New Roman" panose="02020603050405020304" pitchFamily="18" charset="0"/>
              </a:rPr>
              <a:t>6</a:t>
            </a:r>
            <a:r>
              <a:rPr lang="uk-UA" b="1" i="0" dirty="0">
                <a:solidFill>
                  <a:srgbClr val="242424"/>
                </a:solidFill>
                <a:effectLst/>
                <a:latin typeface="Times New Roman" panose="02020603050405020304" pitchFamily="18" charset="0"/>
                <a:cs typeface="Times New Roman" panose="02020603050405020304" pitchFamily="18" charset="0"/>
              </a:rPr>
              <a:t>) За попереднім оглядом</a:t>
            </a:r>
            <a:r>
              <a:rPr lang="uk-UA" b="0" i="0" dirty="0">
                <a:solidFill>
                  <a:srgbClr val="242424"/>
                </a:solidFill>
                <a:effectLst/>
                <a:latin typeface="Times New Roman" panose="02020603050405020304" pitchFamily="18" charset="0"/>
                <a:cs typeface="Times New Roman" panose="02020603050405020304" pitchFamily="18" charset="0"/>
              </a:rPr>
              <a:t>. Так продаються товари на аукціонах та зі складів. У контракті цей спосіб позначається словами «оглянуто-схвалено». </a:t>
            </a:r>
          </a:p>
          <a:p>
            <a:pPr algn="just"/>
            <a:r>
              <a:rPr lang="uk-UA" b="0" i="0" dirty="0">
                <a:solidFill>
                  <a:srgbClr val="242424"/>
                </a:solidFill>
                <a:effectLst/>
                <a:latin typeface="Times New Roman" panose="02020603050405020304" pitchFamily="18" charset="0"/>
                <a:cs typeface="Times New Roman" panose="02020603050405020304" pitchFamily="18" charset="0"/>
              </a:rPr>
              <a:t>Покупцю налається право оглянути усю партію товару в зазначений термін. Продавець повинен гарантувати якість товару такою, якою її оглянув та схвалив покупець, і продавець фактично не відповідає за якість поставленого товару, якщо у ньому не було прихованих недоліків, які покупець при огляді товару встановити не міг та про які його не повідомили до укладення угоди. У контракті </a:t>
            </a:r>
            <a:r>
              <a:rPr lang="uk-UA" dirty="0">
                <a:solidFill>
                  <a:srgbClr val="242424"/>
                </a:solidFill>
                <a:latin typeface="Times New Roman" panose="02020603050405020304" pitchFamily="18" charset="0"/>
                <a:cs typeface="Times New Roman" panose="02020603050405020304" pitchFamily="18" charset="0"/>
              </a:rPr>
              <a:t>зазначається: «Товар поставляється за попереднім оглядом».</a:t>
            </a:r>
          </a:p>
        </p:txBody>
      </p:sp>
    </p:spTree>
    <p:extLst>
      <p:ext uri="{BB962C8B-B14F-4D97-AF65-F5344CB8AC3E}">
        <p14:creationId xmlns:p14="http://schemas.microsoft.com/office/powerpoint/2010/main" val="939237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F67741-F0FB-4E3A-BCDC-0063CAAD46EC}"/>
              </a:ext>
            </a:extLst>
          </p:cNvPr>
          <p:cNvSpPr txBox="1"/>
          <p:nvPr/>
        </p:nvSpPr>
        <p:spPr>
          <a:xfrm>
            <a:off x="1403648" y="1412776"/>
            <a:ext cx="7038528" cy="3693319"/>
          </a:xfrm>
          <a:prstGeom prst="rect">
            <a:avLst/>
          </a:prstGeom>
          <a:noFill/>
        </p:spPr>
        <p:txBody>
          <a:bodyPr wrap="square">
            <a:spAutoFit/>
          </a:bodyPr>
          <a:lstStyle/>
          <a:p>
            <a:pPr algn="just"/>
            <a:r>
              <a:rPr lang="uk-UA" b="0" i="0" dirty="0">
                <a:solidFill>
                  <a:srgbClr val="242424"/>
                </a:solidFill>
                <a:effectLst/>
                <a:latin typeface="Times New Roman" panose="02020603050405020304" pitchFamily="18" charset="0"/>
                <a:cs typeface="Times New Roman" panose="02020603050405020304" pitchFamily="18" charset="0"/>
              </a:rPr>
              <a:t>7) </a:t>
            </a:r>
            <a:r>
              <a:rPr lang="uk-UA" b="1" i="0" dirty="0">
                <a:solidFill>
                  <a:srgbClr val="242424"/>
                </a:solidFill>
                <a:effectLst/>
                <a:latin typeface="Times New Roman" panose="02020603050405020304" pitchFamily="18" charset="0"/>
                <a:cs typeface="Times New Roman" panose="02020603050405020304" pitchFamily="18" charset="0"/>
              </a:rPr>
              <a:t>За вмістом окремих речовину товарі</a:t>
            </a:r>
            <a:r>
              <a:rPr lang="uk-UA" b="0" i="0" dirty="0">
                <a:solidFill>
                  <a:srgbClr val="242424"/>
                </a:solidFill>
                <a:effectLst/>
                <a:latin typeface="Times New Roman" panose="02020603050405020304" pitchFamily="18" charset="0"/>
                <a:cs typeface="Times New Roman" panose="02020603050405020304" pitchFamily="18" charset="0"/>
              </a:rPr>
              <a:t>. Цей спосіб передбачає встановлення у контракті у відсотках мінімально допустимого вмісту корисних речовин та максимально допустимого вмісту небажаних елементів або </a:t>
            </a:r>
            <a:r>
              <a:rPr lang="uk-UA" b="0" i="0" dirty="0" err="1">
                <a:solidFill>
                  <a:srgbClr val="242424"/>
                </a:solidFill>
                <a:effectLst/>
                <a:latin typeface="Times New Roman" panose="02020603050405020304" pitchFamily="18" charset="0"/>
                <a:cs typeface="Times New Roman" panose="02020603050405020304" pitchFamily="18" charset="0"/>
              </a:rPr>
              <a:t>домішків</a:t>
            </a:r>
            <a:r>
              <a:rPr lang="uk-UA" b="0" i="0" dirty="0">
                <a:solidFill>
                  <a:srgbClr val="242424"/>
                </a:solidFill>
                <a:effectLst/>
                <a:latin typeface="Times New Roman" panose="02020603050405020304" pitchFamily="18" charset="0"/>
                <a:cs typeface="Times New Roman" panose="02020603050405020304" pitchFamily="18" charset="0"/>
              </a:rPr>
              <a:t>. Наприклад, у контрактах наметали та руди показником якості є вміст основної речовини та окремих </a:t>
            </a:r>
            <a:r>
              <a:rPr lang="uk-UA" b="0" i="0" dirty="0" err="1">
                <a:solidFill>
                  <a:srgbClr val="242424"/>
                </a:solidFill>
                <a:effectLst/>
                <a:latin typeface="Times New Roman" panose="02020603050405020304" pitchFamily="18" charset="0"/>
                <a:cs typeface="Times New Roman" panose="02020603050405020304" pitchFamily="18" charset="0"/>
              </a:rPr>
              <a:t>домішків</a:t>
            </a:r>
            <a:r>
              <a:rPr lang="uk-UA" b="0" i="0" dirty="0">
                <a:solidFill>
                  <a:srgbClr val="242424"/>
                </a:solidFill>
                <a:effectLst/>
                <a:latin typeface="Times New Roman" panose="02020603050405020304" pitchFamily="18" charset="0"/>
                <a:cs typeface="Times New Roman" panose="02020603050405020304" pitchFamily="18" charset="0"/>
              </a:rPr>
              <a:t> (наприклад, предмет контракту - мідна руда із вмістом міді не менше ніж 95%), у торгівлі цукром - вміст сахарози; олійними та макухою - вміст олії.</a:t>
            </a:r>
          </a:p>
          <a:p>
            <a:pPr algn="just"/>
            <a:r>
              <a:rPr lang="uk-UA" b="0" i="0" dirty="0">
                <a:solidFill>
                  <a:srgbClr val="242424"/>
                </a:solidFill>
                <a:effectLst/>
                <a:latin typeface="Times New Roman" panose="02020603050405020304" pitchFamily="18" charset="0"/>
                <a:cs typeface="Times New Roman" panose="02020603050405020304" pitchFamily="18" charset="0"/>
              </a:rPr>
              <a:t>8) </a:t>
            </a:r>
            <a:r>
              <a:rPr lang="uk-UA" b="1" i="0" dirty="0">
                <a:solidFill>
                  <a:srgbClr val="242424"/>
                </a:solidFill>
                <a:effectLst/>
                <a:latin typeface="Times New Roman" panose="02020603050405020304" pitchFamily="18" charset="0"/>
                <a:cs typeface="Times New Roman" panose="02020603050405020304" pitchFamily="18" charset="0"/>
              </a:rPr>
              <a:t>За виходом готової продукції</a:t>
            </a:r>
            <a:r>
              <a:rPr lang="uk-UA" b="0" i="0" dirty="0">
                <a:solidFill>
                  <a:srgbClr val="242424"/>
                </a:solidFill>
                <a:effectLst/>
                <a:latin typeface="Times New Roman" panose="02020603050405020304" pitchFamily="18" charset="0"/>
                <a:cs typeface="Times New Roman" panose="02020603050405020304" pitchFamily="18" charset="0"/>
              </a:rPr>
              <a:t>. При цьому способі у контракті встановлюється кількість (у відсотках до загальної маси або в абсолютних величинах) кінцевого продукту, який має бути одержаний із сировини (наприклад, цукру-рафінаду із цукру-сирцю, пряжі із вовни, олії із насіння).</a:t>
            </a:r>
          </a:p>
        </p:txBody>
      </p:sp>
    </p:spTree>
    <p:extLst>
      <p:ext uri="{BB962C8B-B14F-4D97-AF65-F5344CB8AC3E}">
        <p14:creationId xmlns:p14="http://schemas.microsoft.com/office/powerpoint/2010/main" val="587535699"/>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414</TotalTime>
  <Words>2749</Words>
  <Application>Microsoft Office PowerPoint</Application>
  <PresentationFormat>Екран (4:3)</PresentationFormat>
  <Paragraphs>96</Paragraphs>
  <Slides>23</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23</vt:i4>
      </vt:variant>
    </vt:vector>
  </HeadingPairs>
  <TitlesOfParts>
    <vt:vector size="30" baseType="lpstr">
      <vt:lpstr>Arial</vt:lpstr>
      <vt:lpstr>Century Gothic</vt:lpstr>
      <vt:lpstr>Lora</vt:lpstr>
      <vt:lpstr>Times New Roman</vt:lpstr>
      <vt:lpstr>Wingdings</vt:lpstr>
      <vt:lpstr>Wingdings 3</vt:lpstr>
      <vt:lpstr>Віхоть</vt:lpstr>
      <vt:lpstr>Тема 3.  Якість товарів та способи її визначення</vt:lpstr>
      <vt:lpstr>1. Поняття «якість товарів» у зовнішньоекономічних  операціях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3. Міжнародні та національні стандарти  якості товарів</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6: Якість товарів та способи її визначення</dc:title>
  <dc:creator>Sara Yasmeen (Wipro Technologies)</dc:creator>
  <cp:lastModifiedBy>Iryna Abramova</cp:lastModifiedBy>
  <cp:revision>34</cp:revision>
  <dcterms:created xsi:type="dcterms:W3CDTF">2010-02-23T11:30:32Z</dcterms:created>
  <dcterms:modified xsi:type="dcterms:W3CDTF">2024-09-16T11:35:16Z</dcterms:modified>
</cp:coreProperties>
</file>