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8" r:id="rId3"/>
    <p:sldId id="269" r:id="rId4"/>
    <p:sldId id="270" r:id="rId5"/>
    <p:sldId id="271" r:id="rId6"/>
    <p:sldId id="272" r:id="rId7"/>
    <p:sldId id="273" r:id="rId8"/>
    <p:sldId id="274" r:id="rId9"/>
    <p:sldId id="275" r:id="rId10"/>
    <p:sldId id="27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043" autoAdjust="0"/>
  </p:normalViewPr>
  <p:slideViewPr>
    <p:cSldViewPr snapToGrid="0">
      <p:cViewPr varScale="1">
        <p:scale>
          <a:sx n="45" d="100"/>
          <a:sy n="45" d="100"/>
        </p:scale>
        <p:origin x="58" y="3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26731-09A0-4A83-8B9A-F012465A3A64}" type="datetimeFigureOut">
              <a:rPr lang="uk-UA" smtClean="0"/>
              <a:t>04.03.2025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499B9-4A6A-49A7-A470-08B13C64C2B5}" type="slidenum">
              <a:rPr lang="uk-UA" smtClean="0"/>
              <a:t>‹№›</a:t>
            </a:fld>
            <a:endParaRPr lang="uk-UA"/>
          </a:p>
        </p:txBody>
      </p:sp>
    </p:spTree>
    <p:extLst>
      <p:ext uri="{BB962C8B-B14F-4D97-AF65-F5344CB8AC3E}">
        <p14:creationId xmlns:p14="http://schemas.microsoft.com/office/powerpoint/2010/main" val="209467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10</a:t>
            </a:fld>
            <a:endParaRPr lang="uk-UA"/>
          </a:p>
        </p:txBody>
      </p:sp>
    </p:spTree>
    <p:extLst>
      <p:ext uri="{BB962C8B-B14F-4D97-AF65-F5344CB8AC3E}">
        <p14:creationId xmlns:p14="http://schemas.microsoft.com/office/powerpoint/2010/main" val="1317551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50206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44872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4258205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51299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35082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36116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7432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1224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BCC1CB1-2109-432D-9225-951DF44C5852}"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2840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BCC1CB1-2109-432D-9225-951DF44C5852}"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16286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CC1CB1-2109-432D-9225-951DF44C5852}"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9358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51589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688579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CE23F8DA-F33A-4D3A-A4A2-2A408D630FF2}" type="slidenum">
              <a:rPr lang="uk-UA" smtClean="0"/>
              <a:t>‹№›</a:t>
            </a:fld>
            <a:endParaRPr lang="uk-UA"/>
          </a:p>
        </p:txBody>
      </p:sp>
    </p:spTree>
    <p:extLst>
      <p:ext uri="{BB962C8B-B14F-4D97-AF65-F5344CB8AC3E}">
        <p14:creationId xmlns:p14="http://schemas.microsoft.com/office/powerpoint/2010/main" val="3420671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0450D-2DE5-419E-9CDA-17F8694BC569}"/>
              </a:ext>
            </a:extLst>
          </p:cNvPr>
          <p:cNvSpPr>
            <a:spLocks noGrp="1"/>
          </p:cNvSpPr>
          <p:nvPr>
            <p:ph type="ctrTitle"/>
          </p:nvPr>
        </p:nvSpPr>
        <p:spPr>
          <a:xfrm>
            <a:off x="1460655" y="1408176"/>
            <a:ext cx="9418320" cy="4041648"/>
          </a:xfrm>
        </p:spPr>
        <p:txBody>
          <a:bodyPr>
            <a:normAutofit/>
          </a:bodyPr>
          <a:lstStyle/>
          <a:p>
            <a:pPr algn="ctr"/>
            <a:r>
              <a:rPr lang="ru-RU" dirty="0">
                <a:solidFill>
                  <a:srgbClr val="FF0000"/>
                </a:solidFill>
              </a:rPr>
              <a:t>Тема 9. </a:t>
            </a:r>
            <a:r>
              <a:rPr lang="ru-RU" dirty="0" err="1"/>
              <a:t>Національні</a:t>
            </a:r>
            <a:r>
              <a:rPr lang="ru-RU" dirty="0"/>
              <a:t> </a:t>
            </a:r>
            <a:r>
              <a:rPr lang="ru-RU" dirty="0" err="1"/>
              <a:t>інтереси</a:t>
            </a:r>
            <a:r>
              <a:rPr lang="ru-RU" dirty="0"/>
              <a:t> та </a:t>
            </a:r>
            <a:r>
              <a:rPr lang="ru-RU" dirty="0" err="1"/>
              <a:t>міжнародні</a:t>
            </a:r>
            <a:r>
              <a:rPr lang="ru-RU" dirty="0"/>
              <a:t> </a:t>
            </a:r>
            <a:r>
              <a:rPr lang="ru-RU" dirty="0" err="1"/>
              <a:t>актори</a:t>
            </a:r>
            <a:r>
              <a:rPr lang="ru-RU" dirty="0"/>
              <a:t> </a:t>
            </a:r>
            <a:br>
              <a:rPr lang="ru-RU" dirty="0"/>
            </a:br>
            <a:endParaRPr lang="uk-UA" dirty="0"/>
          </a:p>
        </p:txBody>
      </p:sp>
    </p:spTree>
    <p:extLst>
      <p:ext uri="{BB962C8B-B14F-4D97-AF65-F5344CB8AC3E}">
        <p14:creationId xmlns:p14="http://schemas.microsoft.com/office/powerpoint/2010/main" val="1000255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166EB4-5D53-4CD1-A382-BAC34D5F6850}"/>
              </a:ext>
            </a:extLst>
          </p:cNvPr>
          <p:cNvSpPr>
            <a:spLocks noGrp="1"/>
          </p:cNvSpPr>
          <p:nvPr>
            <p:ph type="title"/>
          </p:nvPr>
        </p:nvSpPr>
        <p:spPr/>
        <p:txBody>
          <a:bodyPr/>
          <a:lstStyle/>
          <a:p>
            <a:r>
              <a:rPr lang="uk-UA" dirty="0">
                <a:solidFill>
                  <a:srgbClr val="FF0000"/>
                </a:solidFill>
              </a:rPr>
              <a:t>Висновок</a:t>
            </a:r>
          </a:p>
        </p:txBody>
      </p:sp>
      <p:sp>
        <p:nvSpPr>
          <p:cNvPr id="3" name="Місце для вмісту 2">
            <a:extLst>
              <a:ext uri="{FF2B5EF4-FFF2-40B4-BE49-F238E27FC236}">
                <a16:creationId xmlns:a16="http://schemas.microsoft.com/office/drawing/2014/main" id="{AD9DC985-190A-4227-9F12-26325C210016}"/>
              </a:ext>
            </a:extLst>
          </p:cNvPr>
          <p:cNvSpPr>
            <a:spLocks noGrp="1"/>
          </p:cNvSpPr>
          <p:nvPr>
            <p:ph idx="1"/>
          </p:nvPr>
        </p:nvSpPr>
        <p:spPr/>
        <p:txBody>
          <a:bodyPr/>
          <a:lstStyle/>
          <a:p>
            <a:pPr algn="just"/>
            <a:r>
              <a:rPr lang="uk-UA" dirty="0"/>
              <a:t>Україна перебуває в епіцентрі складних геополітичних трансформацій, де кожен міжнародний актор переслідує власні стратегічні інтереси. Відсутність уніфікованої міжнародної позиції створює додаткові виклики для національної</a:t>
            </a:r>
            <a:r>
              <a:rPr lang="en-US" dirty="0"/>
              <a:t> </a:t>
            </a:r>
            <a:r>
              <a:rPr lang="uk-UA" dirty="0"/>
              <a:t>безпеки України.</a:t>
            </a:r>
          </a:p>
          <a:p>
            <a:pPr algn="just"/>
            <a:r>
              <a:rPr lang="uk-UA" dirty="0"/>
              <a:t>Ключовим викликом для України залишається формування власної суб'єктності в міжнародних відносинах. Необхідно розвивати здатність балансувати між інтересами різних геополітичних гравців.</a:t>
            </a:r>
          </a:p>
          <a:p>
            <a:pPr algn="just"/>
            <a:r>
              <a:rPr lang="uk-UA" dirty="0"/>
              <a:t>Забезпечення національної</a:t>
            </a:r>
            <a:r>
              <a:rPr lang="en-US" dirty="0"/>
              <a:t> </a:t>
            </a:r>
            <a:r>
              <a:rPr lang="uk-UA" dirty="0"/>
              <a:t>безпеки України вимагає надзвичайно гнучкої та прагматичної дипломатії. Потрібно максимально ефективно використовувати підтримку міжнародних партнерів, формуючи широку коаліцію на захист суверенітету та територіальної цілісності держави.</a:t>
            </a:r>
          </a:p>
          <a:p>
            <a:endParaRPr lang="uk-UA" dirty="0"/>
          </a:p>
        </p:txBody>
      </p:sp>
    </p:spTree>
    <p:extLst>
      <p:ext uri="{BB962C8B-B14F-4D97-AF65-F5344CB8AC3E}">
        <p14:creationId xmlns:p14="http://schemas.microsoft.com/office/powerpoint/2010/main" val="1779094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B4E08708-04F4-416B-AFAD-A2B28BD312E7}"/>
              </a:ext>
            </a:extLst>
          </p:cNvPr>
          <p:cNvSpPr>
            <a:spLocks noGrp="1"/>
          </p:cNvSpPr>
          <p:nvPr>
            <p:ph type="ctrTitle"/>
          </p:nvPr>
        </p:nvSpPr>
        <p:spPr>
          <a:xfrm>
            <a:off x="1386840" y="-406400"/>
            <a:ext cx="9418320" cy="4041648"/>
          </a:xfrm>
        </p:spPr>
        <p:txBody>
          <a:bodyPr/>
          <a:lstStyle/>
          <a:p>
            <a:pPr algn="ctr"/>
            <a:r>
              <a:rPr lang="uk-UA" dirty="0">
                <a:solidFill>
                  <a:srgbClr val="FF0000"/>
                </a:solidFill>
              </a:rPr>
              <a:t>Дякую за увагу!</a:t>
            </a:r>
          </a:p>
        </p:txBody>
      </p:sp>
    </p:spTree>
    <p:extLst>
      <p:ext uri="{BB962C8B-B14F-4D97-AF65-F5344CB8AC3E}">
        <p14:creationId xmlns:p14="http://schemas.microsoft.com/office/powerpoint/2010/main" val="347606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A4F263-4363-4CDC-9FC0-F78418CF9C35}"/>
              </a:ext>
            </a:extLst>
          </p:cNvPr>
          <p:cNvSpPr>
            <a:spLocks noGrp="1"/>
          </p:cNvSpPr>
          <p:nvPr>
            <p:ph type="title"/>
          </p:nvPr>
        </p:nvSpPr>
        <p:spPr/>
        <p:txBody>
          <a:bodyPr/>
          <a:lstStyle/>
          <a:p>
            <a:r>
              <a:rPr lang="uk-UA" dirty="0">
                <a:solidFill>
                  <a:srgbClr val="FF0000"/>
                </a:solidFill>
              </a:rPr>
              <a:t>План</a:t>
            </a:r>
          </a:p>
        </p:txBody>
      </p:sp>
      <p:sp>
        <p:nvSpPr>
          <p:cNvPr id="3" name="Місце для вмісту 2">
            <a:extLst>
              <a:ext uri="{FF2B5EF4-FFF2-40B4-BE49-F238E27FC236}">
                <a16:creationId xmlns:a16="http://schemas.microsoft.com/office/drawing/2014/main" id="{FEAAB419-9502-4D83-AE63-5BC857C84455}"/>
              </a:ext>
            </a:extLst>
          </p:cNvPr>
          <p:cNvSpPr>
            <a:spLocks noGrp="1"/>
          </p:cNvSpPr>
          <p:nvPr>
            <p:ph idx="1"/>
          </p:nvPr>
        </p:nvSpPr>
        <p:spPr/>
        <p:txBody>
          <a:bodyPr/>
          <a:lstStyle/>
          <a:p>
            <a:pPr marL="342900" lvl="0" indent="-342900" algn="just">
              <a:lnSpc>
                <a:spcPct val="90000"/>
              </a:lnSpc>
              <a:buFont typeface="+mj-lt"/>
              <a:buAutoNum type="arabicPeriod"/>
              <a:tabLst>
                <a:tab pos="-36195" algn="l"/>
                <a:tab pos="361950" algn="l"/>
                <a:tab pos="542925" algn="l"/>
                <a:tab pos="615315" algn="l"/>
              </a:tabLst>
            </a:pPr>
            <a:r>
              <a:rPr lang="uk-UA" sz="2400" dirty="0">
                <a:effectLst/>
                <a:latin typeface="Times New Roman" panose="02020603050405020304" pitchFamily="18" charset="0"/>
                <a:ea typeface="Times New Roman" panose="02020603050405020304" pitchFamily="18" charset="0"/>
              </a:rPr>
              <a:t>Україна в полі інтересів Сполучених Штатів Америки (біполярні вектори демократів та республіканців)</a:t>
            </a:r>
          </a:p>
          <a:p>
            <a:pPr marL="342900" lvl="0" indent="-342900" algn="just">
              <a:lnSpc>
                <a:spcPct val="90000"/>
              </a:lnSpc>
              <a:buFont typeface="+mj-lt"/>
              <a:buAutoNum type="arabicPeriod"/>
              <a:tabLst>
                <a:tab pos="-36195" algn="l"/>
                <a:tab pos="361950" algn="l"/>
                <a:tab pos="542925" algn="l"/>
                <a:tab pos="615315" algn="l"/>
              </a:tabLst>
            </a:pPr>
            <a:r>
              <a:rPr lang="uk-UA" sz="2400" dirty="0">
                <a:effectLst/>
                <a:latin typeface="Times New Roman" panose="02020603050405020304" pitchFamily="18" charset="0"/>
                <a:ea typeface="Times New Roman" panose="02020603050405020304" pitchFamily="18" charset="0"/>
              </a:rPr>
              <a:t>Вплив Великобританії на політику України в сфері національної безпеки</a:t>
            </a:r>
          </a:p>
          <a:p>
            <a:pPr marL="342900" lvl="0" indent="-342900" algn="just">
              <a:lnSpc>
                <a:spcPct val="90000"/>
              </a:lnSpc>
              <a:buFont typeface="+mj-lt"/>
              <a:buAutoNum type="arabicPeriod"/>
              <a:tabLst>
                <a:tab pos="-36195" algn="l"/>
                <a:tab pos="361950" algn="l"/>
                <a:tab pos="542925" algn="l"/>
                <a:tab pos="615315" algn="l"/>
              </a:tabLst>
            </a:pPr>
            <a:r>
              <a:rPr lang="uk-UA" sz="2400" dirty="0">
                <a:effectLst/>
                <a:latin typeface="Times New Roman" panose="02020603050405020304" pitchFamily="18" charset="0"/>
                <a:ea typeface="Times New Roman" panose="02020603050405020304" pitchFamily="18" charset="0"/>
              </a:rPr>
              <a:t>Відсутність консенсусу країн-членів Європейського Союзу щодо України</a:t>
            </a:r>
          </a:p>
          <a:p>
            <a:pPr marL="342900" lvl="0" indent="-342900" algn="just">
              <a:lnSpc>
                <a:spcPct val="90000"/>
              </a:lnSpc>
              <a:buFont typeface="+mj-lt"/>
              <a:buAutoNum type="arabicPeriod"/>
              <a:tabLst>
                <a:tab pos="-36195" algn="l"/>
                <a:tab pos="361950" algn="l"/>
                <a:tab pos="542925" algn="l"/>
                <a:tab pos="615315" algn="l"/>
              </a:tabLst>
            </a:pPr>
            <a:r>
              <a:rPr lang="uk-UA" sz="2400" dirty="0">
                <a:effectLst/>
                <a:latin typeface="Times New Roman" panose="02020603050405020304" pitchFamily="18" charset="0"/>
                <a:ea typeface="Times New Roman" panose="02020603050405020304" pitchFamily="18" charset="0"/>
              </a:rPr>
              <a:t>Китайський вплив на міжнародних акторів щодо підтримки України</a:t>
            </a:r>
          </a:p>
          <a:p>
            <a:endParaRPr lang="uk-UA" dirty="0"/>
          </a:p>
        </p:txBody>
      </p:sp>
    </p:spTree>
    <p:extLst>
      <p:ext uri="{BB962C8B-B14F-4D97-AF65-F5344CB8AC3E}">
        <p14:creationId xmlns:p14="http://schemas.microsoft.com/office/powerpoint/2010/main" val="289382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8B2D1C-7CA4-4631-80A0-3A929D709E1F}"/>
              </a:ext>
            </a:extLst>
          </p:cNvPr>
          <p:cNvSpPr>
            <a:spLocks noGrp="1"/>
          </p:cNvSpPr>
          <p:nvPr>
            <p:ph type="title"/>
          </p:nvPr>
        </p:nvSpPr>
        <p:spPr>
          <a:xfrm>
            <a:off x="1261872" y="365760"/>
            <a:ext cx="9692640" cy="1005840"/>
          </a:xfrm>
        </p:spPr>
        <p:txBody>
          <a:bodyPr/>
          <a:lstStyle/>
          <a:p>
            <a:r>
              <a:rPr lang="uk-UA" dirty="0">
                <a:solidFill>
                  <a:srgbClr val="FF0000"/>
                </a:solidFill>
              </a:rPr>
              <a:t>ВСТУП</a:t>
            </a:r>
          </a:p>
        </p:txBody>
      </p:sp>
      <p:sp>
        <p:nvSpPr>
          <p:cNvPr id="3" name="Місце для вмісту 2">
            <a:extLst>
              <a:ext uri="{FF2B5EF4-FFF2-40B4-BE49-F238E27FC236}">
                <a16:creationId xmlns:a16="http://schemas.microsoft.com/office/drawing/2014/main" id="{39C15E31-BECC-46D1-A5B1-B0B9605C2F49}"/>
              </a:ext>
            </a:extLst>
          </p:cNvPr>
          <p:cNvSpPr>
            <a:spLocks noGrp="1"/>
          </p:cNvSpPr>
          <p:nvPr>
            <p:ph idx="1"/>
          </p:nvPr>
        </p:nvSpPr>
        <p:spPr/>
        <p:txBody>
          <a:bodyPr>
            <a:normAutofit/>
          </a:bodyPr>
          <a:lstStyle/>
          <a:p>
            <a:pPr algn="just"/>
            <a:r>
              <a:rPr lang="uk-UA" sz="2400" dirty="0"/>
              <a:t>Україна розташована на перехресті геополітичних інтересів провідних світових держав, що перетворює її на ключовий стратегічний об'єкт міжнародної політики. Геополітичне положення створює унікальні можливості та виклики для забезпечення національної безпеки. Держава межує з потужними геополітичними акторами - Російською Федерацією, країнами Європейського Союзу та має вихід до Чорного моря, що підвищує її значущість у регіональній системі міжнародних відносин.</a:t>
            </a:r>
          </a:p>
        </p:txBody>
      </p:sp>
    </p:spTree>
    <p:extLst>
      <p:ext uri="{BB962C8B-B14F-4D97-AF65-F5344CB8AC3E}">
        <p14:creationId xmlns:p14="http://schemas.microsoft.com/office/powerpoint/2010/main" val="2539551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0FCED5-6822-422A-A2D4-4B5B000F2591}"/>
              </a:ext>
            </a:extLst>
          </p:cNvPr>
          <p:cNvSpPr>
            <a:spLocks noGrp="1"/>
          </p:cNvSpPr>
          <p:nvPr>
            <p:ph type="title"/>
          </p:nvPr>
        </p:nvSpPr>
        <p:spPr/>
        <p:txBody>
          <a:bodyPr/>
          <a:lstStyle/>
          <a:p>
            <a:r>
              <a:rPr lang="uk-UA" dirty="0">
                <a:solidFill>
                  <a:srgbClr val="FF0000"/>
                </a:solidFill>
              </a:rPr>
              <a:t>Демократичний вектор підтримки</a:t>
            </a:r>
          </a:p>
        </p:txBody>
      </p:sp>
      <p:sp>
        <p:nvSpPr>
          <p:cNvPr id="3" name="Місце для вмісту 2">
            <a:extLst>
              <a:ext uri="{FF2B5EF4-FFF2-40B4-BE49-F238E27FC236}">
                <a16:creationId xmlns:a16="http://schemas.microsoft.com/office/drawing/2014/main" id="{EDDE92A9-06E2-46C1-85B5-3DF1697B6653}"/>
              </a:ext>
            </a:extLst>
          </p:cNvPr>
          <p:cNvSpPr>
            <a:spLocks noGrp="1"/>
          </p:cNvSpPr>
          <p:nvPr>
            <p:ph idx="1"/>
          </p:nvPr>
        </p:nvSpPr>
        <p:spPr/>
        <p:txBody>
          <a:bodyPr>
            <a:normAutofit/>
          </a:bodyPr>
          <a:lstStyle/>
          <a:p>
            <a:pPr algn="just"/>
            <a:r>
              <a:rPr lang="uk-UA" sz="2400" dirty="0"/>
              <a:t>Адміністрація Джо </a:t>
            </a:r>
            <a:r>
              <a:rPr lang="uk-UA" sz="2400" dirty="0" err="1"/>
              <a:t>Байдена</a:t>
            </a:r>
            <a:r>
              <a:rPr lang="uk-UA" sz="2400" dirty="0"/>
              <a:t> розглядає Україну як форпост демократії в Східній Європі та інструмент стримування російської експансії. Демократична партія послідовно підтримує надання військової, економічної та гуманітарної допомоги. Політика базується на розумінні України як плацдарму для збереження геополітичної рівноваги та просування демократичних цінностей у пострадянському просторі.</a:t>
            </a:r>
          </a:p>
        </p:txBody>
      </p:sp>
    </p:spTree>
    <p:extLst>
      <p:ext uri="{BB962C8B-B14F-4D97-AF65-F5344CB8AC3E}">
        <p14:creationId xmlns:p14="http://schemas.microsoft.com/office/powerpoint/2010/main" val="83395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713B15-0F23-4BC6-8266-A10595CBA7EE}"/>
              </a:ext>
            </a:extLst>
          </p:cNvPr>
          <p:cNvSpPr>
            <a:spLocks noGrp="1"/>
          </p:cNvSpPr>
          <p:nvPr>
            <p:ph type="title"/>
          </p:nvPr>
        </p:nvSpPr>
        <p:spPr/>
        <p:txBody>
          <a:bodyPr/>
          <a:lstStyle/>
          <a:p>
            <a:r>
              <a:rPr lang="ru-RU" dirty="0" err="1">
                <a:solidFill>
                  <a:srgbClr val="FF0000"/>
                </a:solidFill>
              </a:rPr>
              <a:t>Республіканський</a:t>
            </a:r>
            <a:r>
              <a:rPr lang="ru-RU" dirty="0">
                <a:solidFill>
                  <a:srgbClr val="FF0000"/>
                </a:solidFill>
              </a:rPr>
              <a:t> </a:t>
            </a:r>
            <a:r>
              <a:rPr lang="ru-RU" dirty="0" err="1">
                <a:solidFill>
                  <a:srgbClr val="FF0000"/>
                </a:solidFill>
              </a:rPr>
              <a:t>підхід</a:t>
            </a:r>
            <a:r>
              <a:rPr lang="ru-RU" dirty="0">
                <a:solidFill>
                  <a:srgbClr val="FF0000"/>
                </a:solidFill>
              </a:rPr>
              <a:t> до </a:t>
            </a:r>
            <a:r>
              <a:rPr lang="ru-RU" dirty="0" err="1">
                <a:solidFill>
                  <a:srgbClr val="FF0000"/>
                </a:solidFill>
              </a:rPr>
              <a:t>підтримки</a:t>
            </a:r>
            <a:r>
              <a:rPr lang="ru-RU" dirty="0">
                <a:solidFill>
                  <a:srgbClr val="FF0000"/>
                </a:solidFill>
              </a:rPr>
              <a:t> </a:t>
            </a:r>
            <a:r>
              <a:rPr lang="ru-RU" dirty="0" err="1">
                <a:solidFill>
                  <a:srgbClr val="FF0000"/>
                </a:solidFill>
              </a:rPr>
              <a:t>України</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67ABBCA0-3B72-4CC7-A128-AF9E3DE5917D}"/>
              </a:ext>
            </a:extLst>
          </p:cNvPr>
          <p:cNvSpPr>
            <a:spLocks noGrp="1"/>
          </p:cNvSpPr>
          <p:nvPr>
            <p:ph idx="1"/>
          </p:nvPr>
        </p:nvSpPr>
        <p:spPr/>
        <p:txBody>
          <a:bodyPr>
            <a:normAutofit/>
          </a:bodyPr>
          <a:lstStyle/>
          <a:p>
            <a:pPr algn="just"/>
            <a:r>
              <a:rPr lang="uk-UA" sz="2800" dirty="0"/>
              <a:t>Республіканська партія демонструє більш диференційований підхід до української проблематики. Частина республіканців, зокрема </a:t>
            </a:r>
            <a:r>
              <a:rPr lang="uk-UA" sz="2800" dirty="0" err="1"/>
              <a:t>Мітт</a:t>
            </a:r>
            <a:r>
              <a:rPr lang="uk-UA" sz="2800" dirty="0"/>
              <a:t> </a:t>
            </a:r>
            <a:r>
              <a:rPr lang="uk-UA" sz="2800" dirty="0" err="1"/>
              <a:t>Ромні</a:t>
            </a:r>
            <a:r>
              <a:rPr lang="uk-UA" sz="2800" dirty="0"/>
              <a:t> та Ліз </a:t>
            </a:r>
            <a:r>
              <a:rPr lang="uk-UA" sz="2800" dirty="0" err="1"/>
              <a:t>Чейні</a:t>
            </a:r>
            <a:r>
              <a:rPr lang="uk-UA" sz="2800" dirty="0"/>
              <a:t>, послідовно підтримують жорстку позицію щодо російської агресії. Інша частина політиків, пов'язана з колишнім президентом </a:t>
            </a:r>
            <a:r>
              <a:rPr lang="uk-UA" sz="2800" dirty="0" err="1"/>
              <a:t>Трампом</a:t>
            </a:r>
            <a:r>
              <a:rPr lang="uk-UA" sz="2800" dirty="0"/>
              <a:t>, виявляє скептицизм та схильність до ізоляціоністських настроїв. Це створює певну невизначеність у довгостроковій стратегії підтримки України.</a:t>
            </a:r>
          </a:p>
        </p:txBody>
      </p:sp>
    </p:spTree>
    <p:extLst>
      <p:ext uri="{BB962C8B-B14F-4D97-AF65-F5344CB8AC3E}">
        <p14:creationId xmlns:p14="http://schemas.microsoft.com/office/powerpoint/2010/main" val="175007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D8B3C-088F-4B41-A2A0-63642CEBFCAE}"/>
              </a:ext>
            </a:extLst>
          </p:cNvPr>
          <p:cNvSpPr>
            <a:spLocks noGrp="1"/>
          </p:cNvSpPr>
          <p:nvPr>
            <p:ph type="title"/>
          </p:nvPr>
        </p:nvSpPr>
        <p:spPr>
          <a:xfrm>
            <a:off x="713232" y="15082"/>
            <a:ext cx="9692640" cy="1325562"/>
          </a:xfrm>
        </p:spPr>
        <p:txBody>
          <a:bodyPr/>
          <a:lstStyle/>
          <a:p>
            <a:r>
              <a:rPr lang="uk-UA" dirty="0">
                <a:solidFill>
                  <a:srgbClr val="FF0000"/>
                </a:solidFill>
              </a:rPr>
              <a:t>Особливості впливу Великобританії</a:t>
            </a:r>
          </a:p>
        </p:txBody>
      </p:sp>
      <p:sp>
        <p:nvSpPr>
          <p:cNvPr id="3" name="Місце для вмісту 2">
            <a:extLst>
              <a:ext uri="{FF2B5EF4-FFF2-40B4-BE49-F238E27FC236}">
                <a16:creationId xmlns:a16="http://schemas.microsoft.com/office/drawing/2014/main" id="{DC93FF86-DE20-4E08-B5A3-E1DD689E0B4B}"/>
              </a:ext>
            </a:extLst>
          </p:cNvPr>
          <p:cNvSpPr>
            <a:spLocks noGrp="1"/>
          </p:cNvSpPr>
          <p:nvPr>
            <p:ph idx="1"/>
          </p:nvPr>
        </p:nvSpPr>
        <p:spPr/>
        <p:txBody>
          <a:bodyPr/>
          <a:lstStyle/>
          <a:p>
            <a:r>
              <a:rPr lang="uk-UA" dirty="0"/>
              <a:t>Великобританія позиціонує себе як ключовий європейський союзник України у сфері безпеки. Після виходу з Європейського Союзу країна намагається зберегти геополітичну суб'єктність, розглядаючи українське питання як пріоритетне. Міністерство закордонних справ та Міністерство оборони розробили унікальну стратегію військової підтримки України.</a:t>
            </a:r>
          </a:p>
          <a:p>
            <a:r>
              <a:rPr lang="uk-UA" dirty="0"/>
              <a:t>Британська розвідка активно надає Україні розвідувальну інформацію про військовий потенціал противника. Країна першою серед європейських держав почала системно готувати українських військових фахівців за стандартами НАТО. Створені унікальні освітні програми підготовки, які охоплюють тактичну, стратегічну та спеціальну військову підготовку.</a:t>
            </a:r>
          </a:p>
        </p:txBody>
      </p:sp>
    </p:spTree>
    <p:extLst>
      <p:ext uri="{BB962C8B-B14F-4D97-AF65-F5344CB8AC3E}">
        <p14:creationId xmlns:p14="http://schemas.microsoft.com/office/powerpoint/2010/main" val="3241481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7ED61A-172D-4B5F-A952-E342CC05FA1C}"/>
              </a:ext>
            </a:extLst>
          </p:cNvPr>
          <p:cNvSpPr>
            <a:spLocks noGrp="1"/>
          </p:cNvSpPr>
          <p:nvPr>
            <p:ph type="title"/>
          </p:nvPr>
        </p:nvSpPr>
        <p:spPr/>
        <p:txBody>
          <a:bodyPr/>
          <a:lstStyle/>
          <a:p>
            <a:r>
              <a:rPr lang="uk-UA" dirty="0">
                <a:solidFill>
                  <a:srgbClr val="FF0000"/>
                </a:solidFill>
              </a:rPr>
              <a:t>Внутрішньо-європейські суперечності</a:t>
            </a:r>
          </a:p>
        </p:txBody>
      </p:sp>
      <p:sp>
        <p:nvSpPr>
          <p:cNvPr id="3" name="Місце для вмісту 2">
            <a:extLst>
              <a:ext uri="{FF2B5EF4-FFF2-40B4-BE49-F238E27FC236}">
                <a16:creationId xmlns:a16="http://schemas.microsoft.com/office/drawing/2014/main" id="{6BF7C442-CBE2-4DAE-B338-719C567951BD}"/>
              </a:ext>
            </a:extLst>
          </p:cNvPr>
          <p:cNvSpPr>
            <a:spLocks noGrp="1"/>
          </p:cNvSpPr>
          <p:nvPr>
            <p:ph idx="1"/>
          </p:nvPr>
        </p:nvSpPr>
        <p:spPr/>
        <p:txBody>
          <a:bodyPr>
            <a:normAutofit fontScale="92500"/>
          </a:bodyPr>
          <a:lstStyle/>
          <a:p>
            <a:pPr algn="just"/>
            <a:r>
              <a:rPr lang="uk-UA" sz="2400" dirty="0"/>
              <a:t>Європейський Союз демонструє відсутність консенсусу щодо України через різні економічні та геополітичні інтереси країн-членів. Умовно можна виділити три групи держав: послідовні прихильники України (Польща, країни Балтії), обережні прагматики (Німеччина, Франція) та скептики (Угорщина, частково Італія).</a:t>
            </a:r>
          </a:p>
          <a:p>
            <a:pPr algn="just"/>
            <a:r>
              <a:rPr lang="uk-UA" sz="2400" dirty="0"/>
              <a:t>Польща та країни Балтії розглядають підтримку України як критичний елемент власної національної безпеки. Вони вбачають у російській агресії безпосередню загрозу регіональній стабільності. Ці держави послідовно виступають за максимальну </a:t>
            </a:r>
            <a:r>
              <a:rPr lang="en-US" sz="2400" dirty="0" err="1"/>
              <a:t>militar</a:t>
            </a:r>
            <a:r>
              <a:rPr lang="en-US" sz="2400" dirty="0"/>
              <a:t> </a:t>
            </a:r>
            <a:r>
              <a:rPr lang="uk-UA" sz="2400" dirty="0"/>
              <a:t>та </a:t>
            </a:r>
            <a:r>
              <a:rPr lang="en-US" sz="2400" dirty="0"/>
              <a:t>economic </a:t>
            </a:r>
            <a:r>
              <a:rPr lang="uk-UA" sz="2400" dirty="0"/>
              <a:t>підтримку України, запровадження жорстких санкцій проти агресора.</a:t>
            </a:r>
          </a:p>
          <a:p>
            <a:pPr algn="just"/>
            <a:endParaRPr lang="uk-UA" sz="2400" dirty="0"/>
          </a:p>
        </p:txBody>
      </p:sp>
    </p:spTree>
    <p:extLst>
      <p:ext uri="{BB962C8B-B14F-4D97-AF65-F5344CB8AC3E}">
        <p14:creationId xmlns:p14="http://schemas.microsoft.com/office/powerpoint/2010/main" val="4060884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6E4A6B1-96AD-4331-944C-94801C263CFC}"/>
              </a:ext>
            </a:extLst>
          </p:cNvPr>
          <p:cNvSpPr>
            <a:spLocks noGrp="1"/>
          </p:cNvSpPr>
          <p:nvPr>
            <p:ph idx="1"/>
          </p:nvPr>
        </p:nvSpPr>
        <p:spPr>
          <a:xfrm>
            <a:off x="736939" y="728133"/>
            <a:ext cx="10032662" cy="4351337"/>
          </a:xfrm>
        </p:spPr>
        <p:txBody>
          <a:bodyPr>
            <a:noAutofit/>
          </a:bodyPr>
          <a:lstStyle/>
          <a:p>
            <a:pPr algn="just"/>
            <a:r>
              <a:rPr lang="uk-UA" sz="2800" dirty="0"/>
              <a:t>Німеччина та Франція демонструють більш складну позицію, балансуючи між економічними інтересами та геополітичними зобов'язаннями. З одного боку, вони усвідомлюють загрозу російської експансії, з іншого - мають значні </a:t>
            </a:r>
            <a:r>
              <a:rPr lang="en-US" sz="2800" dirty="0"/>
              <a:t>economic </a:t>
            </a:r>
            <a:r>
              <a:rPr lang="uk-UA" sz="2800" dirty="0"/>
              <a:t>зв'язки з Російською Федерацією. Це змушує їх шукати компромісні рішення та уникати радикальних кроків.</a:t>
            </a:r>
          </a:p>
          <a:p>
            <a:pPr algn="just"/>
            <a:r>
              <a:rPr lang="uk-UA" sz="2800" dirty="0"/>
              <a:t>Угорщина під керівництвом Віктора Орбана послідовно блокує низку ініціатив щодо посилення підтримки України. Позиція базується на власних </a:t>
            </a:r>
            <a:r>
              <a:rPr lang="en-US" sz="2800" dirty="0"/>
              <a:t>national </a:t>
            </a:r>
            <a:r>
              <a:rPr lang="uk-UA" sz="2800" dirty="0"/>
              <a:t>інтересах, небажанні загострювати відносини з Російською Федерацією та внутрішньополітичній кон'юнктурі.</a:t>
            </a:r>
          </a:p>
        </p:txBody>
      </p:sp>
    </p:spTree>
    <p:extLst>
      <p:ext uri="{BB962C8B-B14F-4D97-AF65-F5344CB8AC3E}">
        <p14:creationId xmlns:p14="http://schemas.microsoft.com/office/powerpoint/2010/main" val="200572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E2A329-22C3-4C2A-A2E4-6666EC40C601}"/>
              </a:ext>
            </a:extLst>
          </p:cNvPr>
          <p:cNvSpPr>
            <a:spLocks noGrp="1"/>
          </p:cNvSpPr>
          <p:nvPr>
            <p:ph type="title"/>
          </p:nvPr>
        </p:nvSpPr>
        <p:spPr/>
        <p:txBody>
          <a:bodyPr/>
          <a:lstStyle/>
          <a:p>
            <a:r>
              <a:rPr lang="uk-UA" dirty="0">
                <a:solidFill>
                  <a:srgbClr val="FF0000"/>
                </a:solidFill>
              </a:rPr>
              <a:t>Китайський геополітичний вимір</a:t>
            </a:r>
          </a:p>
        </p:txBody>
      </p:sp>
      <p:sp>
        <p:nvSpPr>
          <p:cNvPr id="3" name="Місце для вмісту 2">
            <a:extLst>
              <a:ext uri="{FF2B5EF4-FFF2-40B4-BE49-F238E27FC236}">
                <a16:creationId xmlns:a16="http://schemas.microsoft.com/office/drawing/2014/main" id="{E9228A03-94F8-4E6C-87DE-DDBDE906C201}"/>
              </a:ext>
            </a:extLst>
          </p:cNvPr>
          <p:cNvSpPr>
            <a:spLocks noGrp="1"/>
          </p:cNvSpPr>
          <p:nvPr>
            <p:ph idx="1"/>
          </p:nvPr>
        </p:nvSpPr>
        <p:spPr/>
        <p:txBody>
          <a:bodyPr/>
          <a:lstStyle/>
          <a:p>
            <a:pPr algn="just"/>
            <a:r>
              <a:rPr lang="uk-UA" dirty="0"/>
              <a:t>Китайська Народна Республіка займає обережну позицію щодо української кризи. Офіційний Пекін намагається зберігати максимальний нейтралітет, водночас здійснюючи латентний тиск на міжнародних акторів через </a:t>
            </a:r>
            <a:r>
              <a:rPr lang="en-US" dirty="0"/>
              <a:t>economic </a:t>
            </a:r>
            <a:r>
              <a:rPr lang="uk-UA" dirty="0"/>
              <a:t>важелі впливу.</a:t>
            </a:r>
          </a:p>
          <a:p>
            <a:pPr algn="just"/>
            <a:r>
              <a:rPr lang="uk-UA" dirty="0"/>
              <a:t>Китай не підтримує прямих санкцій проти Російської Федерації, однак і не демонструє відкритої підтримки російської агресії. Китайська дипломатія активно працює на міжнародних майданчиках, пропонуючи власні мирні ініціативи, які фактично легітимізують  територіальні</a:t>
            </a:r>
            <a:r>
              <a:rPr lang="en-US" dirty="0"/>
              <a:t> </a:t>
            </a:r>
            <a:r>
              <a:rPr lang="uk-UA" dirty="0"/>
              <a:t>претензії Росії.</a:t>
            </a:r>
          </a:p>
          <a:p>
            <a:pPr algn="just"/>
            <a:r>
              <a:rPr lang="uk-UA" dirty="0"/>
              <a:t>Через потужні економічні </a:t>
            </a:r>
            <a:r>
              <a:rPr lang="en-US" dirty="0"/>
              <a:t> </a:t>
            </a:r>
            <a:r>
              <a:rPr lang="uk-UA" dirty="0"/>
              <a:t>зв'язки Китай здійснює латентний тиск на країни, які надають військову підтримку Україні. Створюються альтернативні економічні</a:t>
            </a:r>
            <a:r>
              <a:rPr lang="en-US" dirty="0"/>
              <a:t> </a:t>
            </a:r>
            <a:r>
              <a:rPr lang="uk-UA" dirty="0"/>
              <a:t>механізми взаємодії з Російською Федерацією. Особливо це стосується таких країн як Індія, держав Близького Сходу та частини африканських держав.</a:t>
            </a:r>
          </a:p>
        </p:txBody>
      </p:sp>
    </p:spTree>
    <p:extLst>
      <p:ext uri="{BB962C8B-B14F-4D97-AF65-F5344CB8AC3E}">
        <p14:creationId xmlns:p14="http://schemas.microsoft.com/office/powerpoint/2010/main" val="4175241876"/>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143</TotalTime>
  <Words>679</Words>
  <Application>Microsoft Office PowerPoint</Application>
  <PresentationFormat>Широкий екран</PresentationFormat>
  <Paragraphs>30</Paragraphs>
  <Slides>11</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11</vt:i4>
      </vt:variant>
    </vt:vector>
  </HeadingPairs>
  <TitlesOfParts>
    <vt:vector size="17" baseType="lpstr">
      <vt:lpstr>Arial</vt:lpstr>
      <vt:lpstr>Calibri</vt:lpstr>
      <vt:lpstr>Century Schoolbook</vt:lpstr>
      <vt:lpstr>Times New Roman</vt:lpstr>
      <vt:lpstr>Wingdings 2</vt:lpstr>
      <vt:lpstr>Краєвид</vt:lpstr>
      <vt:lpstr>Тема 9. Національні інтереси та міжнародні актори  </vt:lpstr>
      <vt:lpstr>План</vt:lpstr>
      <vt:lpstr>ВСТУП</vt:lpstr>
      <vt:lpstr>Демократичний вектор підтримки</vt:lpstr>
      <vt:lpstr>Республіканський підхід до підтримки України</vt:lpstr>
      <vt:lpstr>Особливості впливу Великобританії</vt:lpstr>
      <vt:lpstr>Внутрішньо-європейські суперечності</vt:lpstr>
      <vt:lpstr>Презентація PowerPoint</vt:lpstr>
      <vt:lpstr>Китайський геополітичний вимір</vt:lpstr>
      <vt:lpstr>Висновок</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Римський статут та воєнні злочини  </dc:title>
  <dc:creator>Admin</dc:creator>
  <cp:lastModifiedBy>Admin</cp:lastModifiedBy>
  <cp:revision>21</cp:revision>
  <dcterms:created xsi:type="dcterms:W3CDTF">2025-03-04T11:14:56Z</dcterms:created>
  <dcterms:modified xsi:type="dcterms:W3CDTF">2025-03-04T14:35:05Z</dcterms:modified>
</cp:coreProperties>
</file>